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9.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0.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1.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9"/>
  </p:notesMasterIdLst>
  <p:sldIdLst>
    <p:sldId id="377" r:id="rId2"/>
    <p:sldId id="378" r:id="rId3"/>
    <p:sldId id="328" r:id="rId4"/>
    <p:sldId id="376" r:id="rId5"/>
    <p:sldId id="329" r:id="rId6"/>
    <p:sldId id="375" r:id="rId7"/>
    <p:sldId id="335" r:id="rId8"/>
    <p:sldId id="379" r:id="rId9"/>
    <p:sldId id="331" r:id="rId10"/>
    <p:sldId id="332" r:id="rId11"/>
    <p:sldId id="333" r:id="rId12"/>
    <p:sldId id="336" r:id="rId13"/>
    <p:sldId id="369" r:id="rId14"/>
    <p:sldId id="382" r:id="rId15"/>
    <p:sldId id="383" r:id="rId16"/>
    <p:sldId id="338" r:id="rId17"/>
    <p:sldId id="339" r:id="rId18"/>
    <p:sldId id="340" r:id="rId19"/>
    <p:sldId id="341" r:id="rId20"/>
    <p:sldId id="342" r:id="rId21"/>
    <p:sldId id="343" r:id="rId22"/>
    <p:sldId id="346" r:id="rId23"/>
    <p:sldId id="349" r:id="rId24"/>
    <p:sldId id="348" r:id="rId25"/>
    <p:sldId id="384" r:id="rId26"/>
    <p:sldId id="351" r:id="rId27"/>
    <p:sldId id="370" r:id="rId28"/>
    <p:sldId id="352" r:id="rId29"/>
    <p:sldId id="354" r:id="rId30"/>
    <p:sldId id="355" r:id="rId31"/>
    <p:sldId id="360" r:id="rId32"/>
    <p:sldId id="362" r:id="rId33"/>
    <p:sldId id="356" r:id="rId34"/>
    <p:sldId id="357" r:id="rId35"/>
    <p:sldId id="371" r:id="rId36"/>
    <p:sldId id="373" r:id="rId37"/>
    <p:sldId id="330"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641"/>
    <p:restoredTop sz="84296"/>
  </p:normalViewPr>
  <p:slideViewPr>
    <p:cSldViewPr snapToGrid="0" snapToObjects="1">
      <p:cViewPr varScale="1">
        <p:scale>
          <a:sx n="127" d="100"/>
          <a:sy n="127" d="100"/>
        </p:scale>
        <p:origin x="2160" y="19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5BB87E-970A-1543-A09A-6630FE1256F9}" type="datetimeFigureOut">
              <a:rPr lang="en-US" smtClean="0"/>
              <a:t>10/21/20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BA0387-3875-4E4C-8A1C-D13C728EE446}" type="slidenum">
              <a:rPr lang="en-US" smtClean="0"/>
              <a:t>‹#›</a:t>
            </a:fld>
            <a:endParaRPr lang="en-US"/>
          </a:p>
        </p:txBody>
      </p:sp>
    </p:spTree>
    <p:extLst>
      <p:ext uri="{BB962C8B-B14F-4D97-AF65-F5344CB8AC3E}">
        <p14:creationId xmlns:p14="http://schemas.microsoft.com/office/powerpoint/2010/main" val="2107477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ln/>
        </p:spPr>
      </p:sp>
      <p:sp>
        <p:nvSpPr>
          <p:cNvPr id="5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ltLang="en-US" dirty="0"/>
              <a:t>This lab is getting you to think about data management and transfer from field notes to analysis-ready spreadsheets. We will address this in two phases: one with some raw field notes and one using data from the NEON project (National Ecological Observatory Network) in which we rely entirely on project documentation to analyze a dataset on small mammal abundance.</a:t>
            </a:r>
          </a:p>
        </p:txBody>
      </p:sp>
      <p:sp>
        <p:nvSpPr>
          <p:cNvPr id="5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omic Sans MS" panose="030F0702030302020204" pitchFamily="66" charset="0"/>
              </a:defRPr>
            </a:lvl1pPr>
            <a:lvl2pPr marL="742950" indent="-285750">
              <a:defRPr sz="3200">
                <a:solidFill>
                  <a:schemeClr val="tx1"/>
                </a:solidFill>
                <a:latin typeface="Comic Sans MS" panose="030F0702030302020204" pitchFamily="66" charset="0"/>
              </a:defRPr>
            </a:lvl2pPr>
            <a:lvl3pPr marL="1143000" indent="-228600">
              <a:defRPr sz="3200">
                <a:solidFill>
                  <a:schemeClr val="tx1"/>
                </a:solidFill>
                <a:latin typeface="Comic Sans MS" panose="030F0702030302020204" pitchFamily="66" charset="0"/>
              </a:defRPr>
            </a:lvl3pPr>
            <a:lvl4pPr marL="1600200" indent="-228600">
              <a:defRPr sz="3200">
                <a:solidFill>
                  <a:schemeClr val="tx1"/>
                </a:solidFill>
                <a:latin typeface="Comic Sans MS" panose="030F0702030302020204" pitchFamily="66" charset="0"/>
              </a:defRPr>
            </a:lvl4pPr>
            <a:lvl5pPr marL="2057400" indent="-228600">
              <a:defRPr sz="3200">
                <a:solidFill>
                  <a:schemeClr val="tx1"/>
                </a:solidFill>
                <a:latin typeface="Comic Sans MS" panose="030F0702030302020204" pitchFamily="66" charset="0"/>
              </a:defRPr>
            </a:lvl5pPr>
            <a:lvl6pPr marL="2514600" indent="-228600" eaLnBrk="0" fontAlgn="base" hangingPunct="0">
              <a:spcBef>
                <a:spcPct val="0"/>
              </a:spcBef>
              <a:spcAft>
                <a:spcPct val="0"/>
              </a:spcAft>
              <a:defRPr sz="3200">
                <a:solidFill>
                  <a:schemeClr val="tx1"/>
                </a:solidFill>
                <a:latin typeface="Comic Sans MS" panose="030F0702030302020204" pitchFamily="66" charset="0"/>
              </a:defRPr>
            </a:lvl6pPr>
            <a:lvl7pPr marL="2971800" indent="-228600" eaLnBrk="0" fontAlgn="base" hangingPunct="0">
              <a:spcBef>
                <a:spcPct val="0"/>
              </a:spcBef>
              <a:spcAft>
                <a:spcPct val="0"/>
              </a:spcAft>
              <a:defRPr sz="3200">
                <a:solidFill>
                  <a:schemeClr val="tx1"/>
                </a:solidFill>
                <a:latin typeface="Comic Sans MS" panose="030F0702030302020204" pitchFamily="66" charset="0"/>
              </a:defRPr>
            </a:lvl7pPr>
            <a:lvl8pPr marL="3429000" indent="-228600" eaLnBrk="0" fontAlgn="base" hangingPunct="0">
              <a:spcBef>
                <a:spcPct val="0"/>
              </a:spcBef>
              <a:spcAft>
                <a:spcPct val="0"/>
              </a:spcAft>
              <a:defRPr sz="3200">
                <a:solidFill>
                  <a:schemeClr val="tx1"/>
                </a:solidFill>
                <a:latin typeface="Comic Sans MS" panose="030F0702030302020204" pitchFamily="66" charset="0"/>
              </a:defRPr>
            </a:lvl8pPr>
            <a:lvl9pPr marL="3886200" indent="-228600" eaLnBrk="0" fontAlgn="base" hangingPunct="0">
              <a:spcBef>
                <a:spcPct val="0"/>
              </a:spcBef>
              <a:spcAft>
                <a:spcPct val="0"/>
              </a:spcAft>
              <a:defRPr sz="3200">
                <a:solidFill>
                  <a:schemeClr val="tx1"/>
                </a:solidFill>
                <a:latin typeface="Comic Sans MS" panose="030F0702030302020204" pitchFamily="66" charset="0"/>
              </a:defRPr>
            </a:lvl9pPr>
          </a:lstStyle>
          <a:p>
            <a:fld id="{59EC6926-2076-49C5-8128-11DBDCBB241C}" type="slidenum">
              <a:rPr lang="en-US" altLang="en-US" sz="1200" smtClean="0">
                <a:latin typeface="Times" panose="02020603050405020304" pitchFamily="18" charset="0"/>
              </a:rPr>
              <a:pPr/>
              <a:t>1</a:t>
            </a:fld>
            <a:endParaRPr lang="en-US" altLang="en-US" sz="1200">
              <a:latin typeface="Times" panose="02020603050405020304" pitchFamily="18" charset="0"/>
            </a:endParaRPr>
          </a:p>
        </p:txBody>
      </p:sp>
    </p:spTree>
    <p:extLst>
      <p:ext uri="{BB962C8B-B14F-4D97-AF65-F5344CB8AC3E}">
        <p14:creationId xmlns:p14="http://schemas.microsoft.com/office/powerpoint/2010/main" val="324558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Columns: variables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Rows: observation/individuals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points: 3909</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Why do you think this commonalities in dataset organization exist?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In this way, the format allows you to count, sort, and filter observations (rows) by variables (columns) quickly and easily. </a:t>
            </a:r>
          </a:p>
          <a:p>
            <a:endParaRPr lang="en-US" dirty="0"/>
          </a:p>
        </p:txBody>
      </p:sp>
      <p:sp>
        <p:nvSpPr>
          <p:cNvPr id="4" name="Slide Number Placeholder 3"/>
          <p:cNvSpPr>
            <a:spLocks noGrp="1"/>
          </p:cNvSpPr>
          <p:nvPr>
            <p:ph type="sldNum" sz="quarter" idx="10"/>
          </p:nvPr>
        </p:nvSpPr>
        <p:spPr/>
        <p:txBody>
          <a:bodyPr/>
          <a:lstStyle/>
          <a:p>
            <a:fld id="{55BA0387-3875-4E4C-8A1C-D13C728EE446}" type="slidenum">
              <a:rPr lang="en-US" smtClean="0"/>
              <a:t>10</a:t>
            </a:fld>
            <a:endParaRPr lang="en-US"/>
          </a:p>
        </p:txBody>
      </p:sp>
    </p:spTree>
    <p:extLst>
      <p:ext uri="{BB962C8B-B14F-4D97-AF65-F5344CB8AC3E}">
        <p14:creationId xmlns:p14="http://schemas.microsoft.com/office/powerpoint/2010/main" val="371588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BA0387-3875-4E4C-8A1C-D13C728EE446}" type="slidenum">
              <a:rPr lang="en-US" smtClean="0"/>
              <a:t>11</a:t>
            </a:fld>
            <a:endParaRPr lang="en-US"/>
          </a:p>
        </p:txBody>
      </p:sp>
    </p:spTree>
    <p:extLst>
      <p:ext uri="{BB962C8B-B14F-4D97-AF65-F5344CB8AC3E}">
        <p14:creationId xmlns:p14="http://schemas.microsoft.com/office/powerpoint/2010/main" val="635724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Data set:</a:t>
            </a:r>
          </a:p>
          <a:p>
            <a:r>
              <a:rPr lang="en-US" b="0" dirty="0">
                <a:latin typeface="Helvetica Neue" charset="0"/>
                <a:ea typeface="Helvetica Neue" charset="0"/>
                <a:cs typeface="Helvetica Neue" charset="0"/>
              </a:rPr>
              <a:t>small mammal community = </a:t>
            </a:r>
            <a:r>
              <a:rPr lang="en-US" sz="1200" b="0" kern="1200" dirty="0">
                <a:solidFill>
                  <a:schemeClr val="tx1"/>
                </a:solidFill>
                <a:effectLst/>
                <a:latin typeface="+mn-lt"/>
                <a:ea typeface="+mn-ea"/>
                <a:cs typeface="+mn-cs"/>
              </a:rPr>
              <a:t>survey_data_spreasheet_messy-2.xls </a:t>
            </a:r>
            <a:endParaRPr lang="en-US" b="0" dirty="0"/>
          </a:p>
        </p:txBody>
      </p:sp>
      <p:sp>
        <p:nvSpPr>
          <p:cNvPr id="4" name="Slide Number Placeholder 3"/>
          <p:cNvSpPr>
            <a:spLocks noGrp="1"/>
          </p:cNvSpPr>
          <p:nvPr>
            <p:ph type="sldNum" sz="quarter" idx="10"/>
          </p:nvPr>
        </p:nvSpPr>
        <p:spPr/>
        <p:txBody>
          <a:bodyPr/>
          <a:lstStyle/>
          <a:p>
            <a:fld id="{55BA0387-3875-4E4C-8A1C-D13C728EE446}" type="slidenum">
              <a:rPr lang="en-US" smtClean="0"/>
              <a:t>12</a:t>
            </a:fld>
            <a:endParaRPr lang="en-US"/>
          </a:p>
        </p:txBody>
      </p:sp>
    </p:spTree>
    <p:extLst>
      <p:ext uri="{BB962C8B-B14F-4D97-AF65-F5344CB8AC3E}">
        <p14:creationId xmlns:p14="http://schemas.microsoft.com/office/powerpoint/2010/main" val="695386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Data management of the Arizona mammal data should yield a header with all available variables arranged in columns. </a:t>
            </a:r>
            <a:endParaRPr lang="en-US" dirty="0"/>
          </a:p>
        </p:txBody>
      </p:sp>
      <p:sp>
        <p:nvSpPr>
          <p:cNvPr id="4" name="Slide Number Placeholder 3"/>
          <p:cNvSpPr>
            <a:spLocks noGrp="1"/>
          </p:cNvSpPr>
          <p:nvPr>
            <p:ph type="sldNum" sz="quarter" idx="10"/>
          </p:nvPr>
        </p:nvSpPr>
        <p:spPr/>
        <p:txBody>
          <a:bodyPr/>
          <a:lstStyle/>
          <a:p>
            <a:fld id="{55BA0387-3875-4E4C-8A1C-D13C728EE446}" type="slidenum">
              <a:rPr lang="en-US" smtClean="0"/>
              <a:t>13</a:t>
            </a:fld>
            <a:endParaRPr lang="en-US"/>
          </a:p>
        </p:txBody>
      </p:sp>
    </p:spTree>
    <p:extLst>
      <p:ext uri="{BB962C8B-B14F-4D97-AF65-F5344CB8AC3E}">
        <p14:creationId xmlns:p14="http://schemas.microsoft.com/office/powerpoint/2010/main" val="142335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Data management of the Arizona mammal data should yield a header with all available variables arranged in columns. </a:t>
            </a:r>
            <a:endParaRPr lang="en-US" dirty="0"/>
          </a:p>
        </p:txBody>
      </p:sp>
      <p:sp>
        <p:nvSpPr>
          <p:cNvPr id="4" name="Slide Number Placeholder 3"/>
          <p:cNvSpPr>
            <a:spLocks noGrp="1"/>
          </p:cNvSpPr>
          <p:nvPr>
            <p:ph type="sldNum" sz="quarter" idx="10"/>
          </p:nvPr>
        </p:nvSpPr>
        <p:spPr/>
        <p:txBody>
          <a:bodyPr/>
          <a:lstStyle/>
          <a:p>
            <a:fld id="{55BA0387-3875-4E4C-8A1C-D13C728EE446}" type="slidenum">
              <a:rPr lang="en-US" smtClean="0"/>
              <a:t>14</a:t>
            </a:fld>
            <a:endParaRPr lang="en-US"/>
          </a:p>
        </p:txBody>
      </p:sp>
    </p:spTree>
    <p:extLst>
      <p:ext uri="{BB962C8B-B14F-4D97-AF65-F5344CB8AC3E}">
        <p14:creationId xmlns:p14="http://schemas.microsoft.com/office/powerpoint/2010/main" val="2884677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Data management of the Arizona mammal data should yield a header with all available variables arranged in columns. </a:t>
            </a:r>
            <a:endParaRPr lang="en-US" dirty="0"/>
          </a:p>
        </p:txBody>
      </p:sp>
      <p:sp>
        <p:nvSpPr>
          <p:cNvPr id="4" name="Slide Number Placeholder 3"/>
          <p:cNvSpPr>
            <a:spLocks noGrp="1"/>
          </p:cNvSpPr>
          <p:nvPr>
            <p:ph type="sldNum" sz="quarter" idx="10"/>
          </p:nvPr>
        </p:nvSpPr>
        <p:spPr/>
        <p:txBody>
          <a:bodyPr/>
          <a:lstStyle/>
          <a:p>
            <a:fld id="{55BA0387-3875-4E4C-8A1C-D13C728EE446}" type="slidenum">
              <a:rPr lang="en-US" smtClean="0"/>
              <a:t>15</a:t>
            </a:fld>
            <a:endParaRPr lang="en-US"/>
          </a:p>
        </p:txBody>
      </p:sp>
    </p:spTree>
    <p:extLst>
      <p:ext uri="{BB962C8B-B14F-4D97-AF65-F5344CB8AC3E}">
        <p14:creationId xmlns:p14="http://schemas.microsoft.com/office/powerpoint/2010/main" val="373369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Sarah’s presentation she emphasizes that this is an </a:t>
            </a:r>
            <a:r>
              <a:rPr lang="en-US" dirty="0" err="1"/>
              <a:t>interative</a:t>
            </a:r>
            <a:r>
              <a:rPr lang="en-US" dirty="0"/>
              <a:t> process – not something you do once, and forget. It’s ongoing. This is a process that is really important from the BEGINIGN of a project. Planning ahead can prevent many data mishaps in the future. </a:t>
            </a:r>
          </a:p>
          <a:p>
            <a:endParaRPr lang="en-US" dirty="0"/>
          </a:p>
          <a:p>
            <a:r>
              <a:rPr lang="en-US" dirty="0"/>
              <a:t>Multiple people in a project will affect the quality of data. They should all be aware of the role they play, the responsibility they have, and be empowered to give input to collecting high quality data! </a:t>
            </a:r>
          </a:p>
          <a:p>
            <a:endParaRPr lang="en-US" dirty="0"/>
          </a:p>
          <a:p>
            <a:r>
              <a:rPr lang="en-US" dirty="0"/>
              <a:t>In this Lab, are we doing QA or QC?</a:t>
            </a:r>
          </a:p>
        </p:txBody>
      </p:sp>
      <p:sp>
        <p:nvSpPr>
          <p:cNvPr id="4" name="Slide Number Placeholder 3"/>
          <p:cNvSpPr>
            <a:spLocks noGrp="1"/>
          </p:cNvSpPr>
          <p:nvPr>
            <p:ph type="sldNum" sz="quarter" idx="10"/>
          </p:nvPr>
        </p:nvSpPr>
        <p:spPr/>
        <p:txBody>
          <a:bodyPr/>
          <a:lstStyle/>
          <a:p>
            <a:fld id="{55BA0387-3875-4E4C-8A1C-D13C728EE446}" type="slidenum">
              <a:rPr lang="en-US" smtClean="0"/>
              <a:t>16</a:t>
            </a:fld>
            <a:endParaRPr lang="en-US"/>
          </a:p>
        </p:txBody>
      </p:sp>
    </p:spTree>
    <p:extLst>
      <p:ext uri="{BB962C8B-B14F-4D97-AF65-F5344CB8AC3E}">
        <p14:creationId xmlns:p14="http://schemas.microsoft.com/office/powerpoint/2010/main" val="1906188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format enables you to count and filter by variable</a:t>
            </a:r>
            <a:r>
              <a:rPr lang="en-US" baseline="0" dirty="0"/>
              <a:t> or sample.</a:t>
            </a:r>
            <a:endParaRPr lang="en-US" dirty="0"/>
          </a:p>
        </p:txBody>
      </p:sp>
      <p:sp>
        <p:nvSpPr>
          <p:cNvPr id="4" name="Slide Number Placeholder 3"/>
          <p:cNvSpPr>
            <a:spLocks noGrp="1"/>
          </p:cNvSpPr>
          <p:nvPr>
            <p:ph type="sldNum" sz="quarter" idx="10"/>
          </p:nvPr>
        </p:nvSpPr>
        <p:spPr/>
        <p:txBody>
          <a:bodyPr/>
          <a:lstStyle/>
          <a:p>
            <a:fld id="{55BA0387-3875-4E4C-8A1C-D13C728EE446}" type="slidenum">
              <a:rPr lang="en-US" smtClean="0"/>
              <a:t>17</a:t>
            </a:fld>
            <a:endParaRPr lang="en-US"/>
          </a:p>
        </p:txBody>
      </p:sp>
    </p:spTree>
    <p:extLst>
      <p:ext uri="{BB962C8B-B14F-4D97-AF65-F5344CB8AC3E}">
        <p14:creationId xmlns:p14="http://schemas.microsoft.com/office/powerpoint/2010/main" val="972135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BA0387-3875-4E4C-8A1C-D13C728EE446}" type="slidenum">
              <a:rPr lang="en-US" smtClean="0"/>
              <a:t>18</a:t>
            </a:fld>
            <a:endParaRPr lang="en-US"/>
          </a:p>
        </p:txBody>
      </p:sp>
    </p:spTree>
    <p:extLst>
      <p:ext uri="{BB962C8B-B14F-4D97-AF65-F5344CB8AC3E}">
        <p14:creationId xmlns:p14="http://schemas.microsoft.com/office/powerpoint/2010/main" val="13195618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leave blank cells, but be thoughtful about it.</a:t>
            </a:r>
          </a:p>
        </p:txBody>
      </p:sp>
      <p:sp>
        <p:nvSpPr>
          <p:cNvPr id="4" name="Slide Number Placeholder 3"/>
          <p:cNvSpPr>
            <a:spLocks noGrp="1"/>
          </p:cNvSpPr>
          <p:nvPr>
            <p:ph type="sldNum" sz="quarter" idx="10"/>
          </p:nvPr>
        </p:nvSpPr>
        <p:spPr/>
        <p:txBody>
          <a:bodyPr/>
          <a:lstStyle/>
          <a:p>
            <a:fld id="{55BA0387-3875-4E4C-8A1C-D13C728EE446}" type="slidenum">
              <a:rPr lang="en-US" smtClean="0"/>
              <a:t>19</a:t>
            </a:fld>
            <a:endParaRPr lang="en-US"/>
          </a:p>
        </p:txBody>
      </p:sp>
    </p:spTree>
    <p:extLst>
      <p:ext uri="{BB962C8B-B14F-4D97-AF65-F5344CB8AC3E}">
        <p14:creationId xmlns:p14="http://schemas.microsoft.com/office/powerpoint/2010/main" val="842002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BA0387-3875-4E4C-8A1C-D13C728EE446}" type="slidenum">
              <a:rPr lang="en-US" smtClean="0"/>
              <a:t>2</a:t>
            </a:fld>
            <a:endParaRPr lang="en-US"/>
          </a:p>
        </p:txBody>
      </p:sp>
    </p:spTree>
    <p:extLst>
      <p:ext uri="{BB962C8B-B14F-4D97-AF65-F5344CB8AC3E}">
        <p14:creationId xmlns:p14="http://schemas.microsoft.com/office/powerpoint/2010/main" val="4069506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55BA0387-3875-4E4C-8A1C-D13C728EE446}" type="slidenum">
              <a:rPr lang="en-US" smtClean="0"/>
              <a:t>20</a:t>
            </a:fld>
            <a:endParaRPr lang="en-US"/>
          </a:p>
        </p:txBody>
      </p:sp>
    </p:spTree>
    <p:extLst>
      <p:ext uri="{BB962C8B-B14F-4D97-AF65-F5344CB8AC3E}">
        <p14:creationId xmlns:p14="http://schemas.microsoft.com/office/powerpoint/2010/main" val="9658395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happens if you add units to numbers in a cell?</a:t>
            </a:r>
          </a:p>
        </p:txBody>
      </p:sp>
      <p:sp>
        <p:nvSpPr>
          <p:cNvPr id="4" name="Slide Number Placeholder 3"/>
          <p:cNvSpPr>
            <a:spLocks noGrp="1"/>
          </p:cNvSpPr>
          <p:nvPr>
            <p:ph type="sldNum" sz="quarter" idx="10"/>
          </p:nvPr>
        </p:nvSpPr>
        <p:spPr/>
        <p:txBody>
          <a:bodyPr/>
          <a:lstStyle/>
          <a:p>
            <a:fld id="{55BA0387-3875-4E4C-8A1C-D13C728EE446}" type="slidenum">
              <a:rPr lang="en-US" smtClean="0"/>
              <a:t>21</a:t>
            </a:fld>
            <a:endParaRPr lang="en-US"/>
          </a:p>
        </p:txBody>
      </p:sp>
    </p:spTree>
    <p:extLst>
      <p:ext uri="{BB962C8B-B14F-4D97-AF65-F5344CB8AC3E}">
        <p14:creationId xmlns:p14="http://schemas.microsoft.com/office/powerpoint/2010/main" val="472423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Figure (from article): Mapping Big Data related articles indexed in Web of Science shows remarkable dispersal of interest in using such resources to advance research in many fields.</a:t>
            </a:r>
          </a:p>
          <a:p>
            <a:endParaRPr lang="en-US" sz="1200" b="0" i="0" u="none" strike="noStrike"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accumulation of data in the last decades, together with ethical revisions on data sharing, have made large amounts of scientific data accessible. These data could be used to test hypothesis and generate new questions. </a:t>
            </a:r>
            <a:endParaRPr lang="en-US" dirty="0"/>
          </a:p>
        </p:txBody>
      </p:sp>
      <p:sp>
        <p:nvSpPr>
          <p:cNvPr id="4" name="Slide Number Placeholder 3"/>
          <p:cNvSpPr>
            <a:spLocks noGrp="1"/>
          </p:cNvSpPr>
          <p:nvPr>
            <p:ph type="sldNum" sz="quarter" idx="10"/>
          </p:nvPr>
        </p:nvSpPr>
        <p:spPr/>
        <p:txBody>
          <a:bodyPr/>
          <a:lstStyle/>
          <a:p>
            <a:fld id="{55BA0387-3875-4E4C-8A1C-D13C728EE446}" type="slidenum">
              <a:rPr lang="en-US" smtClean="0"/>
              <a:t>22</a:t>
            </a:fld>
            <a:endParaRPr lang="en-US"/>
          </a:p>
        </p:txBody>
      </p:sp>
    </p:spTree>
    <p:extLst>
      <p:ext uri="{BB962C8B-B14F-4D97-AF65-F5344CB8AC3E}">
        <p14:creationId xmlns:p14="http://schemas.microsoft.com/office/powerpoint/2010/main" val="8820866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Publicly available scientific data </a:t>
            </a:r>
          </a:p>
          <a:p>
            <a:r>
              <a:rPr lang="en-US" sz="1200" b="0" i="0" kern="1200" dirty="0">
                <a:solidFill>
                  <a:schemeClr val="tx1"/>
                </a:solidFill>
                <a:effectLst/>
                <a:latin typeface="+mn-lt"/>
                <a:ea typeface="+mn-ea"/>
                <a:cs typeface="+mn-cs"/>
              </a:rPr>
              <a:t>Data descriptor is a structure containing information that describes data. </a:t>
            </a:r>
          </a:p>
          <a:p>
            <a:r>
              <a:rPr lang="en-US" sz="1200" b="0" i="0" kern="1200" dirty="0">
                <a:solidFill>
                  <a:schemeClr val="tx1"/>
                </a:solidFill>
                <a:effectLst/>
                <a:latin typeface="+mn-lt"/>
                <a:ea typeface="+mn-ea"/>
                <a:cs typeface="+mn-cs"/>
              </a:rPr>
              <a:t>ISA metadata tracking framework to facilitate standards-compliant collection, curation, management and reuse of datasets in an increasingly diverse set of life science domains. </a:t>
            </a:r>
            <a:endParaRPr lang="en-US" b="0" dirty="0"/>
          </a:p>
        </p:txBody>
      </p:sp>
      <p:sp>
        <p:nvSpPr>
          <p:cNvPr id="4" name="Slide Number Placeholder 3"/>
          <p:cNvSpPr>
            <a:spLocks noGrp="1"/>
          </p:cNvSpPr>
          <p:nvPr>
            <p:ph type="sldNum" sz="quarter" idx="10"/>
          </p:nvPr>
        </p:nvSpPr>
        <p:spPr/>
        <p:txBody>
          <a:bodyPr/>
          <a:lstStyle/>
          <a:p>
            <a:fld id="{55BA0387-3875-4E4C-8A1C-D13C728EE446}" type="slidenum">
              <a:rPr lang="en-US" smtClean="0"/>
              <a:t>23</a:t>
            </a:fld>
            <a:endParaRPr lang="en-US"/>
          </a:p>
        </p:txBody>
      </p:sp>
    </p:spTree>
    <p:extLst>
      <p:ext uri="{BB962C8B-B14F-4D97-AF65-F5344CB8AC3E}">
        <p14:creationId xmlns:p14="http://schemas.microsoft.com/office/powerpoint/2010/main" val="16360429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NEON is funded by the National Science Foundation, a public agency built and administered with public funding.</a:t>
            </a:r>
          </a:p>
          <a:p>
            <a:r>
              <a:rPr lang="en-US" sz="1200" kern="1200" dirty="0">
                <a:solidFill>
                  <a:schemeClr val="tx1"/>
                </a:solidFill>
                <a:effectLst/>
                <a:latin typeface="+mn-lt"/>
                <a:ea typeface="+mn-ea"/>
                <a:cs typeface="+mn-cs"/>
              </a:rPr>
              <a:t>The purpose of NEON is to collect the same data at many sites across the US to allow continental scale, cross-site comparisons. NEON has initial funding for 30 years. </a:t>
            </a:r>
          </a:p>
          <a:p>
            <a:r>
              <a:rPr lang="en-US" sz="1200" kern="1200" dirty="0">
                <a:solidFill>
                  <a:schemeClr val="tx1"/>
                </a:solidFill>
                <a:effectLst/>
                <a:latin typeface="+mn-lt"/>
                <a:ea typeface="+mn-ea"/>
                <a:cs typeface="+mn-cs"/>
              </a:rPr>
              <a:t>NEON is a data providing project, it is designed as a public service. This is very different from </a:t>
            </a:r>
            <a:r>
              <a:rPr lang="en-US" sz="1200" kern="1200" dirty="0" err="1">
                <a:solidFill>
                  <a:schemeClr val="tx1"/>
                </a:solidFill>
                <a:effectLst/>
                <a:latin typeface="+mn-lt"/>
                <a:ea typeface="+mn-ea"/>
                <a:cs typeface="+mn-cs"/>
              </a:rPr>
              <a:t>Amerfilux</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Fluxnet</a:t>
            </a:r>
            <a:r>
              <a:rPr lang="en-US" sz="1200" kern="1200" dirty="0">
                <a:solidFill>
                  <a:schemeClr val="tx1"/>
                </a:solidFill>
                <a:effectLst/>
                <a:latin typeface="+mn-lt"/>
                <a:ea typeface="+mn-ea"/>
                <a:cs typeface="+mn-cs"/>
              </a:rPr>
              <a:t> which we used for Lab 4. In </a:t>
            </a:r>
            <a:r>
              <a:rPr lang="en-US" sz="1200" kern="1200" dirty="0" err="1">
                <a:solidFill>
                  <a:schemeClr val="tx1"/>
                </a:solidFill>
                <a:effectLst/>
                <a:latin typeface="+mn-lt"/>
                <a:ea typeface="+mn-ea"/>
                <a:cs typeface="+mn-cs"/>
              </a:rPr>
              <a:t>Fluxnet</a:t>
            </a:r>
            <a:r>
              <a:rPr lang="en-US" sz="1200" kern="1200" dirty="0">
                <a:solidFill>
                  <a:schemeClr val="tx1"/>
                </a:solidFill>
                <a:effectLst/>
                <a:latin typeface="+mn-lt"/>
                <a:ea typeface="+mn-ea"/>
                <a:cs typeface="+mn-cs"/>
              </a:rPr>
              <a:t> the data are freely available however they have been collected with the work and scientific questions of individual labs that have all had to procure individual funding. </a:t>
            </a:r>
            <a:r>
              <a:rPr lang="en-US" sz="1200" kern="1200" dirty="0" err="1">
                <a:solidFill>
                  <a:schemeClr val="tx1"/>
                </a:solidFill>
                <a:effectLst/>
                <a:latin typeface="+mn-lt"/>
                <a:ea typeface="+mn-ea"/>
                <a:cs typeface="+mn-cs"/>
              </a:rPr>
              <a:t>Fluxnet</a:t>
            </a:r>
            <a:r>
              <a:rPr lang="en-US" sz="1200" kern="1200" dirty="0">
                <a:solidFill>
                  <a:schemeClr val="tx1"/>
                </a:solidFill>
                <a:effectLst/>
                <a:latin typeface="+mn-lt"/>
                <a:ea typeface="+mn-ea"/>
                <a:cs typeface="+mn-cs"/>
              </a:rPr>
              <a:t> is a community contributed resource where individual sites do things slightly differently and contribute their data to one database where it is unified to allow cross-site comparison. </a:t>
            </a:r>
          </a:p>
          <a:p>
            <a:r>
              <a:rPr lang="en-US" sz="1200" kern="1200" dirty="0">
                <a:solidFill>
                  <a:schemeClr val="tx1"/>
                </a:solidFill>
                <a:effectLst/>
                <a:latin typeface="+mn-lt"/>
                <a:ea typeface="+mn-ea"/>
                <a:cs typeface="+mn-cs"/>
              </a:rPr>
              <a:t>The goal of NEON is to do everything EXACTLY THE SAME on the ground.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The idea of open data is that the data are freely available and accessible. We should always </a:t>
            </a:r>
            <a:r>
              <a:rPr lang="en-US" sz="1200" kern="1200" dirty="0" err="1">
                <a:solidFill>
                  <a:schemeClr val="tx1"/>
                </a:solidFill>
                <a:effectLst/>
                <a:latin typeface="+mn-lt"/>
                <a:ea typeface="+mn-ea"/>
                <a:cs typeface="+mn-cs"/>
              </a:rPr>
              <a:t>atrtribute</a:t>
            </a:r>
            <a:r>
              <a:rPr lang="en-US" sz="1200" kern="1200" dirty="0">
                <a:solidFill>
                  <a:schemeClr val="tx1"/>
                </a:solidFill>
                <a:effectLst/>
                <a:latin typeface="+mn-lt"/>
                <a:ea typeface="+mn-ea"/>
                <a:cs typeface="+mn-cs"/>
              </a:rPr>
              <a:t> credit and otherwise we are free to use the data as we wish.</a:t>
            </a:r>
          </a:p>
          <a:p>
            <a:r>
              <a:rPr lang="en-US" sz="1200" kern="1200" dirty="0">
                <a:solidFill>
                  <a:schemeClr val="tx1"/>
                </a:solidFill>
                <a:effectLst/>
                <a:latin typeface="+mn-lt"/>
                <a:ea typeface="+mn-ea"/>
                <a:cs typeface="+mn-cs"/>
              </a:rPr>
              <a:t>R is built on the same principle – a free and open-source software that grows with the efforts and contributions and creativity of the community. </a:t>
            </a:r>
          </a:p>
          <a:p>
            <a:r>
              <a:rPr lang="en-US" sz="1200" kern="1200" dirty="0">
                <a:solidFill>
                  <a:schemeClr val="tx1"/>
                </a:solidFill>
                <a:effectLst/>
                <a:latin typeface="+mn-lt"/>
                <a:ea typeface="+mn-ea"/>
                <a:cs typeface="+mn-cs"/>
              </a:rPr>
              <a:t>The ideas behind these types of projects is that freedom generates creativity and that we achieve far more by sharing than by guarding resources. </a:t>
            </a:r>
          </a:p>
          <a:p>
            <a:r>
              <a:rPr lang="en-US" sz="1200" kern="1200" dirty="0">
                <a:solidFill>
                  <a:schemeClr val="tx1"/>
                </a:solidFill>
                <a:effectLst/>
                <a:latin typeface="+mn-lt"/>
                <a:ea typeface="+mn-ea"/>
                <a:cs typeface="+mn-cs"/>
              </a:rPr>
              <a:t>Really the whole idea of the internet is built on this principle – unless we have entities that restrict, filter, or limit access. But that’s another story. </a:t>
            </a:r>
          </a:p>
          <a:p>
            <a:r>
              <a:rPr lang="en-US" sz="1200" kern="1200" dirty="0">
                <a:solidFill>
                  <a:schemeClr val="tx1"/>
                </a:solidFill>
                <a:effectLst/>
                <a:latin typeface="+mn-lt"/>
                <a:ea typeface="+mn-ea"/>
                <a:cs typeface="+mn-cs"/>
              </a:rPr>
              <a:t>When we use open resources it is really important that we acknowledge them because a lot of work and effort has come before and we should respect that intellectual contribution. Ok, enough preaching. Let’s look at a few organism-related datasets NEON collects. </a:t>
            </a:r>
          </a:p>
        </p:txBody>
      </p:sp>
      <p:sp>
        <p:nvSpPr>
          <p:cNvPr id="4" name="Slide Number Placeholder 3"/>
          <p:cNvSpPr>
            <a:spLocks noGrp="1"/>
          </p:cNvSpPr>
          <p:nvPr>
            <p:ph type="sldNum" sz="quarter" idx="10"/>
          </p:nvPr>
        </p:nvSpPr>
        <p:spPr/>
        <p:txBody>
          <a:bodyPr/>
          <a:lstStyle/>
          <a:p>
            <a:fld id="{55BA0387-3875-4E4C-8A1C-D13C728EE446}" type="slidenum">
              <a:rPr lang="en-US" smtClean="0"/>
              <a:t>24</a:t>
            </a:fld>
            <a:endParaRPr lang="en-US"/>
          </a:p>
        </p:txBody>
      </p:sp>
    </p:spTree>
    <p:extLst>
      <p:ext uri="{BB962C8B-B14F-4D97-AF65-F5344CB8AC3E}">
        <p14:creationId xmlns:p14="http://schemas.microsoft.com/office/powerpoint/2010/main" val="14357799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537934-768C-4C37-BAD1-E522F3AEBAF7}" type="slidenum">
              <a:rPr lang="en-US" smtClean="0"/>
              <a:t>26</a:t>
            </a:fld>
            <a:endParaRPr lang="en-US" dirty="0"/>
          </a:p>
        </p:txBody>
      </p:sp>
    </p:spTree>
    <p:extLst>
      <p:ext uri="{BB962C8B-B14F-4D97-AF65-F5344CB8AC3E}">
        <p14:creationId xmlns:p14="http://schemas.microsoft.com/office/powerpoint/2010/main" val="16519584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537934-768C-4C37-BAD1-E522F3AEBAF7}" type="slidenum">
              <a:rPr lang="en-US" smtClean="0"/>
              <a:t>27</a:t>
            </a:fld>
            <a:endParaRPr lang="en-US" dirty="0"/>
          </a:p>
        </p:txBody>
      </p:sp>
    </p:spTree>
    <p:extLst>
      <p:ext uri="{BB962C8B-B14F-4D97-AF65-F5344CB8AC3E}">
        <p14:creationId xmlns:p14="http://schemas.microsoft.com/office/powerpoint/2010/main" val="1628326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Beetles</a:t>
            </a:r>
            <a:r>
              <a:rPr lang="en-US" baseline="0" dirty="0"/>
              <a:t> are collected every 2 weeks, start and ending of sampling is dictated by when plants at the sites begin and end their growing season.  Our sites range from 6-10 collections/site/year.  Collected beetles are brought back into the lab for processing and identification.  Samples are then shipped to taxonomists…</a:t>
            </a:r>
            <a:endParaRPr lang="en-US" dirty="0"/>
          </a:p>
        </p:txBody>
      </p:sp>
      <p:sp>
        <p:nvSpPr>
          <p:cNvPr id="4" name="Slide Number Placeholder 3"/>
          <p:cNvSpPr>
            <a:spLocks noGrp="1"/>
          </p:cNvSpPr>
          <p:nvPr>
            <p:ph type="sldNum" sz="quarter" idx="10"/>
          </p:nvPr>
        </p:nvSpPr>
        <p:spPr/>
        <p:txBody>
          <a:bodyPr/>
          <a:lstStyle/>
          <a:p>
            <a:fld id="{3E09EDD4-76B0-2144-883C-A0FB16EB0411}" type="slidenum">
              <a:rPr lang="en-US" smtClean="0"/>
              <a:pPr/>
              <a:t>28</a:t>
            </a:fld>
            <a:endParaRPr lang="en-US"/>
          </a:p>
        </p:txBody>
      </p:sp>
    </p:spTree>
    <p:extLst>
      <p:ext uri="{BB962C8B-B14F-4D97-AF65-F5344CB8AC3E}">
        <p14:creationId xmlns:p14="http://schemas.microsoft.com/office/powerpoint/2010/main" val="10400509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Mosquitoes</a:t>
            </a:r>
            <a:r>
              <a:rPr lang="en-US" baseline="0" dirty="0"/>
              <a:t> are samples to gather data on species abundance, diversity, and pathogen presence.  Mosquitoes are sampled bi-weekly at core sites and monthly at relocatable sites.  Samples are transported from the field on dry ice, stored in ultra-low freezers in the lab, and then shipped to external laboratories for species identification and pathogen analyses.</a:t>
            </a:r>
            <a:endParaRPr lang="en-US" dirty="0"/>
          </a:p>
        </p:txBody>
      </p:sp>
      <p:sp>
        <p:nvSpPr>
          <p:cNvPr id="4" name="Slide Number Placeholder 3"/>
          <p:cNvSpPr>
            <a:spLocks noGrp="1"/>
          </p:cNvSpPr>
          <p:nvPr>
            <p:ph type="sldNum" sz="quarter" idx="10"/>
          </p:nvPr>
        </p:nvSpPr>
        <p:spPr/>
        <p:txBody>
          <a:bodyPr/>
          <a:lstStyle/>
          <a:p>
            <a:fld id="{AA537934-768C-4C37-BAD1-E522F3AEBAF7}" type="slidenum">
              <a:rPr lang="en-US" smtClean="0"/>
              <a:t>29</a:t>
            </a:fld>
            <a:endParaRPr lang="en-US" dirty="0"/>
          </a:p>
        </p:txBody>
      </p:sp>
    </p:spTree>
    <p:extLst>
      <p:ext uri="{BB962C8B-B14F-4D97-AF65-F5344CB8AC3E}">
        <p14:creationId xmlns:p14="http://schemas.microsoft.com/office/powerpoint/2010/main" val="3463960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Ticks</a:t>
            </a:r>
            <a:r>
              <a:rPr lang="en-US" baseline="0"/>
              <a:t> are sampled at all sites at either 3 or 6 week intervals.</a:t>
            </a:r>
            <a:endParaRPr lang="en-US" dirty="0"/>
          </a:p>
        </p:txBody>
      </p:sp>
      <p:sp>
        <p:nvSpPr>
          <p:cNvPr id="4" name="Slide Number Placeholder 3"/>
          <p:cNvSpPr>
            <a:spLocks noGrp="1"/>
          </p:cNvSpPr>
          <p:nvPr>
            <p:ph type="sldNum" sz="quarter" idx="10"/>
          </p:nvPr>
        </p:nvSpPr>
        <p:spPr/>
        <p:txBody>
          <a:bodyPr/>
          <a:lstStyle/>
          <a:p>
            <a:fld id="{3E09EDD4-76B0-2144-883C-A0FB16EB0411}" type="slidenum">
              <a:rPr lang="en-US" smtClean="0"/>
              <a:pPr/>
              <a:t>30</a:t>
            </a:fld>
            <a:endParaRPr lang="en-US"/>
          </a:p>
        </p:txBody>
      </p:sp>
    </p:spTree>
    <p:extLst>
      <p:ext uri="{BB962C8B-B14F-4D97-AF65-F5344CB8AC3E}">
        <p14:creationId xmlns:p14="http://schemas.microsoft.com/office/powerpoint/2010/main" val="1192866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BA0387-3875-4E4C-8A1C-D13C728EE446}" type="slidenum">
              <a:rPr lang="en-US" smtClean="0"/>
              <a:t>3</a:t>
            </a:fld>
            <a:endParaRPr lang="en-US"/>
          </a:p>
        </p:txBody>
      </p:sp>
    </p:spTree>
    <p:extLst>
      <p:ext uri="{BB962C8B-B14F-4D97-AF65-F5344CB8AC3E}">
        <p14:creationId xmlns:p14="http://schemas.microsoft.com/office/powerpoint/2010/main" val="11405278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Plant diversity is monitored with standard protocols like transect and quadrat surveys to monitor species distribution and abundance. </a:t>
            </a:r>
          </a:p>
        </p:txBody>
      </p:sp>
      <p:sp>
        <p:nvSpPr>
          <p:cNvPr id="4" name="Slide Number Placeholder 3"/>
          <p:cNvSpPr>
            <a:spLocks noGrp="1"/>
          </p:cNvSpPr>
          <p:nvPr>
            <p:ph type="sldNum" sz="quarter" idx="5"/>
          </p:nvPr>
        </p:nvSpPr>
        <p:spPr/>
        <p:txBody>
          <a:bodyPr/>
          <a:lstStyle/>
          <a:p>
            <a:fld id="{55BA0387-3875-4E4C-8A1C-D13C728EE446}" type="slidenum">
              <a:rPr lang="en-US" smtClean="0"/>
              <a:t>31</a:t>
            </a:fld>
            <a:endParaRPr lang="en-US"/>
          </a:p>
        </p:txBody>
      </p:sp>
    </p:spTree>
    <p:extLst>
      <p:ext uri="{BB962C8B-B14F-4D97-AF65-F5344CB8AC3E}">
        <p14:creationId xmlns:p14="http://schemas.microsoft.com/office/powerpoint/2010/main" val="32758640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Destructive samples are collected to monitor things like plant biomass. </a:t>
            </a:r>
          </a:p>
        </p:txBody>
      </p:sp>
      <p:sp>
        <p:nvSpPr>
          <p:cNvPr id="4" name="Slide Number Placeholder 3"/>
          <p:cNvSpPr>
            <a:spLocks noGrp="1"/>
          </p:cNvSpPr>
          <p:nvPr>
            <p:ph type="sldNum" sz="quarter" idx="5"/>
          </p:nvPr>
        </p:nvSpPr>
        <p:spPr/>
        <p:txBody>
          <a:bodyPr/>
          <a:lstStyle/>
          <a:p>
            <a:fld id="{55BA0387-3875-4E4C-8A1C-D13C728EE446}" type="slidenum">
              <a:rPr lang="en-US" smtClean="0"/>
              <a:t>32</a:t>
            </a:fld>
            <a:endParaRPr lang="en-US"/>
          </a:p>
        </p:txBody>
      </p:sp>
    </p:spTree>
    <p:extLst>
      <p:ext uri="{BB962C8B-B14F-4D97-AF65-F5344CB8AC3E}">
        <p14:creationId xmlns:p14="http://schemas.microsoft.com/office/powerpoint/2010/main" val="7215396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mammal sampling is conducted around the new moon.  </a:t>
            </a:r>
          </a:p>
        </p:txBody>
      </p:sp>
      <p:sp>
        <p:nvSpPr>
          <p:cNvPr id="4" name="Slide Number Placeholder 3"/>
          <p:cNvSpPr>
            <a:spLocks noGrp="1"/>
          </p:cNvSpPr>
          <p:nvPr>
            <p:ph type="sldNum" sz="quarter" idx="10"/>
          </p:nvPr>
        </p:nvSpPr>
        <p:spPr/>
        <p:txBody>
          <a:bodyPr/>
          <a:lstStyle/>
          <a:p>
            <a:fld id="{AA537934-768C-4C37-BAD1-E522F3AEBAF7}" type="slidenum">
              <a:rPr lang="en-US" smtClean="0"/>
              <a:t>33</a:t>
            </a:fld>
            <a:endParaRPr lang="en-US" dirty="0"/>
          </a:p>
        </p:txBody>
      </p:sp>
    </p:spTree>
    <p:extLst>
      <p:ext uri="{BB962C8B-B14F-4D97-AF65-F5344CB8AC3E}">
        <p14:creationId xmlns:p14="http://schemas.microsoft.com/office/powerpoint/2010/main" val="4038515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 Sherman traps with baits in a 10mx10m grid during 3 days in a row at the evening.</a:t>
            </a:r>
          </a:p>
          <a:p>
            <a:r>
              <a:rPr lang="en-US" dirty="0"/>
              <a:t>The captured mammals are tagged so that individuals can be identified and the mark-recapture technique can be used to estimate population sizes. </a:t>
            </a:r>
          </a:p>
          <a:p>
            <a:r>
              <a:rPr lang="en-US" dirty="0"/>
              <a:t>Other vital features of the mammals are also collected, along with blood samples. </a:t>
            </a:r>
          </a:p>
        </p:txBody>
      </p:sp>
      <p:sp>
        <p:nvSpPr>
          <p:cNvPr id="4" name="Slide Number Placeholder 3"/>
          <p:cNvSpPr>
            <a:spLocks noGrp="1"/>
          </p:cNvSpPr>
          <p:nvPr>
            <p:ph type="sldNum" sz="quarter" idx="10"/>
          </p:nvPr>
        </p:nvSpPr>
        <p:spPr/>
        <p:txBody>
          <a:bodyPr/>
          <a:lstStyle/>
          <a:p>
            <a:fld id="{55BA0387-3875-4E4C-8A1C-D13C728EE446}" type="slidenum">
              <a:rPr lang="en-US" smtClean="0"/>
              <a:t>34</a:t>
            </a:fld>
            <a:endParaRPr lang="en-US"/>
          </a:p>
        </p:txBody>
      </p:sp>
    </p:spTree>
    <p:extLst>
      <p:ext uri="{BB962C8B-B14F-4D97-AF65-F5344CB8AC3E}">
        <p14:creationId xmlns:p14="http://schemas.microsoft.com/office/powerpoint/2010/main" val="14123475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organized into columns and rows, resembling a spreadsheet.</a:t>
            </a:r>
          </a:p>
        </p:txBody>
      </p:sp>
      <p:sp>
        <p:nvSpPr>
          <p:cNvPr id="4" name="Slide Number Placeholder 3"/>
          <p:cNvSpPr>
            <a:spLocks noGrp="1"/>
          </p:cNvSpPr>
          <p:nvPr>
            <p:ph type="sldNum" sz="quarter" idx="10"/>
          </p:nvPr>
        </p:nvSpPr>
        <p:spPr/>
        <p:txBody>
          <a:bodyPr/>
          <a:lstStyle/>
          <a:p>
            <a:fld id="{55BA0387-3875-4E4C-8A1C-D13C728EE446}" type="slidenum">
              <a:rPr lang="en-US" smtClean="0"/>
              <a:t>35</a:t>
            </a:fld>
            <a:endParaRPr lang="en-US"/>
          </a:p>
        </p:txBody>
      </p:sp>
    </p:spTree>
    <p:extLst>
      <p:ext uri="{BB962C8B-B14F-4D97-AF65-F5344CB8AC3E}">
        <p14:creationId xmlns:p14="http://schemas.microsoft.com/office/powerpoint/2010/main" val="19255525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z="1200" dirty="0">
                <a:latin typeface="Times New Roman" charset="0"/>
                <a:ea typeface="ＭＳ Ｐゴシック" pitchFamily="34" charset="-128"/>
              </a:rPr>
              <a:t>Metadata is data about data. It describes the content, quality, condition, and other characteristics of a dataset.  </a:t>
            </a:r>
          </a:p>
          <a:p>
            <a:pPr eaLnBrk="1" hangingPunct="1"/>
            <a:endParaRPr lang="en-US" sz="1200" dirty="0">
              <a:latin typeface="Times New Roman" charset="0"/>
              <a:ea typeface="ＭＳ Ｐゴシック" pitchFamily="34" charset="-128"/>
            </a:endParaRPr>
          </a:p>
          <a:p>
            <a:pPr eaLnBrk="1" hangingPunct="1"/>
            <a:r>
              <a:rPr lang="en-US" sz="1200" dirty="0">
                <a:latin typeface="Times New Roman" charset="0"/>
                <a:ea typeface="ＭＳ Ｐゴシック" pitchFamily="34" charset="-128"/>
              </a:rPr>
              <a:t>Metadata records preserve the usefulness of data over time by detailing methods for data collection and data set creation. Metadata greatly minimizes duplication of effort in the collection of expensive digital data and fosters the sharing of digital data resources. </a:t>
            </a:r>
            <a:endParaRPr lang="en-US" sz="1800" dirty="0">
              <a:latin typeface="Times New Roman" charset="0"/>
              <a:ea typeface="ＭＳ Ｐゴシック" pitchFamily="34" charset="-128"/>
            </a:endParaRPr>
          </a:p>
        </p:txBody>
      </p:sp>
      <p:sp>
        <p:nvSpPr>
          <p:cNvPr id="327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fld id="{45B0BCA6-33EC-4A59-BBEF-53B91F0D0FEB}" type="slidenum">
              <a:rPr lang="en-US" smtClean="0">
                <a:latin typeface="Calibri" pitchFamily="34" charset="0"/>
                <a:ea typeface="ＭＳ Ｐゴシック" pitchFamily="34" charset="-128"/>
              </a:rPr>
              <a:pPr eaLnBrk="1" hangingPunct="1"/>
              <a:t>36</a:t>
            </a:fld>
            <a:endParaRPr lang="en-US">
              <a:latin typeface="Calibri" pitchFamily="34" charset="0"/>
              <a:ea typeface="ＭＳ Ｐゴシック" pitchFamily="34" charset="-128"/>
            </a:endParaRPr>
          </a:p>
        </p:txBody>
      </p:sp>
    </p:spTree>
    <p:extLst>
      <p:ext uri="{BB962C8B-B14F-4D97-AF65-F5344CB8AC3E}">
        <p14:creationId xmlns:p14="http://schemas.microsoft.com/office/powerpoint/2010/main" val="2303862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BA0387-3875-4E4C-8A1C-D13C728EE446}" type="slidenum">
              <a:rPr lang="en-US" smtClean="0"/>
              <a:t>37</a:t>
            </a:fld>
            <a:endParaRPr lang="en-US"/>
          </a:p>
        </p:txBody>
      </p:sp>
    </p:spTree>
    <p:extLst>
      <p:ext uri="{BB962C8B-B14F-4D97-AF65-F5344CB8AC3E}">
        <p14:creationId xmlns:p14="http://schemas.microsoft.com/office/powerpoint/2010/main" val="1083652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management encompasses</a:t>
            </a:r>
            <a:r>
              <a:rPr lang="en-US" baseline="0" dirty="0"/>
              <a:t> everything about how the data are collected, processed, stored, and archived.  Data management procedures and practices should be an integral part of any research project planning and should be in place prior to any data being collected. </a:t>
            </a:r>
          </a:p>
          <a:p>
            <a:endParaRPr lang="en-US" baseline="0" dirty="0"/>
          </a:p>
          <a:p>
            <a:r>
              <a:rPr lang="en-US" baseline="0" dirty="0"/>
              <a:t>The presentation by Sarah McCord about 10 questions for good data management is an excellent framework for thinking of all stages of data collection and analysis. </a:t>
            </a:r>
            <a:endParaRPr lang="en-US" dirty="0"/>
          </a:p>
        </p:txBody>
      </p:sp>
      <p:sp>
        <p:nvSpPr>
          <p:cNvPr id="4" name="Slide Number Placeholder 3"/>
          <p:cNvSpPr>
            <a:spLocks noGrp="1"/>
          </p:cNvSpPr>
          <p:nvPr>
            <p:ph type="sldNum" sz="quarter" idx="10"/>
          </p:nvPr>
        </p:nvSpPr>
        <p:spPr/>
        <p:txBody>
          <a:bodyPr/>
          <a:lstStyle/>
          <a:p>
            <a:fld id="{70B646A3-99EB-41F4-AF2F-3B6881836BDE}" type="slidenum">
              <a:rPr lang="en-US" smtClean="0"/>
              <a:pPr/>
              <a:t>4</a:t>
            </a:fld>
            <a:endParaRPr lang="en-US"/>
          </a:p>
        </p:txBody>
      </p:sp>
    </p:spTree>
    <p:extLst>
      <p:ext uri="{BB962C8B-B14F-4D97-AF65-F5344CB8AC3E}">
        <p14:creationId xmlns:p14="http://schemas.microsoft.com/office/powerpoint/2010/main" val="1027740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It is important to realize that there is far more to data management than just o</a:t>
            </a:r>
            <a:r>
              <a:rPr lang="en-US" dirty="0"/>
              <a:t>rganized, efficient data collection.</a:t>
            </a:r>
          </a:p>
        </p:txBody>
      </p:sp>
      <p:sp>
        <p:nvSpPr>
          <p:cNvPr id="4" name="Slide Number Placeholder 3"/>
          <p:cNvSpPr>
            <a:spLocks noGrp="1"/>
          </p:cNvSpPr>
          <p:nvPr>
            <p:ph type="sldNum" sz="quarter" idx="10"/>
          </p:nvPr>
        </p:nvSpPr>
        <p:spPr/>
        <p:txBody>
          <a:bodyPr/>
          <a:lstStyle/>
          <a:p>
            <a:fld id="{55BA0387-3875-4E4C-8A1C-D13C728EE446}" type="slidenum">
              <a:rPr lang="en-US" smtClean="0"/>
              <a:t>5</a:t>
            </a:fld>
            <a:endParaRPr lang="en-US"/>
          </a:p>
        </p:txBody>
      </p:sp>
    </p:spTree>
    <p:extLst>
      <p:ext uri="{BB962C8B-B14F-4D97-AF65-F5344CB8AC3E}">
        <p14:creationId xmlns:p14="http://schemas.microsoft.com/office/powerpoint/2010/main" val="366007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spreadsheet</a:t>
            </a:r>
            <a:r>
              <a:rPr lang="en-US" sz="1200" kern="1200" dirty="0">
                <a:solidFill>
                  <a:schemeClr val="tx1"/>
                </a:solidFill>
                <a:effectLst/>
                <a:latin typeface="+mn-lt"/>
                <a:ea typeface="+mn-ea"/>
                <a:cs typeface="+mn-cs"/>
              </a:rPr>
              <a:t> format allows you to know exactly what variables were measured in the field and what is the sample size. In this way, the format allows you to count, sort, and filter observations (rows) by variables (columns) quickly and easily.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55BA0387-3875-4E4C-8A1C-D13C728EE446}" type="slidenum">
              <a:rPr lang="en-US" smtClean="0"/>
              <a:t>6</a:t>
            </a:fld>
            <a:endParaRPr lang="en-US"/>
          </a:p>
        </p:txBody>
      </p:sp>
    </p:spTree>
    <p:extLst>
      <p:ext uri="{BB962C8B-B14F-4D97-AF65-F5344CB8AC3E}">
        <p14:creationId xmlns:p14="http://schemas.microsoft.com/office/powerpoint/2010/main" val="1477938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BA0387-3875-4E4C-8A1C-D13C728EE446}" type="slidenum">
              <a:rPr lang="en-US" smtClean="0"/>
              <a:t>7</a:t>
            </a:fld>
            <a:endParaRPr lang="en-US"/>
          </a:p>
        </p:txBody>
      </p:sp>
    </p:spTree>
    <p:extLst>
      <p:ext uri="{BB962C8B-B14F-4D97-AF65-F5344CB8AC3E}">
        <p14:creationId xmlns:p14="http://schemas.microsoft.com/office/powerpoint/2010/main" val="170519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Columns should correspond to one variable, not a combination of two or more.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example, having two variables in one category limits the number of independent variables in your statistical analysis.</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55BA0387-3875-4E4C-8A1C-D13C728EE446}" type="slidenum">
              <a:rPr lang="en-US" smtClean="0"/>
              <a:t>8</a:t>
            </a:fld>
            <a:endParaRPr lang="en-US"/>
          </a:p>
        </p:txBody>
      </p:sp>
    </p:spTree>
    <p:extLst>
      <p:ext uri="{BB962C8B-B14F-4D97-AF65-F5344CB8AC3E}">
        <p14:creationId xmlns:p14="http://schemas.microsoft.com/office/powerpoint/2010/main" val="1282652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Columns: variables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Rows: observation/individuals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points: 143</a:t>
            </a:r>
          </a:p>
          <a:p>
            <a:endParaRPr lang="en-US" dirty="0"/>
          </a:p>
        </p:txBody>
      </p:sp>
      <p:sp>
        <p:nvSpPr>
          <p:cNvPr id="4" name="Slide Number Placeholder 3"/>
          <p:cNvSpPr>
            <a:spLocks noGrp="1"/>
          </p:cNvSpPr>
          <p:nvPr>
            <p:ph type="sldNum" sz="quarter" idx="10"/>
          </p:nvPr>
        </p:nvSpPr>
        <p:spPr/>
        <p:txBody>
          <a:bodyPr/>
          <a:lstStyle/>
          <a:p>
            <a:fld id="{55BA0387-3875-4E4C-8A1C-D13C728EE446}" type="slidenum">
              <a:rPr lang="en-US" smtClean="0"/>
              <a:t>9</a:t>
            </a:fld>
            <a:endParaRPr lang="en-US"/>
          </a:p>
        </p:txBody>
      </p:sp>
    </p:spTree>
    <p:extLst>
      <p:ext uri="{BB962C8B-B14F-4D97-AF65-F5344CB8AC3E}">
        <p14:creationId xmlns:p14="http://schemas.microsoft.com/office/powerpoint/2010/main" val="1567922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018943F-8B52-0D46-A0C0-8A9FC08DDF03}" type="datetimeFigureOut">
              <a:rPr lang="en-US" smtClean="0"/>
              <a:t>10/21/20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05B1E-9EC1-CA40-AFE9-BE129488790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18943F-8B52-0D46-A0C0-8A9FC08DDF03}" type="datetimeFigureOut">
              <a:rPr lang="en-US" smtClean="0"/>
              <a:t>10/21/20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05B1E-9EC1-CA40-AFE9-BE129488790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18943F-8B52-0D46-A0C0-8A9FC08DDF03}" type="datetimeFigureOut">
              <a:rPr lang="en-US" smtClean="0"/>
              <a:t>10/21/20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05B1E-9EC1-CA40-AFE9-BE129488790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18943F-8B52-0D46-A0C0-8A9FC08DDF03}" type="datetimeFigureOut">
              <a:rPr lang="en-US" smtClean="0"/>
              <a:t>10/21/20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05B1E-9EC1-CA40-AFE9-BE129488790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18943F-8B52-0D46-A0C0-8A9FC08DDF03}" type="datetimeFigureOut">
              <a:rPr lang="en-US" smtClean="0"/>
              <a:t>10/21/20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05B1E-9EC1-CA40-AFE9-BE129488790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018943F-8B52-0D46-A0C0-8A9FC08DDF03}" type="datetimeFigureOut">
              <a:rPr lang="en-US" smtClean="0"/>
              <a:t>10/21/20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C05B1E-9EC1-CA40-AFE9-BE129488790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018943F-8B52-0D46-A0C0-8A9FC08DDF03}" type="datetimeFigureOut">
              <a:rPr lang="en-US" smtClean="0"/>
              <a:t>10/21/20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C05B1E-9EC1-CA40-AFE9-BE129488790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18943F-8B52-0D46-A0C0-8A9FC08DDF03}" type="datetimeFigureOut">
              <a:rPr lang="en-US" smtClean="0"/>
              <a:t>10/21/20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C05B1E-9EC1-CA40-AFE9-BE129488790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18943F-8B52-0D46-A0C0-8A9FC08DDF03}" type="datetimeFigureOut">
              <a:rPr lang="en-US" smtClean="0"/>
              <a:t>10/21/20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C05B1E-9EC1-CA40-AFE9-BE129488790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18943F-8B52-0D46-A0C0-8A9FC08DDF03}" type="datetimeFigureOut">
              <a:rPr lang="en-US" smtClean="0"/>
              <a:t>10/21/20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C05B1E-9EC1-CA40-AFE9-BE129488790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18943F-8B52-0D46-A0C0-8A9FC08DDF03}" type="datetimeFigureOut">
              <a:rPr lang="en-US" smtClean="0"/>
              <a:t>10/21/20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C05B1E-9EC1-CA40-AFE9-BE129488790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18943F-8B52-0D46-A0C0-8A9FC08DDF03}" type="datetimeFigureOut">
              <a:rPr lang="en-US" smtClean="0"/>
              <a:t>10/21/20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C05B1E-9EC1-CA40-AFE9-BE1294887901}" type="slidenum">
              <a:rPr lang="en-US" smtClean="0"/>
              <a:t>‹#›</a:t>
            </a:fld>
            <a:endParaRPr lang="en-US"/>
          </a:p>
        </p:txBody>
      </p:sp>
    </p:spTree>
    <p:extLst>
      <p:ext uri="{BB962C8B-B14F-4D97-AF65-F5344CB8AC3E}">
        <p14:creationId xmlns:p14="http://schemas.microsoft.com/office/powerpoint/2010/main" val="15483550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0.m4a"/><Relationship Id="rId7" Type="http://schemas.openxmlformats.org/officeDocument/2006/relationships/image" Target="../media/image7.tiff"/><Relationship Id="rId2" Type="http://schemas.microsoft.com/office/2007/relationships/media" Target="../media/media10.m4a"/><Relationship Id="rId1" Type="http://schemas.openxmlformats.org/officeDocument/2006/relationships/tags" Target="../tags/tag6.xml"/><Relationship Id="rId6" Type="http://schemas.openxmlformats.org/officeDocument/2006/relationships/hyperlink" Target="https://doi.org/10.5061/dryad.p2c6r" TargetMode="External"/><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2.png"/><Relationship Id="rId2" Type="http://schemas.microsoft.com/office/2007/relationships/media" Target="../media/media13.m4a"/><Relationship Id="rId1" Type="http://schemas.openxmlformats.org/officeDocument/2006/relationships/tags" Target="../tags/tag8.xml"/><Relationship Id="rId6" Type="http://schemas.openxmlformats.org/officeDocument/2006/relationships/image" Target="../media/image8.tiff"/><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9.tiff"/><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9.tiff"/><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13.tiff"/><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9.tiff"/><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hyperlink" Target="https://doi.org/10.5281/zenodo.570047" TargetMode="External"/><Relationship Id="rId3" Type="http://schemas.openxmlformats.org/officeDocument/2006/relationships/slideLayout" Target="../slideLayouts/slideLayout7.xml"/><Relationship Id="rId7" Type="http://schemas.openxmlformats.org/officeDocument/2006/relationships/hyperlink" Target="http://www.datacarpentry.org/spreadsheet-ecology-lesson/" TargetMode="External"/><Relationship Id="rId12"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file:///Users/memauritz/Desktop/R/R_programs/Teaching/EcosystemEcology_UTEP/Lab6_DataManagement_SmallMammals/Lab6_Description.html#fnref1" TargetMode="External"/><Relationship Id="rId11" Type="http://schemas.openxmlformats.org/officeDocument/2006/relationships/hyperlink" Target="file:///Users/memauritz/Desktop/R/R_programs/Teaching/EcosystemEcology_UTEP/Lab6_DataManagement_SmallMammals/Lab6_Description.html#fnref3" TargetMode="External"/><Relationship Id="rId5" Type="http://schemas.openxmlformats.org/officeDocument/2006/relationships/hyperlink" Target="doi:10.25334/Q4XH5S" TargetMode="External"/><Relationship Id="rId10" Type="http://schemas.openxmlformats.org/officeDocument/2006/relationships/hyperlink" Target="doi:10.25334/Q44X4D" TargetMode="External"/><Relationship Id="rId4" Type="http://schemas.openxmlformats.org/officeDocument/2006/relationships/notesSlide" Target="../notesSlides/notesSlide2.xml"/><Relationship Id="rId9" Type="http://schemas.openxmlformats.org/officeDocument/2006/relationships/hyperlink" Target="file:///Users/memauritz/Desktop/R/R_programs/Teaching/EcosystemEcology_UTEP/Lab6_DataManagement_SmallMammals/Lab6_Description.html#fnref2"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0.m4a"/><Relationship Id="rId7" Type="http://schemas.openxmlformats.org/officeDocument/2006/relationships/image" Target="../media/image15.tiff"/><Relationship Id="rId2" Type="http://schemas.microsoft.com/office/2007/relationships/media" Target="../media/media20.m4a"/><Relationship Id="rId1" Type="http://schemas.openxmlformats.org/officeDocument/2006/relationships/tags" Target="../tags/tag9.xml"/><Relationship Id="rId6" Type="http://schemas.openxmlformats.org/officeDocument/2006/relationships/image" Target="../media/image14.tiff"/><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16.tiff"/><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http://stip.gatech.edu/forecasting-innovation-pathways-of-big-data-analytics-2/" TargetMode="External"/><Relationship Id="rId5" Type="http://schemas.openxmlformats.org/officeDocument/2006/relationships/image" Target="../media/image17.tiff"/><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hyperlink" Target="http://blogs.nature.com/scientificdata/2013/07/23/scientific-data-to-complement-and-promote-public-data-repositories/" TargetMode="External"/><Relationship Id="rId5" Type="http://schemas.openxmlformats.org/officeDocument/2006/relationships/image" Target="../media/image18.tiff"/><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7" Type="http://schemas.openxmlformats.org/officeDocument/2006/relationships/image" Target="../media/image2.png"/><Relationship Id="rId2" Type="http://schemas.microsoft.com/office/2007/relationships/media" Target="../media/media24.m4a"/><Relationship Id="rId1" Type="http://schemas.openxmlformats.org/officeDocument/2006/relationships/tags" Target="../tags/tag10.xml"/><Relationship Id="rId6" Type="http://schemas.openxmlformats.org/officeDocument/2006/relationships/image" Target="../media/image19.tiff"/><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20.tiff"/><Relationship Id="rId4" Type="http://schemas.openxmlformats.org/officeDocument/2006/relationships/hyperlink" Target="https://youtu.be/39YrzpxVRF8" TargetMode="Externa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21.tiff"/><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22.jpe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23.jpe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24.jpe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png"/><Relationship Id="rId5" Type="http://schemas.openxmlformats.org/officeDocument/2006/relationships/image" Target="../media/image25.jpe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png"/><Relationship Id="rId5" Type="http://schemas.openxmlformats.org/officeDocument/2006/relationships/image" Target="../media/image26.jpe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png"/><Relationship Id="rId5" Type="http://schemas.openxmlformats.org/officeDocument/2006/relationships/image" Target="../media/image27.jpe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png"/><Relationship Id="rId5" Type="http://schemas.openxmlformats.org/officeDocument/2006/relationships/image" Target="../media/image28.jp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audio" Target="../media/media34.m4a"/><Relationship Id="rId7" Type="http://schemas.openxmlformats.org/officeDocument/2006/relationships/image" Target="../media/image2.png"/><Relationship Id="rId2" Type="http://schemas.microsoft.com/office/2007/relationships/media" Target="../media/media34.m4a"/><Relationship Id="rId1" Type="http://schemas.openxmlformats.org/officeDocument/2006/relationships/tags" Target="../tags/tag11.xml"/><Relationship Id="rId6" Type="http://schemas.openxmlformats.org/officeDocument/2006/relationships/image" Target="../media/image29.jpg"/><Relationship Id="rId5" Type="http://schemas.openxmlformats.org/officeDocument/2006/relationships/notesSlide" Target="../notesSlides/notesSlide33.xml"/><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0.tiff"/><Relationship Id="rId5" Type="http://schemas.openxmlformats.org/officeDocument/2006/relationships/image" Target="../media/image29.jp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png"/><Relationship Id="rId5" Type="http://schemas.openxmlformats.org/officeDocument/2006/relationships/image" Target="../media/image31.jpe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hyperlink" Target="http://www.neonscience.org/overview-data-management-small-mammal" TargetMode="External"/><Relationship Id="rId5" Type="http://schemas.openxmlformats.org/officeDocument/2006/relationships/hyperlink" Target="http://www.datacarpentry.org/spreadsheet-ecology-lesson/00-intro/" TargetMode="External"/><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4.m4a"/><Relationship Id="rId7" Type="http://schemas.openxmlformats.org/officeDocument/2006/relationships/image" Target="../media/image4.jpe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4.xml"/><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9.m4a"/><Relationship Id="rId7" Type="http://schemas.openxmlformats.org/officeDocument/2006/relationships/image" Target="../media/image6.tiff"/><Relationship Id="rId2" Type="http://schemas.microsoft.com/office/2007/relationships/media" Target="../media/media9.m4a"/><Relationship Id="rId1" Type="http://schemas.openxmlformats.org/officeDocument/2006/relationships/tags" Target="../tags/tag5.xml"/><Relationship Id="rId6" Type="http://schemas.openxmlformats.org/officeDocument/2006/relationships/hyperlink" Target="http://jamesriverpark.org/science-in-the-park/rock-pools.php" TargetMode="External"/><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0">
            <a:extLst>
              <a:ext uri="{FF2B5EF4-FFF2-40B4-BE49-F238E27FC236}">
                <a16:creationId xmlns:a16="http://schemas.microsoft.com/office/drawing/2014/main" id="{A254D376-7060-4491-9779-FC35E62F3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627506" y="5379162"/>
            <a:ext cx="7886700" cy="1114382"/>
          </a:xfrm>
          <a:prstGeom prst="rect">
            <a:avLst/>
          </a:prstGeom>
        </p:spPr>
        <p:txBody>
          <a:bodyPr vert="horz" lIns="91440" tIns="45720" rIns="91440" bIns="45720" rtlCol="0" anchor="ctr">
            <a:normAutofit fontScale="77500" lnSpcReduction="20000"/>
          </a:bodyPr>
          <a:lstStyle/>
          <a:p>
            <a:pPr algn="ctr">
              <a:lnSpc>
                <a:spcPct val="90000"/>
              </a:lnSpc>
              <a:spcBef>
                <a:spcPct val="0"/>
              </a:spcBef>
              <a:spcAft>
                <a:spcPts val="600"/>
              </a:spcAft>
            </a:pPr>
            <a:r>
              <a:rPr lang="en-US" sz="4100" b="1" dirty="0">
                <a:latin typeface="+mj-lt"/>
                <a:ea typeface="+mj-ea"/>
                <a:cs typeface="+mj-cs"/>
              </a:rPr>
              <a:t>Data management for successful research</a:t>
            </a:r>
          </a:p>
          <a:p>
            <a:pPr algn="ctr">
              <a:lnSpc>
                <a:spcPct val="90000"/>
              </a:lnSpc>
              <a:spcBef>
                <a:spcPct val="0"/>
              </a:spcBef>
              <a:spcAft>
                <a:spcPts val="600"/>
              </a:spcAft>
            </a:pPr>
            <a:r>
              <a:rPr lang="en-US" altLang="en-US" sz="2900" b="1" dirty="0">
                <a:latin typeface="+mj-lt"/>
                <a:ea typeface="+mj-ea"/>
                <a:cs typeface="+mj-cs"/>
              </a:rPr>
              <a:t>Lab 6: Ecosystem Ecology BIOL 4466/5301</a:t>
            </a:r>
          </a:p>
          <a:p>
            <a:pPr algn="ctr">
              <a:lnSpc>
                <a:spcPct val="90000"/>
              </a:lnSpc>
              <a:spcBef>
                <a:spcPct val="0"/>
              </a:spcBef>
              <a:spcAft>
                <a:spcPts val="600"/>
              </a:spcAft>
            </a:pPr>
            <a:r>
              <a:rPr lang="en-US" altLang="en-US" sz="2900" b="1" dirty="0">
                <a:latin typeface="+mj-lt"/>
                <a:ea typeface="+mj-ea"/>
                <a:cs typeface="+mj-cs"/>
              </a:rPr>
              <a:t>Marguerite Mauritz</a:t>
            </a:r>
          </a:p>
        </p:txBody>
      </p:sp>
      <p:pic>
        <p:nvPicPr>
          <p:cNvPr id="7" name="Picture 6" descr="A picture containing text&#10;&#10;Description automatically generated">
            <a:extLst>
              <a:ext uri="{FF2B5EF4-FFF2-40B4-BE49-F238E27FC236}">
                <a16:creationId xmlns:a16="http://schemas.microsoft.com/office/drawing/2014/main" id="{A436ED01-F57C-FE45-A932-C5CAD706404F}"/>
              </a:ext>
            </a:extLst>
          </p:cNvPr>
          <p:cNvPicPr>
            <a:picLocks noChangeAspect="1"/>
          </p:cNvPicPr>
          <p:nvPr/>
        </p:nvPicPr>
        <p:blipFill rotWithShape="1">
          <a:blip r:embed="rId5"/>
          <a:srcRect t="1566" b="18374"/>
          <a:stretch/>
        </p:blipFill>
        <p:spPr>
          <a:xfrm>
            <a:off x="20" y="10"/>
            <a:ext cx="9143980" cy="5014697"/>
          </a:xfrm>
          <a:prstGeom prst="rect">
            <a:avLst/>
          </a:prstGeom>
        </p:spPr>
      </p:pic>
      <p:pic>
        <p:nvPicPr>
          <p:cNvPr id="11" name="Audio 10">
            <a:hlinkClick r:id="" action="ppaction://media"/>
            <a:extLst>
              <a:ext uri="{FF2B5EF4-FFF2-40B4-BE49-F238E27FC236}">
                <a16:creationId xmlns:a16="http://schemas.microsoft.com/office/drawing/2014/main" id="{14905C0F-B3D3-CD41-BBF9-51ADDFA7AC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49199000"/>
      </p:ext>
    </p:extLst>
  </p:cSld>
  <p:clrMapOvr>
    <a:masterClrMapping/>
  </p:clrMapOvr>
  <mc:AlternateContent xmlns:mc="http://schemas.openxmlformats.org/markup-compatibility/2006">
    <mc:Choice xmlns:p14="http://schemas.microsoft.com/office/powerpoint/2010/main" Requires="p14">
      <p:transition spd="slow" p14:dur="2000" advTm="189242"/>
    </mc:Choice>
    <mc:Fallback>
      <p:transition spd="slow" advTm="189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0678" y="-7246"/>
            <a:ext cx="7886700" cy="1325563"/>
          </a:xfrm>
          <a:noFill/>
        </p:spPr>
        <p:txBody>
          <a:bodyPr>
            <a:normAutofit/>
          </a:bodyPr>
          <a:lstStyle/>
          <a:p>
            <a:r>
              <a:rPr lang="en-US" altLang="en-US" dirty="0">
                <a:ea typeface="MS PGothic" charset="-128"/>
              </a:rPr>
              <a:t>Exploring datasets</a:t>
            </a:r>
          </a:p>
        </p:txBody>
      </p:sp>
      <p:sp>
        <p:nvSpPr>
          <p:cNvPr id="7" name="TextBox 6"/>
          <p:cNvSpPr txBox="1"/>
          <p:nvPr/>
        </p:nvSpPr>
        <p:spPr>
          <a:xfrm>
            <a:off x="-62562" y="6466423"/>
            <a:ext cx="2803716" cy="677108"/>
          </a:xfrm>
          <a:prstGeom prst="rect">
            <a:avLst/>
          </a:prstGeom>
          <a:noFill/>
        </p:spPr>
        <p:txBody>
          <a:bodyPr wrap="none" rtlCol="0">
            <a:spAutoFit/>
          </a:bodyPr>
          <a:lstStyle/>
          <a:p>
            <a:r>
              <a:rPr lang="en-US" sz="1400" dirty="0" err="1"/>
              <a:t>Cayo</a:t>
            </a:r>
            <a:r>
              <a:rPr lang="en-US" sz="1400" dirty="0"/>
              <a:t> Santiago rhesus macaque data</a:t>
            </a:r>
          </a:p>
          <a:p>
            <a:r>
              <a:rPr lang="en-US" sz="800" b="1" dirty="0"/>
              <a:t>DOI: </a:t>
            </a:r>
            <a:r>
              <a:rPr lang="en-US" sz="800" b="1" dirty="0">
                <a:hlinkClick r:id="rId6"/>
              </a:rPr>
              <a:t>https://doi.org/10.5061/dryad.p2c6r</a:t>
            </a:r>
            <a:endParaRPr lang="en-US" sz="800" b="1" dirty="0"/>
          </a:p>
          <a:p>
            <a:endParaRPr lang="en-US" sz="1600" dirty="0"/>
          </a:p>
        </p:txBody>
      </p:sp>
      <p:sp>
        <p:nvSpPr>
          <p:cNvPr id="8" name="Rectangle 7"/>
          <p:cNvSpPr/>
          <p:nvPr/>
        </p:nvSpPr>
        <p:spPr>
          <a:xfrm>
            <a:off x="1223550" y="5266478"/>
            <a:ext cx="6753828" cy="1200329"/>
          </a:xfrm>
          <a:prstGeom prst="rect">
            <a:avLst/>
          </a:prstGeom>
        </p:spPr>
        <p:txBody>
          <a:bodyPr wrap="square">
            <a:spAutoFit/>
          </a:bodyPr>
          <a:lstStyle/>
          <a:p>
            <a:pPr algn="ctr"/>
            <a:r>
              <a:rPr lang="en-US" sz="2400" b="1" dirty="0">
                <a:solidFill>
                  <a:srgbClr val="FF0000"/>
                </a:solidFill>
              </a:rPr>
              <a:t>What information do we find in the columns?</a:t>
            </a:r>
          </a:p>
          <a:p>
            <a:pPr algn="ctr"/>
            <a:r>
              <a:rPr lang="en-US" sz="2400" b="1" dirty="0">
                <a:solidFill>
                  <a:srgbClr val="FF0000"/>
                </a:solidFill>
              </a:rPr>
              <a:t>What information do we find in the rows?</a:t>
            </a:r>
          </a:p>
          <a:p>
            <a:pPr algn="ctr"/>
            <a:r>
              <a:rPr lang="en-US" sz="2400" b="1" dirty="0">
                <a:solidFill>
                  <a:srgbClr val="FF0000"/>
                </a:solidFill>
              </a:rPr>
              <a:t>How many data points are available?</a:t>
            </a:r>
          </a:p>
        </p:txBody>
      </p:sp>
      <p:pic>
        <p:nvPicPr>
          <p:cNvPr id="5" name="Picture 4"/>
          <p:cNvPicPr>
            <a:picLocks noChangeAspect="1"/>
          </p:cNvPicPr>
          <p:nvPr/>
        </p:nvPicPr>
        <p:blipFill>
          <a:blip r:embed="rId7"/>
          <a:stretch>
            <a:fillRect/>
          </a:stretch>
        </p:blipFill>
        <p:spPr>
          <a:xfrm>
            <a:off x="1593355" y="1034455"/>
            <a:ext cx="5911569" cy="4232407"/>
          </a:xfrm>
          <a:prstGeom prst="rect">
            <a:avLst/>
          </a:prstGeom>
        </p:spPr>
      </p:pic>
      <p:pic>
        <p:nvPicPr>
          <p:cNvPr id="2" name="Audio 1">
            <a:hlinkClick r:id="" action="ppaction://media"/>
            <a:extLst>
              <a:ext uri="{FF2B5EF4-FFF2-40B4-BE49-F238E27FC236}">
                <a16:creationId xmlns:a16="http://schemas.microsoft.com/office/drawing/2014/main" id="{29DCDFAC-8D91-574F-ADFB-2A09990890E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30826843"/>
      </p:ext>
    </p:extLst>
  </p:cSld>
  <p:clrMapOvr>
    <a:masterClrMapping/>
  </p:clrMapOvr>
  <mc:AlternateContent xmlns:mc="http://schemas.openxmlformats.org/markup-compatibility/2006">
    <mc:Choice xmlns:p14="http://schemas.microsoft.com/office/powerpoint/2010/main" Requires="p14">
      <p:transition spd="slow" p14:dur="2000" advTm="136907"/>
    </mc:Choice>
    <mc:Fallback>
      <p:transition spd="slow" advTm="136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0678" y="-7246"/>
            <a:ext cx="7886700" cy="1325563"/>
          </a:xfrm>
          <a:noFill/>
        </p:spPr>
        <p:txBody>
          <a:bodyPr>
            <a:normAutofit/>
          </a:bodyPr>
          <a:lstStyle/>
          <a:p>
            <a:r>
              <a:rPr lang="en-US" sz="3600" dirty="0">
                <a:solidFill>
                  <a:srgbClr val="333333"/>
                </a:solidFill>
                <a:latin typeface="Helvetica Neue" charset="0"/>
              </a:rPr>
              <a:t>Structuring data in spreadsheets</a:t>
            </a:r>
          </a:p>
        </p:txBody>
      </p:sp>
      <p:sp>
        <p:nvSpPr>
          <p:cNvPr id="8" name="Rectangle 7"/>
          <p:cNvSpPr/>
          <p:nvPr/>
        </p:nvSpPr>
        <p:spPr>
          <a:xfrm>
            <a:off x="90678" y="1473061"/>
            <a:ext cx="8450132" cy="3785652"/>
          </a:xfrm>
          <a:prstGeom prst="rect">
            <a:avLst/>
          </a:prstGeom>
        </p:spPr>
        <p:txBody>
          <a:bodyPr wrap="square">
            <a:spAutoFit/>
          </a:bodyPr>
          <a:lstStyle/>
          <a:p>
            <a:r>
              <a:rPr lang="en-US" sz="2400" b="1" i="0" dirty="0">
                <a:solidFill>
                  <a:srgbClr val="333333"/>
                </a:solidFill>
                <a:effectLst/>
                <a:latin typeface="Helvetica Neue" charset="0"/>
              </a:rPr>
              <a:t>The rules of using spreadsheet programs for data</a:t>
            </a:r>
            <a:r>
              <a:rPr lang="en-US" sz="2400" b="0" i="0" dirty="0">
                <a:solidFill>
                  <a:srgbClr val="333333"/>
                </a:solidFill>
                <a:effectLst/>
                <a:latin typeface="Helvetica Neue" charset="0"/>
              </a:rPr>
              <a:t>:</a:t>
            </a:r>
          </a:p>
          <a:p>
            <a:endParaRPr lang="en-US" sz="2400" b="0" i="0" dirty="0">
              <a:solidFill>
                <a:srgbClr val="333333"/>
              </a:solidFill>
              <a:effectLst/>
              <a:latin typeface="Helvetica Neue" charset="0"/>
            </a:endParaRPr>
          </a:p>
          <a:p>
            <a:pPr>
              <a:buFont typeface="+mj-lt"/>
              <a:buAutoNum type="arabicPeriod"/>
            </a:pPr>
            <a:r>
              <a:rPr lang="en-US" sz="2400" b="0" i="0" dirty="0">
                <a:solidFill>
                  <a:srgbClr val="333333"/>
                </a:solidFill>
                <a:effectLst/>
                <a:latin typeface="Helvetica Neue" charset="0"/>
              </a:rPr>
              <a:t> Put all your variables in columns </a:t>
            </a:r>
          </a:p>
          <a:p>
            <a:pPr>
              <a:buFont typeface="+mj-lt"/>
              <a:buAutoNum type="arabicPeriod"/>
            </a:pPr>
            <a:endParaRPr lang="en-US" sz="2400" b="0" i="0" dirty="0">
              <a:solidFill>
                <a:srgbClr val="333333"/>
              </a:solidFill>
              <a:effectLst/>
              <a:latin typeface="Helvetica Neue" charset="0"/>
            </a:endParaRPr>
          </a:p>
          <a:p>
            <a:pPr>
              <a:buFont typeface="+mj-lt"/>
              <a:buAutoNum type="arabicPeriod"/>
            </a:pPr>
            <a:r>
              <a:rPr lang="en-US" sz="2400" b="0" i="0" dirty="0">
                <a:solidFill>
                  <a:srgbClr val="333333"/>
                </a:solidFill>
                <a:effectLst/>
                <a:latin typeface="Helvetica Neue" charset="0"/>
              </a:rPr>
              <a:t> Put each observation/individual in its own row </a:t>
            </a:r>
          </a:p>
          <a:p>
            <a:pPr>
              <a:buFont typeface="+mj-lt"/>
              <a:buAutoNum type="arabicPeriod"/>
            </a:pPr>
            <a:endParaRPr lang="en-US" sz="2400" b="0" i="0" dirty="0">
              <a:solidFill>
                <a:srgbClr val="333333"/>
              </a:solidFill>
              <a:effectLst/>
              <a:latin typeface="Helvetica Neue" charset="0"/>
            </a:endParaRPr>
          </a:p>
          <a:p>
            <a:pPr>
              <a:buFont typeface="+mj-lt"/>
              <a:buAutoNum type="arabicPeriod"/>
            </a:pPr>
            <a:r>
              <a:rPr lang="en-US" sz="2400" dirty="0">
                <a:solidFill>
                  <a:srgbClr val="333333"/>
                </a:solidFill>
                <a:latin typeface="Helvetica Neue" charset="0"/>
              </a:rPr>
              <a:t> </a:t>
            </a:r>
            <a:r>
              <a:rPr lang="en-US" sz="2400" b="0" i="0" dirty="0">
                <a:solidFill>
                  <a:srgbClr val="333333"/>
                </a:solidFill>
                <a:effectLst/>
                <a:latin typeface="Helvetica Neue" charset="0"/>
              </a:rPr>
              <a:t>Don’t combine multiple pieces of information in one cell</a:t>
            </a:r>
          </a:p>
          <a:p>
            <a:pPr>
              <a:buFont typeface="+mj-lt"/>
              <a:buAutoNum type="arabicPeriod"/>
            </a:pPr>
            <a:endParaRPr lang="en-US" sz="2400" b="0" i="0" dirty="0">
              <a:solidFill>
                <a:srgbClr val="333333"/>
              </a:solidFill>
              <a:effectLst/>
              <a:latin typeface="Helvetica Neue" charset="0"/>
            </a:endParaRPr>
          </a:p>
          <a:p>
            <a:pPr>
              <a:buFont typeface="+mj-lt"/>
              <a:buAutoNum type="arabicPeriod"/>
            </a:pPr>
            <a:r>
              <a:rPr lang="en-US" sz="2400" b="0" i="0" dirty="0">
                <a:solidFill>
                  <a:srgbClr val="333333"/>
                </a:solidFill>
                <a:effectLst/>
                <a:latin typeface="Helvetica Neue" charset="0"/>
              </a:rPr>
              <a:t> Leave the raw data raw - don’t change it!</a:t>
            </a:r>
          </a:p>
          <a:p>
            <a:pPr>
              <a:buFont typeface="+mj-lt"/>
              <a:buAutoNum type="arabicPeriod"/>
            </a:pPr>
            <a:endParaRPr lang="en-US" sz="2400" b="0" i="0" dirty="0">
              <a:solidFill>
                <a:srgbClr val="333333"/>
              </a:solidFill>
              <a:effectLst/>
              <a:latin typeface="Helvetica Neue" charset="0"/>
            </a:endParaRPr>
          </a:p>
        </p:txBody>
      </p:sp>
      <p:pic>
        <p:nvPicPr>
          <p:cNvPr id="2" name="Audio 1">
            <a:hlinkClick r:id="" action="ppaction://media"/>
            <a:extLst>
              <a:ext uri="{FF2B5EF4-FFF2-40B4-BE49-F238E27FC236}">
                <a16:creationId xmlns:a16="http://schemas.microsoft.com/office/drawing/2014/main" id="{2B6065E4-0141-F743-A175-87DBBB6752B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376665945"/>
      </p:ext>
    </p:extLst>
  </p:cSld>
  <p:clrMapOvr>
    <a:masterClrMapping/>
  </p:clrMapOvr>
  <mc:AlternateContent xmlns:mc="http://schemas.openxmlformats.org/markup-compatibility/2006">
    <mc:Choice xmlns:p14="http://schemas.microsoft.com/office/powerpoint/2010/main" Requires="p14">
      <p:transition spd="slow" p14:dur="2000" advTm="216382"/>
    </mc:Choice>
    <mc:Fallback>
      <p:transition spd="slow" advTm="216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animEffect transition="in" filter="blinds(horizontal)">
                                      <p:cBhvr>
                                        <p:cTn id="11" dur="500"/>
                                        <p:tgtEl>
                                          <p:spTgt spid="8">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8">
                                            <p:txEl>
                                              <p:pRg st="4" end="4"/>
                                            </p:txEl>
                                          </p:spTgt>
                                        </p:tgtEl>
                                        <p:attrNameLst>
                                          <p:attrName>style.visibility</p:attrName>
                                        </p:attrNameLst>
                                      </p:cBhvr>
                                      <p:to>
                                        <p:strVal val="visible"/>
                                      </p:to>
                                    </p:set>
                                    <p:animEffect transition="in" filter="blinds(horizontal)">
                                      <p:cBhvr>
                                        <p:cTn id="16" dur="500"/>
                                        <p:tgtEl>
                                          <p:spTgt spid="8">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animEffect transition="in" filter="blinds(horizontal)">
                                      <p:cBhvr>
                                        <p:cTn id="21" dur="500"/>
                                        <p:tgtEl>
                                          <p:spTgt spid="8">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8">
                                            <p:txEl>
                                              <p:pRg st="8" end="8"/>
                                            </p:txEl>
                                          </p:spTgt>
                                        </p:tgtEl>
                                        <p:attrNameLst>
                                          <p:attrName>style.visibility</p:attrName>
                                        </p:attrNameLst>
                                      </p:cBhvr>
                                      <p:to>
                                        <p:strVal val="visible"/>
                                      </p:to>
                                    </p:set>
                                    <p:animEffect transition="in" filter="blinds(horizontal)">
                                      <p:cBhvr>
                                        <p:cTn id="26"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0678" y="-7246"/>
            <a:ext cx="7886700" cy="1325563"/>
          </a:xfrm>
          <a:noFill/>
        </p:spPr>
        <p:txBody>
          <a:bodyPr>
            <a:normAutofit/>
          </a:bodyPr>
          <a:lstStyle/>
          <a:p>
            <a:r>
              <a:rPr lang="en-US" altLang="en-US" sz="4800" b="1">
                <a:ea typeface="MS PGothic" charset="-128"/>
              </a:rPr>
              <a:t>Exercise 1 </a:t>
            </a:r>
            <a:r>
              <a:rPr lang="en-US" altLang="en-US" sz="4800">
                <a:ea typeface="MS PGothic" charset="-128"/>
              </a:rPr>
              <a:t>:</a:t>
            </a:r>
            <a:endParaRPr lang="en-US" altLang="en-US" sz="4800" b="1" dirty="0">
              <a:ea typeface="MS PGothic" charset="-128"/>
            </a:endParaRPr>
          </a:p>
        </p:txBody>
      </p:sp>
      <p:sp>
        <p:nvSpPr>
          <p:cNvPr id="2" name="Rectangle 1"/>
          <p:cNvSpPr/>
          <p:nvPr/>
        </p:nvSpPr>
        <p:spPr>
          <a:xfrm>
            <a:off x="440871" y="2256748"/>
            <a:ext cx="8262257" cy="4247317"/>
          </a:xfrm>
          <a:prstGeom prst="rect">
            <a:avLst/>
          </a:prstGeom>
        </p:spPr>
        <p:txBody>
          <a:bodyPr wrap="square">
            <a:spAutoFit/>
          </a:bodyPr>
          <a:lstStyle/>
          <a:p>
            <a:pPr>
              <a:buFont typeface="+mj-lt"/>
              <a:buAutoNum type="arabicPeriod"/>
            </a:pPr>
            <a:r>
              <a:rPr lang="en-US" dirty="0">
                <a:solidFill>
                  <a:srgbClr val="333333"/>
                </a:solidFill>
                <a:latin typeface="Helvetica Neue" charset="0"/>
                <a:ea typeface="Helvetica Neue" charset="0"/>
                <a:cs typeface="Helvetica Neue" charset="0"/>
              </a:rPr>
              <a:t> Open the survey data file on </a:t>
            </a:r>
            <a:r>
              <a:rPr lang="en-US" b="1" dirty="0">
                <a:latin typeface="Helvetica Neue" charset="0"/>
                <a:ea typeface="Helvetica Neue" charset="0"/>
                <a:cs typeface="Helvetica Neue" charset="0"/>
              </a:rPr>
              <a:t>small mammal community </a:t>
            </a:r>
            <a:r>
              <a:rPr lang="en-US" dirty="0">
                <a:latin typeface="Helvetica Neue" charset="0"/>
                <a:ea typeface="Helvetica Neue" charset="0"/>
                <a:cs typeface="Helvetica Neue" charset="0"/>
              </a:rPr>
              <a:t>in southern Arizona</a:t>
            </a:r>
          </a:p>
          <a:p>
            <a:pPr>
              <a:buFont typeface="+mj-lt"/>
              <a:buAutoNum type="arabicPeriod"/>
            </a:pPr>
            <a:endParaRPr lang="en-US" dirty="0">
              <a:latin typeface="Helvetica Neue" charset="0"/>
              <a:ea typeface="Helvetica Neue" charset="0"/>
              <a:cs typeface="Helvetica Neue" charset="0"/>
            </a:endParaRPr>
          </a:p>
          <a:p>
            <a:pPr>
              <a:buFont typeface="+mj-lt"/>
              <a:buAutoNum type="arabicPeriod"/>
            </a:pPr>
            <a:r>
              <a:rPr lang="en-US" dirty="0">
                <a:solidFill>
                  <a:srgbClr val="333333"/>
                </a:solidFill>
                <a:latin typeface="Helvetica Neue" charset="0"/>
                <a:ea typeface="Helvetica Neue" charset="0"/>
                <a:cs typeface="Helvetica Neue" charset="0"/>
              </a:rPr>
              <a:t> You can see that there are two tabs. Two field assistants conducted the surveys, one in 2013 and one in 2014. Now you’re the person in charge of this project and you want to be able to start analyzing the data.</a:t>
            </a:r>
          </a:p>
          <a:p>
            <a:pPr>
              <a:buFont typeface="+mj-lt"/>
              <a:buAutoNum type="arabicPeriod"/>
            </a:pPr>
            <a:endParaRPr lang="en-US" dirty="0">
              <a:solidFill>
                <a:srgbClr val="333333"/>
              </a:solidFill>
              <a:latin typeface="Helvetica Neue" charset="0"/>
              <a:ea typeface="Helvetica Neue" charset="0"/>
              <a:cs typeface="Helvetica Neue" charset="0"/>
            </a:endParaRPr>
          </a:p>
          <a:p>
            <a:pPr>
              <a:buFont typeface="+mj-lt"/>
              <a:buAutoNum type="arabicPeriod"/>
            </a:pPr>
            <a:r>
              <a:rPr lang="en-US" dirty="0">
                <a:solidFill>
                  <a:srgbClr val="333333"/>
                </a:solidFill>
                <a:latin typeface="Helvetica Neue" charset="0"/>
                <a:ea typeface="Helvetica Neue" charset="0"/>
                <a:cs typeface="Helvetica Neue" charset="0"/>
              </a:rPr>
              <a:t> Identify what is wrong with these spreadsheets. Also discuss the steps you would need to take to clean up the 2013 and 2014 tabs, and to put them all together in one spreadsheet. </a:t>
            </a:r>
          </a:p>
          <a:p>
            <a:pPr>
              <a:buFont typeface="+mj-lt"/>
              <a:buAutoNum type="arabicPeriod"/>
            </a:pPr>
            <a:endParaRPr lang="en-US" dirty="0">
              <a:solidFill>
                <a:srgbClr val="333333"/>
              </a:solidFill>
              <a:latin typeface="Helvetica Neue" charset="0"/>
              <a:ea typeface="Helvetica Neue" charset="0"/>
              <a:cs typeface="Helvetica Neue" charset="0"/>
            </a:endParaRPr>
          </a:p>
          <a:p>
            <a:pPr>
              <a:buFont typeface="+mj-lt"/>
              <a:buAutoNum type="arabicPeriod"/>
            </a:pPr>
            <a:r>
              <a:rPr lang="en-US" dirty="0">
                <a:solidFill>
                  <a:srgbClr val="333333"/>
                </a:solidFill>
                <a:latin typeface="Helvetica Neue" charset="0"/>
                <a:ea typeface="Helvetica Neue" charset="0"/>
                <a:cs typeface="Helvetica Neue" charset="0"/>
              </a:rPr>
              <a:t> Create a header for this new spreadsheet and organize the data following the discussed rules.</a:t>
            </a:r>
          </a:p>
          <a:p>
            <a:pPr>
              <a:buFont typeface="+mj-lt"/>
              <a:buAutoNum type="arabicPeriod"/>
            </a:pPr>
            <a:endParaRPr lang="en-US" dirty="0">
              <a:solidFill>
                <a:srgbClr val="333333"/>
              </a:solidFill>
              <a:latin typeface="Helvetica Neue" charset="0"/>
              <a:ea typeface="Helvetica Neue" charset="0"/>
              <a:cs typeface="Helvetica Neue" charset="0"/>
            </a:endParaRPr>
          </a:p>
          <a:p>
            <a:r>
              <a:rPr lang="en-US" b="1" dirty="0">
                <a:solidFill>
                  <a:srgbClr val="333333"/>
                </a:solidFill>
                <a:latin typeface="Helvetica Neue" charset="0"/>
                <a:ea typeface="Helvetica Neue" charset="0"/>
                <a:cs typeface="Helvetica Neue" charset="0"/>
              </a:rPr>
              <a:t>Important</a:t>
            </a:r>
            <a:r>
              <a:rPr lang="en-US" dirty="0">
                <a:solidFill>
                  <a:srgbClr val="333333"/>
                </a:solidFill>
                <a:latin typeface="Helvetica Neue" charset="0"/>
                <a:ea typeface="Helvetica Neue" charset="0"/>
                <a:cs typeface="Helvetica Neue" charset="0"/>
              </a:rPr>
              <a:t> Do not forget the first piece of advice: create a new file (or tab) for the cleaned data, never modify your original (raw) data.</a:t>
            </a:r>
          </a:p>
        </p:txBody>
      </p:sp>
      <p:sp>
        <p:nvSpPr>
          <p:cNvPr id="5" name="Rectangle 4"/>
          <p:cNvSpPr/>
          <p:nvPr/>
        </p:nvSpPr>
        <p:spPr>
          <a:xfrm>
            <a:off x="1012371" y="1221604"/>
            <a:ext cx="6965007" cy="830997"/>
          </a:xfrm>
          <a:prstGeom prst="rect">
            <a:avLst/>
          </a:prstGeom>
        </p:spPr>
        <p:txBody>
          <a:bodyPr wrap="square">
            <a:spAutoFit/>
          </a:bodyPr>
          <a:lstStyle/>
          <a:p>
            <a:pPr algn="ctr"/>
            <a:r>
              <a:rPr lang="en-US" sz="2400" b="1">
                <a:solidFill>
                  <a:srgbClr val="333333"/>
                </a:solidFill>
                <a:latin typeface="Helvetica Neue" charset="0"/>
              </a:rPr>
              <a:t>How do we format data in spreadsheets for effective data use?</a:t>
            </a:r>
            <a:endParaRPr lang="en-US" sz="2400" b="1" i="0">
              <a:solidFill>
                <a:srgbClr val="333333"/>
              </a:solidFill>
              <a:effectLst/>
              <a:latin typeface="Helvetica Neue" charset="0"/>
            </a:endParaRPr>
          </a:p>
        </p:txBody>
      </p:sp>
      <p:pic>
        <p:nvPicPr>
          <p:cNvPr id="3" name="Audio 2">
            <a:hlinkClick r:id="" action="ppaction://media"/>
            <a:extLst>
              <a:ext uri="{FF2B5EF4-FFF2-40B4-BE49-F238E27FC236}">
                <a16:creationId xmlns:a16="http://schemas.microsoft.com/office/drawing/2014/main" id="{42F37F1E-50A8-2D47-8B53-743AA2D28A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936107609"/>
      </p:ext>
    </p:extLst>
  </p:cSld>
  <p:clrMapOvr>
    <a:masterClrMapping/>
  </p:clrMapOvr>
  <mc:AlternateContent xmlns:mc="http://schemas.openxmlformats.org/markup-compatibility/2006">
    <mc:Choice xmlns:p14="http://schemas.microsoft.com/office/powerpoint/2010/main" Requires="p14">
      <p:transition spd="slow" p14:dur="2000" advTm="166459"/>
    </mc:Choice>
    <mc:Fallback>
      <p:transition spd="slow" advTm="166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0678" y="-7246"/>
            <a:ext cx="7886700" cy="1325563"/>
          </a:xfrm>
          <a:noFill/>
        </p:spPr>
        <p:txBody>
          <a:bodyPr>
            <a:normAutofit/>
          </a:bodyPr>
          <a:lstStyle/>
          <a:p>
            <a:r>
              <a:rPr lang="en-US" altLang="en-US" dirty="0">
                <a:ea typeface="MS PGothic" charset="-128"/>
              </a:rPr>
              <a:t>Formatting Data Tables</a:t>
            </a:r>
          </a:p>
        </p:txBody>
      </p:sp>
      <p:sp>
        <p:nvSpPr>
          <p:cNvPr id="7" name="TextBox 6"/>
          <p:cNvSpPr txBox="1"/>
          <p:nvPr/>
        </p:nvSpPr>
        <p:spPr>
          <a:xfrm rot="16200000">
            <a:off x="-1774141" y="3486444"/>
            <a:ext cx="4773358" cy="707886"/>
          </a:xfrm>
          <a:prstGeom prst="rect">
            <a:avLst/>
          </a:prstGeom>
          <a:noFill/>
        </p:spPr>
        <p:txBody>
          <a:bodyPr wrap="none" rtlCol="0">
            <a:spAutoFit/>
          </a:bodyPr>
          <a:lstStyle/>
          <a:p>
            <a:r>
              <a:rPr lang="en-US" sz="4000" dirty="0"/>
              <a:t>Arizona Mammal data</a:t>
            </a:r>
          </a:p>
        </p:txBody>
      </p:sp>
      <p:pic>
        <p:nvPicPr>
          <p:cNvPr id="4" name="Picture 3"/>
          <p:cNvPicPr>
            <a:picLocks noChangeAspect="1"/>
          </p:cNvPicPr>
          <p:nvPr/>
        </p:nvPicPr>
        <p:blipFill>
          <a:blip r:embed="rId6"/>
          <a:stretch>
            <a:fillRect/>
          </a:stretch>
        </p:blipFill>
        <p:spPr>
          <a:xfrm>
            <a:off x="1513113" y="1902144"/>
            <a:ext cx="6683828" cy="4542636"/>
          </a:xfrm>
          <a:prstGeom prst="rect">
            <a:avLst/>
          </a:prstGeom>
        </p:spPr>
      </p:pic>
      <p:sp>
        <p:nvSpPr>
          <p:cNvPr id="5" name="TextBox 4"/>
          <p:cNvSpPr txBox="1"/>
          <p:nvPr/>
        </p:nvSpPr>
        <p:spPr>
          <a:xfrm>
            <a:off x="3419395" y="1205040"/>
            <a:ext cx="2626488" cy="523220"/>
          </a:xfrm>
          <a:prstGeom prst="rect">
            <a:avLst/>
          </a:prstGeom>
          <a:noFill/>
        </p:spPr>
        <p:txBody>
          <a:bodyPr wrap="none" rtlCol="0">
            <a:spAutoFit/>
          </a:bodyPr>
          <a:lstStyle/>
          <a:p>
            <a:r>
              <a:rPr lang="en-US" sz="2800" b="1">
                <a:solidFill>
                  <a:srgbClr val="FF0000"/>
                </a:solidFill>
              </a:rPr>
              <a:t>Incorrect format</a:t>
            </a:r>
          </a:p>
        </p:txBody>
      </p:sp>
      <p:pic>
        <p:nvPicPr>
          <p:cNvPr id="2" name="Audio 1">
            <a:hlinkClick r:id="" action="ppaction://media"/>
            <a:extLst>
              <a:ext uri="{FF2B5EF4-FFF2-40B4-BE49-F238E27FC236}">
                <a16:creationId xmlns:a16="http://schemas.microsoft.com/office/drawing/2014/main" id="{54312653-549B-EB4B-AE54-E478C1CCBC2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617280647"/>
      </p:ext>
    </p:extLst>
  </p:cSld>
  <p:clrMapOvr>
    <a:masterClrMapping/>
  </p:clrMapOvr>
  <mc:AlternateContent xmlns:mc="http://schemas.openxmlformats.org/markup-compatibility/2006">
    <mc:Choice xmlns:p14="http://schemas.microsoft.com/office/powerpoint/2010/main" Requires="p14">
      <p:transition spd="slow" p14:dur="2000" advTm="118279"/>
    </mc:Choice>
    <mc:Fallback>
      <p:transition spd="slow" advTm="118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nodeType="clickEffect">
                                  <p:stCondLst>
                                    <p:cond delay="0"/>
                                  </p:stCondLst>
                                  <p:childTnLst>
                                    <p:animEffect transition="out" filter="blinds(horizontal)">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par>
                                <p:cTn id="12" presetID="3" presetClass="exit" presetSubtype="10" fill="hold" grpId="0" nodeType="withEffect">
                                  <p:stCondLst>
                                    <p:cond delay="0"/>
                                  </p:stCondLst>
                                  <p:childTnLst>
                                    <p:animEffect transition="out" filter="blinds(horizontal)">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0678" y="-7246"/>
            <a:ext cx="7886700" cy="1325563"/>
          </a:xfrm>
          <a:noFill/>
        </p:spPr>
        <p:txBody>
          <a:bodyPr>
            <a:normAutofit/>
          </a:bodyPr>
          <a:lstStyle/>
          <a:p>
            <a:r>
              <a:rPr lang="en-US" altLang="en-US" dirty="0">
                <a:ea typeface="MS PGothic" charset="-128"/>
              </a:rPr>
              <a:t>Formatting Data Tables</a:t>
            </a:r>
          </a:p>
        </p:txBody>
      </p:sp>
      <p:sp>
        <p:nvSpPr>
          <p:cNvPr id="7" name="TextBox 6"/>
          <p:cNvSpPr txBox="1"/>
          <p:nvPr/>
        </p:nvSpPr>
        <p:spPr>
          <a:xfrm rot="16200000">
            <a:off x="-1774141" y="3486444"/>
            <a:ext cx="4773358" cy="707886"/>
          </a:xfrm>
          <a:prstGeom prst="rect">
            <a:avLst/>
          </a:prstGeom>
          <a:noFill/>
        </p:spPr>
        <p:txBody>
          <a:bodyPr wrap="none" rtlCol="0">
            <a:spAutoFit/>
          </a:bodyPr>
          <a:lstStyle/>
          <a:p>
            <a:r>
              <a:rPr lang="en-US" sz="4000" dirty="0"/>
              <a:t>Arizona Mammal data</a:t>
            </a:r>
          </a:p>
        </p:txBody>
      </p:sp>
      <p:sp>
        <p:nvSpPr>
          <p:cNvPr id="5" name="TextBox 4"/>
          <p:cNvSpPr txBox="1"/>
          <p:nvPr/>
        </p:nvSpPr>
        <p:spPr>
          <a:xfrm>
            <a:off x="3419395" y="1056707"/>
            <a:ext cx="2218300" cy="523220"/>
          </a:xfrm>
          <a:prstGeom prst="rect">
            <a:avLst/>
          </a:prstGeom>
          <a:noFill/>
        </p:spPr>
        <p:txBody>
          <a:bodyPr wrap="none" rtlCol="0">
            <a:spAutoFit/>
          </a:bodyPr>
          <a:lstStyle/>
          <a:p>
            <a:r>
              <a:rPr lang="en-US" sz="2800" b="1" dirty="0">
                <a:solidFill>
                  <a:srgbClr val="FF0000"/>
                </a:solidFill>
              </a:rPr>
              <a:t>Better format</a:t>
            </a:r>
          </a:p>
        </p:txBody>
      </p:sp>
      <p:pic>
        <p:nvPicPr>
          <p:cNvPr id="6" name="Picture 5">
            <a:extLst>
              <a:ext uri="{FF2B5EF4-FFF2-40B4-BE49-F238E27FC236}">
                <a16:creationId xmlns:a16="http://schemas.microsoft.com/office/drawing/2014/main" id="{EF6963E3-CEB2-CB46-B9D1-E6EC48DBFA97}"/>
              </a:ext>
            </a:extLst>
          </p:cNvPr>
          <p:cNvPicPr>
            <a:picLocks noChangeAspect="1"/>
          </p:cNvPicPr>
          <p:nvPr/>
        </p:nvPicPr>
        <p:blipFill>
          <a:blip r:embed="rId5"/>
          <a:stretch>
            <a:fillRect/>
          </a:stretch>
        </p:blipFill>
        <p:spPr>
          <a:xfrm>
            <a:off x="2040239" y="1644180"/>
            <a:ext cx="5384800" cy="4800600"/>
          </a:xfrm>
          <a:prstGeom prst="rect">
            <a:avLst/>
          </a:prstGeom>
        </p:spPr>
      </p:pic>
      <p:pic>
        <p:nvPicPr>
          <p:cNvPr id="2" name="Audio 1">
            <a:hlinkClick r:id="" action="ppaction://media"/>
            <a:extLst>
              <a:ext uri="{FF2B5EF4-FFF2-40B4-BE49-F238E27FC236}">
                <a16:creationId xmlns:a16="http://schemas.microsoft.com/office/drawing/2014/main" id="{8274E633-7AAC-4243-A2D0-5C0297ADC2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98475102"/>
      </p:ext>
    </p:extLst>
  </p:cSld>
  <p:clrMapOvr>
    <a:masterClrMapping/>
  </p:clrMapOvr>
  <mc:AlternateContent xmlns:mc="http://schemas.openxmlformats.org/markup-compatibility/2006">
    <mc:Choice xmlns:p14="http://schemas.microsoft.com/office/powerpoint/2010/main" Requires="p14">
      <p:transition spd="slow" p14:dur="2000" advTm="68818"/>
    </mc:Choice>
    <mc:Fallback>
      <p:transition spd="slow" advTm="68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3" presetClass="exit" presetSubtype="10" fill="hold" grpId="0" nodeType="withEffect">
                                  <p:stCondLst>
                                    <p:cond delay="0"/>
                                  </p:stCondLst>
                                  <p:childTnLst>
                                    <p:animEffect transition="out" filter="blinds(horizontal)">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0678" y="-7246"/>
            <a:ext cx="7886700" cy="1325563"/>
          </a:xfrm>
          <a:noFill/>
        </p:spPr>
        <p:txBody>
          <a:bodyPr>
            <a:normAutofit/>
          </a:bodyPr>
          <a:lstStyle/>
          <a:p>
            <a:r>
              <a:rPr lang="en-US" altLang="en-US" dirty="0">
                <a:ea typeface="MS PGothic" charset="-128"/>
              </a:rPr>
              <a:t>Formatting Data Tables</a:t>
            </a:r>
          </a:p>
        </p:txBody>
      </p:sp>
      <p:sp>
        <p:nvSpPr>
          <p:cNvPr id="7" name="TextBox 6"/>
          <p:cNvSpPr txBox="1"/>
          <p:nvPr/>
        </p:nvSpPr>
        <p:spPr>
          <a:xfrm rot="16200000">
            <a:off x="-1774141" y="3486444"/>
            <a:ext cx="4773358" cy="707886"/>
          </a:xfrm>
          <a:prstGeom prst="rect">
            <a:avLst/>
          </a:prstGeom>
          <a:noFill/>
        </p:spPr>
        <p:txBody>
          <a:bodyPr wrap="none" rtlCol="0">
            <a:spAutoFit/>
          </a:bodyPr>
          <a:lstStyle/>
          <a:p>
            <a:r>
              <a:rPr lang="en-US" sz="4000" dirty="0"/>
              <a:t>Arizona Mammal data</a:t>
            </a:r>
          </a:p>
        </p:txBody>
      </p:sp>
      <p:sp>
        <p:nvSpPr>
          <p:cNvPr id="5" name="TextBox 4"/>
          <p:cNvSpPr txBox="1"/>
          <p:nvPr/>
        </p:nvSpPr>
        <p:spPr>
          <a:xfrm>
            <a:off x="1871949" y="1056707"/>
            <a:ext cx="6416244" cy="523220"/>
          </a:xfrm>
          <a:prstGeom prst="rect">
            <a:avLst/>
          </a:prstGeom>
          <a:noFill/>
        </p:spPr>
        <p:txBody>
          <a:bodyPr wrap="none" rtlCol="0">
            <a:spAutoFit/>
          </a:bodyPr>
          <a:lstStyle/>
          <a:p>
            <a:r>
              <a:rPr lang="en-US" sz="2800" b="1" dirty="0">
                <a:solidFill>
                  <a:srgbClr val="FF0000"/>
                </a:solidFill>
              </a:rPr>
              <a:t>Better format. But…..is it entirely correct?</a:t>
            </a:r>
          </a:p>
        </p:txBody>
      </p:sp>
      <p:pic>
        <p:nvPicPr>
          <p:cNvPr id="6" name="Picture 5">
            <a:extLst>
              <a:ext uri="{FF2B5EF4-FFF2-40B4-BE49-F238E27FC236}">
                <a16:creationId xmlns:a16="http://schemas.microsoft.com/office/drawing/2014/main" id="{EF6963E3-CEB2-CB46-B9D1-E6EC48DBFA97}"/>
              </a:ext>
            </a:extLst>
          </p:cNvPr>
          <p:cNvPicPr>
            <a:picLocks noChangeAspect="1"/>
          </p:cNvPicPr>
          <p:nvPr/>
        </p:nvPicPr>
        <p:blipFill>
          <a:blip r:embed="rId5"/>
          <a:stretch>
            <a:fillRect/>
          </a:stretch>
        </p:blipFill>
        <p:spPr>
          <a:xfrm>
            <a:off x="2040239" y="1644180"/>
            <a:ext cx="5384800" cy="4800600"/>
          </a:xfrm>
          <a:prstGeom prst="rect">
            <a:avLst/>
          </a:prstGeom>
        </p:spPr>
      </p:pic>
      <p:pic>
        <p:nvPicPr>
          <p:cNvPr id="2" name="Audio 1">
            <a:hlinkClick r:id="" action="ppaction://media"/>
            <a:extLst>
              <a:ext uri="{FF2B5EF4-FFF2-40B4-BE49-F238E27FC236}">
                <a16:creationId xmlns:a16="http://schemas.microsoft.com/office/drawing/2014/main" id="{836A66B1-2556-4E40-9395-27DF385373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114183511"/>
      </p:ext>
    </p:extLst>
  </p:cSld>
  <p:clrMapOvr>
    <a:masterClrMapping/>
  </p:clrMapOvr>
  <mc:AlternateContent xmlns:mc="http://schemas.openxmlformats.org/markup-compatibility/2006">
    <mc:Choice xmlns:p14="http://schemas.microsoft.com/office/powerpoint/2010/main" Requires="p14">
      <p:transition spd="slow" p14:dur="2000" advTm="39974"/>
    </mc:Choice>
    <mc:Fallback>
      <p:transition spd="slow" advTm="39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3" presetClass="exit" presetSubtype="10" fill="hold" grpId="0" nodeType="withEffect">
                                  <p:stCondLst>
                                    <p:cond delay="0"/>
                                  </p:stCondLst>
                                  <p:childTnLst>
                                    <p:animEffect transition="out" filter="blinds(horizontal)">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308610" y="987552"/>
            <a:ext cx="3364395" cy="1088136"/>
          </a:xfrm>
        </p:spPr>
        <p:txBody>
          <a:bodyPr vert="horz" lIns="91440" tIns="45720" rIns="91440" bIns="45720" rtlCol="0" anchor="b">
            <a:normAutofit/>
          </a:bodyPr>
          <a:lstStyle/>
          <a:p>
            <a:r>
              <a:rPr lang="en-US" altLang="en-US" sz="3000"/>
              <a:t>Quality Control</a:t>
            </a:r>
          </a:p>
        </p:txBody>
      </p:sp>
      <p:sp>
        <p:nvSpPr>
          <p:cNvPr id="3" name="Rectangle 2"/>
          <p:cNvSpPr/>
          <p:nvPr/>
        </p:nvSpPr>
        <p:spPr>
          <a:xfrm>
            <a:off x="308609" y="2688336"/>
            <a:ext cx="3374136" cy="3584448"/>
          </a:xfrm>
          <a:prstGeom prst="rect">
            <a:avLst/>
          </a:prstGeom>
        </p:spPr>
        <p:txBody>
          <a:bodyPr vert="horz" lIns="91440" tIns="45720" rIns="91440" bIns="45720" rtlCol="0" anchor="t">
            <a:normAutofit/>
          </a:bodyPr>
          <a:lstStyle/>
          <a:p>
            <a:pPr>
              <a:lnSpc>
                <a:spcPct val="90000"/>
              </a:lnSpc>
              <a:spcAft>
                <a:spcPts val="600"/>
              </a:spcAft>
            </a:pPr>
            <a:r>
              <a:rPr lang="en-US" sz="1600" b="1" dirty="0"/>
              <a:t>You can use several simple techniques within your spreadsheet to ensure the data you enter is free of errors.</a:t>
            </a:r>
          </a:p>
          <a:p>
            <a:pPr indent="-228600">
              <a:lnSpc>
                <a:spcPct val="90000"/>
              </a:lnSpc>
              <a:spcAft>
                <a:spcPts val="600"/>
              </a:spcAft>
              <a:buFont typeface="Arial" panose="020B0604020202020204" pitchFamily="34" charset="0"/>
              <a:buChar char="•"/>
            </a:pPr>
            <a:endParaRPr lang="en-US" sz="1600" b="1" dirty="0"/>
          </a:p>
          <a:p>
            <a:pPr marL="742950" lvl="1" indent="-228600">
              <a:lnSpc>
                <a:spcPct val="90000"/>
              </a:lnSpc>
              <a:spcAft>
                <a:spcPts val="600"/>
              </a:spcAft>
              <a:buFont typeface="Arial" panose="020B0604020202020204" pitchFamily="34" charset="0"/>
              <a:buChar char="•"/>
            </a:pPr>
            <a:r>
              <a:rPr lang="en-US" sz="1600" i="1" dirty="0"/>
              <a:t>Quality Assurance </a:t>
            </a:r>
            <a:r>
              <a:rPr lang="en-US" sz="1600" dirty="0"/>
              <a:t>- techniques and processes to ensure that data are collected in a correct way</a:t>
            </a:r>
            <a:endParaRPr lang="en-US" sz="1600" b="1" dirty="0"/>
          </a:p>
          <a:p>
            <a:pPr marL="742950" lvl="1" indent="-228600">
              <a:lnSpc>
                <a:spcPct val="90000"/>
              </a:lnSpc>
              <a:spcAft>
                <a:spcPts val="600"/>
              </a:spcAft>
              <a:buFont typeface="Arial" panose="020B0604020202020204" pitchFamily="34" charset="0"/>
              <a:buChar char="•"/>
            </a:pPr>
            <a:endParaRPr lang="en-US" sz="1600" b="1" dirty="0"/>
          </a:p>
          <a:p>
            <a:pPr marL="742950" lvl="1" indent="-228600">
              <a:lnSpc>
                <a:spcPct val="90000"/>
              </a:lnSpc>
              <a:spcAft>
                <a:spcPts val="600"/>
              </a:spcAft>
              <a:buFont typeface="Arial" panose="020B0604020202020204" pitchFamily="34" charset="0"/>
              <a:buChar char="•"/>
            </a:pPr>
            <a:r>
              <a:rPr lang="en-US" sz="1600" i="1" dirty="0"/>
              <a:t>Quality Control </a:t>
            </a:r>
            <a:r>
              <a:rPr lang="en-US" sz="1600" dirty="0"/>
              <a:t>- techniques and processes that ensure the collected data are up to standards</a:t>
            </a:r>
            <a:endParaRPr lang="en-US" sz="1600" b="1" dirty="0"/>
          </a:p>
        </p:txBody>
      </p:sp>
      <p:pic>
        <p:nvPicPr>
          <p:cNvPr id="4" name="Picture 3" descr="Diagram&#10;&#10;Description automatically generated">
            <a:extLst>
              <a:ext uri="{FF2B5EF4-FFF2-40B4-BE49-F238E27FC236}">
                <a16:creationId xmlns:a16="http://schemas.microsoft.com/office/drawing/2014/main" id="{25B5BF5A-8AA1-F847-AB7A-1FD80699F4EB}"/>
              </a:ext>
            </a:extLst>
          </p:cNvPr>
          <p:cNvPicPr>
            <a:picLocks noChangeAspect="1"/>
          </p:cNvPicPr>
          <p:nvPr/>
        </p:nvPicPr>
        <p:blipFill rotWithShape="1">
          <a:blip r:embed="rId5"/>
          <a:srcRect l="4830" r="18154"/>
          <a:stretch/>
        </p:blipFill>
        <p:spPr>
          <a:xfrm>
            <a:off x="3981039" y="10"/>
            <a:ext cx="5162961"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pic>
        <p:nvPicPr>
          <p:cNvPr id="2" name="Audio 1">
            <a:hlinkClick r:id="" action="ppaction://media"/>
            <a:extLst>
              <a:ext uri="{FF2B5EF4-FFF2-40B4-BE49-F238E27FC236}">
                <a16:creationId xmlns:a16="http://schemas.microsoft.com/office/drawing/2014/main" id="{41B1DC9F-1753-F74D-A38B-1E28143DA0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416133352"/>
      </p:ext>
    </p:extLst>
  </p:cSld>
  <p:clrMapOvr>
    <a:masterClrMapping/>
  </p:clrMapOvr>
  <mc:AlternateContent xmlns:mc="http://schemas.openxmlformats.org/markup-compatibility/2006">
    <mc:Choice xmlns:p14="http://schemas.microsoft.com/office/powerpoint/2010/main" Requires="p14">
      <p:transition spd="slow" p14:dur="2000" advTm="233534"/>
    </mc:Choice>
    <mc:Fallback>
      <p:transition spd="slow" advTm="233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alphaModFix amt="20000"/>
          </a:blip>
          <a:stretch>
            <a:fillRect/>
          </a:stretch>
        </p:blipFill>
        <p:spPr>
          <a:xfrm>
            <a:off x="0" y="-7246"/>
            <a:ext cx="9144000" cy="1151679"/>
          </a:xfrm>
          <a:prstGeom prst="rect">
            <a:avLst/>
          </a:prstGeom>
        </p:spPr>
      </p:pic>
      <p:sp>
        <p:nvSpPr>
          <p:cNvPr id="7170" name="Title 1"/>
          <p:cNvSpPr>
            <a:spLocks noGrp="1"/>
          </p:cNvSpPr>
          <p:nvPr>
            <p:ph type="title"/>
          </p:nvPr>
        </p:nvSpPr>
        <p:spPr>
          <a:xfrm>
            <a:off x="90678" y="-7246"/>
            <a:ext cx="7886700" cy="1151679"/>
          </a:xfrm>
          <a:noFill/>
        </p:spPr>
        <p:txBody>
          <a:bodyPr>
            <a:normAutofit/>
          </a:bodyPr>
          <a:lstStyle/>
          <a:p>
            <a:r>
              <a:rPr lang="en-US" altLang="en-US" sz="3600" dirty="0">
                <a:ea typeface="MS PGothic" charset="-128"/>
              </a:rPr>
              <a:t>Common spreadsheet errors</a:t>
            </a:r>
          </a:p>
        </p:txBody>
      </p:sp>
      <p:pic>
        <p:nvPicPr>
          <p:cNvPr id="5" name="Picture 4"/>
          <p:cNvPicPr>
            <a:picLocks noChangeAspect="1"/>
          </p:cNvPicPr>
          <p:nvPr/>
        </p:nvPicPr>
        <p:blipFill>
          <a:blip r:embed="rId6"/>
          <a:stretch>
            <a:fillRect/>
          </a:stretch>
        </p:blipFill>
        <p:spPr>
          <a:xfrm>
            <a:off x="1027089" y="1804393"/>
            <a:ext cx="6950289" cy="3823524"/>
          </a:xfrm>
          <a:prstGeom prst="rect">
            <a:avLst/>
          </a:prstGeom>
        </p:spPr>
      </p:pic>
      <p:sp>
        <p:nvSpPr>
          <p:cNvPr id="2" name="TextBox 1"/>
          <p:cNvSpPr txBox="1"/>
          <p:nvPr/>
        </p:nvSpPr>
        <p:spPr>
          <a:xfrm>
            <a:off x="90678" y="1290534"/>
            <a:ext cx="3326552" cy="523220"/>
          </a:xfrm>
          <a:prstGeom prst="rect">
            <a:avLst/>
          </a:prstGeom>
          <a:noFill/>
        </p:spPr>
        <p:txBody>
          <a:bodyPr wrap="none" rtlCol="0">
            <a:spAutoFit/>
          </a:bodyPr>
          <a:lstStyle/>
          <a:p>
            <a:r>
              <a:rPr lang="en-US" sz="2800" b="1" dirty="0"/>
              <a:t>Using multiple tables</a:t>
            </a:r>
          </a:p>
        </p:txBody>
      </p:sp>
      <p:sp>
        <p:nvSpPr>
          <p:cNvPr id="7" name="TextBox 6"/>
          <p:cNvSpPr txBox="1"/>
          <p:nvPr/>
        </p:nvSpPr>
        <p:spPr>
          <a:xfrm>
            <a:off x="555171" y="5910238"/>
            <a:ext cx="8382000" cy="1477328"/>
          </a:xfrm>
          <a:prstGeom prst="rect">
            <a:avLst/>
          </a:prstGeom>
          <a:noFill/>
        </p:spPr>
        <p:txBody>
          <a:bodyPr wrap="square" rtlCol="0">
            <a:spAutoFit/>
          </a:bodyPr>
          <a:lstStyle/>
          <a:p>
            <a:pPr marL="342900" indent="-342900">
              <a:buAutoNum type="arabicParenR"/>
            </a:pPr>
            <a:r>
              <a:rPr lang="en-US" dirty="0"/>
              <a:t>Rows and columns should not represent different samples</a:t>
            </a:r>
          </a:p>
          <a:p>
            <a:pPr marL="342900" indent="-342900">
              <a:buFontTx/>
              <a:buAutoNum type="arabicParenR"/>
            </a:pPr>
            <a:r>
              <a:rPr lang="en-US" dirty="0"/>
              <a:t>You will add an extra step for yourself before you analyze the data because you will have to combine these data into a single data table.</a:t>
            </a:r>
          </a:p>
          <a:p>
            <a:pPr marL="342900" indent="-342900">
              <a:buAutoNum type="arabicParenR"/>
            </a:pPr>
            <a:endParaRPr lang="en-US" dirty="0"/>
          </a:p>
          <a:p>
            <a:pPr marL="342900" indent="-342900">
              <a:buAutoNum type="arabicParenR"/>
            </a:pPr>
            <a:endParaRPr lang="en-US" dirty="0"/>
          </a:p>
        </p:txBody>
      </p:sp>
      <p:sp>
        <p:nvSpPr>
          <p:cNvPr id="9" name="TextBox 8"/>
          <p:cNvSpPr txBox="1"/>
          <p:nvPr/>
        </p:nvSpPr>
        <p:spPr>
          <a:xfrm>
            <a:off x="381000" y="5625729"/>
            <a:ext cx="730328" cy="369332"/>
          </a:xfrm>
          <a:prstGeom prst="rect">
            <a:avLst/>
          </a:prstGeom>
          <a:noFill/>
        </p:spPr>
        <p:txBody>
          <a:bodyPr wrap="none" rtlCol="0">
            <a:spAutoFit/>
          </a:bodyPr>
          <a:lstStyle/>
          <a:p>
            <a:r>
              <a:rPr lang="en-US" b="1" dirty="0"/>
              <a:t>Why?</a:t>
            </a:r>
          </a:p>
        </p:txBody>
      </p:sp>
      <p:pic>
        <p:nvPicPr>
          <p:cNvPr id="3" name="Audio 2">
            <a:hlinkClick r:id="" action="ppaction://media"/>
            <a:extLst>
              <a:ext uri="{FF2B5EF4-FFF2-40B4-BE49-F238E27FC236}">
                <a16:creationId xmlns:a16="http://schemas.microsoft.com/office/drawing/2014/main" id="{EC2667DC-54E6-E54A-92A9-9063471C9B9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186559486"/>
      </p:ext>
    </p:extLst>
  </p:cSld>
  <p:clrMapOvr>
    <a:masterClrMapping/>
  </p:clrMapOvr>
  <mc:AlternateContent xmlns:mc="http://schemas.openxmlformats.org/markup-compatibility/2006">
    <mc:Choice xmlns:p14="http://schemas.microsoft.com/office/powerpoint/2010/main" Requires="p14">
      <p:transition spd="slow" p14:dur="2000" advTm="87451"/>
    </mc:Choice>
    <mc:Fallback>
      <p:transition spd="slow" advTm="87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0678" y="-7246"/>
            <a:ext cx="7886700" cy="1151679"/>
          </a:xfrm>
          <a:noFill/>
        </p:spPr>
        <p:txBody>
          <a:bodyPr>
            <a:normAutofit/>
          </a:bodyPr>
          <a:lstStyle/>
          <a:p>
            <a:r>
              <a:rPr lang="en-US" altLang="en-US" sz="3600" dirty="0">
                <a:ea typeface="MS PGothic" charset="-128"/>
              </a:rPr>
              <a:t>Common spreadsheet errors</a:t>
            </a:r>
          </a:p>
        </p:txBody>
      </p:sp>
      <p:sp>
        <p:nvSpPr>
          <p:cNvPr id="2" name="TextBox 1"/>
          <p:cNvSpPr txBox="1"/>
          <p:nvPr/>
        </p:nvSpPr>
        <p:spPr>
          <a:xfrm>
            <a:off x="90678" y="1290534"/>
            <a:ext cx="3055837" cy="523220"/>
          </a:xfrm>
          <a:prstGeom prst="rect">
            <a:avLst/>
          </a:prstGeom>
          <a:noFill/>
        </p:spPr>
        <p:txBody>
          <a:bodyPr wrap="none" rtlCol="0">
            <a:spAutoFit/>
          </a:bodyPr>
          <a:lstStyle/>
          <a:p>
            <a:r>
              <a:rPr lang="en-US" sz="2800" b="1" dirty="0"/>
              <a:t>Using multiple tabs</a:t>
            </a:r>
          </a:p>
        </p:txBody>
      </p:sp>
      <p:sp>
        <p:nvSpPr>
          <p:cNvPr id="3" name="TextBox 2"/>
          <p:cNvSpPr txBox="1"/>
          <p:nvPr/>
        </p:nvSpPr>
        <p:spPr>
          <a:xfrm>
            <a:off x="381000" y="5272847"/>
            <a:ext cx="8382000" cy="1200329"/>
          </a:xfrm>
          <a:prstGeom prst="rect">
            <a:avLst/>
          </a:prstGeom>
          <a:noFill/>
        </p:spPr>
        <p:txBody>
          <a:bodyPr wrap="square" rtlCol="0">
            <a:spAutoFit/>
          </a:bodyPr>
          <a:lstStyle/>
          <a:p>
            <a:pPr marL="342900" indent="-342900">
              <a:buAutoNum type="arabicParenR"/>
            </a:pPr>
            <a:r>
              <a:rPr lang="en-US" dirty="0"/>
              <a:t>You are more likely to accidentally add inconsistencies to your data </a:t>
            </a:r>
          </a:p>
          <a:p>
            <a:pPr marL="342900" indent="-342900">
              <a:buAutoNum type="arabicParenR"/>
            </a:pPr>
            <a:endParaRPr lang="en-US" dirty="0"/>
          </a:p>
          <a:p>
            <a:pPr marL="342900" indent="-342900">
              <a:buAutoNum type="arabicParenR"/>
            </a:pPr>
            <a:r>
              <a:rPr lang="en-US" dirty="0"/>
              <a:t>You will add an extra step for yourself before you analyze the data because you will have to combine these data into a single data table at the end.</a:t>
            </a:r>
          </a:p>
        </p:txBody>
      </p:sp>
      <p:pic>
        <p:nvPicPr>
          <p:cNvPr id="4" name="Picture 3"/>
          <p:cNvPicPr>
            <a:picLocks noChangeAspect="1"/>
          </p:cNvPicPr>
          <p:nvPr/>
        </p:nvPicPr>
        <p:blipFill>
          <a:blip r:embed="rId5"/>
          <a:stretch>
            <a:fillRect/>
          </a:stretch>
        </p:blipFill>
        <p:spPr>
          <a:xfrm>
            <a:off x="297543" y="2121228"/>
            <a:ext cx="4368800" cy="2387600"/>
          </a:xfrm>
          <a:prstGeom prst="rect">
            <a:avLst/>
          </a:prstGeom>
        </p:spPr>
      </p:pic>
      <p:sp>
        <p:nvSpPr>
          <p:cNvPr id="8" name="TextBox 7"/>
          <p:cNvSpPr txBox="1"/>
          <p:nvPr/>
        </p:nvSpPr>
        <p:spPr>
          <a:xfrm>
            <a:off x="381000" y="4816303"/>
            <a:ext cx="730328" cy="369332"/>
          </a:xfrm>
          <a:prstGeom prst="rect">
            <a:avLst/>
          </a:prstGeom>
          <a:noFill/>
        </p:spPr>
        <p:txBody>
          <a:bodyPr wrap="none" rtlCol="0">
            <a:spAutoFit/>
          </a:bodyPr>
          <a:lstStyle/>
          <a:p>
            <a:r>
              <a:rPr lang="en-US" b="1" dirty="0"/>
              <a:t>Why?</a:t>
            </a:r>
          </a:p>
        </p:txBody>
      </p:sp>
      <p:sp>
        <p:nvSpPr>
          <p:cNvPr id="9" name="Oval 8"/>
          <p:cNvSpPr/>
          <p:nvPr/>
        </p:nvSpPr>
        <p:spPr>
          <a:xfrm>
            <a:off x="550599" y="3295804"/>
            <a:ext cx="3483429" cy="152049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FDC66EBE-0FD9-554F-AB03-B86E9B7E37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505421395"/>
      </p:ext>
    </p:extLst>
  </p:cSld>
  <p:clrMapOvr>
    <a:masterClrMapping/>
  </p:clrMapOvr>
  <mc:AlternateContent xmlns:mc="http://schemas.openxmlformats.org/markup-compatibility/2006">
    <mc:Choice xmlns:p14="http://schemas.microsoft.com/office/powerpoint/2010/main" Requires="p14">
      <p:transition spd="slow" p14:dur="2000" advTm="73708"/>
    </mc:Choice>
    <mc:Fallback>
      <p:transition spd="slow" advTm="73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0678" y="-7246"/>
            <a:ext cx="7886700" cy="1151679"/>
          </a:xfrm>
          <a:noFill/>
        </p:spPr>
        <p:txBody>
          <a:bodyPr>
            <a:normAutofit/>
          </a:bodyPr>
          <a:lstStyle/>
          <a:p>
            <a:r>
              <a:rPr lang="en-US" altLang="en-US" sz="3600" dirty="0">
                <a:ea typeface="MS PGothic" charset="-128"/>
              </a:rPr>
              <a:t>Common spreadsheet errors</a:t>
            </a:r>
          </a:p>
        </p:txBody>
      </p:sp>
      <p:sp>
        <p:nvSpPr>
          <p:cNvPr id="2" name="TextBox 1"/>
          <p:cNvSpPr txBox="1"/>
          <p:nvPr/>
        </p:nvSpPr>
        <p:spPr>
          <a:xfrm>
            <a:off x="90678" y="1290534"/>
            <a:ext cx="2507866" cy="523220"/>
          </a:xfrm>
          <a:prstGeom prst="rect">
            <a:avLst/>
          </a:prstGeom>
          <a:noFill/>
        </p:spPr>
        <p:txBody>
          <a:bodyPr wrap="none" rtlCol="0">
            <a:spAutoFit/>
          </a:bodyPr>
          <a:lstStyle/>
          <a:p>
            <a:r>
              <a:rPr lang="en-US" sz="2800" b="1" dirty="0"/>
              <a:t>Not filling zeros</a:t>
            </a:r>
          </a:p>
        </p:txBody>
      </p:sp>
      <p:sp>
        <p:nvSpPr>
          <p:cNvPr id="8" name="TextBox 7"/>
          <p:cNvSpPr txBox="1"/>
          <p:nvPr/>
        </p:nvSpPr>
        <p:spPr>
          <a:xfrm>
            <a:off x="504093" y="3744686"/>
            <a:ext cx="730328" cy="369332"/>
          </a:xfrm>
          <a:prstGeom prst="rect">
            <a:avLst/>
          </a:prstGeom>
          <a:noFill/>
        </p:spPr>
        <p:txBody>
          <a:bodyPr wrap="none" rtlCol="0">
            <a:spAutoFit/>
          </a:bodyPr>
          <a:lstStyle/>
          <a:p>
            <a:r>
              <a:rPr lang="en-US" b="1" dirty="0"/>
              <a:t>Why?</a:t>
            </a:r>
          </a:p>
        </p:txBody>
      </p:sp>
      <p:sp>
        <p:nvSpPr>
          <p:cNvPr id="5" name="Rectangle 4"/>
          <p:cNvSpPr/>
          <p:nvPr/>
        </p:nvSpPr>
        <p:spPr>
          <a:xfrm>
            <a:off x="504093" y="4131905"/>
            <a:ext cx="7707085" cy="2585323"/>
          </a:xfrm>
          <a:prstGeom prst="rect">
            <a:avLst/>
          </a:prstGeom>
        </p:spPr>
        <p:txBody>
          <a:bodyPr wrap="square">
            <a:spAutoFit/>
          </a:bodyPr>
          <a:lstStyle/>
          <a:p>
            <a:r>
              <a:rPr lang="en-US" dirty="0">
                <a:solidFill>
                  <a:srgbClr val="333333"/>
                </a:solidFill>
                <a:latin typeface="Helvetica Neue" charset="0"/>
              </a:rPr>
              <a:t>1) There’s a difference between a </a:t>
            </a:r>
            <a:r>
              <a:rPr lang="en-US" i="1" dirty="0">
                <a:solidFill>
                  <a:srgbClr val="333333"/>
                </a:solidFill>
                <a:latin typeface="Helvetica Neue" charset="0"/>
              </a:rPr>
              <a:t>zero</a:t>
            </a:r>
            <a:r>
              <a:rPr lang="en-US" dirty="0">
                <a:solidFill>
                  <a:srgbClr val="333333"/>
                </a:solidFill>
                <a:latin typeface="Helvetica Neue" charset="0"/>
              </a:rPr>
              <a:t> and a </a:t>
            </a:r>
            <a:r>
              <a:rPr lang="en-US" i="1" dirty="0">
                <a:solidFill>
                  <a:srgbClr val="333333"/>
                </a:solidFill>
                <a:latin typeface="Helvetica Neue" charset="0"/>
              </a:rPr>
              <a:t>blank</a:t>
            </a:r>
            <a:r>
              <a:rPr lang="en-US" dirty="0">
                <a:solidFill>
                  <a:srgbClr val="333333"/>
                </a:solidFill>
                <a:latin typeface="Helvetica Neue" charset="0"/>
              </a:rPr>
              <a:t> cell in a spreadsheet. To the computer, a zero is actually data. Be careful when making this decision.</a:t>
            </a:r>
          </a:p>
          <a:p>
            <a:endParaRPr lang="en-US" dirty="0">
              <a:solidFill>
                <a:srgbClr val="333333"/>
              </a:solidFill>
              <a:latin typeface="Helvetica Neue" charset="0"/>
            </a:endParaRPr>
          </a:p>
          <a:p>
            <a:endParaRPr lang="en-US" dirty="0">
              <a:solidFill>
                <a:srgbClr val="333333"/>
              </a:solidFill>
              <a:latin typeface="Helvetica Neue" charset="0"/>
            </a:endParaRPr>
          </a:p>
          <a:p>
            <a:endParaRPr lang="en-US" dirty="0">
              <a:solidFill>
                <a:srgbClr val="333333"/>
              </a:solidFill>
              <a:latin typeface="Helvetica Neue" charset="0"/>
            </a:endParaRPr>
          </a:p>
          <a:p>
            <a:r>
              <a:rPr lang="en-US" b="1" dirty="0">
                <a:solidFill>
                  <a:srgbClr val="333333"/>
                </a:solidFill>
                <a:latin typeface="Helvetica Neue" charset="0"/>
              </a:rPr>
              <a:t>*You may</a:t>
            </a:r>
            <a:r>
              <a:rPr lang="en-US" dirty="0"/>
              <a:t> </a:t>
            </a:r>
            <a:r>
              <a:rPr lang="en-US" b="1" dirty="0"/>
              <a:t>type the value N/A directly into a cell. </a:t>
            </a:r>
          </a:p>
          <a:p>
            <a:r>
              <a:rPr lang="en-US" b="1" dirty="0"/>
              <a:t>*</a:t>
            </a:r>
            <a:r>
              <a:rPr lang="en-US" b="1" u="sng" dirty="0"/>
              <a:t>KNOW YOUR NA values! </a:t>
            </a:r>
            <a:r>
              <a:rPr lang="en-US" b="1" dirty="0"/>
              <a:t>When reading data into R you need to tell it what represents an NA: a blank cell, -, NA, </a:t>
            </a:r>
            <a:r>
              <a:rPr lang="en-US" b="1" dirty="0" err="1"/>
              <a:t>na</a:t>
            </a:r>
            <a:r>
              <a:rPr lang="en-US" b="1" dirty="0"/>
              <a:t>, no data, -9999? </a:t>
            </a:r>
          </a:p>
        </p:txBody>
      </p:sp>
      <p:pic>
        <p:nvPicPr>
          <p:cNvPr id="7" name="Picture 6"/>
          <p:cNvPicPr>
            <a:picLocks noChangeAspect="1"/>
          </p:cNvPicPr>
          <p:nvPr/>
        </p:nvPicPr>
        <p:blipFill>
          <a:blip r:embed="rId5"/>
          <a:stretch>
            <a:fillRect/>
          </a:stretch>
        </p:blipFill>
        <p:spPr>
          <a:xfrm>
            <a:off x="4797809" y="927500"/>
            <a:ext cx="3495297" cy="3116090"/>
          </a:xfrm>
          <a:prstGeom prst="rect">
            <a:avLst/>
          </a:prstGeom>
        </p:spPr>
      </p:pic>
      <p:sp>
        <p:nvSpPr>
          <p:cNvPr id="3" name="Oval 2"/>
          <p:cNvSpPr/>
          <p:nvPr/>
        </p:nvSpPr>
        <p:spPr>
          <a:xfrm>
            <a:off x="6560949" y="1144433"/>
            <a:ext cx="838200" cy="182278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84AE26C4-2B38-994F-BDD8-4F01ECB8B7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64110847"/>
      </p:ext>
    </p:extLst>
  </p:cSld>
  <p:clrMapOvr>
    <a:masterClrMapping/>
  </p:clrMapOvr>
  <mc:AlternateContent xmlns:mc="http://schemas.openxmlformats.org/markup-compatibility/2006">
    <mc:Choice xmlns:p14="http://schemas.microsoft.com/office/powerpoint/2010/main" Requires="p14">
      <p:transition spd="slow" p14:dur="2000" advTm="246928"/>
    </mc:Choice>
    <mc:Fallback>
      <p:transition spd="slow" advTm="246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C308B3-7C98-3F43-9CD7-E40EA96CD06B}"/>
              </a:ext>
            </a:extLst>
          </p:cNvPr>
          <p:cNvSpPr txBox="1"/>
          <p:nvPr/>
        </p:nvSpPr>
        <p:spPr>
          <a:xfrm>
            <a:off x="221063" y="2644170"/>
            <a:ext cx="8922937" cy="1569660"/>
          </a:xfrm>
          <a:prstGeom prst="rect">
            <a:avLst/>
          </a:prstGeom>
          <a:noFill/>
        </p:spPr>
        <p:txBody>
          <a:bodyPr wrap="square" rtlCol="0">
            <a:spAutoFit/>
          </a:bodyPr>
          <a:lstStyle/>
          <a:p>
            <a:r>
              <a:rPr lang="en-US" sz="1200" dirty="0"/>
              <a:t>Adapted from: </a:t>
            </a:r>
          </a:p>
          <a:p>
            <a:r>
              <a:rPr lang="en-US" sz="1200" dirty="0"/>
              <a:t>McNeil, J., Jones, M. A. (2018). Data Management using NEON Small Mammal Data with Accompanying Lesson on Mark Recapture Analysis. NEON - National Ecological Observatory Network, QUBES. </a:t>
            </a:r>
            <a:r>
              <a:rPr lang="en-US" sz="1200" dirty="0">
                <a:hlinkClick r:id="rId5"/>
              </a:rPr>
              <a:t>doi:10.25334/Q4XH5S</a:t>
            </a:r>
            <a:r>
              <a:rPr lang="en-US" sz="1200" dirty="0">
                <a:hlinkClick r:id="rId6"/>
              </a:rPr>
              <a:t>↩</a:t>
            </a:r>
            <a:endParaRPr lang="en-US" sz="1200" dirty="0"/>
          </a:p>
          <a:p>
            <a:r>
              <a:rPr lang="en-US" sz="1200" dirty="0"/>
              <a:t>Christie </a:t>
            </a:r>
            <a:r>
              <a:rPr lang="en-US" sz="1200" dirty="0" err="1"/>
              <a:t>Bahlai</a:t>
            </a:r>
            <a:r>
              <a:rPr lang="en-US" sz="1200" dirty="0"/>
              <a:t> and Tracy Teal (eds): “Data Carpentry: Data Organization in Spreadsheets Ecology Lesson.” Version 2017.04.0, April 2017, </a:t>
            </a:r>
            <a:r>
              <a:rPr lang="en-US" sz="1200" dirty="0">
                <a:hlinkClick r:id="rId7"/>
              </a:rPr>
              <a:t>http://www.datacarpentry.org/spreadsheet-ecology-lesson/</a:t>
            </a:r>
            <a:r>
              <a:rPr lang="en-US" sz="1200" dirty="0"/>
              <a:t>, </a:t>
            </a:r>
            <a:r>
              <a:rPr lang="en-US" sz="1200" dirty="0">
                <a:hlinkClick r:id="rId8"/>
              </a:rPr>
              <a:t>https://doi.org/10.5281/zenodo.570047</a:t>
            </a:r>
            <a:r>
              <a:rPr lang="en-US" sz="1200" dirty="0">
                <a:hlinkClick r:id="rId9"/>
              </a:rPr>
              <a:t>↩</a:t>
            </a:r>
            <a:endParaRPr lang="en-US" sz="1200" dirty="0"/>
          </a:p>
          <a:p>
            <a:r>
              <a:rPr lang="en-US" sz="1200" dirty="0"/>
              <a:t>Hernández-Pacheco, R. H. (2018). More In Depth Spreadsheet Management Adaptation of Data Management using NEON Small Mammal Data. NEON Faculty Mentoring Network, QUBES Educational Resources. </a:t>
            </a:r>
            <a:r>
              <a:rPr lang="en-US" sz="1200" dirty="0">
                <a:hlinkClick r:id="rId10"/>
              </a:rPr>
              <a:t>doi:10.25334/Q44X4D</a:t>
            </a:r>
            <a:r>
              <a:rPr lang="en-US" sz="1200" dirty="0">
                <a:hlinkClick r:id="rId11"/>
              </a:rPr>
              <a:t>↩</a:t>
            </a:r>
            <a:endParaRPr lang="en-US" sz="1200" dirty="0"/>
          </a:p>
          <a:p>
            <a:endParaRPr lang="en-US" sz="1200" dirty="0"/>
          </a:p>
        </p:txBody>
      </p:sp>
      <p:sp>
        <p:nvSpPr>
          <p:cNvPr id="3" name="TextBox 2">
            <a:extLst>
              <a:ext uri="{FF2B5EF4-FFF2-40B4-BE49-F238E27FC236}">
                <a16:creationId xmlns:a16="http://schemas.microsoft.com/office/drawing/2014/main" id="{4E7B1FDA-57E1-6743-B27D-543EB578AB28}"/>
              </a:ext>
            </a:extLst>
          </p:cNvPr>
          <p:cNvSpPr txBox="1"/>
          <p:nvPr/>
        </p:nvSpPr>
        <p:spPr>
          <a:xfrm>
            <a:off x="321547" y="251209"/>
            <a:ext cx="2833635" cy="461665"/>
          </a:xfrm>
          <a:prstGeom prst="rect">
            <a:avLst/>
          </a:prstGeom>
          <a:noFill/>
        </p:spPr>
        <p:txBody>
          <a:bodyPr wrap="square" rtlCol="0">
            <a:spAutoFit/>
          </a:bodyPr>
          <a:lstStyle/>
          <a:p>
            <a:r>
              <a:rPr lang="en-US" sz="2400" dirty="0"/>
              <a:t>References</a:t>
            </a:r>
          </a:p>
        </p:txBody>
      </p:sp>
      <p:pic>
        <p:nvPicPr>
          <p:cNvPr id="4" name="Audio 3">
            <a:hlinkClick r:id="" action="ppaction://media"/>
            <a:extLst>
              <a:ext uri="{FF2B5EF4-FFF2-40B4-BE49-F238E27FC236}">
                <a16:creationId xmlns:a16="http://schemas.microsoft.com/office/drawing/2014/main" id="{5AE0F5D3-25A5-B442-B89C-CDF2792637A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73346733"/>
      </p:ext>
    </p:extLst>
  </p:cSld>
  <p:clrMapOvr>
    <a:masterClrMapping/>
  </p:clrMapOvr>
  <mc:AlternateContent xmlns:mc="http://schemas.openxmlformats.org/markup-compatibility/2006">
    <mc:Choice xmlns:p14="http://schemas.microsoft.com/office/powerpoint/2010/main" Requires="p14">
      <p:transition spd="slow" p14:dur="2000" advTm="65545"/>
    </mc:Choice>
    <mc:Fallback>
      <p:transition spd="slow" advTm="65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0678" y="-7246"/>
            <a:ext cx="7886700" cy="1151679"/>
          </a:xfrm>
          <a:noFill/>
        </p:spPr>
        <p:txBody>
          <a:bodyPr>
            <a:normAutofit/>
          </a:bodyPr>
          <a:lstStyle/>
          <a:p>
            <a:r>
              <a:rPr lang="en-US" altLang="en-US" sz="3600" dirty="0">
                <a:ea typeface="MS PGothic" charset="-128"/>
              </a:rPr>
              <a:t>Common spreadsheet errors</a:t>
            </a:r>
          </a:p>
        </p:txBody>
      </p:sp>
      <p:sp>
        <p:nvSpPr>
          <p:cNvPr id="2" name="TextBox 1"/>
          <p:cNvSpPr txBox="1"/>
          <p:nvPr/>
        </p:nvSpPr>
        <p:spPr>
          <a:xfrm>
            <a:off x="90678" y="1243390"/>
            <a:ext cx="6060762" cy="523220"/>
          </a:xfrm>
          <a:prstGeom prst="rect">
            <a:avLst/>
          </a:prstGeom>
          <a:noFill/>
        </p:spPr>
        <p:txBody>
          <a:bodyPr wrap="none" rtlCol="0">
            <a:spAutoFit/>
          </a:bodyPr>
          <a:lstStyle/>
          <a:p>
            <a:r>
              <a:rPr lang="en-US" sz="2800" b="1"/>
              <a:t>Using formatting to convey information</a:t>
            </a:r>
          </a:p>
        </p:txBody>
      </p:sp>
      <p:sp>
        <p:nvSpPr>
          <p:cNvPr id="8" name="TextBox 7"/>
          <p:cNvSpPr txBox="1"/>
          <p:nvPr/>
        </p:nvSpPr>
        <p:spPr>
          <a:xfrm>
            <a:off x="3555055" y="2083988"/>
            <a:ext cx="3400915" cy="1200329"/>
          </a:xfrm>
          <a:prstGeom prst="rect">
            <a:avLst/>
          </a:prstGeom>
          <a:noFill/>
        </p:spPr>
        <p:txBody>
          <a:bodyPr wrap="square" rtlCol="0">
            <a:spAutoFit/>
          </a:bodyPr>
          <a:lstStyle/>
          <a:p>
            <a:r>
              <a:rPr lang="en-US" b="1" dirty="0"/>
              <a:t>Why?</a:t>
            </a:r>
          </a:p>
          <a:p>
            <a:endParaRPr lang="en-US" b="1" dirty="0"/>
          </a:p>
          <a:p>
            <a:pPr marL="342900" indent="-342900">
              <a:buAutoNum type="arabicParenR"/>
            </a:pPr>
            <a:r>
              <a:rPr lang="en-US" dirty="0"/>
              <a:t>It creates blank rows</a:t>
            </a:r>
          </a:p>
          <a:p>
            <a:pPr marL="342900" indent="-342900">
              <a:buAutoNum type="arabicParenR"/>
            </a:pPr>
            <a:r>
              <a:rPr lang="en-US" dirty="0"/>
              <a:t>It makes difficult to filter data</a:t>
            </a:r>
          </a:p>
        </p:txBody>
      </p:sp>
      <p:pic>
        <p:nvPicPr>
          <p:cNvPr id="3" name="Picture 2"/>
          <p:cNvPicPr>
            <a:picLocks noChangeAspect="1"/>
          </p:cNvPicPr>
          <p:nvPr/>
        </p:nvPicPr>
        <p:blipFill>
          <a:blip r:embed="rId6"/>
          <a:stretch>
            <a:fillRect/>
          </a:stretch>
        </p:blipFill>
        <p:spPr>
          <a:xfrm>
            <a:off x="90678" y="2083988"/>
            <a:ext cx="3322301" cy="4164412"/>
          </a:xfrm>
          <a:prstGeom prst="rect">
            <a:avLst/>
          </a:prstGeom>
        </p:spPr>
      </p:pic>
      <p:pic>
        <p:nvPicPr>
          <p:cNvPr id="7" name="Picture 6"/>
          <p:cNvPicPr>
            <a:picLocks noChangeAspect="1"/>
          </p:cNvPicPr>
          <p:nvPr/>
        </p:nvPicPr>
        <p:blipFill>
          <a:blip r:embed="rId7"/>
          <a:stretch>
            <a:fillRect/>
          </a:stretch>
        </p:blipFill>
        <p:spPr>
          <a:xfrm>
            <a:off x="5777159" y="3545764"/>
            <a:ext cx="3149127" cy="3159949"/>
          </a:xfrm>
          <a:prstGeom prst="rect">
            <a:avLst/>
          </a:prstGeom>
        </p:spPr>
      </p:pic>
      <p:cxnSp>
        <p:nvCxnSpPr>
          <p:cNvPr id="10" name="Straight Arrow Connector 9"/>
          <p:cNvCxnSpPr/>
          <p:nvPr/>
        </p:nvCxnSpPr>
        <p:spPr>
          <a:xfrm>
            <a:off x="4000809" y="4800600"/>
            <a:ext cx="1431164"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7997299" y="3186480"/>
            <a:ext cx="948908" cy="979714"/>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156391" y="4431268"/>
            <a:ext cx="877356" cy="369332"/>
          </a:xfrm>
          <a:prstGeom prst="rect">
            <a:avLst/>
          </a:prstGeom>
          <a:noFill/>
        </p:spPr>
        <p:txBody>
          <a:bodyPr wrap="none" rtlCol="0">
            <a:spAutoFit/>
          </a:bodyPr>
          <a:lstStyle/>
          <a:p>
            <a:r>
              <a:rPr lang="en-US" b="1" dirty="0"/>
              <a:t>Correct</a:t>
            </a:r>
          </a:p>
        </p:txBody>
      </p:sp>
      <p:pic>
        <p:nvPicPr>
          <p:cNvPr id="5" name="Audio 4">
            <a:hlinkClick r:id="" action="ppaction://media"/>
            <a:extLst>
              <a:ext uri="{FF2B5EF4-FFF2-40B4-BE49-F238E27FC236}">
                <a16:creationId xmlns:a16="http://schemas.microsoft.com/office/drawing/2014/main" id="{B0BEE5AD-E7F2-3444-8ABA-6D5DD37949A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119605971"/>
      </p:ext>
    </p:extLst>
  </p:cSld>
  <p:clrMapOvr>
    <a:masterClrMapping/>
  </p:clrMapOvr>
  <mc:AlternateContent xmlns:mc="http://schemas.openxmlformats.org/markup-compatibility/2006">
    <mc:Choice xmlns:p14="http://schemas.microsoft.com/office/powerpoint/2010/main" Requires="p14">
      <p:transition spd="slow" p14:dur="2000" advTm="133793"/>
    </mc:Choice>
    <mc:Fallback>
      <p:transition spd="slow" advTm="133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par>
                                <p:cTn id="12" presetID="3" presetClass="entr" presetSubtype="1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linds(horizontal)">
                                      <p:cBhvr>
                                        <p:cTn id="14" dur="500"/>
                                        <p:tgtEl>
                                          <p:spTgt spid="10"/>
                                        </p:tgtEl>
                                      </p:cBhvr>
                                    </p:animEffect>
                                  </p:childTnLst>
                                </p:cTn>
                              </p:par>
                              <p:par>
                                <p:cTn id="15" presetID="3" presetClass="entr" presetSubtype="1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linds(horizont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5"/>
                </p:tgtEl>
              </p:cMediaNode>
            </p:audio>
          </p:childTnLst>
        </p:cTn>
      </p:par>
    </p:tnLst>
    <p:bldLst>
      <p:bldP spid="12"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0678" y="-7246"/>
            <a:ext cx="7886700" cy="1151679"/>
          </a:xfrm>
          <a:noFill/>
        </p:spPr>
        <p:txBody>
          <a:bodyPr>
            <a:normAutofit/>
          </a:bodyPr>
          <a:lstStyle/>
          <a:p>
            <a:r>
              <a:rPr lang="en-US" altLang="en-US" sz="3600" dirty="0">
                <a:ea typeface="MS PGothic" charset="-128"/>
              </a:rPr>
              <a:t>Common spreadsheet errors</a:t>
            </a:r>
          </a:p>
        </p:txBody>
      </p:sp>
      <p:sp>
        <p:nvSpPr>
          <p:cNvPr id="2" name="TextBox 1"/>
          <p:cNvSpPr txBox="1"/>
          <p:nvPr/>
        </p:nvSpPr>
        <p:spPr>
          <a:xfrm>
            <a:off x="90678" y="1243390"/>
            <a:ext cx="5207066" cy="523220"/>
          </a:xfrm>
          <a:prstGeom prst="rect">
            <a:avLst/>
          </a:prstGeom>
          <a:noFill/>
        </p:spPr>
        <p:txBody>
          <a:bodyPr wrap="none" rtlCol="0">
            <a:spAutoFit/>
          </a:bodyPr>
          <a:lstStyle/>
          <a:p>
            <a:r>
              <a:rPr lang="en-US" sz="2800" b="1"/>
              <a:t>Placing comments or units in cells</a:t>
            </a:r>
          </a:p>
        </p:txBody>
      </p:sp>
      <p:sp>
        <p:nvSpPr>
          <p:cNvPr id="8" name="TextBox 7"/>
          <p:cNvSpPr txBox="1"/>
          <p:nvPr/>
        </p:nvSpPr>
        <p:spPr>
          <a:xfrm>
            <a:off x="3848970" y="2007788"/>
            <a:ext cx="5153516" cy="2585323"/>
          </a:xfrm>
          <a:prstGeom prst="rect">
            <a:avLst/>
          </a:prstGeom>
          <a:noFill/>
        </p:spPr>
        <p:txBody>
          <a:bodyPr wrap="square" rtlCol="0">
            <a:spAutoFit/>
          </a:bodyPr>
          <a:lstStyle/>
          <a:p>
            <a:r>
              <a:rPr lang="en-US" b="1" dirty="0"/>
              <a:t>Why?</a:t>
            </a:r>
          </a:p>
          <a:p>
            <a:endParaRPr lang="en-US" b="1" dirty="0"/>
          </a:p>
          <a:p>
            <a:pPr marL="342900" indent="-342900">
              <a:buAutoNum type="arabicParenR"/>
            </a:pPr>
            <a:r>
              <a:rPr lang="en-US" dirty="0"/>
              <a:t>Most analysis software can’t see Excel comments, and would be confused by comments placed within your data cells.</a:t>
            </a:r>
          </a:p>
          <a:p>
            <a:pPr marL="342900" indent="-342900">
              <a:buAutoNum type="arabicParenR"/>
            </a:pPr>
            <a:endParaRPr lang="en-US" dirty="0"/>
          </a:p>
          <a:p>
            <a:pPr marL="342900" indent="-342900">
              <a:buAutoNum type="arabicParenR"/>
            </a:pPr>
            <a:r>
              <a:rPr lang="en-US" dirty="0"/>
              <a:t>The cell will be read/recognized as “general” rather than as a ”number” and you will not be able to do any quantification.</a:t>
            </a:r>
          </a:p>
        </p:txBody>
      </p:sp>
      <p:pic>
        <p:nvPicPr>
          <p:cNvPr id="4" name="Picture 3"/>
          <p:cNvPicPr>
            <a:picLocks noChangeAspect="1"/>
          </p:cNvPicPr>
          <p:nvPr/>
        </p:nvPicPr>
        <p:blipFill>
          <a:blip r:embed="rId5"/>
          <a:stretch>
            <a:fillRect/>
          </a:stretch>
        </p:blipFill>
        <p:spPr>
          <a:xfrm>
            <a:off x="174171" y="2007788"/>
            <a:ext cx="3380703" cy="4406081"/>
          </a:xfrm>
          <a:prstGeom prst="rect">
            <a:avLst/>
          </a:prstGeom>
        </p:spPr>
      </p:pic>
      <p:pic>
        <p:nvPicPr>
          <p:cNvPr id="3" name="Audio 2">
            <a:hlinkClick r:id="" action="ppaction://media"/>
            <a:extLst>
              <a:ext uri="{FF2B5EF4-FFF2-40B4-BE49-F238E27FC236}">
                <a16:creationId xmlns:a16="http://schemas.microsoft.com/office/drawing/2014/main" id="{D47C1CCD-53D6-7649-AB61-947819E16A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124257039"/>
      </p:ext>
    </p:extLst>
  </p:cSld>
  <p:clrMapOvr>
    <a:masterClrMapping/>
  </p:clrMapOvr>
  <mc:AlternateContent xmlns:mc="http://schemas.openxmlformats.org/markup-compatibility/2006">
    <mc:Choice xmlns:p14="http://schemas.microsoft.com/office/powerpoint/2010/main" Requires="p14">
      <p:transition spd="slow" p14:dur="2000" advTm="128505"/>
    </mc:Choice>
    <mc:Fallback>
      <p:transition spd="slow" advTm="128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0678" y="-94188"/>
            <a:ext cx="9053322" cy="1325563"/>
          </a:xfrm>
          <a:noFill/>
        </p:spPr>
        <p:txBody>
          <a:bodyPr>
            <a:normAutofit/>
          </a:bodyPr>
          <a:lstStyle/>
          <a:p>
            <a:r>
              <a:rPr lang="en-US" altLang="en-US" sz="3600" dirty="0">
                <a:ea typeface="MS PGothic" charset="-128"/>
              </a:rPr>
              <a:t>The perks of knowing how to do good data management</a:t>
            </a:r>
          </a:p>
        </p:txBody>
      </p:sp>
      <p:sp>
        <p:nvSpPr>
          <p:cNvPr id="3" name="TextBox 2"/>
          <p:cNvSpPr txBox="1"/>
          <p:nvPr/>
        </p:nvSpPr>
        <p:spPr>
          <a:xfrm>
            <a:off x="90677" y="1144433"/>
            <a:ext cx="8095379" cy="4401205"/>
          </a:xfrm>
          <a:prstGeom prst="rect">
            <a:avLst/>
          </a:prstGeom>
          <a:noFill/>
        </p:spPr>
        <p:txBody>
          <a:bodyPr wrap="square" rtlCol="0">
            <a:spAutoFit/>
          </a:bodyPr>
          <a:lstStyle/>
          <a:p>
            <a:r>
              <a:rPr lang="en-US" sz="3600" b="1" dirty="0">
                <a:solidFill>
                  <a:schemeClr val="accent6">
                    <a:lumMod val="75000"/>
                  </a:schemeClr>
                </a:solidFill>
              </a:rPr>
              <a:t>First</a:t>
            </a:r>
            <a:r>
              <a:rPr lang="en-US" sz="3600" b="1" dirty="0"/>
              <a:t>: The Big Data Revolution </a:t>
            </a:r>
          </a:p>
          <a:p>
            <a:endParaRPr lang="en-US" sz="2800" b="1" dirty="0"/>
          </a:p>
          <a:p>
            <a:endParaRPr lang="en-US" sz="2800" b="1" dirty="0"/>
          </a:p>
          <a:p>
            <a:endParaRPr lang="en-US" sz="2800" b="1"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p:txBody>
      </p:sp>
      <p:pic>
        <p:nvPicPr>
          <p:cNvPr id="2" name="Picture 1"/>
          <p:cNvPicPr>
            <a:picLocks noChangeAspect="1"/>
          </p:cNvPicPr>
          <p:nvPr/>
        </p:nvPicPr>
        <p:blipFill>
          <a:blip r:embed="rId5"/>
          <a:stretch>
            <a:fillRect/>
          </a:stretch>
        </p:blipFill>
        <p:spPr>
          <a:xfrm>
            <a:off x="1509484" y="1926774"/>
            <a:ext cx="6524174" cy="4893130"/>
          </a:xfrm>
          <a:prstGeom prst="rect">
            <a:avLst/>
          </a:prstGeom>
        </p:spPr>
      </p:pic>
      <p:sp>
        <p:nvSpPr>
          <p:cNvPr id="4" name="TextBox 3"/>
          <p:cNvSpPr txBox="1"/>
          <p:nvPr/>
        </p:nvSpPr>
        <p:spPr>
          <a:xfrm>
            <a:off x="0" y="6566512"/>
            <a:ext cx="4358886" cy="246221"/>
          </a:xfrm>
          <a:prstGeom prst="rect">
            <a:avLst/>
          </a:prstGeom>
          <a:noFill/>
        </p:spPr>
        <p:txBody>
          <a:bodyPr wrap="none" rtlCol="0">
            <a:spAutoFit/>
          </a:bodyPr>
          <a:lstStyle/>
          <a:p>
            <a:r>
              <a:rPr lang="en-US" sz="1000" dirty="0">
                <a:hlinkClick r:id="rId6"/>
              </a:rPr>
              <a:t>http://stip.gatech.edu/forecasting-innovation-pathways-of-big-data-analytics-2/</a:t>
            </a:r>
            <a:endParaRPr lang="en-US" sz="1000" dirty="0"/>
          </a:p>
        </p:txBody>
      </p:sp>
      <p:pic>
        <p:nvPicPr>
          <p:cNvPr id="5" name="Audio 4">
            <a:hlinkClick r:id="" action="ppaction://media"/>
            <a:extLst>
              <a:ext uri="{FF2B5EF4-FFF2-40B4-BE49-F238E27FC236}">
                <a16:creationId xmlns:a16="http://schemas.microsoft.com/office/drawing/2014/main" id="{3946A502-5A5A-8945-9A30-65BCE877B63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90608669"/>
      </p:ext>
    </p:extLst>
  </p:cSld>
  <p:clrMapOvr>
    <a:masterClrMapping/>
  </p:clrMapOvr>
  <mc:AlternateContent xmlns:mc="http://schemas.openxmlformats.org/markup-compatibility/2006">
    <mc:Choice xmlns:p14="http://schemas.microsoft.com/office/powerpoint/2010/main" Requires="p14">
      <p:transition spd="slow" p14:dur="2000" advTm="99996"/>
    </mc:Choice>
    <mc:Fallback>
      <p:transition spd="slow" advTm="99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0677" y="1144433"/>
            <a:ext cx="6897952" cy="3970318"/>
          </a:xfrm>
          <a:prstGeom prst="rect">
            <a:avLst/>
          </a:prstGeom>
          <a:noFill/>
        </p:spPr>
        <p:txBody>
          <a:bodyPr wrap="square" rtlCol="0">
            <a:spAutoFit/>
          </a:bodyPr>
          <a:lstStyle/>
          <a:p>
            <a:r>
              <a:rPr lang="en-US" sz="3600" b="1" dirty="0">
                <a:solidFill>
                  <a:schemeClr val="accent6">
                    <a:lumMod val="75000"/>
                  </a:schemeClr>
                </a:solidFill>
              </a:rPr>
              <a:t>Second</a:t>
            </a:r>
            <a:r>
              <a:rPr lang="en-US" sz="3600" b="1" dirty="0"/>
              <a:t>: A world of data sharing</a:t>
            </a:r>
          </a:p>
          <a:p>
            <a:endParaRPr lang="en-US" sz="2400" b="1" dirty="0"/>
          </a:p>
          <a:p>
            <a:endParaRPr lang="en-US" sz="2400" b="1" dirty="0"/>
          </a:p>
          <a:p>
            <a:endParaRPr lang="en-US" sz="2400" b="1"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1" name="Title 1"/>
          <p:cNvSpPr>
            <a:spLocks noGrp="1"/>
          </p:cNvSpPr>
          <p:nvPr>
            <p:ph type="title"/>
          </p:nvPr>
        </p:nvSpPr>
        <p:spPr>
          <a:xfrm>
            <a:off x="90678" y="-94188"/>
            <a:ext cx="9053322" cy="1325563"/>
          </a:xfrm>
          <a:noFill/>
        </p:spPr>
        <p:txBody>
          <a:bodyPr>
            <a:normAutofit/>
          </a:bodyPr>
          <a:lstStyle/>
          <a:p>
            <a:r>
              <a:rPr lang="en-US" altLang="en-US" sz="3600" dirty="0">
                <a:ea typeface="MS PGothic" charset="-128"/>
              </a:rPr>
              <a:t>The perks of knowing how to do good data management</a:t>
            </a:r>
          </a:p>
        </p:txBody>
      </p:sp>
      <p:pic>
        <p:nvPicPr>
          <p:cNvPr id="12" name="Picture 11"/>
          <p:cNvPicPr>
            <a:picLocks noChangeAspect="1"/>
          </p:cNvPicPr>
          <p:nvPr/>
        </p:nvPicPr>
        <p:blipFill>
          <a:blip r:embed="rId5"/>
          <a:stretch>
            <a:fillRect/>
          </a:stretch>
        </p:blipFill>
        <p:spPr>
          <a:xfrm>
            <a:off x="947056" y="1733374"/>
            <a:ext cx="7532915" cy="4895454"/>
          </a:xfrm>
          <a:prstGeom prst="rect">
            <a:avLst/>
          </a:prstGeom>
        </p:spPr>
      </p:pic>
      <p:sp>
        <p:nvSpPr>
          <p:cNvPr id="2" name="TextBox 1"/>
          <p:cNvSpPr txBox="1"/>
          <p:nvPr/>
        </p:nvSpPr>
        <p:spPr>
          <a:xfrm>
            <a:off x="0" y="6444163"/>
            <a:ext cx="7791428" cy="461665"/>
          </a:xfrm>
          <a:prstGeom prst="rect">
            <a:avLst/>
          </a:prstGeom>
          <a:noFill/>
        </p:spPr>
        <p:txBody>
          <a:bodyPr wrap="none" rtlCol="0">
            <a:spAutoFit/>
          </a:bodyPr>
          <a:lstStyle/>
          <a:p>
            <a:r>
              <a:rPr lang="en-US" sz="1200" dirty="0"/>
              <a:t>Nature blogs</a:t>
            </a:r>
          </a:p>
          <a:p>
            <a:r>
              <a:rPr lang="en-US" sz="1200" dirty="0">
                <a:hlinkClick r:id="rId6"/>
              </a:rPr>
              <a:t>http://blogs.nature.com/scientificdata/2013/07/23/scientific-data-to-complement-and-promote-public-data-repositories/</a:t>
            </a:r>
            <a:endParaRPr lang="en-US" sz="1200" dirty="0"/>
          </a:p>
        </p:txBody>
      </p:sp>
      <p:pic>
        <p:nvPicPr>
          <p:cNvPr id="4" name="Audio 3">
            <a:hlinkClick r:id="" action="ppaction://media"/>
            <a:extLst>
              <a:ext uri="{FF2B5EF4-FFF2-40B4-BE49-F238E27FC236}">
                <a16:creationId xmlns:a16="http://schemas.microsoft.com/office/drawing/2014/main" id="{A284280C-F4EC-384D-8903-ECA5AB640A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051159429"/>
      </p:ext>
    </p:extLst>
  </p:cSld>
  <p:clrMapOvr>
    <a:masterClrMapping/>
  </p:clrMapOvr>
  <mc:AlternateContent xmlns:mc="http://schemas.openxmlformats.org/markup-compatibility/2006">
    <mc:Choice xmlns:p14="http://schemas.microsoft.com/office/powerpoint/2010/main" Requires="p14">
      <p:transition spd="slow" p14:dur="2000" advTm="118260"/>
    </mc:Choice>
    <mc:Fallback>
      <p:transition spd="slow" advTm="118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0" y="-7246"/>
            <a:ext cx="9144000" cy="1325563"/>
          </a:xfrm>
          <a:noFill/>
        </p:spPr>
        <p:txBody>
          <a:bodyPr>
            <a:normAutofit fontScale="90000"/>
          </a:bodyPr>
          <a:lstStyle/>
          <a:p>
            <a:pPr algn="ctr"/>
            <a:r>
              <a:rPr lang="en-US" altLang="en-US" sz="4800" dirty="0">
                <a:ea typeface="MS PGothic" charset="-128"/>
              </a:rPr>
              <a:t>The National </a:t>
            </a:r>
            <a:r>
              <a:rPr lang="en-US" altLang="en-US" sz="4800">
                <a:ea typeface="MS PGothic" charset="-128"/>
              </a:rPr>
              <a:t>Ecological Observatory Network</a:t>
            </a:r>
            <a:endParaRPr lang="en-US" altLang="en-US" sz="4800" dirty="0">
              <a:ea typeface="MS PGothic" charset="-128"/>
            </a:endParaRPr>
          </a:p>
        </p:txBody>
      </p:sp>
      <p:pic>
        <p:nvPicPr>
          <p:cNvPr id="4" name="Picture 3"/>
          <p:cNvPicPr>
            <a:picLocks noChangeAspect="1"/>
          </p:cNvPicPr>
          <p:nvPr/>
        </p:nvPicPr>
        <p:blipFill>
          <a:blip r:embed="rId6"/>
          <a:stretch>
            <a:fillRect/>
          </a:stretch>
        </p:blipFill>
        <p:spPr>
          <a:xfrm>
            <a:off x="0" y="1144433"/>
            <a:ext cx="9144000" cy="5546908"/>
          </a:xfrm>
          <a:prstGeom prst="rect">
            <a:avLst/>
          </a:prstGeom>
        </p:spPr>
      </p:pic>
      <p:sp>
        <p:nvSpPr>
          <p:cNvPr id="7" name="Oval 6"/>
          <p:cNvSpPr/>
          <p:nvPr/>
        </p:nvSpPr>
        <p:spPr>
          <a:xfrm>
            <a:off x="3570514" y="1318317"/>
            <a:ext cx="1785257" cy="80439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954485" y="2700803"/>
            <a:ext cx="1785257" cy="80439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180114" y="3026547"/>
            <a:ext cx="2068285" cy="80439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371601" y="3868418"/>
            <a:ext cx="6923314" cy="2062103"/>
          </a:xfrm>
          <a:prstGeom prst="rect">
            <a:avLst/>
          </a:prstGeom>
          <a:solidFill>
            <a:schemeClr val="bg1"/>
          </a:solidFill>
          <a:ln>
            <a:solidFill>
              <a:srgbClr val="FF0000"/>
            </a:solidFill>
          </a:ln>
        </p:spPr>
        <p:txBody>
          <a:bodyPr wrap="square" rtlCol="0">
            <a:spAutoFit/>
          </a:bodyPr>
          <a:lstStyle/>
          <a:p>
            <a:pPr algn="ctr"/>
            <a:r>
              <a:rPr lang="en-US" sz="3200" b="1" dirty="0">
                <a:solidFill>
                  <a:srgbClr val="7030A0"/>
                </a:solidFill>
              </a:rPr>
              <a:t>Free accessible data to answer biological questions</a:t>
            </a:r>
          </a:p>
          <a:p>
            <a:pPr algn="ctr"/>
            <a:endParaRPr lang="en-US" sz="3200" b="1" dirty="0">
              <a:solidFill>
                <a:schemeClr val="accent1"/>
              </a:solidFill>
            </a:endParaRPr>
          </a:p>
          <a:p>
            <a:pPr algn="ctr"/>
            <a:r>
              <a:rPr lang="en-US" sz="3200" b="1" dirty="0">
                <a:solidFill>
                  <a:schemeClr val="accent1"/>
                </a:solidFill>
              </a:rPr>
              <a:t>Can we try it?</a:t>
            </a:r>
          </a:p>
        </p:txBody>
      </p:sp>
      <p:pic>
        <p:nvPicPr>
          <p:cNvPr id="2" name="Audio 1">
            <a:hlinkClick r:id="" action="ppaction://media"/>
            <a:extLst>
              <a:ext uri="{FF2B5EF4-FFF2-40B4-BE49-F238E27FC236}">
                <a16:creationId xmlns:a16="http://schemas.microsoft.com/office/drawing/2014/main" id="{9518E502-F72F-DE44-8D3B-F2DA16FBE20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044967220"/>
      </p:ext>
    </p:extLst>
  </p:cSld>
  <p:clrMapOvr>
    <a:masterClrMapping/>
  </p:clrMapOvr>
  <mc:AlternateContent xmlns:mc="http://schemas.openxmlformats.org/markup-compatibility/2006">
    <mc:Choice xmlns:p14="http://schemas.microsoft.com/office/powerpoint/2010/main" Requires="p14">
      <p:transition spd="slow" p14:dur="2000" advTm="316214"/>
    </mc:Choice>
    <mc:Fallback>
      <p:transition spd="slow" advTm="316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linds(horizont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2"/>
                </p:tgtEl>
              </p:cMediaNode>
            </p:audio>
          </p:childTnLst>
        </p:cTn>
      </p:par>
    </p:tnLst>
    <p:bldLst>
      <p:bldP spid="7" grpId="0" animBg="1"/>
      <p:bldP spid="9" grpId="0" animBg="1"/>
      <p:bldP spid="10"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CAD1D-FBB0-E044-A636-BD0D2AA8DDC6}"/>
              </a:ext>
            </a:extLst>
          </p:cNvPr>
          <p:cNvSpPr>
            <a:spLocks noGrp="1"/>
          </p:cNvSpPr>
          <p:nvPr>
            <p:ph type="title"/>
          </p:nvPr>
        </p:nvSpPr>
        <p:spPr>
          <a:xfrm>
            <a:off x="628650" y="194304"/>
            <a:ext cx="7886700" cy="1325563"/>
          </a:xfrm>
        </p:spPr>
        <p:txBody>
          <a:bodyPr/>
          <a:lstStyle/>
          <a:p>
            <a:r>
              <a:rPr lang="en-US" dirty="0"/>
              <a:t>NEON’s grand mission statement</a:t>
            </a:r>
          </a:p>
        </p:txBody>
      </p:sp>
      <p:sp>
        <p:nvSpPr>
          <p:cNvPr id="3" name="Content Placeholder 2">
            <a:extLst>
              <a:ext uri="{FF2B5EF4-FFF2-40B4-BE49-F238E27FC236}">
                <a16:creationId xmlns:a16="http://schemas.microsoft.com/office/drawing/2014/main" id="{56A1C968-0AB2-5C43-BFC8-A124A9552B45}"/>
              </a:ext>
            </a:extLst>
          </p:cNvPr>
          <p:cNvSpPr>
            <a:spLocks noGrp="1"/>
          </p:cNvSpPr>
          <p:nvPr>
            <p:ph idx="1"/>
          </p:nvPr>
        </p:nvSpPr>
        <p:spPr>
          <a:xfrm>
            <a:off x="628650" y="5948624"/>
            <a:ext cx="7886700" cy="439354"/>
          </a:xfrm>
        </p:spPr>
        <p:txBody>
          <a:bodyPr>
            <a:normAutofit fontScale="92500" lnSpcReduction="10000"/>
          </a:bodyPr>
          <a:lstStyle/>
          <a:p>
            <a:r>
              <a:rPr lang="en-US" dirty="0">
                <a:hlinkClick r:id="rId4"/>
              </a:rPr>
              <a:t>https://youtu.be/39YrzpxVRF8</a:t>
            </a:r>
            <a:r>
              <a:rPr lang="en-US" dirty="0"/>
              <a:t> </a:t>
            </a:r>
          </a:p>
        </p:txBody>
      </p:sp>
      <p:pic>
        <p:nvPicPr>
          <p:cNvPr id="4" name="Picture 3">
            <a:extLst>
              <a:ext uri="{FF2B5EF4-FFF2-40B4-BE49-F238E27FC236}">
                <a16:creationId xmlns:a16="http://schemas.microsoft.com/office/drawing/2014/main" id="{424421F3-F0F3-4F48-A56F-47FA1EFF542D}"/>
              </a:ext>
            </a:extLst>
          </p:cNvPr>
          <p:cNvPicPr>
            <a:picLocks noChangeAspect="1"/>
          </p:cNvPicPr>
          <p:nvPr/>
        </p:nvPicPr>
        <p:blipFill>
          <a:blip r:embed="rId5"/>
          <a:stretch>
            <a:fillRect/>
          </a:stretch>
        </p:blipFill>
        <p:spPr>
          <a:xfrm>
            <a:off x="1989573" y="1382410"/>
            <a:ext cx="5459521" cy="4475017"/>
          </a:xfrm>
          <a:prstGeom prst="rect">
            <a:avLst/>
          </a:prstGeom>
        </p:spPr>
      </p:pic>
      <p:pic>
        <p:nvPicPr>
          <p:cNvPr id="5" name="Audio 4">
            <a:hlinkClick r:id="" action="ppaction://media"/>
            <a:extLst>
              <a:ext uri="{FF2B5EF4-FFF2-40B4-BE49-F238E27FC236}">
                <a16:creationId xmlns:a16="http://schemas.microsoft.com/office/drawing/2014/main" id="{D0A436E0-470B-8B48-AE46-9405B3ABF5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493851614"/>
      </p:ext>
    </p:extLst>
  </p:cSld>
  <p:clrMapOvr>
    <a:masterClrMapping/>
  </p:clrMapOvr>
  <mc:AlternateContent xmlns:mc="http://schemas.openxmlformats.org/markup-compatibility/2006">
    <mc:Choice xmlns:p14="http://schemas.microsoft.com/office/powerpoint/2010/main" Requires="p14">
      <p:transition spd="slow" p14:dur="2000" advTm="34840"/>
    </mc:Choice>
    <mc:Fallback>
      <p:transition spd="slow" advTm="34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dirty="0"/>
          </a:p>
        </p:txBody>
      </p:sp>
      <p:sp>
        <p:nvSpPr>
          <p:cNvPr id="9" name="Content Placeholder 8"/>
          <p:cNvSpPr>
            <a:spLocks noGrp="1"/>
          </p:cNvSpPr>
          <p:nvPr>
            <p:ph idx="1"/>
          </p:nvPr>
        </p:nvSpPr>
        <p:spPr/>
        <p:txBody>
          <a:bodyPr/>
          <a:lstStyle/>
          <a:p>
            <a:endParaRPr lang="en-US"/>
          </a:p>
        </p:txBody>
      </p:sp>
      <p:sp>
        <p:nvSpPr>
          <p:cNvPr id="7" name="TextBox 6"/>
          <p:cNvSpPr txBox="1"/>
          <p:nvPr/>
        </p:nvSpPr>
        <p:spPr>
          <a:xfrm>
            <a:off x="5469005" y="5582789"/>
            <a:ext cx="3132070" cy="369332"/>
          </a:xfrm>
          <a:prstGeom prst="rect">
            <a:avLst/>
          </a:prstGeom>
          <a:solidFill>
            <a:schemeClr val="bg1"/>
          </a:solidFill>
        </p:spPr>
        <p:txBody>
          <a:bodyPr wrap="square" rtlCol="0">
            <a:spAutoFit/>
          </a:bodyPr>
          <a:lstStyle/>
          <a:p>
            <a:pPr algn="r"/>
            <a:r>
              <a:rPr lang="en-US" dirty="0"/>
              <a:t>Plot establishment at NIWO</a:t>
            </a:r>
          </a:p>
        </p:txBody>
      </p:sp>
      <p:pic>
        <p:nvPicPr>
          <p:cNvPr id="2" name="Picture 1"/>
          <p:cNvPicPr>
            <a:picLocks noChangeAspect="1"/>
          </p:cNvPicPr>
          <p:nvPr/>
        </p:nvPicPr>
        <p:blipFill>
          <a:blip r:embed="rId5"/>
          <a:stretch>
            <a:fillRect/>
          </a:stretch>
        </p:blipFill>
        <p:spPr>
          <a:xfrm>
            <a:off x="0" y="437248"/>
            <a:ext cx="9144000" cy="6363730"/>
          </a:xfrm>
          <a:prstGeom prst="rect">
            <a:avLst/>
          </a:prstGeom>
        </p:spPr>
      </p:pic>
      <p:pic>
        <p:nvPicPr>
          <p:cNvPr id="3" name="Audio 2">
            <a:hlinkClick r:id="" action="ppaction://media"/>
            <a:extLst>
              <a:ext uri="{FF2B5EF4-FFF2-40B4-BE49-F238E27FC236}">
                <a16:creationId xmlns:a16="http://schemas.microsoft.com/office/drawing/2014/main" id="{D63C7492-2CFD-1445-9071-C582433D53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207938054"/>
      </p:ext>
    </p:extLst>
  </p:cSld>
  <p:clrMapOvr>
    <a:masterClrMapping/>
  </p:clrMapOvr>
  <mc:AlternateContent xmlns:mc="http://schemas.openxmlformats.org/markup-compatibility/2006">
    <mc:Choice xmlns:p14="http://schemas.microsoft.com/office/powerpoint/2010/main" Requires="p14">
      <p:transition spd="slow" p14:dur="2000" advTm="45834"/>
    </mc:Choice>
    <mc:Fallback>
      <p:transition spd="slow" advTm="45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dirty="0"/>
          </a:p>
        </p:txBody>
      </p:sp>
      <p:sp>
        <p:nvSpPr>
          <p:cNvPr id="9" name="Content Placeholder 8"/>
          <p:cNvSpPr>
            <a:spLocks noGrp="1"/>
          </p:cNvSpPr>
          <p:nvPr>
            <p:ph idx="1"/>
          </p:nvPr>
        </p:nvSpPr>
        <p:spPr/>
        <p:txBody>
          <a:bodyPr/>
          <a:lstStyle/>
          <a:p>
            <a:endParaRPr lang="en-US"/>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7806" t="90" r="6386" b="1"/>
          <a:stretch/>
        </p:blipFill>
        <p:spPr>
          <a:xfrm>
            <a:off x="0" y="681037"/>
            <a:ext cx="9144000" cy="6176963"/>
          </a:xfrm>
          <a:prstGeom prst="rect">
            <a:avLst/>
          </a:prstGeom>
        </p:spPr>
      </p:pic>
      <p:sp>
        <p:nvSpPr>
          <p:cNvPr id="7" name="TextBox 6"/>
          <p:cNvSpPr txBox="1"/>
          <p:nvPr/>
        </p:nvSpPr>
        <p:spPr>
          <a:xfrm>
            <a:off x="5469005" y="5582789"/>
            <a:ext cx="3132070" cy="369332"/>
          </a:xfrm>
          <a:prstGeom prst="rect">
            <a:avLst/>
          </a:prstGeom>
          <a:solidFill>
            <a:schemeClr val="bg1"/>
          </a:solidFill>
        </p:spPr>
        <p:txBody>
          <a:bodyPr wrap="square" rtlCol="0">
            <a:spAutoFit/>
          </a:bodyPr>
          <a:lstStyle/>
          <a:p>
            <a:pPr algn="r"/>
            <a:r>
              <a:rPr lang="en-US" dirty="0"/>
              <a:t>Plot establishment at NIWO</a:t>
            </a:r>
          </a:p>
        </p:txBody>
      </p:sp>
      <p:sp>
        <p:nvSpPr>
          <p:cNvPr id="10" name="Title 1"/>
          <p:cNvSpPr txBox="1">
            <a:spLocks/>
          </p:cNvSpPr>
          <p:nvPr/>
        </p:nvSpPr>
        <p:spPr>
          <a:xfrm>
            <a:off x="0" y="-7246"/>
            <a:ext cx="9144000" cy="888989"/>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chemeClr val="tx1">
                    <a:lumMod val="95000"/>
                    <a:lumOff val="5000"/>
                  </a:schemeClr>
                </a:solidFill>
                <a:ea typeface="MS PGothic" charset="-128"/>
              </a:rPr>
              <a:t>NEON </a:t>
            </a:r>
            <a:r>
              <a:rPr lang="en-US" altLang="en-US" b="1">
                <a:solidFill>
                  <a:schemeClr val="tx1">
                    <a:lumMod val="95000"/>
                    <a:lumOff val="5000"/>
                  </a:schemeClr>
                </a:solidFill>
                <a:ea typeface="MS PGothic" charset="-128"/>
              </a:rPr>
              <a:t>data collection protocols</a:t>
            </a:r>
            <a:endParaRPr lang="en-US" altLang="en-US" b="1" dirty="0">
              <a:solidFill>
                <a:schemeClr val="tx1">
                  <a:lumMod val="95000"/>
                  <a:lumOff val="5000"/>
                </a:schemeClr>
              </a:solidFill>
              <a:ea typeface="MS PGothic" charset="-128"/>
            </a:endParaRPr>
          </a:p>
        </p:txBody>
      </p:sp>
      <p:pic>
        <p:nvPicPr>
          <p:cNvPr id="2" name="Audio 1">
            <a:hlinkClick r:id="" action="ppaction://media"/>
            <a:extLst>
              <a:ext uri="{FF2B5EF4-FFF2-40B4-BE49-F238E27FC236}">
                <a16:creationId xmlns:a16="http://schemas.microsoft.com/office/drawing/2014/main" id="{DA40994E-3D73-8443-A885-8158BBC55A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106780876"/>
      </p:ext>
    </p:extLst>
  </p:cSld>
  <p:clrMapOvr>
    <a:masterClrMapping/>
  </p:clrMapOvr>
  <mc:AlternateContent xmlns:mc="http://schemas.openxmlformats.org/markup-compatibility/2006">
    <mc:Choice xmlns:p14="http://schemas.microsoft.com/office/powerpoint/2010/main" Requires="p14">
      <p:transition spd="slow" p14:dur="2000" advTm="28105"/>
    </mc:Choice>
    <mc:Fallback>
      <p:transition spd="slow" advTm="28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a:spLocks noGrp="1"/>
          </p:cNvSpPr>
          <p:nvPr>
            <p:ph type="title"/>
          </p:nvPr>
        </p:nvSpPr>
        <p:spPr/>
        <p:txBody>
          <a:bodyPr/>
          <a:lstStyle/>
          <a:p>
            <a:r>
              <a:rPr lang="en-US" sz="3200" dirty="0"/>
              <a:t>Terrestrial Observation System (TOS)</a:t>
            </a:r>
            <a:endParaRPr lang="en-US" dirty="0"/>
          </a:p>
        </p:txBody>
      </p:sp>
      <p:sp>
        <p:nvSpPr>
          <p:cNvPr id="5" name="Content Placeholder 4"/>
          <p:cNvSpPr>
            <a:spLocks noGrp="1"/>
          </p:cNvSpPr>
          <p:nvPr>
            <p:ph idx="1"/>
          </p:nvPr>
        </p:nvSpPr>
        <p:spPr/>
        <p:txBody>
          <a:bodyPr/>
          <a:lstStyle/>
          <a:p>
            <a:endParaRPr lang="en-US"/>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7161" r="8545"/>
          <a:stretch/>
        </p:blipFill>
        <p:spPr>
          <a:xfrm>
            <a:off x="0" y="756111"/>
            <a:ext cx="9144000" cy="6101889"/>
          </a:xfrm>
          <a:prstGeom prst="rect">
            <a:avLst/>
          </a:prstGeom>
        </p:spPr>
      </p:pic>
      <p:sp>
        <p:nvSpPr>
          <p:cNvPr id="3" name="TextBox 2"/>
          <p:cNvSpPr txBox="1"/>
          <p:nvPr/>
        </p:nvSpPr>
        <p:spPr>
          <a:xfrm>
            <a:off x="5910472" y="5609379"/>
            <a:ext cx="3061252" cy="369332"/>
          </a:xfrm>
          <a:prstGeom prst="rect">
            <a:avLst/>
          </a:prstGeom>
          <a:solidFill>
            <a:schemeClr val="bg1"/>
          </a:solidFill>
        </p:spPr>
        <p:txBody>
          <a:bodyPr wrap="square" rtlCol="0">
            <a:spAutoFit/>
          </a:bodyPr>
          <a:lstStyle/>
          <a:p>
            <a:pPr algn="r"/>
            <a:r>
              <a:rPr lang="en-US" dirty="0"/>
              <a:t>Beetle collections at NIWO</a:t>
            </a:r>
          </a:p>
        </p:txBody>
      </p:sp>
      <p:sp>
        <p:nvSpPr>
          <p:cNvPr id="6" name="Title 1"/>
          <p:cNvSpPr txBox="1">
            <a:spLocks/>
          </p:cNvSpPr>
          <p:nvPr/>
        </p:nvSpPr>
        <p:spPr>
          <a:xfrm>
            <a:off x="0" y="-7246"/>
            <a:ext cx="9144000" cy="888989"/>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chemeClr val="tx1">
                    <a:lumMod val="95000"/>
                    <a:lumOff val="5000"/>
                  </a:schemeClr>
                </a:solidFill>
                <a:ea typeface="MS PGothic" charset="-128"/>
              </a:rPr>
              <a:t>NEON </a:t>
            </a:r>
            <a:r>
              <a:rPr lang="en-US" altLang="en-US" b="1">
                <a:solidFill>
                  <a:schemeClr val="tx1">
                    <a:lumMod val="95000"/>
                    <a:lumOff val="5000"/>
                  </a:schemeClr>
                </a:solidFill>
                <a:ea typeface="MS PGothic" charset="-128"/>
              </a:rPr>
              <a:t>data collection protocols</a:t>
            </a:r>
            <a:endParaRPr lang="en-US" altLang="en-US" b="1" dirty="0">
              <a:solidFill>
                <a:schemeClr val="tx1">
                  <a:lumMod val="95000"/>
                  <a:lumOff val="5000"/>
                </a:schemeClr>
              </a:solidFill>
              <a:ea typeface="MS PGothic" charset="-128"/>
            </a:endParaRPr>
          </a:p>
        </p:txBody>
      </p:sp>
      <p:pic>
        <p:nvPicPr>
          <p:cNvPr id="4" name="Audio 3">
            <a:hlinkClick r:id="" action="ppaction://media"/>
            <a:extLst>
              <a:ext uri="{FF2B5EF4-FFF2-40B4-BE49-F238E27FC236}">
                <a16:creationId xmlns:a16="http://schemas.microsoft.com/office/drawing/2014/main" id="{2A193830-41A8-834E-9804-C570F2AB92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797702593"/>
      </p:ext>
    </p:extLst>
  </p:cSld>
  <p:clrMapOvr>
    <a:masterClrMapping/>
  </p:clrMapOvr>
  <mc:AlternateContent xmlns:mc="http://schemas.openxmlformats.org/markup-compatibility/2006">
    <mc:Choice xmlns:p14="http://schemas.microsoft.com/office/powerpoint/2010/main" Requires="p14">
      <p:transition spd="slow" p14:dur="2000" advTm="35286"/>
    </mc:Choice>
    <mc:Fallback>
      <p:transition spd="slow" advTm="35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10776"/>
          <a:stretch/>
        </p:blipFill>
        <p:spPr>
          <a:xfrm>
            <a:off x="2316638" y="963263"/>
            <a:ext cx="4955019" cy="5894737"/>
          </a:xfrm>
          <a:prstGeom prst="rect">
            <a:avLst/>
          </a:prstGeom>
        </p:spPr>
      </p:pic>
      <p:sp>
        <p:nvSpPr>
          <p:cNvPr id="6" name="TextBox 5"/>
          <p:cNvSpPr txBox="1"/>
          <p:nvPr/>
        </p:nvSpPr>
        <p:spPr>
          <a:xfrm>
            <a:off x="3855479" y="6043669"/>
            <a:ext cx="3416178" cy="369332"/>
          </a:xfrm>
          <a:prstGeom prst="rect">
            <a:avLst/>
          </a:prstGeom>
          <a:solidFill>
            <a:schemeClr val="bg1"/>
          </a:solidFill>
          <a:ln>
            <a:solidFill>
              <a:schemeClr val="bg1"/>
            </a:solidFill>
          </a:ln>
        </p:spPr>
        <p:txBody>
          <a:bodyPr wrap="square" rtlCol="0">
            <a:spAutoFit/>
          </a:bodyPr>
          <a:lstStyle/>
          <a:p>
            <a:pPr algn="r"/>
            <a:r>
              <a:rPr lang="en-US" dirty="0"/>
              <a:t>Mosquito collections at CPER</a:t>
            </a:r>
          </a:p>
        </p:txBody>
      </p:sp>
      <p:sp>
        <p:nvSpPr>
          <p:cNvPr id="5" name="Title 1"/>
          <p:cNvSpPr txBox="1">
            <a:spLocks/>
          </p:cNvSpPr>
          <p:nvPr/>
        </p:nvSpPr>
        <p:spPr>
          <a:xfrm>
            <a:off x="0" y="-7246"/>
            <a:ext cx="9144000" cy="888989"/>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chemeClr val="tx1">
                    <a:lumMod val="95000"/>
                    <a:lumOff val="5000"/>
                  </a:schemeClr>
                </a:solidFill>
                <a:ea typeface="MS PGothic" charset="-128"/>
              </a:rPr>
              <a:t>NEON </a:t>
            </a:r>
            <a:r>
              <a:rPr lang="en-US" altLang="en-US" b="1">
                <a:solidFill>
                  <a:schemeClr val="tx1">
                    <a:lumMod val="95000"/>
                    <a:lumOff val="5000"/>
                  </a:schemeClr>
                </a:solidFill>
                <a:ea typeface="MS PGothic" charset="-128"/>
              </a:rPr>
              <a:t>data collection protocols</a:t>
            </a:r>
            <a:endParaRPr lang="en-US" altLang="en-US" b="1" dirty="0">
              <a:solidFill>
                <a:schemeClr val="tx1">
                  <a:lumMod val="95000"/>
                  <a:lumOff val="5000"/>
                </a:schemeClr>
              </a:solidFill>
              <a:ea typeface="MS PGothic" charset="-128"/>
            </a:endParaRPr>
          </a:p>
        </p:txBody>
      </p:sp>
      <p:pic>
        <p:nvPicPr>
          <p:cNvPr id="2" name="Audio 1">
            <a:hlinkClick r:id="" action="ppaction://media"/>
            <a:extLst>
              <a:ext uri="{FF2B5EF4-FFF2-40B4-BE49-F238E27FC236}">
                <a16:creationId xmlns:a16="http://schemas.microsoft.com/office/drawing/2014/main" id="{66FA9C87-7263-9245-B488-A1630E0ECF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941836637"/>
      </p:ext>
    </p:extLst>
  </p:cSld>
  <p:clrMapOvr>
    <a:masterClrMapping/>
  </p:clrMapOvr>
  <mc:AlternateContent xmlns:mc="http://schemas.openxmlformats.org/markup-compatibility/2006">
    <mc:Choice xmlns:p14="http://schemas.microsoft.com/office/powerpoint/2010/main" Requires="p14">
      <p:transition spd="slow" p14:dur="2000" advTm="23619"/>
    </mc:Choice>
    <mc:Fallback>
      <p:transition spd="slow" advTm="23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0678" y="-7246"/>
            <a:ext cx="7886700" cy="1325563"/>
          </a:xfrm>
          <a:noFill/>
        </p:spPr>
        <p:txBody>
          <a:bodyPr>
            <a:normAutofit/>
          </a:bodyPr>
          <a:lstStyle/>
          <a:p>
            <a:r>
              <a:rPr lang="en-US" altLang="en-US" sz="3600" dirty="0">
                <a:ea typeface="MS PGothic" charset="-128"/>
              </a:rPr>
              <a:t>Learning objectives</a:t>
            </a:r>
          </a:p>
        </p:txBody>
      </p:sp>
      <p:sp>
        <p:nvSpPr>
          <p:cNvPr id="7171" name="Content Placeholder 2"/>
          <p:cNvSpPr>
            <a:spLocks noGrp="1"/>
          </p:cNvSpPr>
          <p:nvPr>
            <p:ph idx="1"/>
          </p:nvPr>
        </p:nvSpPr>
        <p:spPr>
          <a:xfrm>
            <a:off x="228600" y="1548945"/>
            <a:ext cx="8686799" cy="4351338"/>
          </a:xfrm>
        </p:spPr>
        <p:txBody>
          <a:bodyPr>
            <a:normAutofit/>
          </a:bodyPr>
          <a:lstStyle/>
          <a:p>
            <a:pPr lvl="0"/>
            <a:r>
              <a:rPr lang="en-US" dirty="0"/>
              <a:t>Learn how to format spreadsheets for effective data use.</a:t>
            </a:r>
          </a:p>
          <a:p>
            <a:pPr lvl="0"/>
            <a:endParaRPr lang="en-US" dirty="0"/>
          </a:p>
          <a:p>
            <a:pPr lvl="0"/>
            <a:r>
              <a:rPr lang="en-US" dirty="0"/>
              <a:t>Learn how to carry out spreadsheet quality assurance and control.</a:t>
            </a:r>
          </a:p>
          <a:p>
            <a:pPr lvl="0"/>
            <a:endParaRPr lang="en-US" dirty="0"/>
          </a:p>
          <a:p>
            <a:pPr lvl="0"/>
            <a:r>
              <a:rPr lang="en-US" dirty="0"/>
              <a:t>Learn how to conduct a pilot analysis by managing a large, open access dataset to answer a research question. </a:t>
            </a:r>
          </a:p>
        </p:txBody>
      </p:sp>
      <p:pic>
        <p:nvPicPr>
          <p:cNvPr id="2" name="Audio 1">
            <a:hlinkClick r:id="" action="ppaction://media"/>
            <a:extLst>
              <a:ext uri="{FF2B5EF4-FFF2-40B4-BE49-F238E27FC236}">
                <a16:creationId xmlns:a16="http://schemas.microsoft.com/office/drawing/2014/main" id="{7D4C024D-3276-5A49-BD7E-EDE1120E55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54997342"/>
      </p:ext>
    </p:extLst>
  </p:cSld>
  <p:clrMapOvr>
    <a:masterClrMapping/>
  </p:clrMapOvr>
  <mc:AlternateContent xmlns:mc="http://schemas.openxmlformats.org/markup-compatibility/2006">
    <mc:Choice xmlns:p14="http://schemas.microsoft.com/office/powerpoint/2010/main" Requires="p14">
      <p:transition spd="slow" p14:dur="2000" advTm="65966"/>
    </mc:Choice>
    <mc:Fallback>
      <p:transition spd="slow" advTm="65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sp>
        <p:nvSpPr>
          <p:cNvPr id="3" name="TextBox 2"/>
          <p:cNvSpPr txBox="1"/>
          <p:nvPr/>
        </p:nvSpPr>
        <p:spPr>
          <a:xfrm>
            <a:off x="4926563" y="5631418"/>
            <a:ext cx="4217437" cy="369332"/>
          </a:xfrm>
          <a:prstGeom prst="rect">
            <a:avLst/>
          </a:prstGeom>
          <a:noFill/>
        </p:spPr>
        <p:txBody>
          <a:bodyPr wrap="square" rtlCol="0">
            <a:spAutoFit/>
          </a:bodyPr>
          <a:lstStyle/>
          <a:p>
            <a:pPr algn="r"/>
            <a:r>
              <a:rPr lang="en-US" dirty="0">
                <a:solidFill>
                  <a:schemeClr val="bg1"/>
                </a:solidFill>
              </a:rPr>
              <a:t>Beetle collections at NIWO</a:t>
            </a: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8012" t="174" r="7732"/>
          <a:stretch/>
        </p:blipFill>
        <p:spPr>
          <a:xfrm>
            <a:off x="-58995" y="730092"/>
            <a:ext cx="9202995" cy="6127908"/>
          </a:xfrm>
          <a:prstGeom prst="rect">
            <a:avLst/>
          </a:prstGeom>
        </p:spPr>
      </p:pic>
      <p:sp>
        <p:nvSpPr>
          <p:cNvPr id="7" name="TextBox 6"/>
          <p:cNvSpPr txBox="1"/>
          <p:nvPr/>
        </p:nvSpPr>
        <p:spPr>
          <a:xfrm>
            <a:off x="6469625" y="5575567"/>
            <a:ext cx="2540337" cy="369332"/>
          </a:xfrm>
          <a:prstGeom prst="rect">
            <a:avLst/>
          </a:prstGeom>
          <a:solidFill>
            <a:schemeClr val="bg1"/>
          </a:solidFill>
        </p:spPr>
        <p:txBody>
          <a:bodyPr wrap="square" rtlCol="0">
            <a:spAutoFit/>
          </a:bodyPr>
          <a:lstStyle/>
          <a:p>
            <a:pPr algn="r"/>
            <a:r>
              <a:rPr lang="en-US" dirty="0"/>
              <a:t>Tick dragging at STER</a:t>
            </a:r>
          </a:p>
        </p:txBody>
      </p:sp>
      <p:sp>
        <p:nvSpPr>
          <p:cNvPr id="8" name="Title 1"/>
          <p:cNvSpPr txBox="1">
            <a:spLocks/>
          </p:cNvSpPr>
          <p:nvPr/>
        </p:nvSpPr>
        <p:spPr>
          <a:xfrm>
            <a:off x="0" y="-7246"/>
            <a:ext cx="9144000" cy="888989"/>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chemeClr val="tx1">
                    <a:lumMod val="95000"/>
                    <a:lumOff val="5000"/>
                  </a:schemeClr>
                </a:solidFill>
                <a:ea typeface="MS PGothic" charset="-128"/>
              </a:rPr>
              <a:t>NEON </a:t>
            </a:r>
            <a:r>
              <a:rPr lang="en-US" altLang="en-US" b="1">
                <a:solidFill>
                  <a:schemeClr val="tx1">
                    <a:lumMod val="95000"/>
                    <a:lumOff val="5000"/>
                  </a:schemeClr>
                </a:solidFill>
                <a:ea typeface="MS PGothic" charset="-128"/>
              </a:rPr>
              <a:t>data collection protocols</a:t>
            </a:r>
            <a:endParaRPr lang="en-US" altLang="en-US" b="1" dirty="0">
              <a:solidFill>
                <a:schemeClr val="tx1">
                  <a:lumMod val="95000"/>
                  <a:lumOff val="5000"/>
                </a:schemeClr>
              </a:solidFill>
              <a:ea typeface="MS PGothic" charset="-128"/>
            </a:endParaRPr>
          </a:p>
        </p:txBody>
      </p:sp>
      <p:pic>
        <p:nvPicPr>
          <p:cNvPr id="6" name="Audio 5">
            <a:hlinkClick r:id="" action="ppaction://media"/>
            <a:extLst>
              <a:ext uri="{FF2B5EF4-FFF2-40B4-BE49-F238E27FC236}">
                <a16:creationId xmlns:a16="http://schemas.microsoft.com/office/drawing/2014/main" id="{CD3C342D-B2D3-744C-8039-8264BFB2F5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9774737"/>
      </p:ext>
    </p:extLst>
  </p:cSld>
  <p:clrMapOvr>
    <a:masterClrMapping/>
  </p:clrMapOvr>
  <mc:AlternateContent xmlns:mc="http://schemas.openxmlformats.org/markup-compatibility/2006">
    <mc:Choice xmlns:p14="http://schemas.microsoft.com/office/powerpoint/2010/main" Requires="p14">
      <p:transition spd="slow" p14:dur="2000" advTm="14403"/>
    </mc:Choice>
    <mc:Fallback>
      <p:transition spd="slow" advTm="14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sp>
        <p:nvSpPr>
          <p:cNvPr id="9" name="Content Placeholder 8"/>
          <p:cNvSpPr>
            <a:spLocks noGrp="1"/>
          </p:cNvSpPr>
          <p:nvPr>
            <p:ph idx="1"/>
          </p:nvPr>
        </p:nvSpPr>
        <p:spPr/>
        <p:txBody>
          <a:bodyPr/>
          <a:lstStyle/>
          <a:p>
            <a:endParaRPr lang="en-US"/>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p:cNvSpPr txBox="1"/>
          <p:nvPr/>
        </p:nvSpPr>
        <p:spPr>
          <a:xfrm>
            <a:off x="6227660" y="5572214"/>
            <a:ext cx="2644877" cy="369332"/>
          </a:xfrm>
          <a:prstGeom prst="rect">
            <a:avLst/>
          </a:prstGeom>
          <a:solidFill>
            <a:schemeClr val="bg1"/>
          </a:solidFill>
        </p:spPr>
        <p:txBody>
          <a:bodyPr wrap="square" rtlCol="0">
            <a:spAutoFit/>
          </a:bodyPr>
          <a:lstStyle/>
          <a:p>
            <a:pPr algn="r"/>
            <a:r>
              <a:rPr lang="en-US" dirty="0"/>
              <a:t>Plant diversity at CPER</a:t>
            </a:r>
          </a:p>
        </p:txBody>
      </p:sp>
      <p:sp>
        <p:nvSpPr>
          <p:cNvPr id="10" name="Title 1"/>
          <p:cNvSpPr txBox="1">
            <a:spLocks/>
          </p:cNvSpPr>
          <p:nvPr/>
        </p:nvSpPr>
        <p:spPr>
          <a:xfrm>
            <a:off x="0" y="-7246"/>
            <a:ext cx="9144000" cy="888989"/>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chemeClr val="tx1">
                    <a:lumMod val="95000"/>
                    <a:lumOff val="5000"/>
                  </a:schemeClr>
                </a:solidFill>
                <a:ea typeface="MS PGothic" charset="-128"/>
              </a:rPr>
              <a:t>NEON </a:t>
            </a:r>
            <a:r>
              <a:rPr lang="en-US" altLang="en-US" b="1">
                <a:solidFill>
                  <a:schemeClr val="tx1">
                    <a:lumMod val="95000"/>
                    <a:lumOff val="5000"/>
                  </a:schemeClr>
                </a:solidFill>
                <a:ea typeface="MS PGothic" charset="-128"/>
              </a:rPr>
              <a:t>data collection protocols</a:t>
            </a:r>
            <a:endParaRPr lang="en-US" altLang="en-US" b="1" dirty="0">
              <a:solidFill>
                <a:schemeClr val="tx1">
                  <a:lumMod val="95000"/>
                  <a:lumOff val="5000"/>
                </a:schemeClr>
              </a:solidFill>
              <a:ea typeface="MS PGothic" charset="-128"/>
            </a:endParaRPr>
          </a:p>
        </p:txBody>
      </p:sp>
      <p:pic>
        <p:nvPicPr>
          <p:cNvPr id="2" name="Audio 1">
            <a:hlinkClick r:id="" action="ppaction://media"/>
            <a:extLst>
              <a:ext uri="{FF2B5EF4-FFF2-40B4-BE49-F238E27FC236}">
                <a16:creationId xmlns:a16="http://schemas.microsoft.com/office/drawing/2014/main" id="{75A1E7BF-8C71-E841-A9E4-4F6A2477E7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590641222"/>
      </p:ext>
    </p:extLst>
  </p:cSld>
  <p:clrMapOvr>
    <a:masterClrMapping/>
  </p:clrMapOvr>
  <mc:AlternateContent xmlns:mc="http://schemas.openxmlformats.org/markup-compatibility/2006">
    <mc:Choice xmlns:p14="http://schemas.microsoft.com/office/powerpoint/2010/main" Requires="p14">
      <p:transition spd="slow" p14:dur="2000" advTm="11092"/>
    </mc:Choice>
    <mc:Fallback>
      <p:transition spd="slow" advTm="11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sp>
        <p:nvSpPr>
          <p:cNvPr id="9" name="Content Placeholder 8"/>
          <p:cNvSpPr>
            <a:spLocks noGrp="1"/>
          </p:cNvSpPr>
          <p:nvPr>
            <p:ph idx="1"/>
          </p:nvPr>
        </p:nvSpPr>
        <p:spPr/>
        <p:txBody>
          <a:bodyPr/>
          <a:lstStyle/>
          <a:p>
            <a:endParaRPr lang="en-US"/>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5845" b="5206"/>
          <a:stretch/>
        </p:blipFill>
        <p:spPr>
          <a:xfrm>
            <a:off x="0" y="719046"/>
            <a:ext cx="9144000" cy="6100174"/>
          </a:xfrm>
          <a:prstGeom prst="rect">
            <a:avLst/>
          </a:prstGeom>
        </p:spPr>
      </p:pic>
      <p:sp>
        <p:nvSpPr>
          <p:cNvPr id="7" name="TextBox 6"/>
          <p:cNvSpPr txBox="1"/>
          <p:nvPr/>
        </p:nvSpPr>
        <p:spPr>
          <a:xfrm>
            <a:off x="5299587" y="5561577"/>
            <a:ext cx="3726426" cy="369332"/>
          </a:xfrm>
          <a:prstGeom prst="rect">
            <a:avLst/>
          </a:prstGeom>
          <a:solidFill>
            <a:schemeClr val="bg1"/>
          </a:solidFill>
        </p:spPr>
        <p:txBody>
          <a:bodyPr wrap="square" rtlCol="0">
            <a:spAutoFit/>
          </a:bodyPr>
          <a:lstStyle/>
          <a:p>
            <a:pPr algn="r"/>
            <a:r>
              <a:rPr lang="en-US" dirty="0"/>
              <a:t>Herbaceous clip harvest at CPER</a:t>
            </a:r>
          </a:p>
        </p:txBody>
      </p:sp>
      <p:sp>
        <p:nvSpPr>
          <p:cNvPr id="10" name="Title 1"/>
          <p:cNvSpPr txBox="1">
            <a:spLocks/>
          </p:cNvSpPr>
          <p:nvPr/>
        </p:nvSpPr>
        <p:spPr>
          <a:xfrm>
            <a:off x="0" y="-7246"/>
            <a:ext cx="9144000" cy="888989"/>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chemeClr val="tx1">
                    <a:lumMod val="95000"/>
                    <a:lumOff val="5000"/>
                  </a:schemeClr>
                </a:solidFill>
                <a:ea typeface="MS PGothic" charset="-128"/>
              </a:rPr>
              <a:t>NEON </a:t>
            </a:r>
            <a:r>
              <a:rPr lang="en-US" altLang="en-US" b="1">
                <a:solidFill>
                  <a:schemeClr val="tx1">
                    <a:lumMod val="95000"/>
                    <a:lumOff val="5000"/>
                  </a:schemeClr>
                </a:solidFill>
                <a:ea typeface="MS PGothic" charset="-128"/>
              </a:rPr>
              <a:t>data collection protocols</a:t>
            </a:r>
            <a:endParaRPr lang="en-US" altLang="en-US" b="1" dirty="0">
              <a:solidFill>
                <a:schemeClr val="tx1">
                  <a:lumMod val="95000"/>
                  <a:lumOff val="5000"/>
                </a:schemeClr>
              </a:solidFill>
              <a:ea typeface="MS PGothic" charset="-128"/>
            </a:endParaRPr>
          </a:p>
        </p:txBody>
      </p:sp>
      <p:pic>
        <p:nvPicPr>
          <p:cNvPr id="2" name="Audio 1">
            <a:hlinkClick r:id="" action="ppaction://media"/>
            <a:extLst>
              <a:ext uri="{FF2B5EF4-FFF2-40B4-BE49-F238E27FC236}">
                <a16:creationId xmlns:a16="http://schemas.microsoft.com/office/drawing/2014/main" id="{CA3CEDF0-15C7-2645-B9A8-351D2110DF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98808675"/>
      </p:ext>
    </p:extLst>
  </p:cSld>
  <p:clrMapOvr>
    <a:masterClrMapping/>
  </p:clrMapOvr>
  <mc:AlternateContent xmlns:mc="http://schemas.openxmlformats.org/markup-compatibility/2006">
    <mc:Choice xmlns:p14="http://schemas.microsoft.com/office/powerpoint/2010/main" Requires="p14">
      <p:transition spd="slow" p14:dur="2000" advTm="18500"/>
    </mc:Choice>
    <mc:Fallback>
      <p:transition spd="slow" advTm="18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sp>
        <p:nvSpPr>
          <p:cNvPr id="9" name="Content Placeholder 8"/>
          <p:cNvSpPr>
            <a:spLocks noGrp="1"/>
          </p:cNvSpPr>
          <p:nvPr>
            <p:ph idx="1"/>
          </p:nvPr>
        </p:nvSpPr>
        <p:spPr/>
        <p:txBody>
          <a:bodyPr/>
          <a:lstStyle/>
          <a:p>
            <a:endParaRPr lang="en-US"/>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72160"/>
            <a:ext cx="9144000" cy="6085840"/>
          </a:xfrm>
          <a:prstGeom prst="rect">
            <a:avLst/>
          </a:prstGeom>
        </p:spPr>
      </p:pic>
      <p:sp>
        <p:nvSpPr>
          <p:cNvPr id="7" name="TextBox 6"/>
          <p:cNvSpPr txBox="1"/>
          <p:nvPr/>
        </p:nvSpPr>
        <p:spPr>
          <a:xfrm>
            <a:off x="4060831" y="5467224"/>
            <a:ext cx="5000989" cy="369332"/>
          </a:xfrm>
          <a:prstGeom prst="rect">
            <a:avLst/>
          </a:prstGeom>
          <a:solidFill>
            <a:schemeClr val="bg1"/>
          </a:solidFill>
        </p:spPr>
        <p:txBody>
          <a:bodyPr wrap="square" rtlCol="0">
            <a:spAutoFit/>
          </a:bodyPr>
          <a:lstStyle/>
          <a:p>
            <a:pPr algn="r"/>
            <a:r>
              <a:rPr lang="en-US" dirty="0"/>
              <a:t>Early morning small mammal trapping at CPER</a:t>
            </a:r>
          </a:p>
        </p:txBody>
      </p:sp>
      <p:sp>
        <p:nvSpPr>
          <p:cNvPr id="10" name="Title 1"/>
          <p:cNvSpPr txBox="1">
            <a:spLocks/>
          </p:cNvSpPr>
          <p:nvPr/>
        </p:nvSpPr>
        <p:spPr>
          <a:xfrm>
            <a:off x="0" y="-7246"/>
            <a:ext cx="9144000" cy="888989"/>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chemeClr val="tx1">
                    <a:lumMod val="95000"/>
                    <a:lumOff val="5000"/>
                  </a:schemeClr>
                </a:solidFill>
                <a:ea typeface="MS PGothic" charset="-128"/>
              </a:rPr>
              <a:t>NEON </a:t>
            </a:r>
            <a:r>
              <a:rPr lang="en-US" altLang="en-US" b="1">
                <a:solidFill>
                  <a:schemeClr val="tx1">
                    <a:lumMod val="95000"/>
                    <a:lumOff val="5000"/>
                  </a:schemeClr>
                </a:solidFill>
                <a:ea typeface="MS PGothic" charset="-128"/>
              </a:rPr>
              <a:t>data collection protocols</a:t>
            </a:r>
            <a:endParaRPr lang="en-US" altLang="en-US" b="1" dirty="0">
              <a:solidFill>
                <a:schemeClr val="tx1">
                  <a:lumMod val="95000"/>
                  <a:lumOff val="5000"/>
                </a:schemeClr>
              </a:solidFill>
              <a:ea typeface="MS PGothic" charset="-128"/>
            </a:endParaRPr>
          </a:p>
        </p:txBody>
      </p:sp>
      <p:pic>
        <p:nvPicPr>
          <p:cNvPr id="2" name="Audio 1">
            <a:hlinkClick r:id="" action="ppaction://media"/>
            <a:extLst>
              <a:ext uri="{FF2B5EF4-FFF2-40B4-BE49-F238E27FC236}">
                <a16:creationId xmlns:a16="http://schemas.microsoft.com/office/drawing/2014/main" id="{78B6FA39-AAEB-B043-884F-F99BA7794C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740294587"/>
      </p:ext>
    </p:extLst>
  </p:cSld>
  <p:clrMapOvr>
    <a:masterClrMapping/>
  </p:clrMapOvr>
  <mc:AlternateContent xmlns:mc="http://schemas.openxmlformats.org/markup-compatibility/2006">
    <mc:Choice xmlns:p14="http://schemas.microsoft.com/office/powerpoint/2010/main" Requires="p14">
      <p:transition spd="slow" p14:dur="2000" advTm="53329"/>
    </mc:Choice>
    <mc:Fallback>
      <p:transition spd="slow" advTm="53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8" name="Content Placeholder 7"/>
          <p:cNvSpPr>
            <a:spLocks noGrp="1"/>
          </p:cNvSpPr>
          <p:nvPr>
            <p:ph idx="1"/>
          </p:nvPr>
        </p:nvSpPr>
        <p:spPr/>
        <p:txBody>
          <a:bodyPr/>
          <a:lstStyle/>
          <a:p>
            <a:endParaRPr lang="en-US"/>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772160"/>
            <a:ext cx="9144000" cy="6085840"/>
          </a:xfrm>
          <a:prstGeom prst="rect">
            <a:avLst/>
          </a:prstGeom>
        </p:spPr>
      </p:pic>
      <p:sp>
        <p:nvSpPr>
          <p:cNvPr id="9" name="TextBox 8"/>
          <p:cNvSpPr txBox="1"/>
          <p:nvPr/>
        </p:nvSpPr>
        <p:spPr>
          <a:xfrm>
            <a:off x="5506066" y="5557542"/>
            <a:ext cx="3513536" cy="369332"/>
          </a:xfrm>
          <a:prstGeom prst="rect">
            <a:avLst/>
          </a:prstGeom>
          <a:solidFill>
            <a:schemeClr val="bg1"/>
          </a:solidFill>
        </p:spPr>
        <p:txBody>
          <a:bodyPr wrap="square" rtlCol="0">
            <a:spAutoFit/>
          </a:bodyPr>
          <a:lstStyle/>
          <a:p>
            <a:pPr algn="r"/>
            <a:r>
              <a:rPr lang="en-US"/>
              <a:t>small </a:t>
            </a:r>
            <a:r>
              <a:rPr lang="en-US" dirty="0"/>
              <a:t>mammal trapping at CPER</a:t>
            </a:r>
          </a:p>
        </p:txBody>
      </p:sp>
      <p:sp>
        <p:nvSpPr>
          <p:cNvPr id="10" name="Title 1"/>
          <p:cNvSpPr txBox="1">
            <a:spLocks/>
          </p:cNvSpPr>
          <p:nvPr/>
        </p:nvSpPr>
        <p:spPr>
          <a:xfrm>
            <a:off x="0" y="-7246"/>
            <a:ext cx="9144000" cy="888989"/>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chemeClr val="tx1">
                    <a:lumMod val="95000"/>
                    <a:lumOff val="5000"/>
                  </a:schemeClr>
                </a:solidFill>
                <a:ea typeface="MS PGothic" charset="-128"/>
              </a:rPr>
              <a:t>NEON </a:t>
            </a:r>
            <a:r>
              <a:rPr lang="en-US" altLang="en-US" b="1">
                <a:solidFill>
                  <a:schemeClr val="tx1">
                    <a:lumMod val="95000"/>
                    <a:lumOff val="5000"/>
                  </a:schemeClr>
                </a:solidFill>
                <a:ea typeface="MS PGothic" charset="-128"/>
              </a:rPr>
              <a:t>data collection protocols</a:t>
            </a:r>
            <a:endParaRPr lang="en-US" altLang="en-US" b="1" dirty="0">
              <a:solidFill>
                <a:schemeClr val="tx1">
                  <a:lumMod val="95000"/>
                  <a:lumOff val="5000"/>
                </a:schemeClr>
              </a:solidFill>
              <a:ea typeface="MS PGothic" charset="-128"/>
            </a:endParaRPr>
          </a:p>
        </p:txBody>
      </p:sp>
      <p:sp>
        <p:nvSpPr>
          <p:cNvPr id="2" name="TextBox 1"/>
          <p:cNvSpPr txBox="1"/>
          <p:nvPr/>
        </p:nvSpPr>
        <p:spPr>
          <a:xfrm>
            <a:off x="124398" y="5095877"/>
            <a:ext cx="4214947" cy="646331"/>
          </a:xfrm>
          <a:prstGeom prst="rect">
            <a:avLst/>
          </a:prstGeom>
          <a:solidFill>
            <a:schemeClr val="bg1"/>
          </a:solidFill>
          <a:ln>
            <a:solidFill>
              <a:srgbClr val="FF0000"/>
            </a:solidFill>
          </a:ln>
        </p:spPr>
        <p:txBody>
          <a:bodyPr wrap="square" rtlCol="0">
            <a:spAutoFit/>
          </a:bodyPr>
          <a:lstStyle/>
          <a:p>
            <a:pPr algn="ctr"/>
            <a:r>
              <a:rPr lang="en-US" sz="3600" b="1" dirty="0"/>
              <a:t>Mark-Recapture!</a:t>
            </a:r>
          </a:p>
        </p:txBody>
      </p:sp>
      <p:pic>
        <p:nvPicPr>
          <p:cNvPr id="3" name="Audio 2">
            <a:hlinkClick r:id="" action="ppaction://media"/>
            <a:extLst>
              <a:ext uri="{FF2B5EF4-FFF2-40B4-BE49-F238E27FC236}">
                <a16:creationId xmlns:a16="http://schemas.microsoft.com/office/drawing/2014/main" id="{2DAAE12E-58A1-6543-8BE1-D48A4CC772B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484995663"/>
      </p:ext>
    </p:extLst>
  </p:cSld>
  <p:clrMapOvr>
    <a:masterClrMapping/>
  </p:clrMapOvr>
  <mc:AlternateContent xmlns:mc="http://schemas.openxmlformats.org/markup-compatibility/2006">
    <mc:Choice xmlns:p14="http://schemas.microsoft.com/office/powerpoint/2010/main" Requires="p14">
      <p:transition spd="slow" p14:dur="2000" advTm="45354"/>
    </mc:Choice>
    <mc:Fallback>
      <p:transition spd="slow" advTm="45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72160"/>
            <a:ext cx="9144000" cy="6085840"/>
          </a:xfrm>
          <a:prstGeom prst="rect">
            <a:avLst/>
          </a:prstGeom>
        </p:spPr>
      </p:pic>
      <p:sp>
        <p:nvSpPr>
          <p:cNvPr id="10" name="Title 1"/>
          <p:cNvSpPr txBox="1">
            <a:spLocks/>
          </p:cNvSpPr>
          <p:nvPr/>
        </p:nvSpPr>
        <p:spPr>
          <a:xfrm>
            <a:off x="0" y="-7246"/>
            <a:ext cx="9144000" cy="888989"/>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chemeClr val="tx1">
                    <a:lumMod val="95000"/>
                    <a:lumOff val="5000"/>
                  </a:schemeClr>
                </a:solidFill>
                <a:ea typeface="MS PGothic" charset="-128"/>
              </a:rPr>
              <a:t>NEON Small Mammal Collection Sheet</a:t>
            </a:r>
          </a:p>
        </p:txBody>
      </p:sp>
      <p:pic>
        <p:nvPicPr>
          <p:cNvPr id="4" name="Picture 3"/>
          <p:cNvPicPr>
            <a:picLocks noChangeAspect="1"/>
          </p:cNvPicPr>
          <p:nvPr/>
        </p:nvPicPr>
        <p:blipFill>
          <a:blip r:embed="rId6"/>
          <a:stretch>
            <a:fillRect/>
          </a:stretch>
        </p:blipFill>
        <p:spPr>
          <a:xfrm>
            <a:off x="0" y="1906516"/>
            <a:ext cx="9144000" cy="3351284"/>
          </a:xfrm>
          <a:prstGeom prst="rect">
            <a:avLst/>
          </a:prstGeom>
        </p:spPr>
      </p:pic>
      <p:sp>
        <p:nvSpPr>
          <p:cNvPr id="2" name="Rectangle 1"/>
          <p:cNvSpPr/>
          <p:nvPr/>
        </p:nvSpPr>
        <p:spPr>
          <a:xfrm>
            <a:off x="1025912" y="5678978"/>
            <a:ext cx="7315200" cy="954107"/>
          </a:xfrm>
          <a:prstGeom prst="rect">
            <a:avLst/>
          </a:prstGeom>
          <a:solidFill>
            <a:schemeClr val="accent4">
              <a:lumMod val="60000"/>
              <a:lumOff val="40000"/>
            </a:schemeClr>
          </a:solidFill>
        </p:spPr>
        <p:txBody>
          <a:bodyPr wrap="square">
            <a:spAutoFit/>
          </a:bodyPr>
          <a:lstStyle/>
          <a:p>
            <a:pPr algn="ctr"/>
            <a:r>
              <a:rPr lang="en-US" sz="2800" b="1"/>
              <a:t>What do you notice in this data collection sheet?</a:t>
            </a:r>
            <a:endParaRPr lang="en-US" sz="2800" b="1" dirty="0"/>
          </a:p>
        </p:txBody>
      </p:sp>
      <p:pic>
        <p:nvPicPr>
          <p:cNvPr id="3" name="Audio 2">
            <a:hlinkClick r:id="" action="ppaction://media"/>
            <a:extLst>
              <a:ext uri="{FF2B5EF4-FFF2-40B4-BE49-F238E27FC236}">
                <a16:creationId xmlns:a16="http://schemas.microsoft.com/office/drawing/2014/main" id="{F4B35D30-B797-BB41-94CE-B6116A8D18B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14714120"/>
      </p:ext>
    </p:extLst>
  </p:cSld>
  <p:clrMapOvr>
    <a:masterClrMapping/>
  </p:clrMapOvr>
  <mc:AlternateContent xmlns:mc="http://schemas.openxmlformats.org/markup-compatibility/2006">
    <mc:Choice xmlns:p14="http://schemas.microsoft.com/office/powerpoint/2010/main" Requires="p14">
      <p:transition spd="slow" p14:dur="2000" advTm="146520"/>
    </mc:Choice>
    <mc:Fallback>
      <p:transition spd="slow" advTm="146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Content Placeholder 2"/>
          <p:cNvSpPr>
            <a:spLocks noGrp="1"/>
          </p:cNvSpPr>
          <p:nvPr>
            <p:ph idx="1"/>
          </p:nvPr>
        </p:nvSpPr>
        <p:spPr>
          <a:xfrm>
            <a:off x="533400" y="1219200"/>
            <a:ext cx="5314950" cy="4524717"/>
          </a:xfrm>
        </p:spPr>
        <p:txBody>
          <a:bodyPr>
            <a:noAutofit/>
          </a:bodyPr>
          <a:lstStyle/>
          <a:p>
            <a:pPr>
              <a:buSzPct val="100000"/>
              <a:buNone/>
            </a:pPr>
            <a:r>
              <a:rPr lang="en-US" sz="2800" b="1" dirty="0">
                <a:ea typeface="ＭＳ Ｐゴシック" pitchFamily="34" charset="-128"/>
              </a:rPr>
              <a:t>Metadata is data ‘reporting’</a:t>
            </a:r>
          </a:p>
          <a:p>
            <a:pPr>
              <a:buSzPct val="100000"/>
            </a:pPr>
            <a:r>
              <a:rPr lang="en-US" sz="2800" dirty="0">
                <a:ea typeface="ＭＳ Ｐゴシック" pitchFamily="34" charset="-128"/>
              </a:rPr>
              <a:t> </a:t>
            </a:r>
            <a:r>
              <a:rPr lang="en-US" sz="2800" b="1" dirty="0">
                <a:ea typeface="ＭＳ Ｐゴシック" pitchFamily="34" charset="-128"/>
              </a:rPr>
              <a:t>WHO</a:t>
            </a:r>
            <a:r>
              <a:rPr lang="en-US" sz="2800" dirty="0">
                <a:ea typeface="ＭＳ Ｐゴシック" pitchFamily="34" charset="-128"/>
              </a:rPr>
              <a:t> created the data?</a:t>
            </a:r>
          </a:p>
          <a:p>
            <a:pPr>
              <a:buSzPct val="100000"/>
            </a:pPr>
            <a:r>
              <a:rPr lang="en-US" sz="2800" dirty="0">
                <a:ea typeface="ＭＳ Ｐゴシック" pitchFamily="34" charset="-128"/>
              </a:rPr>
              <a:t> </a:t>
            </a:r>
            <a:r>
              <a:rPr lang="en-US" sz="2800" b="1" dirty="0">
                <a:ea typeface="ＭＳ Ｐゴシック" pitchFamily="34" charset="-128"/>
              </a:rPr>
              <a:t>WHAT</a:t>
            </a:r>
            <a:r>
              <a:rPr lang="en-US" sz="2800" dirty="0">
                <a:ea typeface="ＭＳ Ｐゴシック" pitchFamily="34" charset="-128"/>
              </a:rPr>
              <a:t> is the content of the data?</a:t>
            </a:r>
          </a:p>
          <a:p>
            <a:pPr>
              <a:buSzPct val="100000"/>
            </a:pPr>
            <a:r>
              <a:rPr lang="en-US" sz="2800" dirty="0">
                <a:ea typeface="ＭＳ Ｐゴシック" pitchFamily="34" charset="-128"/>
              </a:rPr>
              <a:t> </a:t>
            </a:r>
            <a:r>
              <a:rPr lang="en-US" sz="2800" b="1" dirty="0">
                <a:ea typeface="ＭＳ Ｐゴシック" pitchFamily="34" charset="-128"/>
              </a:rPr>
              <a:t>WHEN</a:t>
            </a:r>
            <a:r>
              <a:rPr lang="en-US" sz="2800" dirty="0">
                <a:ea typeface="ＭＳ Ｐゴシック" pitchFamily="34" charset="-128"/>
              </a:rPr>
              <a:t> were the data created?</a:t>
            </a:r>
          </a:p>
          <a:p>
            <a:pPr>
              <a:buSzPct val="100000"/>
            </a:pPr>
            <a:r>
              <a:rPr lang="en-US" sz="2800" dirty="0">
                <a:ea typeface="ＭＳ Ｐゴシック" pitchFamily="34" charset="-128"/>
              </a:rPr>
              <a:t> </a:t>
            </a:r>
            <a:r>
              <a:rPr lang="en-US" sz="2800" b="1" dirty="0">
                <a:ea typeface="ＭＳ Ｐゴシック" pitchFamily="34" charset="-128"/>
              </a:rPr>
              <a:t>WHERE</a:t>
            </a:r>
            <a:r>
              <a:rPr lang="en-US" sz="2800" dirty="0">
                <a:ea typeface="ＭＳ Ｐゴシック" pitchFamily="34" charset="-128"/>
              </a:rPr>
              <a:t> is it geographically?</a:t>
            </a:r>
          </a:p>
          <a:p>
            <a:pPr>
              <a:buSzPct val="100000"/>
            </a:pPr>
            <a:r>
              <a:rPr lang="en-US" sz="2800" dirty="0">
                <a:ea typeface="ＭＳ Ｐゴシック" pitchFamily="34" charset="-128"/>
              </a:rPr>
              <a:t> </a:t>
            </a:r>
            <a:r>
              <a:rPr lang="en-US" sz="2800" b="1" dirty="0">
                <a:ea typeface="ＭＳ Ｐゴシック" pitchFamily="34" charset="-128"/>
              </a:rPr>
              <a:t>HOW</a:t>
            </a:r>
            <a:r>
              <a:rPr lang="en-US" sz="2800" dirty="0">
                <a:ea typeface="ＭＳ Ｐゴシック" pitchFamily="34" charset="-128"/>
              </a:rPr>
              <a:t> were the data developed?</a:t>
            </a:r>
          </a:p>
          <a:p>
            <a:pPr>
              <a:buSzPct val="100000"/>
            </a:pPr>
            <a:r>
              <a:rPr lang="en-US" sz="2800" dirty="0">
                <a:ea typeface="ＭＳ Ｐゴシック" pitchFamily="34" charset="-128"/>
              </a:rPr>
              <a:t> </a:t>
            </a:r>
            <a:r>
              <a:rPr lang="en-US" sz="2800" b="1" dirty="0">
                <a:ea typeface="ＭＳ Ｐゴシック" pitchFamily="34" charset="-128"/>
              </a:rPr>
              <a:t>WHY</a:t>
            </a:r>
            <a:r>
              <a:rPr lang="en-US" sz="2800" dirty="0">
                <a:ea typeface="ＭＳ Ｐゴシック" pitchFamily="34" charset="-128"/>
              </a:rPr>
              <a:t> were the data developed?</a:t>
            </a:r>
          </a:p>
          <a:p>
            <a:pPr>
              <a:buClr>
                <a:srgbClr val="177F8A"/>
              </a:buClr>
              <a:buSzPct val="100000"/>
              <a:buNone/>
            </a:pPr>
            <a:endParaRPr lang="en-US" sz="2000" dirty="0">
              <a:ea typeface="ＭＳ Ｐゴシック" pitchFamily="34" charset="-128"/>
            </a:endParaRPr>
          </a:p>
          <a:p>
            <a:pPr>
              <a:buFont typeface="Arial" pitchFamily="34" charset="0"/>
              <a:buChar char="•"/>
            </a:pPr>
            <a:endParaRPr lang="en-US" sz="2000" dirty="0">
              <a:ea typeface="ＭＳ Ｐゴシック" pitchFamily="34" charset="-128"/>
            </a:endParaRPr>
          </a:p>
        </p:txBody>
      </p:sp>
      <p:sp>
        <p:nvSpPr>
          <p:cNvPr id="13314" name="Title 1"/>
          <p:cNvSpPr>
            <a:spLocks noGrp="1"/>
          </p:cNvSpPr>
          <p:nvPr>
            <p:ph type="title"/>
          </p:nvPr>
        </p:nvSpPr>
        <p:spPr>
          <a:xfrm>
            <a:off x="0" y="266700"/>
            <a:ext cx="9144000" cy="923584"/>
          </a:xfrm>
          <a:solidFill>
            <a:schemeClr val="tx2">
              <a:lumMod val="20000"/>
              <a:lumOff val="80000"/>
            </a:schemeClr>
          </a:solidFill>
        </p:spPr>
        <p:txBody>
          <a:bodyPr>
            <a:normAutofit/>
          </a:bodyPr>
          <a:lstStyle/>
          <a:p>
            <a:r>
              <a:rPr lang="en-US">
                <a:ea typeface="ＭＳ Ｐゴシック" pitchFamily="34" charset="-128"/>
              </a:rPr>
              <a:t>Metadata</a:t>
            </a:r>
            <a:endParaRPr lang="en-US" dirty="0">
              <a:ea typeface="ＭＳ Ｐゴシック" pitchFamily="34" charset="-128"/>
            </a:endParaRPr>
          </a:p>
        </p:txBody>
      </p:sp>
      <p:sp>
        <p:nvSpPr>
          <p:cNvPr id="6" name="TextBox 5"/>
          <p:cNvSpPr txBox="1"/>
          <p:nvPr/>
        </p:nvSpPr>
        <p:spPr>
          <a:xfrm rot="16200000">
            <a:off x="7043490" y="3771964"/>
            <a:ext cx="2676102" cy="230832"/>
          </a:xfrm>
          <a:prstGeom prst="rect">
            <a:avLst/>
          </a:prstGeom>
          <a:noFill/>
        </p:spPr>
        <p:txBody>
          <a:bodyPr wrap="square" rtlCol="0">
            <a:spAutoFit/>
          </a:bodyPr>
          <a:lstStyle/>
          <a:p>
            <a:r>
              <a:rPr lang="en-US" sz="900" dirty="0">
                <a:solidFill>
                  <a:schemeClr val="bg1">
                    <a:lumMod val="75000"/>
                  </a:schemeClr>
                </a:solidFill>
              </a:rPr>
              <a:t>Photo by Michelle Chang. All Rights Reserved</a:t>
            </a:r>
          </a:p>
        </p:txBody>
      </p:sp>
      <p:sp>
        <p:nvSpPr>
          <p:cNvPr id="2" name="AutoShape 2" descr="https://fbcdn-sphotos-a.akamaihd.net/hphotos-ak-snc7/4175_747810285091_6005554_42724344_4675688_n.jpg"/>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https://fbcdn-sphotos-a.akamaihd.net/hphotos-ak-snc7/4175_747810285091_6005554_42724344_4675688_n.jpg"/>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descr="\\babylon\co2012\mchang\Desktop\4175_747810285091_6005554_42724344_4675688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48350" y="1869000"/>
            <a:ext cx="2455875" cy="3274500"/>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0" y="6096000"/>
            <a:ext cx="9144000" cy="523220"/>
          </a:xfrm>
          <a:prstGeom prst="rect">
            <a:avLst/>
          </a:prstGeom>
          <a:noFill/>
        </p:spPr>
        <p:txBody>
          <a:bodyPr wrap="square" rtlCol="0">
            <a:spAutoFit/>
          </a:bodyPr>
          <a:lstStyle/>
          <a:p>
            <a:pPr algn="ctr"/>
            <a:r>
              <a:rPr lang="en-US" sz="2800" dirty="0"/>
              <a:t>Synthesis of Field Notebook and Data Sheet Organization</a:t>
            </a:r>
          </a:p>
        </p:txBody>
      </p:sp>
      <p:pic>
        <p:nvPicPr>
          <p:cNvPr id="4" name="Audio 3">
            <a:hlinkClick r:id="" action="ppaction://media"/>
            <a:extLst>
              <a:ext uri="{FF2B5EF4-FFF2-40B4-BE49-F238E27FC236}">
                <a16:creationId xmlns:a16="http://schemas.microsoft.com/office/drawing/2014/main" id="{B0B4027D-1B74-8A44-B75F-AD57F885E2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97121316"/>
      </p:ext>
    </p:extLst>
  </p:cSld>
  <p:clrMapOvr>
    <a:masterClrMapping/>
  </p:clrMapOvr>
  <p:transition advTm="2212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0678" y="-7246"/>
            <a:ext cx="7886700" cy="1325563"/>
          </a:xfrm>
          <a:noFill/>
        </p:spPr>
        <p:txBody>
          <a:bodyPr>
            <a:normAutofit/>
          </a:bodyPr>
          <a:lstStyle/>
          <a:p>
            <a:r>
              <a:rPr lang="en-US" altLang="en-US" sz="3600">
                <a:ea typeface="MS PGothic" charset="-128"/>
              </a:rPr>
              <a:t>Resources on Data Management</a:t>
            </a:r>
            <a:endParaRPr lang="en-US" altLang="en-US" sz="3600" dirty="0">
              <a:ea typeface="MS PGothic" charset="-128"/>
            </a:endParaRPr>
          </a:p>
        </p:txBody>
      </p:sp>
      <p:sp>
        <p:nvSpPr>
          <p:cNvPr id="7171" name="Content Placeholder 2"/>
          <p:cNvSpPr>
            <a:spLocks noGrp="1"/>
          </p:cNvSpPr>
          <p:nvPr>
            <p:ph idx="1"/>
          </p:nvPr>
        </p:nvSpPr>
        <p:spPr>
          <a:xfrm>
            <a:off x="228600" y="1440086"/>
            <a:ext cx="8686799" cy="5161436"/>
          </a:xfrm>
        </p:spPr>
        <p:txBody>
          <a:bodyPr>
            <a:normAutofit/>
          </a:bodyPr>
          <a:lstStyle/>
          <a:p>
            <a:pPr marL="0" indent="0">
              <a:buNone/>
            </a:pPr>
            <a:r>
              <a:rPr lang="en-US" sz="4800" b="1" dirty="0"/>
              <a:t>Data Carpentry:</a:t>
            </a:r>
            <a:endParaRPr lang="en-US" sz="4800" b="1" dirty="0">
              <a:hlinkClick r:id="rId5"/>
            </a:endParaRPr>
          </a:p>
          <a:p>
            <a:pPr marL="0" indent="0">
              <a:buNone/>
            </a:pPr>
            <a:r>
              <a:rPr lang="en-US" sz="2000" dirty="0">
                <a:hlinkClick r:id="rId5"/>
              </a:rPr>
              <a:t>http://www.datacarpentry.org/spreadsheet-ecology-lesson/00-intro/</a:t>
            </a:r>
            <a:endParaRPr lang="en-US" sz="2000" dirty="0"/>
          </a:p>
          <a:p>
            <a:pPr marL="0" indent="0">
              <a:buNone/>
            </a:pPr>
            <a:endParaRPr lang="en-US" altLang="en-US" sz="2000" dirty="0">
              <a:ea typeface="MS PGothic" charset="-128"/>
            </a:endParaRPr>
          </a:p>
          <a:p>
            <a:pPr marL="0" indent="0">
              <a:buNone/>
            </a:pPr>
            <a:endParaRPr lang="en-US" altLang="en-US" sz="2000" dirty="0">
              <a:ea typeface="MS PGothic" charset="-128"/>
            </a:endParaRPr>
          </a:p>
          <a:p>
            <a:pPr marL="0" indent="0">
              <a:buNone/>
            </a:pPr>
            <a:r>
              <a:rPr lang="en-US" altLang="en-US" sz="5400" b="1" dirty="0">
                <a:ea typeface="MS PGothic" charset="-128"/>
              </a:rPr>
              <a:t>NEON’s site:</a:t>
            </a:r>
          </a:p>
          <a:p>
            <a:pPr marL="0" indent="0">
              <a:buNone/>
            </a:pPr>
            <a:r>
              <a:rPr lang="en-US" altLang="en-US" sz="2000" dirty="0">
                <a:ea typeface="MS PGothic" charset="-128"/>
                <a:hlinkClick r:id="rId6"/>
              </a:rPr>
              <a:t>http://www.neonscience.org/overview-data-management-small-mammal</a:t>
            </a:r>
            <a:endParaRPr lang="en-US" altLang="en-US" sz="2000" dirty="0">
              <a:ea typeface="MS PGothic" charset="-128"/>
            </a:endParaRPr>
          </a:p>
          <a:p>
            <a:pPr marL="0" indent="0">
              <a:buNone/>
            </a:pPr>
            <a:endParaRPr lang="en-US" altLang="en-US" sz="2000" dirty="0">
              <a:ea typeface="MS PGothic" charset="-128"/>
            </a:endParaRPr>
          </a:p>
        </p:txBody>
      </p:sp>
      <p:pic>
        <p:nvPicPr>
          <p:cNvPr id="2" name="Audio 1">
            <a:hlinkClick r:id="" action="ppaction://media"/>
            <a:extLst>
              <a:ext uri="{FF2B5EF4-FFF2-40B4-BE49-F238E27FC236}">
                <a16:creationId xmlns:a16="http://schemas.microsoft.com/office/drawing/2014/main" id="{7DFFF8E6-E0FE-4E41-9FDF-7D241504ECB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708902835"/>
      </p:ext>
    </p:extLst>
  </p:cSld>
  <p:clrMapOvr>
    <a:masterClrMapping/>
  </p:clrMapOvr>
  <mc:AlternateContent xmlns:mc="http://schemas.openxmlformats.org/markup-compatibility/2006">
    <mc:Choice xmlns:p14="http://schemas.microsoft.com/office/powerpoint/2010/main" Requires="p14">
      <p:transition spd="slow" p14:dur="2000" advTm="30478"/>
    </mc:Choice>
    <mc:Fallback>
      <p:transition spd="slow" advTm="30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data management?</a:t>
            </a:r>
          </a:p>
        </p:txBody>
      </p:sp>
      <p:sp>
        <p:nvSpPr>
          <p:cNvPr id="3" name="Content Placeholder 2"/>
          <p:cNvSpPr>
            <a:spLocks noGrp="1"/>
          </p:cNvSpPr>
          <p:nvPr>
            <p:ph idx="1"/>
          </p:nvPr>
        </p:nvSpPr>
        <p:spPr>
          <a:xfrm>
            <a:off x="457200" y="1295400"/>
            <a:ext cx="8229600" cy="1295400"/>
          </a:xfrm>
        </p:spPr>
        <p:txBody>
          <a:bodyPr/>
          <a:lstStyle/>
          <a:p>
            <a:r>
              <a:rPr lang="en-US" dirty="0"/>
              <a:t>Organized, efficient data collection</a:t>
            </a:r>
          </a:p>
        </p:txBody>
      </p:sp>
      <p:pic>
        <p:nvPicPr>
          <p:cNvPr id="7" name="Picture 6"/>
          <p:cNvPicPr>
            <a:picLocks noChangeAspect="1"/>
          </p:cNvPicPr>
          <p:nvPr/>
        </p:nvPicPr>
        <p:blipFill>
          <a:blip r:embed="rId6"/>
          <a:stretch>
            <a:fillRect/>
          </a:stretch>
        </p:blipFill>
        <p:spPr>
          <a:xfrm>
            <a:off x="464820" y="2362200"/>
            <a:ext cx="3309118" cy="2303461"/>
          </a:xfrm>
          <a:prstGeom prst="rect">
            <a:avLst/>
          </a:prstGeom>
          <a:ln w="38100">
            <a:solidFill>
              <a:schemeClr val="tx1"/>
            </a:solidFill>
          </a:ln>
        </p:spPr>
      </p:pic>
      <p:pic>
        <p:nvPicPr>
          <p:cNvPr id="6" name="Picture 2" descr="http://www.nrri.umn.edu/sop/images/small/Clipboard_Datasheet.jpg"/>
          <p:cNvPicPr>
            <a:picLocks noChangeAspect="1" noChangeArrowheads="1"/>
          </p:cNvPicPr>
          <p:nvPr/>
        </p:nvPicPr>
        <p:blipFill>
          <a:blip r:embed="rId7" cstate="print"/>
          <a:srcRect/>
          <a:stretch>
            <a:fillRect/>
          </a:stretch>
        </p:blipFill>
        <p:spPr bwMode="auto">
          <a:xfrm>
            <a:off x="2971800" y="3314700"/>
            <a:ext cx="2362200" cy="2362200"/>
          </a:xfrm>
          <a:prstGeom prst="rect">
            <a:avLst/>
          </a:prstGeom>
          <a:noFill/>
          <a:ln w="38100">
            <a:solidFill>
              <a:schemeClr val="tx1"/>
            </a:solidFill>
          </a:ln>
        </p:spPr>
      </p:pic>
      <p:pic>
        <p:nvPicPr>
          <p:cNvPr id="8" name="Picture 7"/>
          <p:cNvPicPr>
            <a:picLocks noChangeAspect="1"/>
          </p:cNvPicPr>
          <p:nvPr/>
        </p:nvPicPr>
        <p:blipFill>
          <a:blip r:embed="rId8"/>
          <a:stretch>
            <a:fillRect/>
          </a:stretch>
        </p:blipFill>
        <p:spPr>
          <a:xfrm>
            <a:off x="5562600" y="2349180"/>
            <a:ext cx="3292218" cy="2230880"/>
          </a:xfrm>
          <a:prstGeom prst="rect">
            <a:avLst/>
          </a:prstGeom>
          <a:ln w="38100">
            <a:solidFill>
              <a:schemeClr val="tx1"/>
            </a:solidFill>
          </a:ln>
        </p:spPr>
      </p:pic>
      <p:sp>
        <p:nvSpPr>
          <p:cNvPr id="9" name="TextBox 8"/>
          <p:cNvSpPr txBox="1"/>
          <p:nvPr/>
        </p:nvSpPr>
        <p:spPr>
          <a:xfrm>
            <a:off x="457200" y="6262041"/>
            <a:ext cx="2286000" cy="461665"/>
          </a:xfrm>
          <a:prstGeom prst="rect">
            <a:avLst/>
          </a:prstGeom>
          <a:noFill/>
        </p:spPr>
        <p:txBody>
          <a:bodyPr wrap="square" rtlCol="0">
            <a:spAutoFit/>
          </a:bodyPr>
          <a:lstStyle/>
          <a:p>
            <a:r>
              <a:rPr lang="en-US" sz="2400" dirty="0"/>
              <a:t>From the field…</a:t>
            </a:r>
          </a:p>
        </p:txBody>
      </p:sp>
      <p:sp>
        <p:nvSpPr>
          <p:cNvPr id="10" name="TextBox 9"/>
          <p:cNvSpPr txBox="1"/>
          <p:nvPr/>
        </p:nvSpPr>
        <p:spPr>
          <a:xfrm>
            <a:off x="5867400" y="4867374"/>
            <a:ext cx="2682618" cy="461665"/>
          </a:xfrm>
          <a:prstGeom prst="rect">
            <a:avLst/>
          </a:prstGeom>
          <a:noFill/>
        </p:spPr>
        <p:txBody>
          <a:bodyPr wrap="square" rtlCol="0">
            <a:spAutoFit/>
          </a:bodyPr>
          <a:lstStyle/>
          <a:p>
            <a:r>
              <a:rPr lang="en-US" sz="2400" dirty="0"/>
              <a:t>…to the computer…</a:t>
            </a:r>
          </a:p>
        </p:txBody>
      </p:sp>
      <p:sp>
        <p:nvSpPr>
          <p:cNvPr id="11" name="TextBox 10"/>
          <p:cNvSpPr txBox="1"/>
          <p:nvPr/>
        </p:nvSpPr>
        <p:spPr>
          <a:xfrm>
            <a:off x="6065709" y="5943600"/>
            <a:ext cx="2286000" cy="461665"/>
          </a:xfrm>
          <a:prstGeom prst="rect">
            <a:avLst/>
          </a:prstGeom>
          <a:noFill/>
        </p:spPr>
        <p:txBody>
          <a:bodyPr wrap="square" rtlCol="0">
            <a:spAutoFit/>
          </a:bodyPr>
          <a:lstStyle/>
          <a:p>
            <a:r>
              <a:rPr lang="en-US" sz="2400" dirty="0"/>
              <a:t>…and beyond!</a:t>
            </a:r>
          </a:p>
        </p:txBody>
      </p:sp>
      <p:pic>
        <p:nvPicPr>
          <p:cNvPr id="4" name="Audio 3">
            <a:hlinkClick r:id="" action="ppaction://media"/>
            <a:extLst>
              <a:ext uri="{FF2B5EF4-FFF2-40B4-BE49-F238E27FC236}">
                <a16:creationId xmlns:a16="http://schemas.microsoft.com/office/drawing/2014/main" id="{EB6579EB-5E35-7B4F-958E-AC949704855E}"/>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851541546"/>
      </p:ext>
    </p:extLst>
  </p:cSld>
  <p:clrMapOvr>
    <a:masterClrMapping/>
  </p:clrMapOvr>
  <mc:AlternateContent xmlns:mc="http://schemas.openxmlformats.org/markup-compatibility/2006">
    <mc:Choice xmlns:p14="http://schemas.microsoft.com/office/powerpoint/2010/main" Requires="p14">
      <p:transition spd="slow" p14:dur="2000" advTm="118718"/>
    </mc:Choice>
    <mc:Fallback>
      <p:transition spd="slow" advTm="118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2"/>
          <p:cNvSpPr>
            <a:spLocks noGrp="1"/>
          </p:cNvSpPr>
          <p:nvPr>
            <p:ph idx="1"/>
          </p:nvPr>
        </p:nvSpPr>
        <p:spPr>
          <a:xfrm>
            <a:off x="159639" y="1688431"/>
            <a:ext cx="8824721" cy="4973626"/>
          </a:xfrm>
        </p:spPr>
        <p:txBody>
          <a:bodyPr>
            <a:normAutofit/>
          </a:bodyPr>
          <a:lstStyle/>
          <a:p>
            <a:pPr marL="0" indent="0" algn="ctr">
              <a:buNone/>
            </a:pPr>
            <a:r>
              <a:rPr lang="en-US" sz="3600" b="1" dirty="0">
                <a:solidFill>
                  <a:srgbClr val="7030A0"/>
                </a:solidFill>
              </a:rPr>
              <a:t>Good data organization is the foundation of your research project</a:t>
            </a:r>
          </a:p>
          <a:p>
            <a:pPr marL="0" indent="0" algn="ctr">
              <a:buNone/>
            </a:pPr>
            <a:endParaRPr lang="en-US" altLang="en-US" sz="3600" b="1" dirty="0">
              <a:solidFill>
                <a:srgbClr val="7030A0"/>
              </a:solidFill>
              <a:ea typeface="MS PGothic" charset="-128"/>
            </a:endParaRPr>
          </a:p>
          <a:p>
            <a:pPr marL="0" indent="0" algn="ctr">
              <a:buNone/>
            </a:pPr>
            <a:endParaRPr lang="en-US" altLang="en-US" sz="3600" b="1" dirty="0">
              <a:solidFill>
                <a:srgbClr val="7030A0"/>
              </a:solidFill>
              <a:ea typeface="MS PGothic" charset="-128"/>
            </a:endParaRPr>
          </a:p>
        </p:txBody>
      </p:sp>
      <p:sp>
        <p:nvSpPr>
          <p:cNvPr id="2" name="Rectangle 1"/>
          <p:cNvSpPr/>
          <p:nvPr/>
        </p:nvSpPr>
        <p:spPr>
          <a:xfrm>
            <a:off x="159639" y="245427"/>
            <a:ext cx="184731" cy="707886"/>
          </a:xfrm>
          <a:prstGeom prst="rect">
            <a:avLst/>
          </a:prstGeom>
        </p:spPr>
        <p:txBody>
          <a:bodyPr wrap="none">
            <a:spAutoFit/>
          </a:bodyPr>
          <a:lstStyle/>
          <a:p>
            <a:endParaRPr lang="en-US" sz="4000" dirty="0">
              <a:latin typeface="+mj-lt"/>
            </a:endParaRPr>
          </a:p>
        </p:txBody>
      </p:sp>
      <p:grpSp>
        <p:nvGrpSpPr>
          <p:cNvPr id="5" name="Group 4"/>
          <p:cNvGrpSpPr/>
          <p:nvPr/>
        </p:nvGrpSpPr>
        <p:grpSpPr>
          <a:xfrm>
            <a:off x="426713" y="3530600"/>
            <a:ext cx="8290571" cy="2260895"/>
            <a:chOff x="2241731" y="2258930"/>
            <a:chExt cx="7439758" cy="2260895"/>
          </a:xfrm>
        </p:grpSpPr>
        <p:sp>
          <p:nvSpPr>
            <p:cNvPr id="7" name="TextBox 6"/>
            <p:cNvSpPr txBox="1"/>
            <p:nvPr/>
          </p:nvSpPr>
          <p:spPr>
            <a:xfrm>
              <a:off x="2241731" y="2667005"/>
              <a:ext cx="2015830" cy="1200329"/>
            </a:xfrm>
            <a:prstGeom prst="rect">
              <a:avLst/>
            </a:prstGeom>
            <a:noFill/>
          </p:spPr>
          <p:txBody>
            <a:bodyPr wrap="square" rtlCol="0">
              <a:spAutoFit/>
            </a:bodyPr>
            <a:lstStyle/>
            <a:p>
              <a:pPr algn="ctr"/>
              <a:r>
                <a:rPr lang="en-US" sz="3600" dirty="0"/>
                <a:t>Field Collection</a:t>
              </a:r>
            </a:p>
          </p:txBody>
        </p:sp>
        <p:sp>
          <p:nvSpPr>
            <p:cNvPr id="8" name="TextBox 7"/>
            <p:cNvSpPr txBox="1"/>
            <p:nvPr/>
          </p:nvSpPr>
          <p:spPr>
            <a:xfrm>
              <a:off x="4989025" y="2682096"/>
              <a:ext cx="1617837" cy="1200329"/>
            </a:xfrm>
            <a:prstGeom prst="rect">
              <a:avLst/>
            </a:prstGeom>
            <a:noFill/>
          </p:spPr>
          <p:txBody>
            <a:bodyPr wrap="square" rtlCol="0">
              <a:spAutoFit/>
            </a:bodyPr>
            <a:lstStyle/>
            <a:p>
              <a:pPr algn="ctr"/>
              <a:r>
                <a:rPr lang="en-US" sz="3600" dirty="0"/>
                <a:t>Data Sheets</a:t>
              </a:r>
            </a:p>
          </p:txBody>
        </p:sp>
        <p:sp>
          <p:nvSpPr>
            <p:cNvPr id="9" name="TextBox 8"/>
            <p:cNvSpPr txBox="1"/>
            <p:nvPr/>
          </p:nvSpPr>
          <p:spPr>
            <a:xfrm>
              <a:off x="7744831" y="3873494"/>
              <a:ext cx="1798005" cy="646331"/>
            </a:xfrm>
            <a:prstGeom prst="rect">
              <a:avLst/>
            </a:prstGeom>
            <a:noFill/>
          </p:spPr>
          <p:txBody>
            <a:bodyPr wrap="none" rtlCol="0">
              <a:spAutoFit/>
            </a:bodyPr>
            <a:lstStyle/>
            <a:p>
              <a:pPr algn="ctr"/>
              <a:r>
                <a:rPr lang="en-US" sz="3600" dirty="0"/>
                <a:t>Metadata</a:t>
              </a:r>
            </a:p>
          </p:txBody>
        </p:sp>
        <p:sp>
          <p:nvSpPr>
            <p:cNvPr id="10" name="TextBox 9"/>
            <p:cNvSpPr txBox="1"/>
            <p:nvPr/>
          </p:nvSpPr>
          <p:spPr>
            <a:xfrm>
              <a:off x="7606177" y="2258930"/>
              <a:ext cx="2075312" cy="1477328"/>
            </a:xfrm>
            <a:prstGeom prst="rect">
              <a:avLst/>
            </a:prstGeom>
            <a:noFill/>
          </p:spPr>
          <p:txBody>
            <a:bodyPr wrap="square" rtlCol="0">
              <a:spAutoFit/>
            </a:bodyPr>
            <a:lstStyle/>
            <a:p>
              <a:pPr algn="ctr"/>
              <a:r>
                <a:rPr lang="en-US" sz="3600" dirty="0"/>
                <a:t>Data File</a:t>
              </a:r>
            </a:p>
            <a:p>
              <a:pPr marL="581025" indent="-290513">
                <a:buFont typeface="Arial" charset="0"/>
                <a:buChar char="•"/>
              </a:pPr>
              <a:r>
                <a:rPr lang="en-US" dirty="0"/>
                <a:t>Raw</a:t>
              </a:r>
            </a:p>
            <a:p>
              <a:pPr marL="581025" indent="-290513">
                <a:buFont typeface="Arial" charset="0"/>
                <a:buChar char="•"/>
              </a:pPr>
              <a:r>
                <a:rPr lang="en-US" dirty="0"/>
                <a:t>Clean </a:t>
              </a:r>
            </a:p>
            <a:p>
              <a:pPr marL="581025" indent="-290513">
                <a:buFont typeface="Arial" charset="0"/>
                <a:buChar char="•"/>
              </a:pPr>
              <a:r>
                <a:rPr lang="en-US" dirty="0"/>
                <a:t>Analyses</a:t>
              </a:r>
            </a:p>
          </p:txBody>
        </p:sp>
        <p:cxnSp>
          <p:nvCxnSpPr>
            <p:cNvPr id="11" name="Elbow Connector 10"/>
            <p:cNvCxnSpPr/>
            <p:nvPr/>
          </p:nvCxnSpPr>
          <p:spPr>
            <a:xfrm>
              <a:off x="6606862" y="3282260"/>
              <a:ext cx="914400" cy="914400"/>
            </a:xfrm>
            <a:prstGeom prst="bentConnector3">
              <a:avLst>
                <a:gd name="adj1" fmla="val 54225"/>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p:cNvCxnSpPr/>
            <p:nvPr/>
          </p:nvCxnSpPr>
          <p:spPr>
            <a:xfrm flipV="1">
              <a:off x="6610683" y="2517433"/>
              <a:ext cx="995494" cy="775656"/>
            </a:xfrm>
            <a:prstGeom prst="bentConnector3">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257561" y="3267170"/>
              <a:ext cx="731464" cy="1509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3" name="Audio 2">
            <a:hlinkClick r:id="" action="ppaction://media"/>
            <a:extLst>
              <a:ext uri="{FF2B5EF4-FFF2-40B4-BE49-F238E27FC236}">
                <a16:creationId xmlns:a16="http://schemas.microsoft.com/office/drawing/2014/main" id="{F966CEBA-9FE2-E04B-A570-DD1E1E2E31C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838213764"/>
      </p:ext>
    </p:extLst>
  </p:cSld>
  <p:clrMapOvr>
    <a:masterClrMapping/>
  </p:clrMapOvr>
  <mc:AlternateContent xmlns:mc="http://schemas.openxmlformats.org/markup-compatibility/2006">
    <mc:Choice xmlns:p14="http://schemas.microsoft.com/office/powerpoint/2010/main" Requires="p14">
      <p:transition spd="slow" p14:dur="2000" advTm="121922"/>
    </mc:Choice>
    <mc:Fallback>
      <p:transition spd="slow" advTm="121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2"/>
          <p:cNvSpPr>
            <a:spLocks noGrp="1"/>
          </p:cNvSpPr>
          <p:nvPr>
            <p:ph idx="1"/>
          </p:nvPr>
        </p:nvSpPr>
        <p:spPr>
          <a:xfrm>
            <a:off x="159639" y="1688431"/>
            <a:ext cx="8824721" cy="4973626"/>
          </a:xfrm>
        </p:spPr>
        <p:txBody>
          <a:bodyPr>
            <a:normAutofit/>
          </a:bodyPr>
          <a:lstStyle/>
          <a:p>
            <a:pPr marL="0" indent="0" algn="ctr">
              <a:buNone/>
            </a:pPr>
            <a:r>
              <a:rPr lang="en-US" sz="3600" b="1" dirty="0">
                <a:solidFill>
                  <a:srgbClr val="7030A0"/>
                </a:solidFill>
              </a:rPr>
              <a:t>Good data organization is the foundation of your research project</a:t>
            </a:r>
          </a:p>
          <a:p>
            <a:pPr marL="0" indent="0" algn="ctr">
              <a:buNone/>
            </a:pPr>
            <a:endParaRPr lang="en-US" altLang="en-US" sz="3600" b="1" dirty="0">
              <a:solidFill>
                <a:srgbClr val="7030A0"/>
              </a:solidFill>
              <a:ea typeface="MS PGothic" charset="-128"/>
            </a:endParaRPr>
          </a:p>
          <a:p>
            <a:pPr marL="0" indent="0" algn="ctr">
              <a:buNone/>
            </a:pPr>
            <a:endParaRPr lang="en-US" altLang="en-US" sz="3600" b="1" dirty="0">
              <a:solidFill>
                <a:srgbClr val="7030A0"/>
              </a:solidFill>
              <a:ea typeface="MS PGothic" charset="-128"/>
            </a:endParaRPr>
          </a:p>
          <a:p>
            <a:pPr marL="0" indent="0" algn="ctr">
              <a:buNone/>
            </a:pPr>
            <a:r>
              <a:rPr lang="en-US" altLang="en-US" sz="3600" dirty="0">
                <a:ea typeface="MS PGothic" charset="-128"/>
              </a:rPr>
              <a:t>What is a spreadsheet?</a:t>
            </a:r>
            <a:endParaRPr lang="en-US" altLang="en-US" sz="3600" b="1" dirty="0">
              <a:solidFill>
                <a:srgbClr val="7030A0"/>
              </a:solidFill>
              <a:ea typeface="MS PGothic" charset="-128"/>
            </a:endParaRPr>
          </a:p>
          <a:p>
            <a:pPr marL="0" indent="0" algn="ctr">
              <a:buNone/>
            </a:pPr>
            <a:r>
              <a:rPr lang="en-US" dirty="0"/>
              <a:t>Electronic document in which data is arranged in </a:t>
            </a:r>
            <a:r>
              <a:rPr lang="en-US" b="1" dirty="0"/>
              <a:t>rows and columns</a:t>
            </a:r>
            <a:r>
              <a:rPr lang="en-US" dirty="0"/>
              <a:t> of a grid and can be manipulated</a:t>
            </a:r>
            <a:endParaRPr lang="en-US" altLang="en-US" sz="3600" b="1" dirty="0">
              <a:solidFill>
                <a:srgbClr val="7030A0"/>
              </a:solidFill>
              <a:ea typeface="MS PGothic" charset="-128"/>
            </a:endParaRPr>
          </a:p>
        </p:txBody>
      </p:sp>
      <p:sp>
        <p:nvSpPr>
          <p:cNvPr id="2" name="Rectangle 1"/>
          <p:cNvSpPr/>
          <p:nvPr/>
        </p:nvSpPr>
        <p:spPr>
          <a:xfrm>
            <a:off x="159639" y="245427"/>
            <a:ext cx="184731" cy="707886"/>
          </a:xfrm>
          <a:prstGeom prst="rect">
            <a:avLst/>
          </a:prstGeom>
        </p:spPr>
        <p:txBody>
          <a:bodyPr wrap="none">
            <a:spAutoFit/>
          </a:bodyPr>
          <a:lstStyle/>
          <a:p>
            <a:endParaRPr lang="en-US" sz="4000" dirty="0">
              <a:latin typeface="+mj-lt"/>
            </a:endParaRPr>
          </a:p>
        </p:txBody>
      </p:sp>
      <p:pic>
        <p:nvPicPr>
          <p:cNvPr id="3" name="Audio 2">
            <a:hlinkClick r:id="" action="ppaction://media"/>
            <a:extLst>
              <a:ext uri="{FF2B5EF4-FFF2-40B4-BE49-F238E27FC236}">
                <a16:creationId xmlns:a16="http://schemas.microsoft.com/office/drawing/2014/main" id="{91DBE269-7A51-134F-AD65-4E2F2420D44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80457259"/>
      </p:ext>
    </p:extLst>
  </p:cSld>
  <p:clrMapOvr>
    <a:masterClrMapping/>
  </p:clrMapOvr>
  <mc:AlternateContent xmlns:mc="http://schemas.openxmlformats.org/markup-compatibility/2006">
    <mc:Choice xmlns:p14="http://schemas.microsoft.com/office/powerpoint/2010/main" Requires="p14">
      <p:transition spd="slow" p14:dur="2000" advTm="76175"/>
    </mc:Choice>
    <mc:Fallback>
      <p:transition spd="slow" advTm="76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0678" y="-7246"/>
            <a:ext cx="8509036" cy="1325563"/>
          </a:xfrm>
          <a:noFill/>
        </p:spPr>
        <p:txBody>
          <a:bodyPr>
            <a:normAutofit/>
          </a:bodyPr>
          <a:lstStyle/>
          <a:p>
            <a:r>
              <a:rPr lang="en-US" altLang="en-US" dirty="0">
                <a:ea typeface="MS PGothic" charset="-128"/>
              </a:rPr>
              <a:t>Quick exercise!</a:t>
            </a:r>
          </a:p>
        </p:txBody>
      </p:sp>
      <p:sp>
        <p:nvSpPr>
          <p:cNvPr id="7" name="TextBox 6"/>
          <p:cNvSpPr txBox="1"/>
          <p:nvPr/>
        </p:nvSpPr>
        <p:spPr>
          <a:xfrm>
            <a:off x="789672" y="1137010"/>
            <a:ext cx="3142655" cy="584775"/>
          </a:xfrm>
          <a:prstGeom prst="rect">
            <a:avLst/>
          </a:prstGeom>
          <a:noFill/>
        </p:spPr>
        <p:txBody>
          <a:bodyPr wrap="none" rtlCol="0">
            <a:spAutoFit/>
          </a:bodyPr>
          <a:lstStyle/>
          <a:p>
            <a:r>
              <a:rPr lang="en-US" sz="3200"/>
              <a:t>Hypothetical data</a:t>
            </a:r>
            <a:endParaRPr lang="en-US" sz="3200" dirty="0"/>
          </a:p>
        </p:txBody>
      </p:sp>
      <p:sp>
        <p:nvSpPr>
          <p:cNvPr id="9" name="TextBox 8"/>
          <p:cNvSpPr txBox="1"/>
          <p:nvPr/>
        </p:nvSpPr>
        <p:spPr>
          <a:xfrm>
            <a:off x="4774044" y="2239711"/>
            <a:ext cx="4353933" cy="830997"/>
          </a:xfrm>
          <a:prstGeom prst="rect">
            <a:avLst/>
          </a:prstGeom>
          <a:noFill/>
        </p:spPr>
        <p:txBody>
          <a:bodyPr wrap="square" rtlCol="0">
            <a:spAutoFit/>
          </a:bodyPr>
          <a:lstStyle/>
          <a:p>
            <a:pPr algn="ctr"/>
            <a:r>
              <a:rPr lang="en-US" sz="2400" b="1" dirty="0">
                <a:solidFill>
                  <a:srgbClr val="FF0000"/>
                </a:solidFill>
              </a:rPr>
              <a:t>What is wrong with this data table format?</a:t>
            </a:r>
          </a:p>
        </p:txBody>
      </p:sp>
      <p:graphicFrame>
        <p:nvGraphicFramePr>
          <p:cNvPr id="2" name="Table 1"/>
          <p:cNvGraphicFramePr>
            <a:graphicFrameLocks noGrp="1"/>
          </p:cNvGraphicFramePr>
          <p:nvPr>
            <p:extLst>
              <p:ext uri="{D42A27DB-BD31-4B8C-83A1-F6EECF244321}">
                <p14:modId xmlns:p14="http://schemas.microsoft.com/office/powerpoint/2010/main" val="1884110447"/>
              </p:ext>
            </p:extLst>
          </p:nvPr>
        </p:nvGraphicFramePr>
        <p:xfrm>
          <a:off x="661858" y="1791016"/>
          <a:ext cx="3731468" cy="2486660"/>
        </p:xfrm>
        <a:graphic>
          <a:graphicData uri="http://schemas.openxmlformats.org/drawingml/2006/table">
            <a:tbl>
              <a:tblPr>
                <a:tableStyleId>{5C22544A-7EE6-4342-B048-85BDC9FD1C3A}</a:tableStyleId>
              </a:tblPr>
              <a:tblGrid>
                <a:gridCol w="932867">
                  <a:extLst>
                    <a:ext uri="{9D8B030D-6E8A-4147-A177-3AD203B41FA5}">
                      <a16:colId xmlns:a16="http://schemas.microsoft.com/office/drawing/2014/main" val="20000"/>
                    </a:ext>
                  </a:extLst>
                </a:gridCol>
                <a:gridCol w="932867">
                  <a:extLst>
                    <a:ext uri="{9D8B030D-6E8A-4147-A177-3AD203B41FA5}">
                      <a16:colId xmlns:a16="http://schemas.microsoft.com/office/drawing/2014/main" val="20001"/>
                    </a:ext>
                  </a:extLst>
                </a:gridCol>
                <a:gridCol w="932867">
                  <a:extLst>
                    <a:ext uri="{9D8B030D-6E8A-4147-A177-3AD203B41FA5}">
                      <a16:colId xmlns:a16="http://schemas.microsoft.com/office/drawing/2014/main" val="20002"/>
                    </a:ext>
                  </a:extLst>
                </a:gridCol>
                <a:gridCol w="932867">
                  <a:extLst>
                    <a:ext uri="{9D8B030D-6E8A-4147-A177-3AD203B41FA5}">
                      <a16:colId xmlns:a16="http://schemas.microsoft.com/office/drawing/2014/main" val="20003"/>
                    </a:ext>
                  </a:extLst>
                </a:gridCol>
              </a:tblGrid>
              <a:tr h="218950">
                <a:tc>
                  <a:txBody>
                    <a:bodyPr/>
                    <a:lstStyle/>
                    <a:p>
                      <a:pPr algn="l" fontAlgn="b"/>
                      <a:r>
                        <a:rPr lang="en-US" sz="1400" u="none" strike="noStrike">
                          <a:effectLst/>
                        </a:rPr>
                        <a:t>Date</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Plot</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dirty="0">
                          <a:effectLst/>
                        </a:rPr>
                        <a:t>Species-sex</a:t>
                      </a:r>
                      <a:endParaRPr lang="en-US" sz="1400" b="0" i="0" u="none" strike="noStrike" dirty="0">
                        <a:solidFill>
                          <a:srgbClr val="000000"/>
                        </a:solidFill>
                        <a:effectLst/>
                        <a:latin typeface="Calibri" charset="0"/>
                      </a:endParaRPr>
                    </a:p>
                  </a:txBody>
                  <a:tcPr marL="12700" marR="12700" marT="12700" marB="0" anchor="b"/>
                </a:tc>
                <a:tc>
                  <a:txBody>
                    <a:bodyPr/>
                    <a:lstStyle/>
                    <a:p>
                      <a:pPr algn="l" fontAlgn="b"/>
                      <a:r>
                        <a:rPr lang="en-US" sz="1400" u="none" strike="noStrike" dirty="0">
                          <a:effectLst/>
                        </a:rPr>
                        <a:t>weight (g)</a:t>
                      </a:r>
                      <a:endParaRPr lang="en-US" sz="1400" b="0" i="0" u="none" strike="noStrike" dirty="0">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0"/>
                  </a:ext>
                </a:extLst>
              </a:tr>
              <a:tr h="218950">
                <a:tc>
                  <a:txBody>
                    <a:bodyPr/>
                    <a:lstStyle/>
                    <a:p>
                      <a:pPr algn="l" fontAlgn="b"/>
                      <a:r>
                        <a:rPr lang="mr-IN" sz="1400" u="none" strike="noStrike">
                          <a:effectLst/>
                        </a:rPr>
                        <a:t>1/23/18</a:t>
                      </a:r>
                      <a:endParaRPr lang="mr-IN" sz="1400" b="0" i="0" u="none" strike="noStrike">
                        <a:solidFill>
                          <a:srgbClr val="000000"/>
                        </a:solidFill>
                        <a:effectLst/>
                        <a:latin typeface="Calibri" charset="0"/>
                      </a:endParaRPr>
                    </a:p>
                  </a:txBody>
                  <a:tcPr marL="12700" marR="12700" marT="12700" marB="0" anchor="b"/>
                </a:tc>
                <a:tc>
                  <a:txBody>
                    <a:bodyPr/>
                    <a:lstStyle/>
                    <a:p>
                      <a:pPr algn="l" fontAlgn="b"/>
                      <a:r>
                        <a:rPr lang="is-IS" sz="1400" u="none" strike="noStrike">
                          <a:effectLst/>
                        </a:rPr>
                        <a:t>2</a:t>
                      </a:r>
                      <a:endParaRPr lang="is-I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dirty="0">
                          <a:effectLst/>
                        </a:rPr>
                        <a:t>SR-M</a:t>
                      </a:r>
                      <a:endParaRPr lang="en-US" sz="1400" b="0" i="0" u="none" strike="noStrike" dirty="0">
                        <a:solidFill>
                          <a:srgbClr val="000000"/>
                        </a:solidFill>
                        <a:effectLst/>
                        <a:latin typeface="Calibri" charset="0"/>
                      </a:endParaRPr>
                    </a:p>
                  </a:txBody>
                  <a:tcPr marL="12700" marR="12700" marT="12700" marB="0" anchor="b"/>
                </a:tc>
                <a:tc>
                  <a:txBody>
                    <a:bodyPr/>
                    <a:lstStyle/>
                    <a:p>
                      <a:pPr algn="l" fontAlgn="b"/>
                      <a:r>
                        <a:rPr lang="is-IS" sz="1400" u="none" strike="noStrike">
                          <a:effectLst/>
                        </a:rPr>
                        <a:t>134</a:t>
                      </a:r>
                      <a:endParaRPr lang="is-IS" sz="1400" b="0" i="0" u="none" strike="noStrike">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1"/>
                  </a:ext>
                </a:extLst>
              </a:tr>
              <a:tr h="218950">
                <a:tc>
                  <a:txBody>
                    <a:bodyPr/>
                    <a:lstStyle/>
                    <a:p>
                      <a:pPr algn="l" fontAlgn="b"/>
                      <a:r>
                        <a:rPr lang="mr-IN" sz="1400" u="none" strike="noStrike">
                          <a:effectLst/>
                        </a:rPr>
                        <a:t>1/24/18</a:t>
                      </a:r>
                      <a:endParaRPr lang="mr-IN" sz="1400" b="0" i="0" u="none" strike="noStrike">
                        <a:solidFill>
                          <a:srgbClr val="000000"/>
                        </a:solidFill>
                        <a:effectLst/>
                        <a:latin typeface="Calibri" charset="0"/>
                      </a:endParaRPr>
                    </a:p>
                  </a:txBody>
                  <a:tcPr marL="12700" marR="12700" marT="12700" marB="0" anchor="b"/>
                </a:tc>
                <a:tc>
                  <a:txBody>
                    <a:bodyPr/>
                    <a:lstStyle/>
                    <a:p>
                      <a:pPr algn="l" fontAlgn="b"/>
                      <a:r>
                        <a:rPr lang="is-IS" sz="1400" u="none" strike="noStrike">
                          <a:effectLst/>
                        </a:rPr>
                        <a:t>2</a:t>
                      </a:r>
                      <a:endParaRPr lang="is-I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dirty="0">
                          <a:effectLst/>
                        </a:rPr>
                        <a:t>SR-M</a:t>
                      </a:r>
                      <a:endParaRPr lang="en-US" sz="1400" b="0" i="0" u="none" strike="noStrike" dirty="0">
                        <a:solidFill>
                          <a:srgbClr val="000000"/>
                        </a:solidFill>
                        <a:effectLst/>
                        <a:latin typeface="Calibri" charset="0"/>
                      </a:endParaRPr>
                    </a:p>
                  </a:txBody>
                  <a:tcPr marL="12700" marR="12700" marT="12700" marB="0" anchor="b"/>
                </a:tc>
                <a:tc>
                  <a:txBody>
                    <a:bodyPr/>
                    <a:lstStyle/>
                    <a:p>
                      <a:pPr algn="l" fontAlgn="b"/>
                      <a:r>
                        <a:rPr lang="is-IS" sz="1400" u="none" strike="noStrike">
                          <a:effectLst/>
                        </a:rPr>
                        <a:t>125</a:t>
                      </a:r>
                      <a:endParaRPr lang="is-IS" sz="1400" b="0" i="0" u="none" strike="noStrike">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2"/>
                  </a:ext>
                </a:extLst>
              </a:tr>
              <a:tr h="218950">
                <a:tc>
                  <a:txBody>
                    <a:bodyPr/>
                    <a:lstStyle/>
                    <a:p>
                      <a:pPr algn="l" fontAlgn="b"/>
                      <a:r>
                        <a:rPr lang="mr-IN" sz="1400" u="none" strike="noStrike">
                          <a:effectLst/>
                        </a:rPr>
                        <a:t>1/25/18</a:t>
                      </a:r>
                      <a:endParaRPr lang="mr-IN"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4</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SR-F</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145</a:t>
                      </a:r>
                      <a:endParaRPr lang="en-US" sz="1400" b="0" i="0" u="none" strike="noStrike">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3"/>
                  </a:ext>
                </a:extLst>
              </a:tr>
              <a:tr h="218950">
                <a:tc>
                  <a:txBody>
                    <a:bodyPr/>
                    <a:lstStyle/>
                    <a:p>
                      <a:pPr algn="l" fontAlgn="b"/>
                      <a:r>
                        <a:rPr lang="mr-IN" sz="1400" u="none" strike="noStrike">
                          <a:effectLst/>
                        </a:rPr>
                        <a:t>1/26/18</a:t>
                      </a:r>
                      <a:endParaRPr lang="mr-IN"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4</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SR-F</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is-IS" sz="1400" u="none" strike="noStrike">
                          <a:effectLst/>
                        </a:rPr>
                        <a:t>165</a:t>
                      </a:r>
                      <a:endParaRPr lang="is-IS" sz="1400" b="0" i="0" u="none" strike="noStrike">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4"/>
                  </a:ext>
                </a:extLst>
              </a:tr>
              <a:tr h="218950">
                <a:tc>
                  <a:txBody>
                    <a:bodyPr/>
                    <a:lstStyle/>
                    <a:p>
                      <a:pPr algn="l" fontAlgn="b"/>
                      <a:r>
                        <a:rPr lang="mr-IN" sz="1400" u="none" strike="noStrike">
                          <a:effectLst/>
                        </a:rPr>
                        <a:t>1/27/18</a:t>
                      </a:r>
                      <a:endParaRPr lang="mr-IN"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3</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SR-M</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is-IS" sz="1400" u="none" strike="noStrike">
                          <a:effectLst/>
                        </a:rPr>
                        <a:t>132</a:t>
                      </a:r>
                      <a:endParaRPr lang="is-IS" sz="1400" b="0" i="0" u="none" strike="noStrike">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5"/>
                  </a:ext>
                </a:extLst>
              </a:tr>
              <a:tr h="218950">
                <a:tc>
                  <a:txBody>
                    <a:bodyPr/>
                    <a:lstStyle/>
                    <a:p>
                      <a:pPr algn="l" fontAlgn="b"/>
                      <a:r>
                        <a:rPr lang="mr-IN" sz="1400" u="none" strike="noStrike">
                          <a:effectLst/>
                        </a:rPr>
                        <a:t>1/28/18</a:t>
                      </a:r>
                      <a:endParaRPr lang="mr-IN"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4</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SR-F</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is-IS" sz="1400" u="none" strike="noStrike">
                          <a:effectLst/>
                        </a:rPr>
                        <a:t>209</a:t>
                      </a:r>
                      <a:endParaRPr lang="is-IS" sz="1400" b="0" i="0" u="none" strike="noStrike">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6"/>
                  </a:ext>
                </a:extLst>
              </a:tr>
              <a:tr h="218950">
                <a:tc>
                  <a:txBody>
                    <a:bodyPr/>
                    <a:lstStyle/>
                    <a:p>
                      <a:pPr algn="l" fontAlgn="b"/>
                      <a:r>
                        <a:rPr lang="mr-IN" sz="1400" u="none" strike="noStrike">
                          <a:effectLst/>
                        </a:rPr>
                        <a:t>1/29/18</a:t>
                      </a:r>
                      <a:endParaRPr lang="mr-IN"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5</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SR-F</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is-IS" sz="1400" u="none" strike="noStrike">
                          <a:effectLst/>
                        </a:rPr>
                        <a:t>135</a:t>
                      </a:r>
                      <a:endParaRPr lang="is-IS" sz="1400" b="0" i="0" u="none" strike="noStrike">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7"/>
                  </a:ext>
                </a:extLst>
              </a:tr>
              <a:tr h="218950">
                <a:tc>
                  <a:txBody>
                    <a:bodyPr/>
                    <a:lstStyle/>
                    <a:p>
                      <a:pPr algn="l" fontAlgn="b"/>
                      <a:r>
                        <a:rPr lang="mr-IN" sz="1400" u="none" strike="noStrike">
                          <a:effectLst/>
                        </a:rPr>
                        <a:t>1/30/18</a:t>
                      </a:r>
                      <a:endParaRPr lang="mr-IN"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4</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SR-F</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is-IS" sz="1400" u="none" strike="noStrike">
                          <a:effectLst/>
                        </a:rPr>
                        <a:t>134</a:t>
                      </a:r>
                      <a:endParaRPr lang="is-IS" sz="1400" b="0" i="0" u="none" strike="noStrike">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8"/>
                  </a:ext>
                </a:extLst>
              </a:tr>
              <a:tr h="218950">
                <a:tc>
                  <a:txBody>
                    <a:bodyPr/>
                    <a:lstStyle/>
                    <a:p>
                      <a:pPr algn="l" fontAlgn="b"/>
                      <a:r>
                        <a:rPr lang="mr-IN" sz="1400" u="none" strike="noStrike">
                          <a:effectLst/>
                        </a:rPr>
                        <a:t>1/31/18</a:t>
                      </a:r>
                      <a:endParaRPr lang="mr-IN"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5</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SR-F</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176</a:t>
                      </a:r>
                      <a:endParaRPr lang="en-US" sz="1400" b="0" i="0" u="none" strike="noStrike">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9"/>
                  </a:ext>
                </a:extLst>
              </a:tr>
              <a:tr h="218950">
                <a:tc>
                  <a:txBody>
                    <a:bodyPr/>
                    <a:lstStyle/>
                    <a:p>
                      <a:pPr algn="l" fontAlgn="b"/>
                      <a:r>
                        <a:rPr lang="mr-IN" sz="1400" u="none" strike="noStrike">
                          <a:effectLst/>
                        </a:rPr>
                        <a:t>2/1/18</a:t>
                      </a:r>
                      <a:endParaRPr lang="mr-IN"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5</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SR-M</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is-IS" sz="1400" u="none" strike="noStrike" dirty="0">
                          <a:effectLst/>
                        </a:rPr>
                        <a:t>178</a:t>
                      </a:r>
                      <a:endParaRPr lang="is-IS" sz="1400" b="0" i="0" u="none" strike="noStrike" dirty="0">
                        <a:solidFill>
                          <a:srgbClr val="000000"/>
                        </a:solidFill>
                        <a:effectLst/>
                        <a:latin typeface="Calibri" charset="0"/>
                      </a:endParaRPr>
                    </a:p>
                  </a:txBody>
                  <a:tcPr marL="12700" marR="12700" marT="12700" marB="0" anchor="b"/>
                </a:tc>
                <a:extLst>
                  <a:ext uri="{0D108BD9-81ED-4DB2-BD59-A6C34878D82A}">
                    <a16:rowId xmlns:a16="http://schemas.microsoft.com/office/drawing/2014/main" val="10010"/>
                  </a:ext>
                </a:extLst>
              </a:tr>
            </a:tbl>
          </a:graphicData>
        </a:graphic>
      </p:graphicFrame>
      <p:pic>
        <p:nvPicPr>
          <p:cNvPr id="4" name="Audio 3">
            <a:hlinkClick r:id="" action="ppaction://media"/>
            <a:extLst>
              <a:ext uri="{FF2B5EF4-FFF2-40B4-BE49-F238E27FC236}">
                <a16:creationId xmlns:a16="http://schemas.microsoft.com/office/drawing/2014/main" id="{1EDF0E7C-C7A4-7D40-BAF4-D10960DA8C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4257757"/>
      </p:ext>
    </p:extLst>
  </p:cSld>
  <p:clrMapOvr>
    <a:masterClrMapping/>
  </p:clrMapOvr>
  <mc:AlternateContent xmlns:mc="http://schemas.openxmlformats.org/markup-compatibility/2006">
    <mc:Choice xmlns:p14="http://schemas.microsoft.com/office/powerpoint/2010/main" Requires="p14">
      <p:transition spd="slow" p14:dur="2000" advTm="39140"/>
    </mc:Choice>
    <mc:Fallback>
      <p:transition spd="slow" advTm="39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0678" y="-7246"/>
            <a:ext cx="8509036" cy="1325563"/>
          </a:xfrm>
          <a:noFill/>
        </p:spPr>
        <p:txBody>
          <a:bodyPr>
            <a:normAutofit/>
          </a:bodyPr>
          <a:lstStyle/>
          <a:p>
            <a:r>
              <a:rPr lang="en-US" altLang="en-US" dirty="0">
                <a:ea typeface="MS PGothic" charset="-128"/>
              </a:rPr>
              <a:t>Quick exercise!</a:t>
            </a:r>
          </a:p>
        </p:txBody>
      </p:sp>
      <p:sp>
        <p:nvSpPr>
          <p:cNvPr id="7" name="TextBox 6"/>
          <p:cNvSpPr txBox="1"/>
          <p:nvPr/>
        </p:nvSpPr>
        <p:spPr>
          <a:xfrm>
            <a:off x="789672" y="1137010"/>
            <a:ext cx="3142655" cy="584775"/>
          </a:xfrm>
          <a:prstGeom prst="rect">
            <a:avLst/>
          </a:prstGeom>
          <a:noFill/>
        </p:spPr>
        <p:txBody>
          <a:bodyPr wrap="none" rtlCol="0">
            <a:spAutoFit/>
          </a:bodyPr>
          <a:lstStyle/>
          <a:p>
            <a:r>
              <a:rPr lang="en-US" sz="3200"/>
              <a:t>Hypothetical data</a:t>
            </a:r>
            <a:endParaRPr lang="en-US" sz="3200" dirty="0"/>
          </a:p>
        </p:txBody>
      </p:sp>
      <p:sp>
        <p:nvSpPr>
          <p:cNvPr id="9" name="TextBox 8"/>
          <p:cNvSpPr txBox="1"/>
          <p:nvPr/>
        </p:nvSpPr>
        <p:spPr>
          <a:xfrm>
            <a:off x="4774044" y="2239711"/>
            <a:ext cx="4353933" cy="830997"/>
          </a:xfrm>
          <a:prstGeom prst="rect">
            <a:avLst/>
          </a:prstGeom>
          <a:noFill/>
        </p:spPr>
        <p:txBody>
          <a:bodyPr wrap="square" rtlCol="0">
            <a:spAutoFit/>
          </a:bodyPr>
          <a:lstStyle/>
          <a:p>
            <a:pPr algn="ctr"/>
            <a:r>
              <a:rPr lang="en-US" sz="2400" b="1" dirty="0">
                <a:solidFill>
                  <a:srgbClr val="FF0000"/>
                </a:solidFill>
              </a:rPr>
              <a:t>What is wrong with this data table format?</a:t>
            </a:r>
          </a:p>
        </p:txBody>
      </p:sp>
      <p:sp>
        <p:nvSpPr>
          <p:cNvPr id="13" name="Bent-Up Arrow 12"/>
          <p:cNvSpPr/>
          <p:nvPr/>
        </p:nvSpPr>
        <p:spPr>
          <a:xfrm rot="5400000">
            <a:off x="2048684" y="4979839"/>
            <a:ext cx="1189440" cy="939819"/>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00463" y="6357257"/>
            <a:ext cx="4327723" cy="369332"/>
          </a:xfrm>
          <a:prstGeom prst="rect">
            <a:avLst/>
          </a:prstGeom>
          <a:noFill/>
        </p:spPr>
        <p:txBody>
          <a:bodyPr wrap="none" rtlCol="0">
            <a:spAutoFit/>
          </a:bodyPr>
          <a:lstStyle/>
          <a:p>
            <a:r>
              <a:rPr lang="en-US" b="1" dirty="0"/>
              <a:t>Columns </a:t>
            </a:r>
            <a:r>
              <a:rPr lang="en-US" b="1"/>
              <a:t>should correspond to one variable</a:t>
            </a:r>
          </a:p>
        </p:txBody>
      </p:sp>
      <p:graphicFrame>
        <p:nvGraphicFramePr>
          <p:cNvPr id="2" name="Table 1"/>
          <p:cNvGraphicFramePr>
            <a:graphicFrameLocks noGrp="1"/>
          </p:cNvGraphicFramePr>
          <p:nvPr/>
        </p:nvGraphicFramePr>
        <p:xfrm>
          <a:off x="661858" y="1791016"/>
          <a:ext cx="3731468" cy="2486660"/>
        </p:xfrm>
        <a:graphic>
          <a:graphicData uri="http://schemas.openxmlformats.org/drawingml/2006/table">
            <a:tbl>
              <a:tblPr>
                <a:tableStyleId>{5C22544A-7EE6-4342-B048-85BDC9FD1C3A}</a:tableStyleId>
              </a:tblPr>
              <a:tblGrid>
                <a:gridCol w="932867">
                  <a:extLst>
                    <a:ext uri="{9D8B030D-6E8A-4147-A177-3AD203B41FA5}">
                      <a16:colId xmlns:a16="http://schemas.microsoft.com/office/drawing/2014/main" val="20000"/>
                    </a:ext>
                  </a:extLst>
                </a:gridCol>
                <a:gridCol w="932867">
                  <a:extLst>
                    <a:ext uri="{9D8B030D-6E8A-4147-A177-3AD203B41FA5}">
                      <a16:colId xmlns:a16="http://schemas.microsoft.com/office/drawing/2014/main" val="20001"/>
                    </a:ext>
                  </a:extLst>
                </a:gridCol>
                <a:gridCol w="932867">
                  <a:extLst>
                    <a:ext uri="{9D8B030D-6E8A-4147-A177-3AD203B41FA5}">
                      <a16:colId xmlns:a16="http://schemas.microsoft.com/office/drawing/2014/main" val="20002"/>
                    </a:ext>
                  </a:extLst>
                </a:gridCol>
                <a:gridCol w="932867">
                  <a:extLst>
                    <a:ext uri="{9D8B030D-6E8A-4147-A177-3AD203B41FA5}">
                      <a16:colId xmlns:a16="http://schemas.microsoft.com/office/drawing/2014/main" val="20003"/>
                    </a:ext>
                  </a:extLst>
                </a:gridCol>
              </a:tblGrid>
              <a:tr h="218950">
                <a:tc>
                  <a:txBody>
                    <a:bodyPr/>
                    <a:lstStyle/>
                    <a:p>
                      <a:pPr algn="l" fontAlgn="b"/>
                      <a:r>
                        <a:rPr lang="en-US" sz="1400" u="none" strike="noStrike">
                          <a:effectLst/>
                        </a:rPr>
                        <a:t>Date</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Plot</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dirty="0">
                          <a:effectLst/>
                        </a:rPr>
                        <a:t>Species-sex</a:t>
                      </a:r>
                      <a:endParaRPr lang="en-US" sz="1400" b="0" i="0" u="none" strike="noStrike" dirty="0">
                        <a:solidFill>
                          <a:srgbClr val="000000"/>
                        </a:solidFill>
                        <a:effectLst/>
                        <a:latin typeface="Calibri" charset="0"/>
                      </a:endParaRPr>
                    </a:p>
                  </a:txBody>
                  <a:tcPr marL="12700" marR="12700" marT="12700" marB="0" anchor="b"/>
                </a:tc>
                <a:tc>
                  <a:txBody>
                    <a:bodyPr/>
                    <a:lstStyle/>
                    <a:p>
                      <a:pPr algn="l" fontAlgn="b"/>
                      <a:r>
                        <a:rPr lang="en-US" sz="1400" u="none" strike="noStrike" dirty="0">
                          <a:effectLst/>
                        </a:rPr>
                        <a:t>weight (g)</a:t>
                      </a:r>
                      <a:endParaRPr lang="en-US" sz="1400" b="0" i="0" u="none" strike="noStrike" dirty="0">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0"/>
                  </a:ext>
                </a:extLst>
              </a:tr>
              <a:tr h="218950">
                <a:tc>
                  <a:txBody>
                    <a:bodyPr/>
                    <a:lstStyle/>
                    <a:p>
                      <a:pPr algn="l" fontAlgn="b"/>
                      <a:r>
                        <a:rPr lang="mr-IN" sz="1400" u="none" strike="noStrike">
                          <a:effectLst/>
                        </a:rPr>
                        <a:t>1/23/18</a:t>
                      </a:r>
                      <a:endParaRPr lang="mr-IN" sz="1400" b="0" i="0" u="none" strike="noStrike">
                        <a:solidFill>
                          <a:srgbClr val="000000"/>
                        </a:solidFill>
                        <a:effectLst/>
                        <a:latin typeface="Calibri" charset="0"/>
                      </a:endParaRPr>
                    </a:p>
                  </a:txBody>
                  <a:tcPr marL="12700" marR="12700" marT="12700" marB="0" anchor="b"/>
                </a:tc>
                <a:tc>
                  <a:txBody>
                    <a:bodyPr/>
                    <a:lstStyle/>
                    <a:p>
                      <a:pPr algn="l" fontAlgn="b"/>
                      <a:r>
                        <a:rPr lang="is-IS" sz="1400" u="none" strike="noStrike">
                          <a:effectLst/>
                        </a:rPr>
                        <a:t>2</a:t>
                      </a:r>
                      <a:endParaRPr lang="is-I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dirty="0">
                          <a:effectLst/>
                        </a:rPr>
                        <a:t>SR-M</a:t>
                      </a:r>
                      <a:endParaRPr lang="en-US" sz="1400" b="0" i="0" u="none" strike="noStrike" dirty="0">
                        <a:solidFill>
                          <a:srgbClr val="000000"/>
                        </a:solidFill>
                        <a:effectLst/>
                        <a:latin typeface="Calibri" charset="0"/>
                      </a:endParaRPr>
                    </a:p>
                  </a:txBody>
                  <a:tcPr marL="12700" marR="12700" marT="12700" marB="0" anchor="b"/>
                </a:tc>
                <a:tc>
                  <a:txBody>
                    <a:bodyPr/>
                    <a:lstStyle/>
                    <a:p>
                      <a:pPr algn="l" fontAlgn="b"/>
                      <a:r>
                        <a:rPr lang="is-IS" sz="1400" u="none" strike="noStrike">
                          <a:effectLst/>
                        </a:rPr>
                        <a:t>134</a:t>
                      </a:r>
                      <a:endParaRPr lang="is-IS" sz="1400" b="0" i="0" u="none" strike="noStrike">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1"/>
                  </a:ext>
                </a:extLst>
              </a:tr>
              <a:tr h="218950">
                <a:tc>
                  <a:txBody>
                    <a:bodyPr/>
                    <a:lstStyle/>
                    <a:p>
                      <a:pPr algn="l" fontAlgn="b"/>
                      <a:r>
                        <a:rPr lang="mr-IN" sz="1400" u="none" strike="noStrike">
                          <a:effectLst/>
                        </a:rPr>
                        <a:t>1/24/18</a:t>
                      </a:r>
                      <a:endParaRPr lang="mr-IN" sz="1400" b="0" i="0" u="none" strike="noStrike">
                        <a:solidFill>
                          <a:srgbClr val="000000"/>
                        </a:solidFill>
                        <a:effectLst/>
                        <a:latin typeface="Calibri" charset="0"/>
                      </a:endParaRPr>
                    </a:p>
                  </a:txBody>
                  <a:tcPr marL="12700" marR="12700" marT="12700" marB="0" anchor="b"/>
                </a:tc>
                <a:tc>
                  <a:txBody>
                    <a:bodyPr/>
                    <a:lstStyle/>
                    <a:p>
                      <a:pPr algn="l" fontAlgn="b"/>
                      <a:r>
                        <a:rPr lang="is-IS" sz="1400" u="none" strike="noStrike">
                          <a:effectLst/>
                        </a:rPr>
                        <a:t>2</a:t>
                      </a:r>
                      <a:endParaRPr lang="is-I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dirty="0">
                          <a:effectLst/>
                        </a:rPr>
                        <a:t>SR-M</a:t>
                      </a:r>
                      <a:endParaRPr lang="en-US" sz="1400" b="0" i="0" u="none" strike="noStrike" dirty="0">
                        <a:solidFill>
                          <a:srgbClr val="000000"/>
                        </a:solidFill>
                        <a:effectLst/>
                        <a:latin typeface="Calibri" charset="0"/>
                      </a:endParaRPr>
                    </a:p>
                  </a:txBody>
                  <a:tcPr marL="12700" marR="12700" marT="12700" marB="0" anchor="b"/>
                </a:tc>
                <a:tc>
                  <a:txBody>
                    <a:bodyPr/>
                    <a:lstStyle/>
                    <a:p>
                      <a:pPr algn="l" fontAlgn="b"/>
                      <a:r>
                        <a:rPr lang="is-IS" sz="1400" u="none" strike="noStrike">
                          <a:effectLst/>
                        </a:rPr>
                        <a:t>125</a:t>
                      </a:r>
                      <a:endParaRPr lang="is-IS" sz="1400" b="0" i="0" u="none" strike="noStrike">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2"/>
                  </a:ext>
                </a:extLst>
              </a:tr>
              <a:tr h="218950">
                <a:tc>
                  <a:txBody>
                    <a:bodyPr/>
                    <a:lstStyle/>
                    <a:p>
                      <a:pPr algn="l" fontAlgn="b"/>
                      <a:r>
                        <a:rPr lang="mr-IN" sz="1400" u="none" strike="noStrike">
                          <a:effectLst/>
                        </a:rPr>
                        <a:t>1/25/18</a:t>
                      </a:r>
                      <a:endParaRPr lang="mr-IN"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4</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SR-F</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145</a:t>
                      </a:r>
                      <a:endParaRPr lang="en-US" sz="1400" b="0" i="0" u="none" strike="noStrike">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3"/>
                  </a:ext>
                </a:extLst>
              </a:tr>
              <a:tr h="218950">
                <a:tc>
                  <a:txBody>
                    <a:bodyPr/>
                    <a:lstStyle/>
                    <a:p>
                      <a:pPr algn="l" fontAlgn="b"/>
                      <a:r>
                        <a:rPr lang="mr-IN" sz="1400" u="none" strike="noStrike">
                          <a:effectLst/>
                        </a:rPr>
                        <a:t>1/26/18</a:t>
                      </a:r>
                      <a:endParaRPr lang="mr-IN"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4</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SR-F</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is-IS" sz="1400" u="none" strike="noStrike">
                          <a:effectLst/>
                        </a:rPr>
                        <a:t>165</a:t>
                      </a:r>
                      <a:endParaRPr lang="is-IS" sz="1400" b="0" i="0" u="none" strike="noStrike">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4"/>
                  </a:ext>
                </a:extLst>
              </a:tr>
              <a:tr h="218950">
                <a:tc>
                  <a:txBody>
                    <a:bodyPr/>
                    <a:lstStyle/>
                    <a:p>
                      <a:pPr algn="l" fontAlgn="b"/>
                      <a:r>
                        <a:rPr lang="mr-IN" sz="1400" u="none" strike="noStrike">
                          <a:effectLst/>
                        </a:rPr>
                        <a:t>1/27/18</a:t>
                      </a:r>
                      <a:endParaRPr lang="mr-IN"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3</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SR-M</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is-IS" sz="1400" u="none" strike="noStrike">
                          <a:effectLst/>
                        </a:rPr>
                        <a:t>132</a:t>
                      </a:r>
                      <a:endParaRPr lang="is-IS" sz="1400" b="0" i="0" u="none" strike="noStrike">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5"/>
                  </a:ext>
                </a:extLst>
              </a:tr>
              <a:tr h="218950">
                <a:tc>
                  <a:txBody>
                    <a:bodyPr/>
                    <a:lstStyle/>
                    <a:p>
                      <a:pPr algn="l" fontAlgn="b"/>
                      <a:r>
                        <a:rPr lang="mr-IN" sz="1400" u="none" strike="noStrike">
                          <a:effectLst/>
                        </a:rPr>
                        <a:t>1/28/18</a:t>
                      </a:r>
                      <a:endParaRPr lang="mr-IN"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4</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SR-F</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is-IS" sz="1400" u="none" strike="noStrike">
                          <a:effectLst/>
                        </a:rPr>
                        <a:t>209</a:t>
                      </a:r>
                      <a:endParaRPr lang="is-IS" sz="1400" b="0" i="0" u="none" strike="noStrike">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6"/>
                  </a:ext>
                </a:extLst>
              </a:tr>
              <a:tr h="218950">
                <a:tc>
                  <a:txBody>
                    <a:bodyPr/>
                    <a:lstStyle/>
                    <a:p>
                      <a:pPr algn="l" fontAlgn="b"/>
                      <a:r>
                        <a:rPr lang="mr-IN" sz="1400" u="none" strike="noStrike">
                          <a:effectLst/>
                        </a:rPr>
                        <a:t>1/29/18</a:t>
                      </a:r>
                      <a:endParaRPr lang="mr-IN"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5</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SR-F</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is-IS" sz="1400" u="none" strike="noStrike">
                          <a:effectLst/>
                        </a:rPr>
                        <a:t>135</a:t>
                      </a:r>
                      <a:endParaRPr lang="is-IS" sz="1400" b="0" i="0" u="none" strike="noStrike">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7"/>
                  </a:ext>
                </a:extLst>
              </a:tr>
              <a:tr h="218950">
                <a:tc>
                  <a:txBody>
                    <a:bodyPr/>
                    <a:lstStyle/>
                    <a:p>
                      <a:pPr algn="l" fontAlgn="b"/>
                      <a:r>
                        <a:rPr lang="mr-IN" sz="1400" u="none" strike="noStrike">
                          <a:effectLst/>
                        </a:rPr>
                        <a:t>1/30/18</a:t>
                      </a:r>
                      <a:endParaRPr lang="mr-IN"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4</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SR-F</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is-IS" sz="1400" u="none" strike="noStrike">
                          <a:effectLst/>
                        </a:rPr>
                        <a:t>134</a:t>
                      </a:r>
                      <a:endParaRPr lang="is-IS" sz="1400" b="0" i="0" u="none" strike="noStrike">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8"/>
                  </a:ext>
                </a:extLst>
              </a:tr>
              <a:tr h="218950">
                <a:tc>
                  <a:txBody>
                    <a:bodyPr/>
                    <a:lstStyle/>
                    <a:p>
                      <a:pPr algn="l" fontAlgn="b"/>
                      <a:r>
                        <a:rPr lang="mr-IN" sz="1400" u="none" strike="noStrike">
                          <a:effectLst/>
                        </a:rPr>
                        <a:t>1/31/18</a:t>
                      </a:r>
                      <a:endParaRPr lang="mr-IN"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5</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SR-F</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176</a:t>
                      </a:r>
                      <a:endParaRPr lang="en-US" sz="1400" b="0" i="0" u="none" strike="noStrike">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9"/>
                  </a:ext>
                </a:extLst>
              </a:tr>
              <a:tr h="218950">
                <a:tc>
                  <a:txBody>
                    <a:bodyPr/>
                    <a:lstStyle/>
                    <a:p>
                      <a:pPr algn="l" fontAlgn="b"/>
                      <a:r>
                        <a:rPr lang="mr-IN" sz="1400" u="none" strike="noStrike">
                          <a:effectLst/>
                        </a:rPr>
                        <a:t>2/1/18</a:t>
                      </a:r>
                      <a:endParaRPr lang="mr-IN"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5</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SR-M</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is-IS" sz="1400" u="none" strike="noStrike" dirty="0">
                          <a:effectLst/>
                        </a:rPr>
                        <a:t>178</a:t>
                      </a:r>
                      <a:endParaRPr lang="is-IS" sz="1400" b="0" i="0" u="none" strike="noStrike" dirty="0">
                        <a:solidFill>
                          <a:srgbClr val="000000"/>
                        </a:solidFill>
                        <a:effectLst/>
                        <a:latin typeface="Calibri" charset="0"/>
                      </a:endParaRPr>
                    </a:p>
                  </a:txBody>
                  <a:tcPr marL="12700" marR="12700" marT="12700" marB="0" anchor="b"/>
                </a:tc>
                <a:extLst>
                  <a:ext uri="{0D108BD9-81ED-4DB2-BD59-A6C34878D82A}">
                    <a16:rowId xmlns:a16="http://schemas.microsoft.com/office/drawing/2014/main" val="10010"/>
                  </a:ext>
                </a:extLst>
              </a:tr>
            </a:tbl>
          </a:graphicData>
        </a:graphic>
      </p:graphicFrame>
      <p:graphicFrame>
        <p:nvGraphicFramePr>
          <p:cNvPr id="3" name="Table 2"/>
          <p:cNvGraphicFramePr>
            <a:graphicFrameLocks noGrp="1"/>
          </p:cNvGraphicFramePr>
          <p:nvPr/>
        </p:nvGraphicFramePr>
        <p:xfrm>
          <a:off x="4774044" y="4165986"/>
          <a:ext cx="4127500" cy="2486660"/>
        </p:xfrm>
        <a:graphic>
          <a:graphicData uri="http://schemas.openxmlformats.org/drawingml/2006/table">
            <a:tbl>
              <a:tblPr>
                <a:tableStyleId>{5C22544A-7EE6-4342-B048-85BDC9FD1C3A}</a:tableStyleId>
              </a:tblPr>
              <a:tblGrid>
                <a:gridCol w="825500">
                  <a:extLst>
                    <a:ext uri="{9D8B030D-6E8A-4147-A177-3AD203B41FA5}">
                      <a16:colId xmlns:a16="http://schemas.microsoft.com/office/drawing/2014/main" val="20000"/>
                    </a:ext>
                  </a:extLst>
                </a:gridCol>
                <a:gridCol w="825500">
                  <a:extLst>
                    <a:ext uri="{9D8B030D-6E8A-4147-A177-3AD203B41FA5}">
                      <a16:colId xmlns:a16="http://schemas.microsoft.com/office/drawing/2014/main" val="20001"/>
                    </a:ext>
                  </a:extLst>
                </a:gridCol>
                <a:gridCol w="825500">
                  <a:extLst>
                    <a:ext uri="{9D8B030D-6E8A-4147-A177-3AD203B41FA5}">
                      <a16:colId xmlns:a16="http://schemas.microsoft.com/office/drawing/2014/main" val="20002"/>
                    </a:ext>
                  </a:extLst>
                </a:gridCol>
                <a:gridCol w="825500">
                  <a:extLst>
                    <a:ext uri="{9D8B030D-6E8A-4147-A177-3AD203B41FA5}">
                      <a16:colId xmlns:a16="http://schemas.microsoft.com/office/drawing/2014/main" val="20003"/>
                    </a:ext>
                  </a:extLst>
                </a:gridCol>
                <a:gridCol w="825500">
                  <a:extLst>
                    <a:ext uri="{9D8B030D-6E8A-4147-A177-3AD203B41FA5}">
                      <a16:colId xmlns:a16="http://schemas.microsoft.com/office/drawing/2014/main" val="20004"/>
                    </a:ext>
                  </a:extLst>
                </a:gridCol>
              </a:tblGrid>
              <a:tr h="120084">
                <a:tc>
                  <a:txBody>
                    <a:bodyPr/>
                    <a:lstStyle/>
                    <a:p>
                      <a:pPr algn="l" fontAlgn="b"/>
                      <a:r>
                        <a:rPr lang="en-US" sz="1400" u="none" strike="noStrike">
                          <a:effectLst/>
                        </a:rPr>
                        <a:t>Date</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Plot</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dirty="0">
                          <a:effectLst/>
                        </a:rPr>
                        <a:t>species</a:t>
                      </a:r>
                      <a:endParaRPr lang="en-US" sz="1400" b="0" i="0" u="none" strike="noStrike" dirty="0">
                        <a:solidFill>
                          <a:srgbClr val="000000"/>
                        </a:solidFill>
                        <a:effectLst/>
                        <a:latin typeface="Calibri" charset="0"/>
                      </a:endParaRPr>
                    </a:p>
                  </a:txBody>
                  <a:tcPr marL="12700" marR="12700" marT="12700" marB="0" anchor="b"/>
                </a:tc>
                <a:tc>
                  <a:txBody>
                    <a:bodyPr/>
                    <a:lstStyle/>
                    <a:p>
                      <a:pPr algn="l" fontAlgn="b"/>
                      <a:r>
                        <a:rPr lang="en-US" sz="1400" u="none" strike="noStrike" dirty="0">
                          <a:effectLst/>
                        </a:rPr>
                        <a:t>sex</a:t>
                      </a:r>
                      <a:endParaRPr lang="en-US" sz="1400" b="0" i="0" u="none" strike="noStrike" dirty="0">
                        <a:solidFill>
                          <a:srgbClr val="000000"/>
                        </a:solidFill>
                        <a:effectLst/>
                        <a:latin typeface="Calibri" charset="0"/>
                      </a:endParaRPr>
                    </a:p>
                  </a:txBody>
                  <a:tcPr marL="12700" marR="12700" marT="12700" marB="0" anchor="b"/>
                </a:tc>
                <a:tc>
                  <a:txBody>
                    <a:bodyPr/>
                    <a:lstStyle/>
                    <a:p>
                      <a:pPr algn="l" fontAlgn="b"/>
                      <a:r>
                        <a:rPr lang="en-US" sz="1400" u="none" strike="noStrike">
                          <a:effectLst/>
                        </a:rPr>
                        <a:t>weight (g)</a:t>
                      </a:r>
                      <a:endParaRPr lang="en-US" sz="1400" b="0" i="0" u="none" strike="noStrike">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0"/>
                  </a:ext>
                </a:extLst>
              </a:tr>
              <a:tr h="203200">
                <a:tc>
                  <a:txBody>
                    <a:bodyPr/>
                    <a:lstStyle/>
                    <a:p>
                      <a:pPr algn="l" fontAlgn="b"/>
                      <a:r>
                        <a:rPr lang="mr-IN" sz="1400" u="none" strike="noStrike">
                          <a:effectLst/>
                        </a:rPr>
                        <a:t>1/23/18</a:t>
                      </a:r>
                      <a:endParaRPr lang="mr-IN" sz="1400" b="0" i="0" u="none" strike="noStrike">
                        <a:solidFill>
                          <a:srgbClr val="000000"/>
                        </a:solidFill>
                        <a:effectLst/>
                        <a:latin typeface="Calibri" charset="0"/>
                      </a:endParaRPr>
                    </a:p>
                  </a:txBody>
                  <a:tcPr marL="12700" marR="12700" marT="12700" marB="0" anchor="b"/>
                </a:tc>
                <a:tc>
                  <a:txBody>
                    <a:bodyPr/>
                    <a:lstStyle/>
                    <a:p>
                      <a:pPr algn="l" fontAlgn="b"/>
                      <a:r>
                        <a:rPr lang="is-IS" sz="1400" u="none" strike="noStrike">
                          <a:effectLst/>
                        </a:rPr>
                        <a:t>2</a:t>
                      </a:r>
                      <a:endParaRPr lang="is-I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SR</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dirty="0">
                          <a:effectLst/>
                        </a:rPr>
                        <a:t>M</a:t>
                      </a:r>
                      <a:endParaRPr lang="en-US" sz="1400" b="0" i="0" u="none" strike="noStrike" dirty="0">
                        <a:solidFill>
                          <a:srgbClr val="000000"/>
                        </a:solidFill>
                        <a:effectLst/>
                        <a:latin typeface="Calibri" charset="0"/>
                      </a:endParaRPr>
                    </a:p>
                  </a:txBody>
                  <a:tcPr marL="12700" marR="12700" marT="12700" marB="0" anchor="b"/>
                </a:tc>
                <a:tc>
                  <a:txBody>
                    <a:bodyPr/>
                    <a:lstStyle/>
                    <a:p>
                      <a:pPr algn="l" fontAlgn="b"/>
                      <a:r>
                        <a:rPr lang="is-IS" sz="1400" u="none" strike="noStrike">
                          <a:effectLst/>
                        </a:rPr>
                        <a:t>134</a:t>
                      </a:r>
                      <a:endParaRPr lang="is-IS" sz="1400" b="0" i="0" u="none" strike="noStrike">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1"/>
                  </a:ext>
                </a:extLst>
              </a:tr>
              <a:tr h="203200">
                <a:tc>
                  <a:txBody>
                    <a:bodyPr/>
                    <a:lstStyle/>
                    <a:p>
                      <a:pPr algn="l" fontAlgn="b"/>
                      <a:r>
                        <a:rPr lang="mr-IN" sz="1400" u="none" strike="noStrike">
                          <a:effectLst/>
                        </a:rPr>
                        <a:t>1/24/18</a:t>
                      </a:r>
                      <a:endParaRPr lang="mr-IN" sz="1400" b="0" i="0" u="none" strike="noStrike">
                        <a:solidFill>
                          <a:srgbClr val="000000"/>
                        </a:solidFill>
                        <a:effectLst/>
                        <a:latin typeface="Calibri" charset="0"/>
                      </a:endParaRPr>
                    </a:p>
                  </a:txBody>
                  <a:tcPr marL="12700" marR="12700" marT="12700" marB="0" anchor="b"/>
                </a:tc>
                <a:tc>
                  <a:txBody>
                    <a:bodyPr/>
                    <a:lstStyle/>
                    <a:p>
                      <a:pPr algn="l" fontAlgn="b"/>
                      <a:r>
                        <a:rPr lang="is-IS" sz="1400" u="none" strike="noStrike">
                          <a:effectLst/>
                        </a:rPr>
                        <a:t>2</a:t>
                      </a:r>
                      <a:endParaRPr lang="is-I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SR</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dirty="0">
                          <a:effectLst/>
                        </a:rPr>
                        <a:t>M</a:t>
                      </a:r>
                      <a:endParaRPr lang="en-US" sz="1400" b="0" i="0" u="none" strike="noStrike" dirty="0">
                        <a:solidFill>
                          <a:srgbClr val="000000"/>
                        </a:solidFill>
                        <a:effectLst/>
                        <a:latin typeface="Calibri" charset="0"/>
                      </a:endParaRPr>
                    </a:p>
                  </a:txBody>
                  <a:tcPr marL="12700" marR="12700" marT="12700" marB="0" anchor="b"/>
                </a:tc>
                <a:tc>
                  <a:txBody>
                    <a:bodyPr/>
                    <a:lstStyle/>
                    <a:p>
                      <a:pPr algn="l" fontAlgn="b"/>
                      <a:r>
                        <a:rPr lang="is-IS" sz="1400" u="none" strike="noStrike">
                          <a:effectLst/>
                        </a:rPr>
                        <a:t>125</a:t>
                      </a:r>
                      <a:endParaRPr lang="is-IS" sz="1400" b="0" i="0" u="none" strike="noStrike">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2"/>
                  </a:ext>
                </a:extLst>
              </a:tr>
              <a:tr h="203200">
                <a:tc>
                  <a:txBody>
                    <a:bodyPr/>
                    <a:lstStyle/>
                    <a:p>
                      <a:pPr algn="l" fontAlgn="b"/>
                      <a:r>
                        <a:rPr lang="mr-IN" sz="1400" u="none" strike="noStrike">
                          <a:effectLst/>
                        </a:rPr>
                        <a:t>1/25/18</a:t>
                      </a:r>
                      <a:endParaRPr lang="mr-IN"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4</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SR</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dirty="0">
                          <a:effectLst/>
                        </a:rPr>
                        <a:t>F</a:t>
                      </a:r>
                      <a:endParaRPr lang="en-US" sz="1400" b="0" i="0" u="none" strike="noStrike" dirty="0">
                        <a:solidFill>
                          <a:srgbClr val="000000"/>
                        </a:solidFill>
                        <a:effectLst/>
                        <a:latin typeface="Calibri" charset="0"/>
                      </a:endParaRPr>
                    </a:p>
                  </a:txBody>
                  <a:tcPr marL="12700" marR="12700" marT="12700" marB="0" anchor="b"/>
                </a:tc>
                <a:tc>
                  <a:txBody>
                    <a:bodyPr/>
                    <a:lstStyle/>
                    <a:p>
                      <a:pPr algn="l" fontAlgn="b"/>
                      <a:r>
                        <a:rPr lang="en-US" sz="1400" u="none" strike="noStrike">
                          <a:effectLst/>
                        </a:rPr>
                        <a:t>145</a:t>
                      </a:r>
                      <a:endParaRPr lang="en-US" sz="1400" b="0" i="0" u="none" strike="noStrike">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3"/>
                  </a:ext>
                </a:extLst>
              </a:tr>
              <a:tr h="203200">
                <a:tc>
                  <a:txBody>
                    <a:bodyPr/>
                    <a:lstStyle/>
                    <a:p>
                      <a:pPr algn="l" fontAlgn="b"/>
                      <a:r>
                        <a:rPr lang="mr-IN" sz="1400" u="none" strike="noStrike">
                          <a:effectLst/>
                        </a:rPr>
                        <a:t>1/26/18</a:t>
                      </a:r>
                      <a:endParaRPr lang="mr-IN"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4</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dirty="0">
                          <a:effectLst/>
                        </a:rPr>
                        <a:t>SR</a:t>
                      </a:r>
                      <a:endParaRPr lang="en-US" sz="1400" b="0" i="0" u="none" strike="noStrike" dirty="0">
                        <a:solidFill>
                          <a:srgbClr val="000000"/>
                        </a:solidFill>
                        <a:effectLst/>
                        <a:latin typeface="Calibri" charset="0"/>
                      </a:endParaRPr>
                    </a:p>
                  </a:txBody>
                  <a:tcPr marL="12700" marR="12700" marT="12700" marB="0" anchor="b"/>
                </a:tc>
                <a:tc>
                  <a:txBody>
                    <a:bodyPr/>
                    <a:lstStyle/>
                    <a:p>
                      <a:pPr algn="l" fontAlgn="b"/>
                      <a:r>
                        <a:rPr lang="en-US" sz="1400" u="none" strike="noStrike" dirty="0">
                          <a:effectLst/>
                        </a:rPr>
                        <a:t>F</a:t>
                      </a:r>
                      <a:endParaRPr lang="en-US" sz="1400" b="0" i="0" u="none" strike="noStrike" dirty="0">
                        <a:solidFill>
                          <a:srgbClr val="000000"/>
                        </a:solidFill>
                        <a:effectLst/>
                        <a:latin typeface="Calibri" charset="0"/>
                      </a:endParaRPr>
                    </a:p>
                  </a:txBody>
                  <a:tcPr marL="12700" marR="12700" marT="12700" marB="0" anchor="b"/>
                </a:tc>
                <a:tc>
                  <a:txBody>
                    <a:bodyPr/>
                    <a:lstStyle/>
                    <a:p>
                      <a:pPr algn="l" fontAlgn="b"/>
                      <a:r>
                        <a:rPr lang="is-IS" sz="1400" u="none" strike="noStrike">
                          <a:effectLst/>
                        </a:rPr>
                        <a:t>165</a:t>
                      </a:r>
                      <a:endParaRPr lang="is-IS" sz="1400" b="0" i="0" u="none" strike="noStrike">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4"/>
                  </a:ext>
                </a:extLst>
              </a:tr>
              <a:tr h="203200">
                <a:tc>
                  <a:txBody>
                    <a:bodyPr/>
                    <a:lstStyle/>
                    <a:p>
                      <a:pPr algn="l" fontAlgn="b"/>
                      <a:r>
                        <a:rPr lang="mr-IN" sz="1400" u="none" strike="noStrike">
                          <a:effectLst/>
                        </a:rPr>
                        <a:t>1/27/18</a:t>
                      </a:r>
                      <a:endParaRPr lang="mr-IN"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3</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SR</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dirty="0">
                          <a:effectLst/>
                        </a:rPr>
                        <a:t>M</a:t>
                      </a:r>
                      <a:endParaRPr lang="en-US" sz="1400" b="0" i="0" u="none" strike="noStrike" dirty="0">
                        <a:solidFill>
                          <a:srgbClr val="000000"/>
                        </a:solidFill>
                        <a:effectLst/>
                        <a:latin typeface="Calibri" charset="0"/>
                      </a:endParaRPr>
                    </a:p>
                  </a:txBody>
                  <a:tcPr marL="12700" marR="12700" marT="12700" marB="0" anchor="b"/>
                </a:tc>
                <a:tc>
                  <a:txBody>
                    <a:bodyPr/>
                    <a:lstStyle/>
                    <a:p>
                      <a:pPr algn="l" fontAlgn="b"/>
                      <a:r>
                        <a:rPr lang="is-IS" sz="1400" u="none" strike="noStrike">
                          <a:effectLst/>
                        </a:rPr>
                        <a:t>132</a:t>
                      </a:r>
                      <a:endParaRPr lang="is-IS" sz="1400" b="0" i="0" u="none" strike="noStrike">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5"/>
                  </a:ext>
                </a:extLst>
              </a:tr>
              <a:tr h="203200">
                <a:tc>
                  <a:txBody>
                    <a:bodyPr/>
                    <a:lstStyle/>
                    <a:p>
                      <a:pPr algn="l" fontAlgn="b"/>
                      <a:r>
                        <a:rPr lang="mr-IN" sz="1400" u="none" strike="noStrike">
                          <a:effectLst/>
                        </a:rPr>
                        <a:t>1/28/18</a:t>
                      </a:r>
                      <a:endParaRPr lang="mr-IN"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4</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SR</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dirty="0">
                          <a:effectLst/>
                        </a:rPr>
                        <a:t>F</a:t>
                      </a:r>
                      <a:endParaRPr lang="en-US" sz="1400" b="0" i="0" u="none" strike="noStrike" dirty="0">
                        <a:solidFill>
                          <a:srgbClr val="000000"/>
                        </a:solidFill>
                        <a:effectLst/>
                        <a:latin typeface="Calibri" charset="0"/>
                      </a:endParaRPr>
                    </a:p>
                  </a:txBody>
                  <a:tcPr marL="12700" marR="12700" marT="12700" marB="0" anchor="b"/>
                </a:tc>
                <a:tc>
                  <a:txBody>
                    <a:bodyPr/>
                    <a:lstStyle/>
                    <a:p>
                      <a:pPr algn="l" fontAlgn="b"/>
                      <a:r>
                        <a:rPr lang="is-IS" sz="1400" u="none" strike="noStrike">
                          <a:effectLst/>
                        </a:rPr>
                        <a:t>209</a:t>
                      </a:r>
                      <a:endParaRPr lang="is-IS" sz="1400" b="0" i="0" u="none" strike="noStrike">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6"/>
                  </a:ext>
                </a:extLst>
              </a:tr>
              <a:tr h="203200">
                <a:tc>
                  <a:txBody>
                    <a:bodyPr/>
                    <a:lstStyle/>
                    <a:p>
                      <a:pPr algn="l" fontAlgn="b"/>
                      <a:r>
                        <a:rPr lang="mr-IN" sz="1400" u="none" strike="noStrike">
                          <a:effectLst/>
                        </a:rPr>
                        <a:t>1/29/18</a:t>
                      </a:r>
                      <a:endParaRPr lang="mr-IN"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5</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SR</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dirty="0">
                          <a:effectLst/>
                        </a:rPr>
                        <a:t>F</a:t>
                      </a:r>
                      <a:endParaRPr lang="en-US" sz="1400" b="0" i="0" u="none" strike="noStrike" dirty="0">
                        <a:solidFill>
                          <a:srgbClr val="000000"/>
                        </a:solidFill>
                        <a:effectLst/>
                        <a:latin typeface="Calibri" charset="0"/>
                      </a:endParaRPr>
                    </a:p>
                  </a:txBody>
                  <a:tcPr marL="12700" marR="12700" marT="12700" marB="0" anchor="b"/>
                </a:tc>
                <a:tc>
                  <a:txBody>
                    <a:bodyPr/>
                    <a:lstStyle/>
                    <a:p>
                      <a:pPr algn="l" fontAlgn="b"/>
                      <a:r>
                        <a:rPr lang="is-IS" sz="1400" u="none" strike="noStrike">
                          <a:effectLst/>
                        </a:rPr>
                        <a:t>135</a:t>
                      </a:r>
                      <a:endParaRPr lang="is-IS" sz="1400" b="0" i="0" u="none" strike="noStrike">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7"/>
                  </a:ext>
                </a:extLst>
              </a:tr>
              <a:tr h="203200">
                <a:tc>
                  <a:txBody>
                    <a:bodyPr/>
                    <a:lstStyle/>
                    <a:p>
                      <a:pPr algn="l" fontAlgn="b"/>
                      <a:r>
                        <a:rPr lang="mr-IN" sz="1400" u="none" strike="noStrike">
                          <a:effectLst/>
                        </a:rPr>
                        <a:t>1/30/18</a:t>
                      </a:r>
                      <a:endParaRPr lang="mr-IN"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4</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SR</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dirty="0">
                          <a:effectLst/>
                        </a:rPr>
                        <a:t>F</a:t>
                      </a:r>
                      <a:endParaRPr lang="en-US" sz="1400" b="0" i="0" u="none" strike="noStrike" dirty="0">
                        <a:solidFill>
                          <a:srgbClr val="000000"/>
                        </a:solidFill>
                        <a:effectLst/>
                        <a:latin typeface="Calibri" charset="0"/>
                      </a:endParaRPr>
                    </a:p>
                  </a:txBody>
                  <a:tcPr marL="12700" marR="12700" marT="12700" marB="0" anchor="b"/>
                </a:tc>
                <a:tc>
                  <a:txBody>
                    <a:bodyPr/>
                    <a:lstStyle/>
                    <a:p>
                      <a:pPr algn="l" fontAlgn="b"/>
                      <a:r>
                        <a:rPr lang="is-IS" sz="1400" u="none" strike="noStrike">
                          <a:effectLst/>
                        </a:rPr>
                        <a:t>134</a:t>
                      </a:r>
                      <a:endParaRPr lang="is-IS" sz="1400" b="0" i="0" u="none" strike="noStrike">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8"/>
                  </a:ext>
                </a:extLst>
              </a:tr>
              <a:tr h="203200">
                <a:tc>
                  <a:txBody>
                    <a:bodyPr/>
                    <a:lstStyle/>
                    <a:p>
                      <a:pPr algn="l" fontAlgn="b"/>
                      <a:r>
                        <a:rPr lang="mr-IN" sz="1400" u="none" strike="noStrike">
                          <a:effectLst/>
                        </a:rPr>
                        <a:t>1/31/18</a:t>
                      </a:r>
                      <a:endParaRPr lang="mr-IN"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5</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SR</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dirty="0">
                          <a:effectLst/>
                        </a:rPr>
                        <a:t>F</a:t>
                      </a:r>
                      <a:endParaRPr lang="en-US" sz="1400" b="0" i="0" u="none" strike="noStrike" dirty="0">
                        <a:solidFill>
                          <a:srgbClr val="000000"/>
                        </a:solidFill>
                        <a:effectLst/>
                        <a:latin typeface="Calibri" charset="0"/>
                      </a:endParaRPr>
                    </a:p>
                  </a:txBody>
                  <a:tcPr marL="12700" marR="12700" marT="12700" marB="0" anchor="b"/>
                </a:tc>
                <a:tc>
                  <a:txBody>
                    <a:bodyPr/>
                    <a:lstStyle/>
                    <a:p>
                      <a:pPr algn="l" fontAlgn="b"/>
                      <a:r>
                        <a:rPr lang="en-US" sz="1400" u="none" strike="noStrike">
                          <a:effectLst/>
                        </a:rPr>
                        <a:t>176</a:t>
                      </a:r>
                      <a:endParaRPr lang="en-US" sz="1400" b="0" i="0" u="none" strike="noStrike">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9"/>
                  </a:ext>
                </a:extLst>
              </a:tr>
              <a:tr h="203200">
                <a:tc>
                  <a:txBody>
                    <a:bodyPr/>
                    <a:lstStyle/>
                    <a:p>
                      <a:pPr algn="l" fontAlgn="b"/>
                      <a:r>
                        <a:rPr lang="mr-IN" sz="1400" u="none" strike="noStrike">
                          <a:effectLst/>
                        </a:rPr>
                        <a:t>2/1/18</a:t>
                      </a:r>
                      <a:endParaRPr lang="mr-IN"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5</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SR</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dirty="0">
                          <a:effectLst/>
                        </a:rPr>
                        <a:t>M</a:t>
                      </a:r>
                      <a:endParaRPr lang="en-US" sz="1400" b="0" i="0" u="none" strike="noStrike" dirty="0">
                        <a:solidFill>
                          <a:srgbClr val="000000"/>
                        </a:solidFill>
                        <a:effectLst/>
                        <a:latin typeface="Calibri" charset="0"/>
                      </a:endParaRPr>
                    </a:p>
                  </a:txBody>
                  <a:tcPr marL="12700" marR="12700" marT="12700" marB="0" anchor="b"/>
                </a:tc>
                <a:tc>
                  <a:txBody>
                    <a:bodyPr/>
                    <a:lstStyle/>
                    <a:p>
                      <a:pPr algn="l" fontAlgn="b"/>
                      <a:r>
                        <a:rPr lang="is-IS" sz="1400" u="none" strike="noStrike" dirty="0">
                          <a:effectLst/>
                        </a:rPr>
                        <a:t>178</a:t>
                      </a:r>
                      <a:endParaRPr lang="is-IS" sz="1400" b="0" i="0" u="none" strike="noStrike" dirty="0">
                        <a:solidFill>
                          <a:srgbClr val="000000"/>
                        </a:solidFill>
                        <a:effectLst/>
                        <a:latin typeface="Calibri" charset="0"/>
                      </a:endParaRPr>
                    </a:p>
                  </a:txBody>
                  <a:tcPr marL="12700" marR="12700" marT="12700" marB="0" anchor="b"/>
                </a:tc>
                <a:extLst>
                  <a:ext uri="{0D108BD9-81ED-4DB2-BD59-A6C34878D82A}">
                    <a16:rowId xmlns:a16="http://schemas.microsoft.com/office/drawing/2014/main" val="10010"/>
                  </a:ext>
                </a:extLst>
              </a:tr>
            </a:tbl>
          </a:graphicData>
        </a:graphic>
      </p:graphicFrame>
      <p:pic>
        <p:nvPicPr>
          <p:cNvPr id="4" name="Audio 3">
            <a:hlinkClick r:id="" action="ppaction://media"/>
            <a:extLst>
              <a:ext uri="{FF2B5EF4-FFF2-40B4-BE49-F238E27FC236}">
                <a16:creationId xmlns:a16="http://schemas.microsoft.com/office/drawing/2014/main" id="{B5B8198C-1F11-154E-BAB0-CEEFDA69314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754685764"/>
      </p:ext>
    </p:extLst>
  </p:cSld>
  <p:clrMapOvr>
    <a:masterClrMapping/>
  </p:clrMapOvr>
  <mc:AlternateContent xmlns:mc="http://schemas.openxmlformats.org/markup-compatibility/2006">
    <mc:Choice xmlns:p14="http://schemas.microsoft.com/office/powerpoint/2010/main" Requires="p14">
      <p:transition spd="slow" p14:dur="2000" advTm="71896"/>
    </mc:Choice>
    <mc:Fallback>
      <p:transition spd="slow" advTm="71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linds(horizontal)">
                                      <p:cBhvr>
                                        <p:cTn id="11" dur="500"/>
                                        <p:tgtEl>
                                          <p:spTgt spid="13"/>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linds(horizontal)">
                                      <p:cBhvr>
                                        <p:cTn id="14" dur="500"/>
                                        <p:tgtEl>
                                          <p:spTgt spid="14"/>
                                        </p:tgtEl>
                                      </p:cBhvr>
                                    </p:animEffect>
                                  </p:childTnLst>
                                </p:cTn>
                              </p:par>
                              <p:par>
                                <p:cTn id="15" presetID="3" presetClass="entr" presetSubtype="1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4"/>
                </p:tgtEl>
              </p:cMediaNode>
            </p:audio>
          </p:childTnLst>
        </p:cTn>
      </p:par>
    </p:tnLst>
    <p:bldLst>
      <p:bldP spid="13"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0678" y="-7246"/>
            <a:ext cx="7886700" cy="1325563"/>
          </a:xfrm>
          <a:noFill/>
        </p:spPr>
        <p:txBody>
          <a:bodyPr>
            <a:normAutofit/>
          </a:bodyPr>
          <a:lstStyle/>
          <a:p>
            <a:r>
              <a:rPr lang="en-US" altLang="en-US" dirty="0">
                <a:ea typeface="MS PGothic" charset="-128"/>
              </a:rPr>
              <a:t>Exploring datasets</a:t>
            </a:r>
          </a:p>
        </p:txBody>
      </p:sp>
      <p:sp>
        <p:nvSpPr>
          <p:cNvPr id="7" name="TextBox 6"/>
          <p:cNvSpPr txBox="1"/>
          <p:nvPr/>
        </p:nvSpPr>
        <p:spPr>
          <a:xfrm>
            <a:off x="0" y="6427113"/>
            <a:ext cx="2842445" cy="430887"/>
          </a:xfrm>
          <a:prstGeom prst="rect">
            <a:avLst/>
          </a:prstGeom>
          <a:noFill/>
        </p:spPr>
        <p:txBody>
          <a:bodyPr wrap="none" rtlCol="0">
            <a:spAutoFit/>
          </a:bodyPr>
          <a:lstStyle/>
          <a:p>
            <a:r>
              <a:rPr lang="en-US" sz="1400" dirty="0"/>
              <a:t>James River Rock Pool data</a:t>
            </a:r>
          </a:p>
          <a:p>
            <a:r>
              <a:rPr lang="en-US" sz="800" b="1" dirty="0">
                <a:hlinkClick r:id="rId6"/>
              </a:rPr>
              <a:t>http://jamesriverpark.org/science-in-the-park/rock-pools.php</a:t>
            </a:r>
            <a:endParaRPr lang="en-US" sz="800" b="1" dirty="0"/>
          </a:p>
        </p:txBody>
      </p:sp>
      <p:sp>
        <p:nvSpPr>
          <p:cNvPr id="3" name="Rectangle 2"/>
          <p:cNvSpPr/>
          <p:nvPr/>
        </p:nvSpPr>
        <p:spPr>
          <a:xfrm>
            <a:off x="1223550" y="5288340"/>
            <a:ext cx="6753828" cy="1569660"/>
          </a:xfrm>
          <a:prstGeom prst="rect">
            <a:avLst/>
          </a:prstGeom>
        </p:spPr>
        <p:txBody>
          <a:bodyPr wrap="square">
            <a:spAutoFit/>
          </a:bodyPr>
          <a:lstStyle/>
          <a:p>
            <a:pPr algn="ctr"/>
            <a:r>
              <a:rPr lang="en-US" sz="2400" b="1" dirty="0">
                <a:solidFill>
                  <a:srgbClr val="FF0000"/>
                </a:solidFill>
              </a:rPr>
              <a:t>What information do we find in the columns?</a:t>
            </a:r>
          </a:p>
          <a:p>
            <a:pPr algn="ctr"/>
            <a:r>
              <a:rPr lang="en-US" sz="2400" b="1" dirty="0">
                <a:solidFill>
                  <a:srgbClr val="FF0000"/>
                </a:solidFill>
              </a:rPr>
              <a:t>What information do we find in the rows?</a:t>
            </a:r>
          </a:p>
          <a:p>
            <a:pPr algn="ctr"/>
            <a:r>
              <a:rPr lang="en-US" sz="2400" b="1" dirty="0">
                <a:solidFill>
                  <a:srgbClr val="FF0000"/>
                </a:solidFill>
              </a:rPr>
              <a:t>How many data points are available?</a:t>
            </a:r>
          </a:p>
          <a:p>
            <a:pPr algn="ctr"/>
            <a:endParaRPr lang="en-US" sz="2400" b="1" dirty="0">
              <a:solidFill>
                <a:srgbClr val="FF0000"/>
              </a:solidFill>
            </a:endParaRPr>
          </a:p>
        </p:txBody>
      </p:sp>
      <p:pic>
        <p:nvPicPr>
          <p:cNvPr id="8" name="Picture 7"/>
          <p:cNvPicPr>
            <a:picLocks noChangeAspect="1"/>
          </p:cNvPicPr>
          <p:nvPr/>
        </p:nvPicPr>
        <p:blipFill>
          <a:blip r:embed="rId7"/>
          <a:stretch>
            <a:fillRect/>
          </a:stretch>
        </p:blipFill>
        <p:spPr>
          <a:xfrm>
            <a:off x="431418" y="1105535"/>
            <a:ext cx="8246896" cy="4050973"/>
          </a:xfrm>
          <a:prstGeom prst="rect">
            <a:avLst/>
          </a:prstGeom>
        </p:spPr>
      </p:pic>
      <p:pic>
        <p:nvPicPr>
          <p:cNvPr id="2" name="Audio 1">
            <a:hlinkClick r:id="" action="ppaction://media"/>
            <a:extLst>
              <a:ext uri="{FF2B5EF4-FFF2-40B4-BE49-F238E27FC236}">
                <a16:creationId xmlns:a16="http://schemas.microsoft.com/office/drawing/2014/main" id="{69DE855D-B6BF-734D-BF26-87F027582B1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859959534"/>
      </p:ext>
    </p:extLst>
  </p:cSld>
  <p:clrMapOvr>
    <a:masterClrMapping/>
  </p:clrMapOvr>
  <mc:AlternateContent xmlns:mc="http://schemas.openxmlformats.org/markup-compatibility/2006">
    <mc:Choice xmlns:p14="http://schemas.microsoft.com/office/powerpoint/2010/main" Requires="p14">
      <p:transition spd="slow" p14:dur="2000" advTm="129466"/>
    </mc:Choice>
    <mc:Fallback>
      <p:transition spd="slow" advTm="129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0"/>
</p:tagLst>
</file>

<file path=ppt/tags/tag10.xml><?xml version="1.0" encoding="utf-8"?>
<p:tagLst xmlns:a="http://schemas.openxmlformats.org/drawingml/2006/main" xmlns:r="http://schemas.openxmlformats.org/officeDocument/2006/relationships" xmlns:p="http://schemas.openxmlformats.org/presentationml/2006/main">
  <p:tag name="TIMING" val="|311|1|0.4|0.5"/>
</p:tagLst>
</file>

<file path=ppt/tags/tag11.xml><?xml version="1.0" encoding="utf-8"?>
<p:tagLst xmlns:a="http://schemas.openxmlformats.org/drawingml/2006/main" xmlns:r="http://schemas.openxmlformats.org/officeDocument/2006/relationships" xmlns:p="http://schemas.openxmlformats.org/presentationml/2006/main">
  <p:tag name="TIMING" val="|43"/>
</p:tagLst>
</file>

<file path=ppt/tags/tag2.xml><?xml version="1.0" encoding="utf-8"?>
<p:tagLst xmlns:a="http://schemas.openxmlformats.org/drawingml/2006/main" xmlns:r="http://schemas.openxmlformats.org/officeDocument/2006/relationships" xmlns:p="http://schemas.openxmlformats.org/presentationml/2006/main">
  <p:tag name="TIMING" val="|20.3"/>
</p:tagLst>
</file>

<file path=ppt/tags/tag3.xml><?xml version="1.0" encoding="utf-8"?>
<p:tagLst xmlns:a="http://schemas.openxmlformats.org/drawingml/2006/main" xmlns:r="http://schemas.openxmlformats.org/officeDocument/2006/relationships" xmlns:p="http://schemas.openxmlformats.org/presentationml/2006/main">
  <p:tag name="TIMING" val="|4.1|50"/>
</p:tagLst>
</file>

<file path=ppt/tags/tag4.xml><?xml version="1.0" encoding="utf-8"?>
<p:tagLst xmlns:a="http://schemas.openxmlformats.org/drawingml/2006/main" xmlns:r="http://schemas.openxmlformats.org/officeDocument/2006/relationships" xmlns:p="http://schemas.openxmlformats.org/presentationml/2006/main">
  <p:tag name="TIMING" val="|2.2"/>
</p:tagLst>
</file>

<file path=ppt/tags/tag5.xml><?xml version="1.0" encoding="utf-8"?>
<p:tagLst xmlns:a="http://schemas.openxmlformats.org/drawingml/2006/main" xmlns:r="http://schemas.openxmlformats.org/officeDocument/2006/relationships" xmlns:p="http://schemas.openxmlformats.org/presentationml/2006/main">
  <p:tag name="TIMING" val="|100.1|1.4|26.1"/>
</p:tagLst>
</file>

<file path=ppt/tags/tag6.xml><?xml version="1.0" encoding="utf-8"?>
<p:tagLst xmlns:a="http://schemas.openxmlformats.org/drawingml/2006/main" xmlns:r="http://schemas.openxmlformats.org/officeDocument/2006/relationships" xmlns:p="http://schemas.openxmlformats.org/presentationml/2006/main">
  <p:tag name="TIMING" val="|88.9|0.9|2.2|42.3"/>
</p:tagLst>
</file>

<file path=ppt/tags/tag7.xml><?xml version="1.0" encoding="utf-8"?>
<p:tagLst xmlns:a="http://schemas.openxmlformats.org/drawingml/2006/main" xmlns:r="http://schemas.openxmlformats.org/officeDocument/2006/relationships" xmlns:p="http://schemas.openxmlformats.org/presentationml/2006/main">
  <p:tag name="TIMING" val="|20.6|3.3|3.4|11.7"/>
</p:tagLst>
</file>

<file path=ppt/tags/tag8.xml><?xml version="1.0" encoding="utf-8"?>
<p:tagLst xmlns:a="http://schemas.openxmlformats.org/drawingml/2006/main" xmlns:r="http://schemas.openxmlformats.org/officeDocument/2006/relationships" xmlns:p="http://schemas.openxmlformats.org/presentationml/2006/main">
  <p:tag name="TIMING" val="|115.1"/>
</p:tagLst>
</file>

<file path=ppt/tags/tag9.xml><?xml version="1.0" encoding="utf-8"?>
<p:tagLst xmlns:a="http://schemas.openxmlformats.org/drawingml/2006/main" xmlns:r="http://schemas.openxmlformats.org/officeDocument/2006/relationships" xmlns:p="http://schemas.openxmlformats.org/presentationml/2006/main">
  <p:tag name="TIMING" val="|92.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2671</Words>
  <Application>Microsoft Macintosh PowerPoint</Application>
  <PresentationFormat>On-screen Show (4:3)</PresentationFormat>
  <Paragraphs>429</Paragraphs>
  <Slides>37</Slides>
  <Notes>36</Notes>
  <HiddenSlides>0</HiddenSlides>
  <MMClips>37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Calibri</vt:lpstr>
      <vt:lpstr>Calibri Light</vt:lpstr>
      <vt:lpstr>Helvetica Neue</vt:lpstr>
      <vt:lpstr>Times</vt:lpstr>
      <vt:lpstr>Times New Roman</vt:lpstr>
      <vt:lpstr>Office Theme</vt:lpstr>
      <vt:lpstr>PowerPoint Presentation</vt:lpstr>
      <vt:lpstr>PowerPoint Presentation</vt:lpstr>
      <vt:lpstr>Learning objectives</vt:lpstr>
      <vt:lpstr>What is data management?</vt:lpstr>
      <vt:lpstr>PowerPoint Presentation</vt:lpstr>
      <vt:lpstr>PowerPoint Presentation</vt:lpstr>
      <vt:lpstr>Quick exercise!</vt:lpstr>
      <vt:lpstr>Quick exercise!</vt:lpstr>
      <vt:lpstr>Exploring datasets</vt:lpstr>
      <vt:lpstr>Exploring datasets</vt:lpstr>
      <vt:lpstr>Structuring data in spreadsheets</vt:lpstr>
      <vt:lpstr>Exercise 1 :</vt:lpstr>
      <vt:lpstr>Formatting Data Tables</vt:lpstr>
      <vt:lpstr>Formatting Data Tables</vt:lpstr>
      <vt:lpstr>Formatting Data Tables</vt:lpstr>
      <vt:lpstr>Quality Control</vt:lpstr>
      <vt:lpstr>Common spreadsheet errors</vt:lpstr>
      <vt:lpstr>Common spreadsheet errors</vt:lpstr>
      <vt:lpstr>Common spreadsheet errors</vt:lpstr>
      <vt:lpstr>Common spreadsheet errors</vt:lpstr>
      <vt:lpstr>Common spreadsheet errors</vt:lpstr>
      <vt:lpstr>The perks of knowing how to do good data management</vt:lpstr>
      <vt:lpstr>The perks of knowing how to do good data management</vt:lpstr>
      <vt:lpstr>The National Ecological Observatory Network</vt:lpstr>
      <vt:lpstr>NEON’s grand mission statement</vt:lpstr>
      <vt:lpstr>PowerPoint Presentation</vt:lpstr>
      <vt:lpstr>PowerPoint Presentation</vt:lpstr>
      <vt:lpstr>Terrestrial Observation System (TOS)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Metadata</vt:lpstr>
      <vt:lpstr>Resources on Data Management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Mauritz-Tozer, Marguerite E</dc:creator>
  <cp:lastModifiedBy>Mauritz-Tozer, Marguerite E</cp:lastModifiedBy>
  <cp:revision>10</cp:revision>
  <dcterms:created xsi:type="dcterms:W3CDTF">2020-10-21T22:02:32Z</dcterms:created>
  <dcterms:modified xsi:type="dcterms:W3CDTF">2020-10-22T00:05:21Z</dcterms:modified>
</cp:coreProperties>
</file>