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61" r:id="rId3"/>
    <p:sldId id="262" r:id="rId4"/>
    <p:sldId id="258" r:id="rId5"/>
    <p:sldId id="263" r:id="rId6"/>
    <p:sldId id="257" r:id="rId7"/>
    <p:sldId id="271" r:id="rId8"/>
    <p:sldId id="268" r:id="rId9"/>
    <p:sldId id="266" r:id="rId10"/>
    <p:sldId id="264" r:id="rId11"/>
    <p:sldId id="265"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224"/>
    <a:srgbClr val="94E5E5"/>
    <a:srgbClr val="68C8D5"/>
    <a:srgbClr val="685933"/>
    <a:srgbClr val="5B78B7"/>
    <a:srgbClr val="927E49"/>
    <a:srgbClr val="C271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412"/>
    <p:restoredTop sz="82370"/>
  </p:normalViewPr>
  <p:slideViewPr>
    <p:cSldViewPr snapToGrid="0" snapToObjects="1" showGuides="1">
      <p:cViewPr varScale="1">
        <p:scale>
          <a:sx n="86" d="100"/>
          <a:sy n="86" d="100"/>
        </p:scale>
        <p:origin x="248" y="960"/>
      </p:cViewPr>
      <p:guideLst>
        <p:guide orient="horz" pos="2160"/>
        <p:guide pos="29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A88B2-01FF-D248-A781-026586F2F26D}" type="datetimeFigureOut">
              <a:rPr lang="en-US" smtClean="0"/>
              <a:t>9/12/19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93E13-3294-FB4F-B25A-4E78CA6CB374}" type="slidenum">
              <a:rPr lang="en-US" smtClean="0"/>
              <a:t>‹#›</a:t>
            </a:fld>
            <a:endParaRPr lang="en-US"/>
          </a:p>
        </p:txBody>
      </p:sp>
    </p:spTree>
    <p:extLst>
      <p:ext uri="{BB962C8B-B14F-4D97-AF65-F5344CB8AC3E}">
        <p14:creationId xmlns:p14="http://schemas.microsoft.com/office/powerpoint/2010/main" val="956929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6144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27A0DD7-3CA2-644D-94CA-45CB4769BA15}" type="slidenum">
              <a:rPr lang="en-US" altLang="en-US"/>
              <a:pPr>
                <a:spcBef>
                  <a:spcPct val="0"/>
                </a:spcBef>
              </a:pPr>
              <a:t>2</a:t>
            </a:fld>
            <a:endParaRPr lang="en-US" altLang="en-US"/>
          </a:p>
        </p:txBody>
      </p:sp>
    </p:spTree>
    <p:extLst>
      <p:ext uri="{BB962C8B-B14F-4D97-AF65-F5344CB8AC3E}">
        <p14:creationId xmlns:p14="http://schemas.microsoft.com/office/powerpoint/2010/main" val="817582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someone</a:t>
            </a:r>
            <a:r>
              <a:rPr lang="en-US" baseline="0" dirty="0"/>
              <a:t> reflecting on what they learned about the way they learn. </a:t>
            </a:r>
          </a:p>
          <a:p>
            <a:r>
              <a:rPr lang="en-US" baseline="0" dirty="0"/>
              <a:t>Assess the student’s reflective writing by answering the following questions:</a:t>
            </a:r>
          </a:p>
          <a:p>
            <a:pPr marL="171450" indent="-171450">
              <a:buFont typeface="Arial" charset="0"/>
              <a:buChar char="•"/>
            </a:pPr>
            <a:r>
              <a:rPr lang="en-US" baseline="0" dirty="0"/>
              <a:t>What did the student</a:t>
            </a:r>
            <a:endParaRPr lang="en-US" dirty="0"/>
          </a:p>
        </p:txBody>
      </p:sp>
      <p:sp>
        <p:nvSpPr>
          <p:cNvPr id="4" name="Slide Number Placeholder 3"/>
          <p:cNvSpPr>
            <a:spLocks noGrp="1"/>
          </p:cNvSpPr>
          <p:nvPr>
            <p:ph type="sldNum" sz="quarter" idx="10"/>
          </p:nvPr>
        </p:nvSpPr>
        <p:spPr/>
        <p:txBody>
          <a:bodyPr/>
          <a:lstStyle/>
          <a:p>
            <a:fld id="{FBB93E13-3294-FB4F-B25A-4E78CA6CB374}" type="slidenum">
              <a:rPr lang="en-US" smtClean="0"/>
              <a:t>12</a:t>
            </a:fld>
            <a:endParaRPr lang="en-US"/>
          </a:p>
        </p:txBody>
      </p:sp>
    </p:spTree>
    <p:extLst>
      <p:ext uri="{BB962C8B-B14F-4D97-AF65-F5344CB8AC3E}">
        <p14:creationId xmlns:p14="http://schemas.microsoft.com/office/powerpoint/2010/main" val="2056665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63490"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Thinking</a:t>
            </a:r>
            <a:r>
              <a:rPr lang="en-US" altLang="en-US" baseline="0" dirty="0"/>
              <a:t> about </a:t>
            </a:r>
            <a:r>
              <a:rPr lang="en-US" altLang="en-US" dirty="0"/>
              <a:t>what you’re learning, pulling out generalities from it,</a:t>
            </a:r>
            <a:r>
              <a:rPr lang="en-US" altLang="en-US" baseline="0" dirty="0"/>
              <a:t> stating those and articulating that</a:t>
            </a:r>
            <a:endParaRPr lang="en-US" altLang="en-US" dirty="0"/>
          </a:p>
        </p:txBody>
      </p:sp>
      <p:sp>
        <p:nvSpPr>
          <p:cNvPr id="634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E54DE71-DBDC-CF4E-ADF1-8118509EDFB8}" type="slidenum">
              <a:rPr lang="en-US" altLang="en-US"/>
              <a:pPr>
                <a:spcBef>
                  <a:spcPct val="0"/>
                </a:spcBef>
              </a:pPr>
              <a:t>3</a:t>
            </a:fld>
            <a:endParaRPr lang="en-US" altLang="en-US"/>
          </a:p>
        </p:txBody>
      </p:sp>
    </p:spTree>
    <p:extLst>
      <p:ext uri="{BB962C8B-B14F-4D97-AF65-F5344CB8AC3E}">
        <p14:creationId xmlns:p14="http://schemas.microsoft.com/office/powerpoint/2010/main" val="202309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Metacognitive approaches make explicit learning processes to help students develop both the discipline expertise and adaptive expertise. </a:t>
            </a:r>
          </a:p>
          <a:p>
            <a:endParaRPr lang="en-US" altLang="en-US" dirty="0"/>
          </a:p>
          <a:p>
            <a:r>
              <a:rPr lang="en-US" altLang="en-US" dirty="0"/>
              <a:t>Metacognitive approaches often include some form of reflection.</a:t>
            </a:r>
          </a:p>
          <a:p>
            <a:endParaRPr lang="en-US" altLang="en-US" dirty="0"/>
          </a:p>
          <a:p>
            <a:r>
              <a:rPr lang="en-US" altLang="en-US" dirty="0"/>
              <a:t>Reflection involves several cognitive processes that lead to stronger learning: retrieving, connecting to new experiences, visualizing and mental rehearsal. </a:t>
            </a:r>
          </a:p>
          <a:p>
            <a:endParaRPr lang="en-US" altLang="en-US" i="1" dirty="0"/>
          </a:p>
        </p:txBody>
      </p:sp>
      <p:sp>
        <p:nvSpPr>
          <p:cNvPr id="532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CD8FD6B-24FF-C243-B624-04927FC766A1}" type="slidenum">
              <a:rPr lang="en-US" altLang="en-US"/>
              <a:pPr>
                <a:spcBef>
                  <a:spcPct val="0"/>
                </a:spcBef>
              </a:pPr>
              <a:t>4</a:t>
            </a:fld>
            <a:endParaRPr lang="en-US" altLang="en-US"/>
          </a:p>
        </p:txBody>
      </p:sp>
    </p:spTree>
    <p:extLst>
      <p:ext uri="{BB962C8B-B14F-4D97-AF65-F5344CB8AC3E}">
        <p14:creationId xmlns:p14="http://schemas.microsoft.com/office/powerpoint/2010/main" val="988524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an opportunity to learn from reading assignments, carrying out experiments, going on field trips, working in the field, working in groups on projects, assignments or even exams. </a:t>
            </a:r>
          </a:p>
          <a:p>
            <a:endParaRPr lang="en-US" dirty="0"/>
          </a:p>
          <a:p>
            <a:r>
              <a:rPr lang="en-US" dirty="0"/>
              <a:t>How do we capture what we learn</a:t>
            </a:r>
            <a:r>
              <a:rPr lang="en-US" baseline="0" dirty="0"/>
              <a:t> from experience and transfer that learning to future experiences?</a:t>
            </a:r>
            <a:endParaRPr lang="en-US" dirty="0"/>
          </a:p>
          <a:p>
            <a:endParaRPr lang="en-US" dirty="0"/>
          </a:p>
          <a:p>
            <a:r>
              <a:rPr lang="en-US" dirty="0"/>
              <a:t>What</a:t>
            </a:r>
            <a:r>
              <a:rPr lang="en-US" baseline="0" dirty="0"/>
              <a:t> can we learn?</a:t>
            </a:r>
          </a:p>
          <a:p>
            <a:pPr marL="171450" indent="-171450">
              <a:buFont typeface="Arial" charset="0"/>
              <a:buChar char="•"/>
            </a:pPr>
            <a:r>
              <a:rPr lang="en-US" baseline="0" dirty="0"/>
              <a:t>Information/content about science </a:t>
            </a:r>
            <a:r>
              <a:rPr lang="en-US" baseline="0" dirty="0">
                <a:sym typeface="Wingdings"/>
              </a:rPr>
              <a:t> information about how things work</a:t>
            </a:r>
          </a:p>
          <a:p>
            <a:pPr marL="171450" indent="-171450">
              <a:buFont typeface="Arial" charset="0"/>
              <a:buChar char="•"/>
            </a:pPr>
            <a:r>
              <a:rPr lang="en-US" baseline="0" dirty="0">
                <a:sym typeface="Wingdings"/>
              </a:rPr>
              <a:t>Or How We work  From the experience of reading; doing something new, like an experiment; working in a group; from the process of writing</a:t>
            </a:r>
          </a:p>
        </p:txBody>
      </p:sp>
      <p:sp>
        <p:nvSpPr>
          <p:cNvPr id="4" name="Slide Number Placeholder 3"/>
          <p:cNvSpPr>
            <a:spLocks noGrp="1"/>
          </p:cNvSpPr>
          <p:nvPr>
            <p:ph type="sldNum" sz="quarter" idx="10"/>
          </p:nvPr>
        </p:nvSpPr>
        <p:spPr/>
        <p:txBody>
          <a:bodyPr/>
          <a:lstStyle/>
          <a:p>
            <a:fld id="{FBB93E13-3294-FB4F-B25A-4E78CA6CB374}" type="slidenum">
              <a:rPr lang="en-US" smtClean="0"/>
              <a:t>5</a:t>
            </a:fld>
            <a:endParaRPr lang="en-US"/>
          </a:p>
        </p:txBody>
      </p:sp>
    </p:spTree>
    <p:extLst>
      <p:ext uri="{BB962C8B-B14F-4D97-AF65-F5344CB8AC3E}">
        <p14:creationId xmlns:p14="http://schemas.microsoft.com/office/powerpoint/2010/main" val="1036140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representation of the learning cycle</a:t>
            </a:r>
            <a:r>
              <a:rPr lang="is-IS" dirty="0"/>
              <a:t>…..Anyone want to fill in script here?</a:t>
            </a:r>
            <a:endParaRPr lang="en-US" dirty="0"/>
          </a:p>
        </p:txBody>
      </p:sp>
      <p:sp>
        <p:nvSpPr>
          <p:cNvPr id="4" name="Slide Number Placeholder 3"/>
          <p:cNvSpPr>
            <a:spLocks noGrp="1"/>
          </p:cNvSpPr>
          <p:nvPr>
            <p:ph type="sldNum" sz="quarter" idx="10"/>
          </p:nvPr>
        </p:nvSpPr>
        <p:spPr/>
        <p:txBody>
          <a:bodyPr/>
          <a:lstStyle/>
          <a:p>
            <a:fld id="{FBB93E13-3294-FB4F-B25A-4E78CA6CB374}" type="slidenum">
              <a:rPr lang="en-US" smtClean="0"/>
              <a:t>6</a:t>
            </a:fld>
            <a:endParaRPr lang="en-US"/>
          </a:p>
        </p:txBody>
      </p:sp>
    </p:spTree>
    <p:extLst>
      <p:ext uri="{BB962C8B-B14F-4D97-AF65-F5344CB8AC3E}">
        <p14:creationId xmlns:p14="http://schemas.microsoft.com/office/powerpoint/2010/main" val="2114538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93E13-3294-FB4F-B25A-4E78CA6CB374}" type="slidenum">
              <a:rPr lang="en-US" smtClean="0"/>
              <a:t>7</a:t>
            </a:fld>
            <a:endParaRPr lang="en-US"/>
          </a:p>
        </p:txBody>
      </p:sp>
    </p:spTree>
    <p:extLst>
      <p:ext uri="{BB962C8B-B14F-4D97-AF65-F5344CB8AC3E}">
        <p14:creationId xmlns:p14="http://schemas.microsoft.com/office/powerpoint/2010/main" val="298589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93E13-3294-FB4F-B25A-4E78CA6CB374}" type="slidenum">
              <a:rPr lang="en-US" smtClean="0"/>
              <a:t>8</a:t>
            </a:fld>
            <a:endParaRPr lang="en-US"/>
          </a:p>
        </p:txBody>
      </p:sp>
    </p:spTree>
    <p:extLst>
      <p:ext uri="{BB962C8B-B14F-4D97-AF65-F5344CB8AC3E}">
        <p14:creationId xmlns:p14="http://schemas.microsoft.com/office/powerpoint/2010/main" val="501772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93E13-3294-FB4F-B25A-4E78CA6CB374}" type="slidenum">
              <a:rPr lang="en-US" smtClean="0"/>
              <a:t>9</a:t>
            </a:fld>
            <a:endParaRPr lang="en-US"/>
          </a:p>
        </p:txBody>
      </p:sp>
    </p:spTree>
    <p:extLst>
      <p:ext uri="{BB962C8B-B14F-4D97-AF65-F5344CB8AC3E}">
        <p14:creationId xmlns:p14="http://schemas.microsoft.com/office/powerpoint/2010/main" val="510770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someone</a:t>
            </a:r>
            <a:r>
              <a:rPr lang="en-US" baseline="0" dirty="0"/>
              <a:t> reflecting on what they learned about the way they learn. </a:t>
            </a:r>
          </a:p>
          <a:p>
            <a:r>
              <a:rPr lang="en-US" baseline="0" dirty="0"/>
              <a:t>Assess the student’s reflective writing by answering the following questions:</a:t>
            </a:r>
          </a:p>
          <a:p>
            <a:pPr marL="171450" indent="-171450">
              <a:buFont typeface="Arial" charset="0"/>
              <a:buChar char="•"/>
            </a:pPr>
            <a:r>
              <a:rPr lang="en-US" baseline="0" dirty="0"/>
              <a:t>What did the student</a:t>
            </a:r>
            <a:endParaRPr lang="en-US" dirty="0"/>
          </a:p>
        </p:txBody>
      </p:sp>
      <p:sp>
        <p:nvSpPr>
          <p:cNvPr id="4" name="Slide Number Placeholder 3"/>
          <p:cNvSpPr>
            <a:spLocks noGrp="1"/>
          </p:cNvSpPr>
          <p:nvPr>
            <p:ph type="sldNum" sz="quarter" idx="10"/>
          </p:nvPr>
        </p:nvSpPr>
        <p:spPr/>
        <p:txBody>
          <a:bodyPr/>
          <a:lstStyle/>
          <a:p>
            <a:fld id="{FBB93E13-3294-FB4F-B25A-4E78CA6CB374}" type="slidenum">
              <a:rPr lang="en-US" smtClean="0"/>
              <a:t>11</a:t>
            </a:fld>
            <a:endParaRPr lang="en-US"/>
          </a:p>
        </p:txBody>
      </p:sp>
    </p:spTree>
    <p:extLst>
      <p:ext uri="{BB962C8B-B14F-4D97-AF65-F5344CB8AC3E}">
        <p14:creationId xmlns:p14="http://schemas.microsoft.com/office/powerpoint/2010/main" val="1081174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32DB4B-0D48-4A40-8048-D90A839C6AE0}" type="datetimeFigureOut">
              <a:rPr lang="en-US" smtClean="0"/>
              <a:t>9/12/19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75CBD-E05B-414B-BF2F-02BC0C5960A7}" type="slidenum">
              <a:rPr lang="en-US" smtClean="0"/>
              <a:t>‹#›</a:t>
            </a:fld>
            <a:endParaRPr lang="en-US"/>
          </a:p>
        </p:txBody>
      </p:sp>
    </p:spTree>
    <p:extLst>
      <p:ext uri="{BB962C8B-B14F-4D97-AF65-F5344CB8AC3E}">
        <p14:creationId xmlns:p14="http://schemas.microsoft.com/office/powerpoint/2010/main" val="807975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32DB4B-0D48-4A40-8048-D90A839C6AE0}" type="datetimeFigureOut">
              <a:rPr lang="en-US" smtClean="0"/>
              <a:t>9/12/19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75CBD-E05B-414B-BF2F-02BC0C5960A7}" type="slidenum">
              <a:rPr lang="en-US" smtClean="0"/>
              <a:t>‹#›</a:t>
            </a:fld>
            <a:endParaRPr lang="en-US"/>
          </a:p>
        </p:txBody>
      </p:sp>
    </p:spTree>
    <p:extLst>
      <p:ext uri="{BB962C8B-B14F-4D97-AF65-F5344CB8AC3E}">
        <p14:creationId xmlns:p14="http://schemas.microsoft.com/office/powerpoint/2010/main" val="914780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32DB4B-0D48-4A40-8048-D90A839C6AE0}" type="datetimeFigureOut">
              <a:rPr lang="en-US" smtClean="0"/>
              <a:t>9/12/19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75CBD-E05B-414B-BF2F-02BC0C5960A7}" type="slidenum">
              <a:rPr lang="en-US" smtClean="0"/>
              <a:t>‹#›</a:t>
            </a:fld>
            <a:endParaRPr lang="en-US"/>
          </a:p>
        </p:txBody>
      </p:sp>
    </p:spTree>
    <p:extLst>
      <p:ext uri="{BB962C8B-B14F-4D97-AF65-F5344CB8AC3E}">
        <p14:creationId xmlns:p14="http://schemas.microsoft.com/office/powerpoint/2010/main" val="881762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32DB4B-0D48-4A40-8048-D90A839C6AE0}" type="datetimeFigureOut">
              <a:rPr lang="en-US" smtClean="0"/>
              <a:t>9/12/19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75CBD-E05B-414B-BF2F-02BC0C5960A7}" type="slidenum">
              <a:rPr lang="en-US" smtClean="0"/>
              <a:t>‹#›</a:t>
            </a:fld>
            <a:endParaRPr lang="en-US"/>
          </a:p>
        </p:txBody>
      </p:sp>
    </p:spTree>
    <p:extLst>
      <p:ext uri="{BB962C8B-B14F-4D97-AF65-F5344CB8AC3E}">
        <p14:creationId xmlns:p14="http://schemas.microsoft.com/office/powerpoint/2010/main" val="1273224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32DB4B-0D48-4A40-8048-D90A839C6AE0}" type="datetimeFigureOut">
              <a:rPr lang="en-US" smtClean="0"/>
              <a:t>9/12/19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75CBD-E05B-414B-BF2F-02BC0C5960A7}" type="slidenum">
              <a:rPr lang="en-US" smtClean="0"/>
              <a:t>‹#›</a:t>
            </a:fld>
            <a:endParaRPr lang="en-US"/>
          </a:p>
        </p:txBody>
      </p:sp>
    </p:spTree>
    <p:extLst>
      <p:ext uri="{BB962C8B-B14F-4D97-AF65-F5344CB8AC3E}">
        <p14:creationId xmlns:p14="http://schemas.microsoft.com/office/powerpoint/2010/main" val="1557650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32DB4B-0D48-4A40-8048-D90A839C6AE0}" type="datetimeFigureOut">
              <a:rPr lang="en-US" smtClean="0"/>
              <a:t>9/12/19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75CBD-E05B-414B-BF2F-02BC0C5960A7}" type="slidenum">
              <a:rPr lang="en-US" smtClean="0"/>
              <a:t>‹#›</a:t>
            </a:fld>
            <a:endParaRPr lang="en-US"/>
          </a:p>
        </p:txBody>
      </p:sp>
    </p:spTree>
    <p:extLst>
      <p:ext uri="{BB962C8B-B14F-4D97-AF65-F5344CB8AC3E}">
        <p14:creationId xmlns:p14="http://schemas.microsoft.com/office/powerpoint/2010/main" val="1608246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32DB4B-0D48-4A40-8048-D90A839C6AE0}" type="datetimeFigureOut">
              <a:rPr lang="en-US" smtClean="0"/>
              <a:t>9/12/19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75CBD-E05B-414B-BF2F-02BC0C5960A7}" type="slidenum">
              <a:rPr lang="en-US" smtClean="0"/>
              <a:t>‹#›</a:t>
            </a:fld>
            <a:endParaRPr lang="en-US"/>
          </a:p>
        </p:txBody>
      </p:sp>
    </p:spTree>
    <p:extLst>
      <p:ext uri="{BB962C8B-B14F-4D97-AF65-F5344CB8AC3E}">
        <p14:creationId xmlns:p14="http://schemas.microsoft.com/office/powerpoint/2010/main" val="1564399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32DB4B-0D48-4A40-8048-D90A839C6AE0}" type="datetimeFigureOut">
              <a:rPr lang="en-US" smtClean="0"/>
              <a:t>9/12/19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875CBD-E05B-414B-BF2F-02BC0C5960A7}" type="slidenum">
              <a:rPr lang="en-US" smtClean="0"/>
              <a:t>‹#›</a:t>
            </a:fld>
            <a:endParaRPr lang="en-US"/>
          </a:p>
        </p:txBody>
      </p:sp>
    </p:spTree>
    <p:extLst>
      <p:ext uri="{BB962C8B-B14F-4D97-AF65-F5344CB8AC3E}">
        <p14:creationId xmlns:p14="http://schemas.microsoft.com/office/powerpoint/2010/main" val="1224005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32DB4B-0D48-4A40-8048-D90A839C6AE0}" type="datetimeFigureOut">
              <a:rPr lang="en-US" smtClean="0"/>
              <a:t>9/12/19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875CBD-E05B-414B-BF2F-02BC0C5960A7}" type="slidenum">
              <a:rPr lang="en-US" smtClean="0"/>
              <a:t>‹#›</a:t>
            </a:fld>
            <a:endParaRPr lang="en-US"/>
          </a:p>
        </p:txBody>
      </p:sp>
    </p:spTree>
    <p:extLst>
      <p:ext uri="{BB962C8B-B14F-4D97-AF65-F5344CB8AC3E}">
        <p14:creationId xmlns:p14="http://schemas.microsoft.com/office/powerpoint/2010/main" val="111463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32DB4B-0D48-4A40-8048-D90A839C6AE0}" type="datetimeFigureOut">
              <a:rPr lang="en-US" smtClean="0"/>
              <a:t>9/12/19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75CBD-E05B-414B-BF2F-02BC0C5960A7}" type="slidenum">
              <a:rPr lang="en-US" smtClean="0"/>
              <a:t>‹#›</a:t>
            </a:fld>
            <a:endParaRPr lang="en-US"/>
          </a:p>
        </p:txBody>
      </p:sp>
    </p:spTree>
    <p:extLst>
      <p:ext uri="{BB962C8B-B14F-4D97-AF65-F5344CB8AC3E}">
        <p14:creationId xmlns:p14="http://schemas.microsoft.com/office/powerpoint/2010/main" val="1158961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32DB4B-0D48-4A40-8048-D90A839C6AE0}" type="datetimeFigureOut">
              <a:rPr lang="en-US" smtClean="0"/>
              <a:t>9/12/19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75CBD-E05B-414B-BF2F-02BC0C5960A7}" type="slidenum">
              <a:rPr lang="en-US" smtClean="0"/>
              <a:t>‹#›</a:t>
            </a:fld>
            <a:endParaRPr lang="en-US"/>
          </a:p>
        </p:txBody>
      </p:sp>
    </p:spTree>
    <p:extLst>
      <p:ext uri="{BB962C8B-B14F-4D97-AF65-F5344CB8AC3E}">
        <p14:creationId xmlns:p14="http://schemas.microsoft.com/office/powerpoint/2010/main" val="993874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2DB4B-0D48-4A40-8048-D90A839C6AE0}" type="datetimeFigureOut">
              <a:rPr lang="en-US" smtClean="0"/>
              <a:t>9/12/19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75CBD-E05B-414B-BF2F-02BC0C5960A7}" type="slidenum">
              <a:rPr lang="en-US" smtClean="0"/>
              <a:t>‹#›</a:t>
            </a:fld>
            <a:endParaRPr lang="en-US"/>
          </a:p>
        </p:txBody>
      </p:sp>
    </p:spTree>
    <p:extLst>
      <p:ext uri="{BB962C8B-B14F-4D97-AF65-F5344CB8AC3E}">
        <p14:creationId xmlns:p14="http://schemas.microsoft.com/office/powerpoint/2010/main" val="879383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55296"/>
            <a:ext cx="9144000" cy="2387600"/>
          </a:xfrm>
        </p:spPr>
        <p:txBody>
          <a:bodyPr>
            <a:normAutofit fontScale="90000"/>
          </a:bodyPr>
          <a:lstStyle/>
          <a:p>
            <a:r>
              <a:rPr lang="en-US" dirty="0"/>
              <a:t>What Is Reflective Writing and Why Should We Do It?</a:t>
            </a:r>
            <a:br>
              <a:rPr lang="en-US" dirty="0"/>
            </a:br>
            <a:br>
              <a:rPr lang="en-US" dirty="0"/>
            </a:br>
            <a:r>
              <a:rPr lang="en-US" sz="3100" dirty="0"/>
              <a:t>Introduction to the Biology 107 Laboratory Notebook</a:t>
            </a:r>
          </a:p>
        </p:txBody>
      </p:sp>
    </p:spTree>
    <p:extLst>
      <p:ext uri="{BB962C8B-B14F-4D97-AF65-F5344CB8AC3E}">
        <p14:creationId xmlns:p14="http://schemas.microsoft.com/office/powerpoint/2010/main" val="1101649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Reflecting on a lab experience</a:t>
            </a:r>
          </a:p>
        </p:txBody>
      </p:sp>
      <p:sp>
        <p:nvSpPr>
          <p:cNvPr id="3" name="Content Placeholder 2"/>
          <p:cNvSpPr>
            <a:spLocks noGrp="1"/>
          </p:cNvSpPr>
          <p:nvPr>
            <p:ph idx="1"/>
          </p:nvPr>
        </p:nvSpPr>
        <p:spPr/>
        <p:txBody>
          <a:bodyPr/>
          <a:lstStyle/>
          <a:p>
            <a:r>
              <a:rPr lang="en-US" dirty="0">
                <a:latin typeface="Chalkboard"/>
                <a:cs typeface="Chalkboard"/>
              </a:rPr>
              <a:t>This week I learned that there will be setbacks while learning. This week the </a:t>
            </a:r>
            <a:r>
              <a:rPr lang="en-US" dirty="0" err="1">
                <a:latin typeface="Chalkboard"/>
                <a:cs typeface="Chalkboard"/>
              </a:rPr>
              <a:t>Gordonia</a:t>
            </a:r>
            <a:r>
              <a:rPr lang="en-US" dirty="0">
                <a:latin typeface="Chalkboard"/>
                <a:cs typeface="Chalkboard"/>
              </a:rPr>
              <a:t> was contaminated so no one who needed it for experiments Thursday could do anything. This was especially frustrating, especially with how many issues we had with the top agar not solidifying. Although this sets my group back, I learned that these things are going to happen in life. Not all things are going to go as planned, so my lesson for the week was how to deal with these setbacks. You can let the frustration consume you, or you can think positively and continue on with your experiment.</a:t>
            </a:r>
          </a:p>
        </p:txBody>
      </p:sp>
    </p:spTree>
    <p:extLst>
      <p:ext uri="{BB962C8B-B14F-4D97-AF65-F5344CB8AC3E}">
        <p14:creationId xmlns:p14="http://schemas.microsoft.com/office/powerpoint/2010/main" val="49598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b="1" u="sng" dirty="0"/>
              <a:t>Reflecting on how we learn </a:t>
            </a:r>
            <a:r>
              <a:rPr lang="en-US" b="1" u="sng" dirty="0">
                <a:sym typeface="Wingdings"/>
              </a:rPr>
              <a:t></a:t>
            </a:r>
            <a:endParaRPr lang="en-US" b="1" u="sng" dirty="0"/>
          </a:p>
        </p:txBody>
      </p:sp>
      <p:sp>
        <p:nvSpPr>
          <p:cNvPr id="3" name="Content Placeholder 2"/>
          <p:cNvSpPr>
            <a:spLocks noGrp="1"/>
          </p:cNvSpPr>
          <p:nvPr>
            <p:ph idx="1"/>
          </p:nvPr>
        </p:nvSpPr>
        <p:spPr/>
        <p:txBody>
          <a:bodyPr/>
          <a:lstStyle/>
          <a:p>
            <a:r>
              <a:rPr lang="en-US" dirty="0">
                <a:latin typeface="Chalkboard"/>
                <a:cs typeface="Chalkboard"/>
              </a:rPr>
              <a:t>I learn better when something is explained to me. I get frustrated when I can’t grasp a topic right away. [I will] try to be more patient.</a:t>
            </a:r>
          </a:p>
        </p:txBody>
      </p:sp>
      <p:sp>
        <p:nvSpPr>
          <p:cNvPr id="5" name="Rectangle 4"/>
          <p:cNvSpPr/>
          <p:nvPr/>
        </p:nvSpPr>
        <p:spPr>
          <a:xfrm>
            <a:off x="838200" y="3767328"/>
            <a:ext cx="10847832" cy="2757107"/>
          </a:xfrm>
          <a:prstGeom prst="rect">
            <a:avLst/>
          </a:prstGeom>
          <a:solidFill>
            <a:srgbClr val="94E5E5">
              <a:alpha val="83922"/>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halkboard" charset="0"/>
              <a:ea typeface="Chalkboard" charset="0"/>
              <a:cs typeface="Chalkboard" charset="0"/>
            </a:endParaRPr>
          </a:p>
        </p:txBody>
      </p:sp>
      <p:sp>
        <p:nvSpPr>
          <p:cNvPr id="6" name="TextBox 5"/>
          <p:cNvSpPr txBox="1"/>
          <p:nvPr/>
        </p:nvSpPr>
        <p:spPr>
          <a:xfrm>
            <a:off x="1127651" y="4973184"/>
            <a:ext cx="10168128" cy="1323439"/>
          </a:xfrm>
          <a:prstGeom prst="rect">
            <a:avLst/>
          </a:prstGeom>
          <a:noFill/>
        </p:spPr>
        <p:txBody>
          <a:bodyPr wrap="square" rtlCol="0">
            <a:spAutoFit/>
          </a:bodyPr>
          <a:lstStyle/>
          <a:p>
            <a:pPr marL="342900" indent="-342900">
              <a:buFont typeface="+mj-lt"/>
              <a:buAutoNum type="arabicPeriod"/>
            </a:pPr>
            <a:r>
              <a:rPr lang="en-US" sz="2000" dirty="0">
                <a:solidFill>
                  <a:srgbClr val="002060"/>
                </a:solidFill>
                <a:latin typeface="Chalkboard" charset="0"/>
                <a:ea typeface="Chalkboard" charset="0"/>
                <a:cs typeface="Chalkboard" charset="0"/>
              </a:rPr>
              <a:t>What did the writer do well?</a:t>
            </a:r>
          </a:p>
          <a:p>
            <a:pPr marL="342900" indent="-342900">
              <a:buFont typeface="+mj-lt"/>
              <a:buAutoNum type="arabicPeriod"/>
            </a:pPr>
            <a:r>
              <a:rPr lang="en-US" sz="2000" dirty="0">
                <a:solidFill>
                  <a:srgbClr val="002060"/>
                </a:solidFill>
                <a:latin typeface="Chalkboard" charset="0"/>
                <a:ea typeface="Chalkboard" charset="0"/>
                <a:cs typeface="Chalkboard" charset="0"/>
              </a:rPr>
              <a:t>How can the writer improve their reflective writing so that it would improve their ability to learn? </a:t>
            </a:r>
          </a:p>
          <a:p>
            <a:pPr marL="342900" indent="-342900">
              <a:buFont typeface="+mj-lt"/>
              <a:buAutoNum type="arabicPeriod"/>
            </a:pPr>
            <a:r>
              <a:rPr lang="en-US" sz="2000" dirty="0">
                <a:solidFill>
                  <a:srgbClr val="002060"/>
                </a:solidFill>
                <a:latin typeface="Chalkboard" charset="0"/>
                <a:ea typeface="Chalkboard" charset="0"/>
                <a:cs typeface="Chalkboard" charset="0"/>
              </a:rPr>
              <a:t>What makes you think so?</a:t>
            </a:r>
          </a:p>
        </p:txBody>
      </p:sp>
      <p:sp>
        <p:nvSpPr>
          <p:cNvPr id="7" name="TextBox 6"/>
          <p:cNvSpPr txBox="1"/>
          <p:nvPr/>
        </p:nvSpPr>
        <p:spPr>
          <a:xfrm>
            <a:off x="1225187" y="4001294"/>
            <a:ext cx="10070592" cy="954107"/>
          </a:xfrm>
          <a:prstGeom prst="rect">
            <a:avLst/>
          </a:prstGeom>
          <a:noFill/>
        </p:spPr>
        <p:txBody>
          <a:bodyPr wrap="square" rtlCol="0">
            <a:spAutoFit/>
          </a:bodyPr>
          <a:lstStyle/>
          <a:p>
            <a:r>
              <a:rPr lang="en-US" sz="2800" dirty="0">
                <a:solidFill>
                  <a:srgbClr val="4D4224"/>
                </a:solidFill>
                <a:latin typeface="Chalkboard" charset="0"/>
                <a:ea typeface="Chalkboard" charset="0"/>
                <a:cs typeface="Chalkboard" charset="0"/>
              </a:rPr>
              <a:t>Assess the student’s reflective writing by answering the following questions:</a:t>
            </a:r>
          </a:p>
        </p:txBody>
      </p:sp>
    </p:spTree>
    <p:extLst>
      <p:ext uri="{BB962C8B-B14F-4D97-AF65-F5344CB8AC3E}">
        <p14:creationId xmlns:p14="http://schemas.microsoft.com/office/powerpoint/2010/main" val="1233737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364" y="0"/>
            <a:ext cx="10515600" cy="1325563"/>
          </a:xfrm>
        </p:spPr>
        <p:txBody>
          <a:bodyPr/>
          <a:lstStyle/>
          <a:p>
            <a:r>
              <a:rPr lang="en-US" b="1" u="sng" dirty="0"/>
              <a:t>Assess this learning journal entry</a:t>
            </a:r>
            <a:r>
              <a:rPr lang="en-US" b="1" u="sng" dirty="0">
                <a:sym typeface="Wingdings"/>
              </a:rPr>
              <a:t></a:t>
            </a:r>
            <a:endParaRPr lang="en-US" b="1" u="sng" dirty="0"/>
          </a:p>
        </p:txBody>
      </p:sp>
      <p:sp>
        <p:nvSpPr>
          <p:cNvPr id="3" name="Content Placeholder 2"/>
          <p:cNvSpPr>
            <a:spLocks noGrp="1"/>
          </p:cNvSpPr>
          <p:nvPr>
            <p:ph idx="1"/>
          </p:nvPr>
        </p:nvSpPr>
        <p:spPr>
          <a:xfrm>
            <a:off x="626364" y="1185545"/>
            <a:ext cx="10939272" cy="4351338"/>
          </a:xfrm>
        </p:spPr>
        <p:txBody>
          <a:bodyPr>
            <a:noAutofit/>
          </a:bodyPr>
          <a:lstStyle/>
          <a:p>
            <a:pPr marL="0" indent="0">
              <a:buNone/>
            </a:pPr>
            <a:r>
              <a:rPr lang="en-US" sz="2400" dirty="0">
                <a:latin typeface="Chalkboard" charset="0"/>
                <a:ea typeface="Chalkboard" charset="0"/>
                <a:cs typeface="Chalkboard" charset="0"/>
              </a:rPr>
              <a:t>This week I learned that I sometimes overthink concepts and assignments, and that it’s best for me to just act, even if the first draft of a product isn’t perfect- or perhaps embrace that it won’t be perfect! For example, I was trying to figure out how to organize my thinking map, and lost sight of the idea that this assignment could be here to actually help me as I wrote my discussion (rather than something that I need to present perfectly from the very beginning). In other words, I’m learning more about how to embrace the learning experience.</a:t>
            </a:r>
          </a:p>
        </p:txBody>
      </p:sp>
      <p:sp>
        <p:nvSpPr>
          <p:cNvPr id="8" name="Rectangle 7"/>
          <p:cNvSpPr/>
          <p:nvPr/>
        </p:nvSpPr>
        <p:spPr>
          <a:xfrm>
            <a:off x="672084" y="4023360"/>
            <a:ext cx="10847832" cy="2757107"/>
          </a:xfrm>
          <a:prstGeom prst="rect">
            <a:avLst/>
          </a:prstGeom>
          <a:solidFill>
            <a:srgbClr val="94E5E5">
              <a:alpha val="83922"/>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halkboard" charset="0"/>
              <a:ea typeface="Chalkboard" charset="0"/>
              <a:cs typeface="Chalkboard" charset="0"/>
            </a:endParaRPr>
          </a:p>
        </p:txBody>
      </p:sp>
      <p:sp>
        <p:nvSpPr>
          <p:cNvPr id="9" name="TextBox 8"/>
          <p:cNvSpPr txBox="1"/>
          <p:nvPr/>
        </p:nvSpPr>
        <p:spPr>
          <a:xfrm>
            <a:off x="1127651" y="5232994"/>
            <a:ext cx="10168128" cy="1323439"/>
          </a:xfrm>
          <a:prstGeom prst="rect">
            <a:avLst/>
          </a:prstGeom>
          <a:noFill/>
        </p:spPr>
        <p:txBody>
          <a:bodyPr wrap="square" rtlCol="0">
            <a:spAutoFit/>
          </a:bodyPr>
          <a:lstStyle/>
          <a:p>
            <a:pPr marL="342900" indent="-342900">
              <a:buFont typeface="+mj-lt"/>
              <a:buAutoNum type="arabicPeriod"/>
            </a:pPr>
            <a:r>
              <a:rPr lang="en-US" sz="2000" dirty="0">
                <a:solidFill>
                  <a:srgbClr val="002060"/>
                </a:solidFill>
                <a:latin typeface="Chalkboard" charset="0"/>
                <a:ea typeface="Chalkboard" charset="0"/>
                <a:cs typeface="Chalkboard" charset="0"/>
              </a:rPr>
              <a:t>What did the writer do well?</a:t>
            </a:r>
          </a:p>
          <a:p>
            <a:pPr marL="342900" indent="-342900">
              <a:buFont typeface="+mj-lt"/>
              <a:buAutoNum type="arabicPeriod"/>
            </a:pPr>
            <a:r>
              <a:rPr lang="en-US" sz="2000" dirty="0">
                <a:solidFill>
                  <a:srgbClr val="002060"/>
                </a:solidFill>
                <a:latin typeface="Chalkboard" charset="0"/>
                <a:ea typeface="Chalkboard" charset="0"/>
                <a:cs typeface="Chalkboard" charset="0"/>
              </a:rPr>
              <a:t>How can the writer improve their reflective writing so that it would improve their ability to learn? </a:t>
            </a:r>
          </a:p>
          <a:p>
            <a:pPr marL="342900" indent="-342900">
              <a:buFont typeface="+mj-lt"/>
              <a:buAutoNum type="arabicPeriod"/>
            </a:pPr>
            <a:r>
              <a:rPr lang="en-US" sz="2000" dirty="0">
                <a:solidFill>
                  <a:srgbClr val="002060"/>
                </a:solidFill>
                <a:latin typeface="Chalkboard" charset="0"/>
                <a:ea typeface="Chalkboard" charset="0"/>
                <a:cs typeface="Chalkboard" charset="0"/>
              </a:rPr>
              <a:t>What makes you think so?</a:t>
            </a:r>
          </a:p>
        </p:txBody>
      </p:sp>
      <p:sp>
        <p:nvSpPr>
          <p:cNvPr id="10" name="TextBox 9"/>
          <p:cNvSpPr txBox="1"/>
          <p:nvPr/>
        </p:nvSpPr>
        <p:spPr>
          <a:xfrm>
            <a:off x="1225187" y="4261104"/>
            <a:ext cx="10070592" cy="954107"/>
          </a:xfrm>
          <a:prstGeom prst="rect">
            <a:avLst/>
          </a:prstGeom>
          <a:noFill/>
        </p:spPr>
        <p:txBody>
          <a:bodyPr wrap="square" rtlCol="0">
            <a:spAutoFit/>
          </a:bodyPr>
          <a:lstStyle/>
          <a:p>
            <a:r>
              <a:rPr lang="en-US" sz="2800" dirty="0">
                <a:solidFill>
                  <a:srgbClr val="4D4224"/>
                </a:solidFill>
                <a:latin typeface="Chalkboard" charset="0"/>
                <a:ea typeface="Chalkboard" charset="0"/>
                <a:cs typeface="Chalkboard" charset="0"/>
              </a:rPr>
              <a:t>Assess the student’s reflective writing by answering the following questions:</a:t>
            </a:r>
          </a:p>
        </p:txBody>
      </p:sp>
    </p:spTree>
    <p:extLst>
      <p:ext uri="{BB962C8B-B14F-4D97-AF65-F5344CB8AC3E}">
        <p14:creationId xmlns:p14="http://schemas.microsoft.com/office/powerpoint/2010/main" val="1450099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1981200" y="695325"/>
            <a:ext cx="8229600" cy="742950"/>
          </a:xfrm>
        </p:spPr>
        <p:txBody>
          <a:bodyPr/>
          <a:lstStyle/>
          <a:p>
            <a:pPr eaLnBrk="1" hangingPunct="1"/>
            <a:r>
              <a:rPr lang="en-US" altLang="en-US" sz="3600" b="1" u="sng" dirty="0"/>
              <a:t>What is Reflection?</a:t>
            </a:r>
          </a:p>
        </p:txBody>
      </p:sp>
      <p:sp>
        <p:nvSpPr>
          <p:cNvPr id="60418" name="Content Placeholder 2"/>
          <p:cNvSpPr>
            <a:spLocks noGrp="1"/>
          </p:cNvSpPr>
          <p:nvPr>
            <p:ph idx="1"/>
          </p:nvPr>
        </p:nvSpPr>
        <p:spPr>
          <a:xfrm>
            <a:off x="1981200" y="2597151"/>
            <a:ext cx="8229600" cy="2005013"/>
          </a:xfrm>
        </p:spPr>
        <p:txBody>
          <a:bodyPr/>
          <a:lstStyle/>
          <a:p>
            <a:pPr eaLnBrk="1" hangingPunct="1"/>
            <a:r>
              <a:rPr lang="en-US" altLang="en-US"/>
              <a:t>We do not learn from experience…we learn from reflecting on experience.  </a:t>
            </a:r>
          </a:p>
          <a:p>
            <a:pPr eaLnBrk="1" hangingPunct="1">
              <a:buFont typeface="Wingdings 2" charset="2"/>
              <a:buNone/>
            </a:pPr>
            <a:r>
              <a:rPr lang="en-US" altLang="en-US"/>
              <a:t>		</a:t>
            </a:r>
          </a:p>
          <a:p>
            <a:pPr eaLnBrk="1" hangingPunct="1">
              <a:buFont typeface="Wingdings 2" charset="2"/>
              <a:buNone/>
            </a:pPr>
            <a:r>
              <a:rPr lang="en-US" altLang="en-US"/>
              <a:t>					</a:t>
            </a:r>
            <a:r>
              <a:rPr lang="en-US" altLang="en-US" sz="2000"/>
              <a:t>	(John Dewey)</a:t>
            </a:r>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1078837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1981200" y="695325"/>
            <a:ext cx="8229600" cy="742950"/>
          </a:xfrm>
        </p:spPr>
        <p:txBody>
          <a:bodyPr/>
          <a:lstStyle/>
          <a:p>
            <a:pPr eaLnBrk="1" hangingPunct="1"/>
            <a:r>
              <a:rPr lang="en-US" altLang="en-US" sz="3600" b="1" u="sng" dirty="0"/>
              <a:t>What is Reflection?</a:t>
            </a:r>
          </a:p>
        </p:txBody>
      </p:sp>
      <p:sp>
        <p:nvSpPr>
          <p:cNvPr id="82947" name="Content Placeholder 2"/>
          <p:cNvSpPr>
            <a:spLocks noGrp="1"/>
          </p:cNvSpPr>
          <p:nvPr>
            <p:ph idx="1"/>
          </p:nvPr>
        </p:nvSpPr>
        <p:spPr>
          <a:xfrm>
            <a:off x="1981200" y="2263776"/>
            <a:ext cx="8229600" cy="2003425"/>
          </a:xfrm>
        </p:spPr>
        <p:txBody>
          <a:bodyPr>
            <a:normAutofit/>
          </a:bodyPr>
          <a:lstStyle/>
          <a:p>
            <a:pPr eaLnBrk="1" hangingPunct="1">
              <a:buFont typeface="Wingdings 2" charset="0"/>
              <a:buChar char=""/>
              <a:defRPr/>
            </a:pPr>
            <a:r>
              <a:rPr lang="en-US" dirty="0">
                <a:ea typeface="ＭＳ Ｐゴシック" charset="0"/>
                <a:cs typeface="ＭＳ Ｐゴシック" charset="0"/>
              </a:rPr>
              <a:t>The intentional attempt to synthesize, abstract and articulate the key lessons taught by experience.</a:t>
            </a:r>
          </a:p>
          <a:p>
            <a:pPr marL="0" indent="0">
              <a:buNone/>
              <a:defRPr/>
            </a:pPr>
            <a:r>
              <a:rPr lang="en-US" sz="2000" dirty="0">
                <a:ea typeface="ＭＳ Ｐゴシック" charset="0"/>
                <a:cs typeface="ＭＳ Ｐゴシック" charset="0"/>
              </a:rPr>
              <a:t> 			 </a:t>
            </a:r>
          </a:p>
          <a:p>
            <a:pPr marL="0" indent="0">
              <a:buNone/>
              <a:defRPr/>
            </a:pPr>
            <a:r>
              <a:rPr lang="en-US" sz="2000" dirty="0">
                <a:ea typeface="ＭＳ Ｐゴシック" charset="0"/>
                <a:cs typeface="ＭＳ Ｐゴシック" charset="0"/>
              </a:rPr>
              <a:t>			 (</a:t>
            </a:r>
            <a:r>
              <a:rPr lang="en-US" sz="2000" dirty="0" err="1">
                <a:ea typeface="ＭＳ Ｐゴシック" charset="0"/>
                <a:cs typeface="ＭＳ Ｐゴシック" charset="0"/>
              </a:rPr>
              <a:t>DiStefano</a:t>
            </a:r>
            <a:r>
              <a:rPr lang="en-US" sz="2000" dirty="0">
                <a:ea typeface="ＭＳ Ｐゴシック" charset="0"/>
                <a:cs typeface="ＭＳ Ｐゴシック" charset="0"/>
              </a:rPr>
              <a:t>, Gino, Pisano &amp; </a:t>
            </a:r>
            <a:r>
              <a:rPr lang="en-US" sz="2000" dirty="0" err="1">
                <a:ea typeface="ＭＳ Ｐゴシック" charset="0"/>
                <a:cs typeface="ＭＳ Ｐゴシック" charset="0"/>
              </a:rPr>
              <a:t>Staats</a:t>
            </a:r>
            <a:r>
              <a:rPr lang="en-US" sz="2000" dirty="0">
                <a:ea typeface="ＭＳ Ｐゴシック" charset="0"/>
                <a:cs typeface="ＭＳ Ｐゴシック" charset="0"/>
              </a:rPr>
              <a:t>, 2014)</a:t>
            </a:r>
          </a:p>
          <a:p>
            <a:pPr marL="0" indent="0">
              <a:buNone/>
              <a:defRPr/>
            </a:pPr>
            <a:endParaRPr lang="en-US" dirty="0">
              <a:ea typeface="ＭＳ Ｐゴシック" charset="0"/>
              <a:cs typeface="ＭＳ Ｐゴシック" charset="0"/>
            </a:endParaRPr>
          </a:p>
        </p:txBody>
      </p:sp>
    </p:spTree>
    <p:extLst>
      <p:ext uri="{BB962C8B-B14F-4D97-AF65-F5344CB8AC3E}">
        <p14:creationId xmlns:p14="http://schemas.microsoft.com/office/powerpoint/2010/main" val="1221267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1981200" y="704850"/>
            <a:ext cx="8229600" cy="742950"/>
          </a:xfrm>
        </p:spPr>
        <p:txBody>
          <a:bodyPr/>
          <a:lstStyle/>
          <a:p>
            <a:r>
              <a:rPr lang="en-US" altLang="en-US" sz="3600" b="1" u="sng"/>
              <a:t>What is metacognition?</a:t>
            </a:r>
          </a:p>
        </p:txBody>
      </p:sp>
      <p:sp>
        <p:nvSpPr>
          <p:cNvPr id="52226" name="Content Placeholder 2"/>
          <p:cNvSpPr>
            <a:spLocks noGrp="1"/>
          </p:cNvSpPr>
          <p:nvPr>
            <p:ph idx="1"/>
          </p:nvPr>
        </p:nvSpPr>
        <p:spPr>
          <a:xfrm>
            <a:off x="1981200" y="1905000"/>
            <a:ext cx="8229600" cy="4648200"/>
          </a:xfrm>
        </p:spPr>
        <p:txBody>
          <a:bodyPr/>
          <a:lstStyle/>
          <a:p>
            <a:r>
              <a:rPr lang="en-US" altLang="en-US" sz="2400" dirty="0">
                <a:latin typeface="Arial" charset="0"/>
              </a:rPr>
              <a:t>PROCESS of learning</a:t>
            </a:r>
          </a:p>
          <a:p>
            <a:endParaRPr lang="en-US" altLang="en-US" sz="2400" dirty="0">
              <a:latin typeface="Arial" charset="0"/>
            </a:endParaRPr>
          </a:p>
          <a:p>
            <a:r>
              <a:rPr lang="en-US" altLang="en-US" sz="2400" dirty="0">
                <a:latin typeface="Arial" charset="0"/>
              </a:rPr>
              <a:t>Builds SKILLS and HABITS to deepen learning:</a:t>
            </a:r>
          </a:p>
          <a:p>
            <a:pPr lvl="1"/>
            <a:r>
              <a:rPr lang="en-US" altLang="en-US" dirty="0">
                <a:solidFill>
                  <a:schemeClr val="accent5">
                    <a:lumMod val="75000"/>
                  </a:schemeClr>
                </a:solidFill>
                <a:latin typeface="Arial" charset="0"/>
              </a:rPr>
              <a:t>Self-awareness </a:t>
            </a:r>
          </a:p>
          <a:p>
            <a:pPr lvl="1"/>
            <a:r>
              <a:rPr lang="en-US" altLang="en-US" dirty="0">
                <a:solidFill>
                  <a:schemeClr val="accent5">
                    <a:lumMod val="75000"/>
                  </a:schemeClr>
                </a:solidFill>
                <a:latin typeface="Arial" charset="0"/>
              </a:rPr>
              <a:t>Self-regulation </a:t>
            </a:r>
          </a:p>
          <a:p>
            <a:pPr lvl="1"/>
            <a:r>
              <a:rPr lang="en-US" altLang="en-US" dirty="0">
                <a:solidFill>
                  <a:schemeClr val="accent5">
                    <a:lumMod val="75000"/>
                  </a:schemeClr>
                </a:solidFill>
                <a:latin typeface="Arial" charset="0"/>
              </a:rPr>
              <a:t>Goal setting, evaluation, adjusting to reach goals</a:t>
            </a:r>
          </a:p>
          <a:p>
            <a:endParaRPr lang="en-US" altLang="en-US" sz="2400" dirty="0">
              <a:latin typeface="Arial" charset="0"/>
            </a:endParaRPr>
          </a:p>
          <a:p>
            <a:r>
              <a:rPr lang="en-US" altLang="en-US" sz="2400" dirty="0">
                <a:latin typeface="Arial" charset="0"/>
              </a:rPr>
              <a:t>FEEDBACK to diagnose and guide learning</a:t>
            </a:r>
          </a:p>
          <a:p>
            <a:pPr>
              <a:buFont typeface="Wingdings 2" charset="2"/>
              <a:buNone/>
            </a:pPr>
            <a:endParaRPr lang="en-US" altLang="en-US" dirty="0"/>
          </a:p>
        </p:txBody>
      </p:sp>
      <p:sp>
        <p:nvSpPr>
          <p:cNvPr id="2" name="TextBox 1"/>
          <p:cNvSpPr txBox="1"/>
          <p:nvPr/>
        </p:nvSpPr>
        <p:spPr>
          <a:xfrm>
            <a:off x="6583680" y="5752407"/>
            <a:ext cx="3627120" cy="369332"/>
          </a:xfrm>
          <a:prstGeom prst="rect">
            <a:avLst/>
          </a:prstGeom>
          <a:noFill/>
        </p:spPr>
        <p:txBody>
          <a:bodyPr wrap="square" rtlCol="0">
            <a:spAutoFit/>
          </a:bodyPr>
          <a:lstStyle/>
          <a:p>
            <a:r>
              <a:rPr lang="en-US" dirty="0"/>
              <a:t>                   (Chris Jernstedt, 2011)</a:t>
            </a:r>
          </a:p>
        </p:txBody>
      </p:sp>
    </p:spTree>
    <p:extLst>
      <p:ext uri="{BB962C8B-B14F-4D97-AF65-F5344CB8AC3E}">
        <p14:creationId xmlns:p14="http://schemas.microsoft.com/office/powerpoint/2010/main" val="61324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22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22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22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22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5038"/>
            <a:ext cx="10515600" cy="1325563"/>
          </a:xfrm>
        </p:spPr>
        <p:txBody>
          <a:bodyPr/>
          <a:lstStyle/>
          <a:p>
            <a:r>
              <a:rPr lang="en-US" b="1" u="sng" dirty="0"/>
              <a:t>How do transfer what we learn from experience to future experiences?</a:t>
            </a:r>
          </a:p>
        </p:txBody>
      </p:sp>
      <p:sp>
        <p:nvSpPr>
          <p:cNvPr id="4" name="TextBox 3"/>
          <p:cNvSpPr txBox="1"/>
          <p:nvPr/>
        </p:nvSpPr>
        <p:spPr>
          <a:xfrm>
            <a:off x="754948" y="1635794"/>
            <a:ext cx="2308774" cy="1077218"/>
          </a:xfrm>
          <a:prstGeom prst="rect">
            <a:avLst/>
          </a:prstGeom>
          <a:noFill/>
          <a:ln>
            <a:solidFill>
              <a:schemeClr val="bg2">
                <a:lumMod val="50000"/>
              </a:schemeClr>
            </a:solidFill>
          </a:ln>
        </p:spPr>
        <p:txBody>
          <a:bodyPr wrap="none" rtlCol="0">
            <a:spAutoFit/>
          </a:bodyPr>
          <a:lstStyle/>
          <a:p>
            <a:pPr algn="ctr"/>
            <a:r>
              <a:rPr lang="en-US" sz="2800" dirty="0">
                <a:solidFill>
                  <a:srgbClr val="C2717B"/>
                </a:solidFill>
                <a:latin typeface="Chalkboard" charset="0"/>
                <a:ea typeface="Chalkboard" charset="0"/>
                <a:cs typeface="Chalkboard" charset="0"/>
              </a:rPr>
              <a:t>Act</a:t>
            </a:r>
          </a:p>
          <a:p>
            <a:pPr algn="ctr"/>
            <a:r>
              <a:rPr lang="en-US" dirty="0">
                <a:solidFill>
                  <a:schemeClr val="accent5">
                    <a:lumMod val="75000"/>
                  </a:schemeClr>
                </a:solidFill>
                <a:latin typeface="Chalkboard" charset="0"/>
                <a:ea typeface="Chalkboard" charset="0"/>
                <a:cs typeface="Chalkboard" charset="0"/>
              </a:rPr>
              <a:t>Concrete experience</a:t>
            </a:r>
          </a:p>
          <a:p>
            <a:pPr algn="ctr"/>
            <a:r>
              <a:rPr lang="en-US" dirty="0">
                <a:solidFill>
                  <a:srgbClr val="927E49"/>
                </a:solidFill>
                <a:latin typeface="Chalkboard" charset="0"/>
                <a:ea typeface="Chalkboard" charset="0"/>
                <a:cs typeface="Chalkboard" charset="0"/>
              </a:rPr>
              <a:t>facts</a:t>
            </a:r>
          </a:p>
        </p:txBody>
      </p:sp>
      <p:pic>
        <p:nvPicPr>
          <p:cNvPr id="5" name="Picture 4"/>
          <p:cNvPicPr>
            <a:picLocks noChangeAspect="1"/>
          </p:cNvPicPr>
          <p:nvPr/>
        </p:nvPicPr>
        <p:blipFill>
          <a:blip r:embed="rId3"/>
          <a:stretch>
            <a:fillRect/>
          </a:stretch>
        </p:blipFill>
        <p:spPr>
          <a:xfrm>
            <a:off x="2450369" y="2713012"/>
            <a:ext cx="2496296" cy="1947111"/>
          </a:xfrm>
          <a:prstGeom prst="rect">
            <a:avLst/>
          </a:prstGeom>
        </p:spPr>
      </p:pic>
      <p:sp>
        <p:nvSpPr>
          <p:cNvPr id="6" name="TextBox 5"/>
          <p:cNvSpPr txBox="1"/>
          <p:nvPr/>
        </p:nvSpPr>
        <p:spPr>
          <a:xfrm>
            <a:off x="7676510" y="1607346"/>
            <a:ext cx="3677290" cy="1077218"/>
          </a:xfrm>
          <a:prstGeom prst="rect">
            <a:avLst/>
          </a:prstGeom>
          <a:noFill/>
          <a:ln>
            <a:solidFill>
              <a:schemeClr val="bg2">
                <a:lumMod val="50000"/>
              </a:schemeClr>
            </a:solidFill>
          </a:ln>
        </p:spPr>
        <p:txBody>
          <a:bodyPr wrap="none" rtlCol="0">
            <a:spAutoFit/>
          </a:bodyPr>
          <a:lstStyle/>
          <a:p>
            <a:pPr algn="ctr"/>
            <a:r>
              <a:rPr lang="en-US" sz="2800" dirty="0">
                <a:solidFill>
                  <a:srgbClr val="C2717B"/>
                </a:solidFill>
                <a:latin typeface="Chalkboard" charset="0"/>
                <a:ea typeface="Chalkboard" charset="0"/>
                <a:cs typeface="Chalkboard" charset="0"/>
              </a:rPr>
              <a:t>Apply</a:t>
            </a:r>
          </a:p>
          <a:p>
            <a:pPr algn="ctr"/>
            <a:r>
              <a:rPr lang="en-US" dirty="0">
                <a:solidFill>
                  <a:schemeClr val="accent5">
                    <a:lumMod val="75000"/>
                  </a:schemeClr>
                </a:solidFill>
                <a:latin typeface="Chalkboard" charset="0"/>
                <a:ea typeface="Chalkboard" charset="0"/>
                <a:cs typeface="Chalkboard" charset="0"/>
              </a:rPr>
              <a:t>Active experimentation</a:t>
            </a:r>
          </a:p>
          <a:p>
            <a:pPr algn="ctr"/>
            <a:r>
              <a:rPr lang="en-US" dirty="0">
                <a:solidFill>
                  <a:srgbClr val="927E49"/>
                </a:solidFill>
                <a:latin typeface="Chalkboard" charset="0"/>
                <a:ea typeface="Chalkboard" charset="0"/>
                <a:cs typeface="Chalkboard" charset="0"/>
              </a:rPr>
              <a:t>Put what you learned into action!</a:t>
            </a:r>
          </a:p>
        </p:txBody>
      </p:sp>
      <p:pic>
        <p:nvPicPr>
          <p:cNvPr id="7" name="Picture 6"/>
          <p:cNvPicPr>
            <a:picLocks noChangeAspect="1"/>
          </p:cNvPicPr>
          <p:nvPr/>
        </p:nvPicPr>
        <p:blipFill>
          <a:blip r:embed="rId4"/>
          <a:stretch>
            <a:fillRect/>
          </a:stretch>
        </p:blipFill>
        <p:spPr>
          <a:xfrm>
            <a:off x="296219" y="3038101"/>
            <a:ext cx="1893785" cy="2648645"/>
          </a:xfrm>
          <a:prstGeom prst="rect">
            <a:avLst/>
          </a:prstGeom>
        </p:spPr>
      </p:pic>
      <p:pic>
        <p:nvPicPr>
          <p:cNvPr id="8" name="Picture 7"/>
          <p:cNvPicPr>
            <a:picLocks noChangeAspect="1"/>
          </p:cNvPicPr>
          <p:nvPr/>
        </p:nvPicPr>
        <p:blipFill>
          <a:blip r:embed="rId5"/>
          <a:stretch>
            <a:fillRect/>
          </a:stretch>
        </p:blipFill>
        <p:spPr>
          <a:xfrm>
            <a:off x="2454442" y="4885881"/>
            <a:ext cx="2912607" cy="1924124"/>
          </a:xfrm>
          <a:prstGeom prst="rect">
            <a:avLst/>
          </a:prstGeom>
        </p:spPr>
      </p:pic>
      <p:sp>
        <p:nvSpPr>
          <p:cNvPr id="9" name="Down Arrow 8"/>
          <p:cNvSpPr/>
          <p:nvPr/>
        </p:nvSpPr>
        <p:spPr>
          <a:xfrm rot="16200000">
            <a:off x="5935579" y="2782706"/>
            <a:ext cx="1074821" cy="16822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81059" y="2086667"/>
            <a:ext cx="1792869" cy="1323439"/>
          </a:xfrm>
          <a:prstGeom prst="rect">
            <a:avLst/>
          </a:prstGeom>
          <a:noFill/>
        </p:spPr>
        <p:txBody>
          <a:bodyPr wrap="square" rtlCol="0">
            <a:spAutoFit/>
          </a:bodyPr>
          <a:lstStyle/>
          <a:p>
            <a:r>
              <a:rPr lang="en-US" sz="2000" dirty="0">
                <a:solidFill>
                  <a:srgbClr val="4D4224"/>
                </a:solidFill>
                <a:latin typeface="Chalkboard" charset="0"/>
                <a:ea typeface="Chalkboard" charset="0"/>
                <a:cs typeface="Chalkboard" charset="0"/>
              </a:rPr>
              <a:t>What processes occur in between? </a:t>
            </a:r>
          </a:p>
        </p:txBody>
      </p:sp>
      <p:pic>
        <p:nvPicPr>
          <p:cNvPr id="11" name="Picture 10"/>
          <p:cNvPicPr>
            <a:picLocks noChangeAspect="1"/>
          </p:cNvPicPr>
          <p:nvPr/>
        </p:nvPicPr>
        <p:blipFill>
          <a:blip r:embed="rId6"/>
          <a:stretch>
            <a:fillRect/>
          </a:stretch>
        </p:blipFill>
        <p:spPr>
          <a:xfrm>
            <a:off x="7763542" y="2850868"/>
            <a:ext cx="3670866" cy="2491228"/>
          </a:xfrm>
          <a:prstGeom prst="rect">
            <a:avLst/>
          </a:prstGeom>
        </p:spPr>
      </p:pic>
      <p:sp>
        <p:nvSpPr>
          <p:cNvPr id="12" name="TextBox 11"/>
          <p:cNvSpPr txBox="1"/>
          <p:nvPr/>
        </p:nvSpPr>
        <p:spPr>
          <a:xfrm>
            <a:off x="5367049" y="3936122"/>
            <a:ext cx="2556512" cy="1015663"/>
          </a:xfrm>
          <a:prstGeom prst="rect">
            <a:avLst/>
          </a:prstGeom>
          <a:noFill/>
        </p:spPr>
        <p:txBody>
          <a:bodyPr wrap="square" rtlCol="0">
            <a:spAutoFit/>
          </a:bodyPr>
          <a:lstStyle/>
          <a:p>
            <a:r>
              <a:rPr lang="en-US" sz="6000">
                <a:solidFill>
                  <a:srgbClr val="4D4224"/>
                </a:solidFill>
                <a:latin typeface="Chalkboard" charset="0"/>
                <a:ea typeface="Chalkboard" charset="0"/>
                <a:cs typeface="Chalkboard" charset="0"/>
              </a:rPr>
              <a:t>HOW? </a:t>
            </a:r>
            <a:endParaRPr lang="en-US" sz="6000" dirty="0">
              <a:solidFill>
                <a:srgbClr val="4D4224"/>
              </a:solidFill>
              <a:latin typeface="Chalkboard" charset="0"/>
              <a:ea typeface="Chalkboard" charset="0"/>
              <a:cs typeface="Chalkboard" charset="0"/>
            </a:endParaRPr>
          </a:p>
        </p:txBody>
      </p:sp>
      <p:sp>
        <p:nvSpPr>
          <p:cNvPr id="3" name="Rectangle 2"/>
          <p:cNvSpPr/>
          <p:nvPr/>
        </p:nvSpPr>
        <p:spPr>
          <a:xfrm>
            <a:off x="7676510" y="5496756"/>
            <a:ext cx="3844930" cy="1188720"/>
          </a:xfrm>
          <a:prstGeom prst="rect">
            <a:avLst/>
          </a:prstGeom>
          <a:solidFill>
            <a:srgbClr val="5B78B7"/>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How do we transfer what we learned from an experience to a </a:t>
            </a:r>
            <a:r>
              <a:rPr lang="en-US" sz="2000"/>
              <a:t>future experience?</a:t>
            </a:r>
            <a:endParaRPr lang="en-US" sz="2000" dirty="0"/>
          </a:p>
        </p:txBody>
      </p:sp>
    </p:spTree>
    <p:extLst>
      <p:ext uri="{BB962C8B-B14F-4D97-AF65-F5344CB8AC3E}">
        <p14:creationId xmlns:p14="http://schemas.microsoft.com/office/powerpoint/2010/main" val="209483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p:bldP spid="12"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alphaModFix amt="70000"/>
          </a:blip>
          <a:srcRect l="47925" b="50441"/>
          <a:stretch/>
        </p:blipFill>
        <p:spPr>
          <a:xfrm>
            <a:off x="571058" y="3349399"/>
            <a:ext cx="1435885" cy="1713497"/>
          </a:xfrm>
          <a:prstGeom prst="rect">
            <a:avLst/>
          </a:prstGeom>
        </p:spPr>
      </p:pic>
      <p:pic>
        <p:nvPicPr>
          <p:cNvPr id="15" name="Picture 1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5590825" y="4481140"/>
            <a:ext cx="4267063" cy="2196610"/>
          </a:xfrm>
          <a:prstGeom prst="rect">
            <a:avLst/>
          </a:prstGeom>
        </p:spPr>
      </p:pic>
      <p:sp>
        <p:nvSpPr>
          <p:cNvPr id="2" name="Title 1"/>
          <p:cNvSpPr>
            <a:spLocks noGrp="1"/>
          </p:cNvSpPr>
          <p:nvPr>
            <p:ph type="title"/>
          </p:nvPr>
        </p:nvSpPr>
        <p:spPr>
          <a:xfrm>
            <a:off x="238480" y="190899"/>
            <a:ext cx="10515600" cy="1325563"/>
          </a:xfrm>
        </p:spPr>
        <p:txBody>
          <a:bodyPr/>
          <a:lstStyle/>
          <a:p>
            <a:r>
              <a:rPr lang="en-US" dirty="0">
                <a:latin typeface="Chalkboard" charset="0"/>
                <a:ea typeface="Chalkboard" charset="0"/>
                <a:cs typeface="Chalkboard" charset="0"/>
              </a:rPr>
              <a:t>Learning Cycles</a:t>
            </a:r>
          </a:p>
        </p:txBody>
      </p:sp>
      <p:sp>
        <p:nvSpPr>
          <p:cNvPr id="4" name="TextBox 3"/>
          <p:cNvSpPr txBox="1"/>
          <p:nvPr/>
        </p:nvSpPr>
        <p:spPr>
          <a:xfrm>
            <a:off x="4568124" y="2585364"/>
            <a:ext cx="2972377" cy="1354217"/>
          </a:xfrm>
          <a:prstGeom prst="rect">
            <a:avLst/>
          </a:prstGeom>
          <a:noFill/>
        </p:spPr>
        <p:txBody>
          <a:bodyPr wrap="square" rtlCol="0">
            <a:spAutoFit/>
          </a:bodyPr>
          <a:lstStyle/>
          <a:p>
            <a:pPr algn="ctr"/>
            <a:r>
              <a:rPr lang="en-US" sz="2800" dirty="0">
                <a:solidFill>
                  <a:srgbClr val="C2717B"/>
                </a:solidFill>
                <a:latin typeface="Chalkboard" charset="0"/>
                <a:ea typeface="Chalkboard" charset="0"/>
                <a:cs typeface="Chalkboard" charset="0"/>
              </a:rPr>
              <a:t>What</a:t>
            </a:r>
          </a:p>
          <a:p>
            <a:pPr algn="ctr"/>
            <a:r>
              <a:rPr lang="en-US" dirty="0">
                <a:solidFill>
                  <a:schemeClr val="accent5">
                    <a:lumMod val="75000"/>
                  </a:schemeClr>
                </a:solidFill>
                <a:latin typeface="Chalkboard" charset="0"/>
                <a:ea typeface="Chalkboard" charset="0"/>
                <a:cs typeface="Chalkboard" charset="0"/>
              </a:rPr>
              <a:t>Concrete experience</a:t>
            </a:r>
          </a:p>
          <a:p>
            <a:pPr algn="ctr"/>
            <a:r>
              <a:rPr lang="en-US" dirty="0">
                <a:solidFill>
                  <a:srgbClr val="685933"/>
                </a:solidFill>
                <a:latin typeface="Chalkboard" charset="0"/>
                <a:ea typeface="Chalkboard" charset="0"/>
                <a:cs typeface="Chalkboard" charset="0"/>
              </a:rPr>
              <a:t>You read, you listen, you discuss</a:t>
            </a:r>
            <a:r>
              <a:rPr lang="is-IS" dirty="0">
                <a:solidFill>
                  <a:srgbClr val="685933"/>
                </a:solidFill>
                <a:latin typeface="Chalkboard" charset="0"/>
                <a:ea typeface="Chalkboard" charset="0"/>
                <a:cs typeface="Chalkboard" charset="0"/>
              </a:rPr>
              <a:t>….you do...</a:t>
            </a:r>
            <a:endParaRPr lang="en-US" dirty="0">
              <a:solidFill>
                <a:srgbClr val="685933"/>
              </a:solidFill>
              <a:latin typeface="Chalkboard" charset="0"/>
              <a:ea typeface="Chalkboard" charset="0"/>
              <a:cs typeface="Chalkboard" charset="0"/>
            </a:endParaRPr>
          </a:p>
        </p:txBody>
      </p:sp>
      <p:sp>
        <p:nvSpPr>
          <p:cNvPr id="5" name="TextBox 4"/>
          <p:cNvSpPr txBox="1"/>
          <p:nvPr/>
        </p:nvSpPr>
        <p:spPr>
          <a:xfrm>
            <a:off x="7487170" y="3750785"/>
            <a:ext cx="1933606" cy="1938992"/>
          </a:xfrm>
          <a:prstGeom prst="rect">
            <a:avLst/>
          </a:prstGeom>
          <a:noFill/>
        </p:spPr>
        <p:txBody>
          <a:bodyPr wrap="none" rtlCol="0">
            <a:spAutoFit/>
          </a:bodyPr>
          <a:lstStyle/>
          <a:p>
            <a:pPr algn="ctr"/>
            <a:r>
              <a:rPr lang="en-US" sz="2800" dirty="0">
                <a:solidFill>
                  <a:srgbClr val="C2717B"/>
                </a:solidFill>
                <a:latin typeface="Chalkboard" charset="0"/>
                <a:ea typeface="Chalkboard" charset="0"/>
                <a:cs typeface="Chalkboard" charset="0"/>
              </a:rPr>
              <a:t>So what?</a:t>
            </a:r>
          </a:p>
          <a:p>
            <a:pPr algn="ctr"/>
            <a:r>
              <a:rPr lang="en-US" sz="2000" dirty="0">
                <a:solidFill>
                  <a:schemeClr val="accent5">
                    <a:lumMod val="75000"/>
                  </a:schemeClr>
                </a:solidFill>
                <a:latin typeface="Chalkboard" charset="0"/>
                <a:ea typeface="Chalkboard" charset="0"/>
                <a:cs typeface="Chalkboard" charset="0"/>
              </a:rPr>
              <a:t>I learned</a:t>
            </a:r>
            <a:r>
              <a:rPr lang="is-IS" sz="2000" dirty="0">
                <a:solidFill>
                  <a:schemeClr val="accent5">
                    <a:lumMod val="75000"/>
                  </a:schemeClr>
                </a:solidFill>
                <a:latin typeface="Chalkboard" charset="0"/>
                <a:ea typeface="Chalkboard" charset="0"/>
                <a:cs typeface="Chalkboard" charset="0"/>
              </a:rPr>
              <a:t>….</a:t>
            </a:r>
            <a:endParaRPr lang="en-US" sz="2000" dirty="0">
              <a:solidFill>
                <a:schemeClr val="accent5">
                  <a:lumMod val="75000"/>
                </a:schemeClr>
              </a:solidFill>
              <a:latin typeface="Chalkboard" charset="0"/>
              <a:ea typeface="Chalkboard" charset="0"/>
              <a:cs typeface="Chalkboard" charset="0"/>
            </a:endParaRPr>
          </a:p>
          <a:p>
            <a:pPr algn="ctr"/>
            <a:r>
              <a:rPr lang="en-US" dirty="0">
                <a:solidFill>
                  <a:schemeClr val="accent5">
                    <a:lumMod val="50000"/>
                  </a:schemeClr>
                </a:solidFill>
                <a:latin typeface="Chalkboard" charset="0"/>
                <a:ea typeface="Chalkboard" charset="0"/>
                <a:cs typeface="Chalkboard" charset="0"/>
              </a:rPr>
              <a:t>What happened?</a:t>
            </a:r>
          </a:p>
          <a:p>
            <a:pPr algn="ctr"/>
            <a:r>
              <a:rPr lang="en-US" dirty="0">
                <a:solidFill>
                  <a:srgbClr val="685933"/>
                </a:solidFill>
                <a:latin typeface="Chalkboard" charset="0"/>
                <a:ea typeface="Chalkboard" charset="0"/>
                <a:cs typeface="Chalkboard" charset="0"/>
              </a:rPr>
              <a:t>How and why </a:t>
            </a:r>
          </a:p>
          <a:p>
            <a:pPr algn="ctr"/>
            <a:r>
              <a:rPr lang="en-US" dirty="0">
                <a:solidFill>
                  <a:srgbClr val="685933"/>
                </a:solidFill>
                <a:latin typeface="Chalkboard" charset="0"/>
                <a:ea typeface="Chalkboard" charset="0"/>
                <a:cs typeface="Chalkboard" charset="0"/>
              </a:rPr>
              <a:t>did this happen?</a:t>
            </a:r>
          </a:p>
          <a:p>
            <a:pPr algn="ctr"/>
            <a:endParaRPr lang="en-US" dirty="0">
              <a:solidFill>
                <a:schemeClr val="accent5">
                  <a:lumMod val="50000"/>
                </a:schemeClr>
              </a:solidFill>
              <a:latin typeface="Chalkboard" charset="0"/>
              <a:ea typeface="Chalkboard" charset="0"/>
              <a:cs typeface="Chalkboard" charset="0"/>
            </a:endParaRPr>
          </a:p>
        </p:txBody>
      </p:sp>
      <p:sp>
        <p:nvSpPr>
          <p:cNvPr id="6" name="TextBox 5"/>
          <p:cNvSpPr txBox="1"/>
          <p:nvPr/>
        </p:nvSpPr>
        <p:spPr>
          <a:xfrm>
            <a:off x="3967843" y="5479208"/>
            <a:ext cx="3656200" cy="1446550"/>
          </a:xfrm>
          <a:prstGeom prst="rect">
            <a:avLst/>
          </a:prstGeom>
          <a:noFill/>
        </p:spPr>
        <p:txBody>
          <a:bodyPr wrap="square" rtlCol="0">
            <a:spAutoFit/>
          </a:bodyPr>
          <a:lstStyle/>
          <a:p>
            <a:pPr algn="ctr"/>
            <a:r>
              <a:rPr lang="en-US" sz="2800" dirty="0">
                <a:solidFill>
                  <a:srgbClr val="C2717B"/>
                </a:solidFill>
                <a:latin typeface="Chalkboard" charset="0"/>
                <a:ea typeface="Chalkboard" charset="0"/>
                <a:cs typeface="Chalkboard" charset="0"/>
              </a:rPr>
              <a:t>Now what?</a:t>
            </a:r>
          </a:p>
          <a:p>
            <a:pPr algn="ctr"/>
            <a:r>
              <a:rPr lang="en-US" sz="2000" dirty="0">
                <a:solidFill>
                  <a:schemeClr val="tx1">
                    <a:lumMod val="75000"/>
                    <a:lumOff val="25000"/>
                  </a:schemeClr>
                </a:solidFill>
                <a:latin typeface="Chalkboard" charset="0"/>
                <a:ea typeface="Chalkboard" charset="0"/>
                <a:cs typeface="Chalkboard" charset="0"/>
              </a:rPr>
              <a:t>What do I do with this? Where else might this come in handy?</a:t>
            </a:r>
          </a:p>
        </p:txBody>
      </p:sp>
      <p:sp>
        <p:nvSpPr>
          <p:cNvPr id="7" name="TextBox 6"/>
          <p:cNvSpPr txBox="1"/>
          <p:nvPr/>
        </p:nvSpPr>
        <p:spPr>
          <a:xfrm>
            <a:off x="1818990" y="3546511"/>
            <a:ext cx="3240178" cy="1354217"/>
          </a:xfrm>
          <a:prstGeom prst="rect">
            <a:avLst/>
          </a:prstGeom>
          <a:noFill/>
        </p:spPr>
        <p:txBody>
          <a:bodyPr wrap="square" rtlCol="0">
            <a:spAutoFit/>
          </a:bodyPr>
          <a:lstStyle/>
          <a:p>
            <a:pPr algn="ctr"/>
            <a:r>
              <a:rPr lang="en-US" sz="2800" dirty="0">
                <a:solidFill>
                  <a:srgbClr val="C2717B"/>
                </a:solidFill>
                <a:latin typeface="Chalkboard" charset="0"/>
                <a:ea typeface="Chalkboard" charset="0"/>
                <a:cs typeface="Chalkboard" charset="0"/>
              </a:rPr>
              <a:t>Apply</a:t>
            </a:r>
          </a:p>
          <a:p>
            <a:pPr algn="ctr"/>
            <a:r>
              <a:rPr lang="en-US" dirty="0">
                <a:solidFill>
                  <a:schemeClr val="accent5">
                    <a:lumMod val="75000"/>
                  </a:schemeClr>
                </a:solidFill>
                <a:latin typeface="Chalkboard" charset="0"/>
                <a:ea typeface="Chalkboard" charset="0"/>
                <a:cs typeface="Chalkboard" charset="0"/>
              </a:rPr>
              <a:t>Active experimentation</a:t>
            </a:r>
          </a:p>
          <a:p>
            <a:pPr algn="ctr"/>
            <a:r>
              <a:rPr lang="en-US" dirty="0">
                <a:solidFill>
                  <a:srgbClr val="685933"/>
                </a:solidFill>
                <a:latin typeface="Chalkboard" charset="0"/>
                <a:ea typeface="Chalkboard" charset="0"/>
                <a:cs typeface="Chalkboard" charset="0"/>
              </a:rPr>
              <a:t>Put what you learned into action</a:t>
            </a:r>
            <a:r>
              <a:rPr lang="en-US" dirty="0">
                <a:solidFill>
                  <a:srgbClr val="927E49"/>
                </a:solidFill>
                <a:latin typeface="Chalkboard" charset="0"/>
                <a:ea typeface="Chalkboard" charset="0"/>
                <a:cs typeface="Chalkboard" charset="0"/>
              </a:rPr>
              <a:t>!</a:t>
            </a:r>
          </a:p>
        </p:txBody>
      </p:sp>
      <p:sp>
        <p:nvSpPr>
          <p:cNvPr id="9" name="Circular Arrow 8"/>
          <p:cNvSpPr/>
          <p:nvPr/>
        </p:nvSpPr>
        <p:spPr>
          <a:xfrm>
            <a:off x="5496280" y="2522599"/>
            <a:ext cx="3033814" cy="2596466"/>
          </a:xfrm>
          <a:prstGeom prst="circularArrow">
            <a:avLst>
              <a:gd name="adj1" fmla="val 12500"/>
              <a:gd name="adj2" fmla="val 1142319"/>
              <a:gd name="adj3" fmla="val 20457681"/>
              <a:gd name="adj4" fmla="val 1631866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ular Arrow 9"/>
          <p:cNvSpPr/>
          <p:nvPr/>
        </p:nvSpPr>
        <p:spPr>
          <a:xfrm rot="5400000">
            <a:off x="5998369" y="3969459"/>
            <a:ext cx="3033814" cy="2596466"/>
          </a:xfrm>
          <a:prstGeom prst="circularArrow">
            <a:avLst>
              <a:gd name="adj1" fmla="val 12500"/>
              <a:gd name="adj2" fmla="val 1142319"/>
              <a:gd name="adj3" fmla="val 20457681"/>
              <a:gd name="adj4" fmla="val 1631866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p:cNvPicPr>
            <a:picLocks noChangeAspect="1"/>
          </p:cNvPicPr>
          <p:nvPr/>
        </p:nvPicPr>
        <p:blipFill rotWithShape="1">
          <a:blip r:embed="rId3">
            <a:alphaModFix amt="70000"/>
          </a:blip>
          <a:srcRect r="48923" b="50441"/>
          <a:stretch/>
        </p:blipFill>
        <p:spPr>
          <a:xfrm>
            <a:off x="4792099" y="749382"/>
            <a:ext cx="1408362" cy="1713497"/>
          </a:xfrm>
          <a:prstGeom prst="rect">
            <a:avLst/>
          </a:prstGeom>
        </p:spPr>
      </p:pic>
      <p:sp>
        <p:nvSpPr>
          <p:cNvPr id="11" name="Circular Arrow 10"/>
          <p:cNvSpPr/>
          <p:nvPr/>
        </p:nvSpPr>
        <p:spPr>
          <a:xfrm rot="11533520">
            <a:off x="2929764" y="3889181"/>
            <a:ext cx="3033814" cy="2596466"/>
          </a:xfrm>
          <a:prstGeom prst="circularArrow">
            <a:avLst>
              <a:gd name="adj1" fmla="val 12500"/>
              <a:gd name="adj2" fmla="val 1142319"/>
              <a:gd name="adj3" fmla="val 20457681"/>
              <a:gd name="adj4" fmla="val 1631866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ircular Arrow 11"/>
          <p:cNvSpPr/>
          <p:nvPr/>
        </p:nvSpPr>
        <p:spPr>
          <a:xfrm rot="17745133">
            <a:off x="2984027" y="2738851"/>
            <a:ext cx="3033814" cy="2596466"/>
          </a:xfrm>
          <a:prstGeom prst="circularArrow">
            <a:avLst>
              <a:gd name="adj1" fmla="val 12500"/>
              <a:gd name="adj2" fmla="val 1142319"/>
              <a:gd name="adj3" fmla="val 20457681"/>
              <a:gd name="adj4" fmla="val 1631866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6185181" y="1113941"/>
            <a:ext cx="1397370" cy="1477328"/>
          </a:xfrm>
          <a:prstGeom prst="rect">
            <a:avLst/>
          </a:prstGeom>
          <a:noFill/>
        </p:spPr>
        <p:txBody>
          <a:bodyPr wrap="none" rtlCol="0">
            <a:spAutoFit/>
          </a:bodyPr>
          <a:lstStyle/>
          <a:p>
            <a:r>
              <a:rPr lang="en-US" dirty="0">
                <a:latin typeface="Chalkboard" charset="0"/>
                <a:ea typeface="Chalkboard" charset="0"/>
                <a:cs typeface="Chalkboard" charset="0"/>
              </a:rPr>
              <a:t>Assignment</a:t>
            </a:r>
          </a:p>
          <a:p>
            <a:r>
              <a:rPr lang="en-US" dirty="0">
                <a:latin typeface="Chalkboard" charset="0"/>
                <a:ea typeface="Chalkboard" charset="0"/>
                <a:cs typeface="Chalkboard" charset="0"/>
              </a:rPr>
              <a:t>Quiz</a:t>
            </a:r>
          </a:p>
          <a:p>
            <a:r>
              <a:rPr lang="en-US" dirty="0">
                <a:latin typeface="Chalkboard" charset="0"/>
                <a:ea typeface="Chalkboard" charset="0"/>
                <a:cs typeface="Chalkboard" charset="0"/>
              </a:rPr>
              <a:t>Experiment</a:t>
            </a:r>
          </a:p>
          <a:p>
            <a:r>
              <a:rPr lang="en-US" dirty="0">
                <a:latin typeface="Chalkboard" charset="0"/>
                <a:ea typeface="Chalkboard" charset="0"/>
                <a:cs typeface="Chalkboard" charset="0"/>
              </a:rPr>
              <a:t>Group work</a:t>
            </a:r>
          </a:p>
          <a:p>
            <a:endParaRPr lang="en-US" dirty="0">
              <a:latin typeface="Chalkboard" charset="0"/>
              <a:ea typeface="Chalkboard" charset="0"/>
              <a:cs typeface="Chalkboard" charset="0"/>
            </a:endParaRPr>
          </a:p>
        </p:txBody>
      </p:sp>
      <p:sp>
        <p:nvSpPr>
          <p:cNvPr id="8" name="TextBox 7"/>
          <p:cNvSpPr txBox="1"/>
          <p:nvPr/>
        </p:nvSpPr>
        <p:spPr>
          <a:xfrm>
            <a:off x="6173306" y="690413"/>
            <a:ext cx="2303964" cy="369332"/>
          </a:xfrm>
          <a:prstGeom prst="rect">
            <a:avLst/>
          </a:prstGeom>
          <a:noFill/>
        </p:spPr>
        <p:txBody>
          <a:bodyPr wrap="none" rtlCol="0">
            <a:spAutoFit/>
          </a:bodyPr>
          <a:lstStyle/>
          <a:p>
            <a:r>
              <a:rPr lang="en-US" dirty="0">
                <a:solidFill>
                  <a:schemeClr val="accent5">
                    <a:lumMod val="50000"/>
                  </a:schemeClr>
                </a:solidFill>
                <a:latin typeface="Chalkboard" charset="0"/>
                <a:ea typeface="Chalkboard" charset="0"/>
                <a:cs typeface="Chalkboard" charset="0"/>
              </a:rPr>
              <a:t>Learning Experience</a:t>
            </a:r>
          </a:p>
        </p:txBody>
      </p:sp>
    </p:spTree>
    <p:extLst>
      <p:ext uri="{BB962C8B-B14F-4D97-AF65-F5344CB8AC3E}">
        <p14:creationId xmlns:p14="http://schemas.microsoft.com/office/powerpoint/2010/main" val="28573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What are the components of a good reflection?</a:t>
            </a:r>
          </a:p>
        </p:txBody>
      </p:sp>
      <p:sp>
        <p:nvSpPr>
          <p:cNvPr id="3" name="Content Placeholder 2"/>
          <p:cNvSpPr>
            <a:spLocks noGrp="1"/>
          </p:cNvSpPr>
          <p:nvPr>
            <p:ph idx="1"/>
          </p:nvPr>
        </p:nvSpPr>
        <p:spPr>
          <a:xfrm>
            <a:off x="838200" y="1828800"/>
            <a:ext cx="10515600" cy="5029200"/>
          </a:xfrm>
        </p:spPr>
        <p:txBody>
          <a:bodyPr>
            <a:normAutofit fontScale="70000" lnSpcReduction="20000"/>
          </a:bodyPr>
          <a:lstStyle/>
          <a:p>
            <a:r>
              <a:rPr lang="en-US" dirty="0"/>
              <a:t>Describe what you learned</a:t>
            </a:r>
          </a:p>
          <a:p>
            <a:pPr marL="0" indent="0">
              <a:buNone/>
            </a:pPr>
            <a:r>
              <a:rPr lang="en-US" dirty="0"/>
              <a:t>	</a:t>
            </a:r>
            <a:r>
              <a:rPr lang="en-US" sz="2400" dirty="0"/>
              <a:t>I learned that</a:t>
            </a:r>
            <a:r>
              <a:rPr lang="is-IS" sz="2400" dirty="0"/>
              <a:t>….</a:t>
            </a:r>
          </a:p>
          <a:p>
            <a:pPr marL="0" indent="0">
              <a:buNone/>
            </a:pPr>
            <a:r>
              <a:rPr lang="is-IS" sz="2400" dirty="0"/>
              <a:t>	I think that....</a:t>
            </a:r>
          </a:p>
          <a:p>
            <a:pPr marL="0" indent="0">
              <a:buNone/>
            </a:pPr>
            <a:endParaRPr lang="en-US" dirty="0"/>
          </a:p>
          <a:p>
            <a:r>
              <a:rPr lang="en-US" dirty="0"/>
              <a:t>Describe how you learned it in detail</a:t>
            </a:r>
            <a:endParaRPr lang="is-IS" dirty="0"/>
          </a:p>
          <a:p>
            <a:pPr marL="457200" lvl="1" indent="0">
              <a:buNone/>
            </a:pPr>
            <a:r>
              <a:rPr lang="is-IS" dirty="0"/>
              <a:t>	When I was pipetting the phage sample into the...</a:t>
            </a:r>
          </a:p>
          <a:p>
            <a:pPr marL="457200" lvl="1" indent="0">
              <a:buNone/>
            </a:pPr>
            <a:r>
              <a:rPr lang="is-IS" dirty="0"/>
              <a:t>	When I went over my assignment with the group....</a:t>
            </a:r>
          </a:p>
          <a:p>
            <a:endParaRPr lang="is-IS" dirty="0"/>
          </a:p>
          <a:p>
            <a:r>
              <a:rPr lang="is-IS" dirty="0"/>
              <a:t>What did it feel like</a:t>
            </a:r>
          </a:p>
          <a:p>
            <a:pPr marL="457200" lvl="1" indent="0">
              <a:buNone/>
            </a:pPr>
            <a:r>
              <a:rPr lang="is-IS" dirty="0"/>
              <a:t>	It was really frustrating to...</a:t>
            </a:r>
          </a:p>
          <a:p>
            <a:pPr marL="457200" lvl="1" indent="0">
              <a:buNone/>
            </a:pPr>
            <a:r>
              <a:rPr lang="is-IS" dirty="0"/>
              <a:t>	It was so exciting to...</a:t>
            </a:r>
          </a:p>
          <a:p>
            <a:pPr marL="457200" lvl="1" indent="0">
              <a:buNone/>
            </a:pPr>
            <a:r>
              <a:rPr lang="is-IS" dirty="0"/>
              <a:t>	I felt uncomfortable when....</a:t>
            </a:r>
          </a:p>
          <a:p>
            <a:pPr marL="0" indent="0">
              <a:buNone/>
            </a:pPr>
            <a:endParaRPr lang="is-IS" dirty="0"/>
          </a:p>
          <a:p>
            <a:r>
              <a:rPr lang="is-IS" dirty="0"/>
              <a:t>What </a:t>
            </a:r>
            <a:r>
              <a:rPr lang="is-IS" u="sng" dirty="0"/>
              <a:t>specific actions </a:t>
            </a:r>
            <a:r>
              <a:rPr lang="is-IS" dirty="0"/>
              <a:t>will you take</a:t>
            </a:r>
          </a:p>
          <a:p>
            <a:pPr marL="457200" lvl="1" indent="0">
              <a:buNone/>
            </a:pPr>
            <a:r>
              <a:rPr lang="is-IS" dirty="0"/>
              <a:t>	When I take a test next time I will...</a:t>
            </a:r>
          </a:p>
          <a:p>
            <a:pPr marL="457200" lvl="1" indent="0">
              <a:buNone/>
            </a:pPr>
            <a:r>
              <a:rPr lang="is-IS" dirty="0"/>
              <a:t>	I am going to try breaking the assignment into parts....</a:t>
            </a:r>
          </a:p>
          <a:p>
            <a:pPr marL="457200" lvl="1" indent="0">
              <a:buNone/>
            </a:pPr>
            <a:r>
              <a:rPr lang="is-IS" dirty="0"/>
              <a:t>	</a:t>
            </a:r>
            <a:endParaRPr lang="en-US" dirty="0"/>
          </a:p>
          <a:p>
            <a:endParaRPr lang="en-US" dirty="0"/>
          </a:p>
        </p:txBody>
      </p:sp>
    </p:spTree>
    <p:extLst>
      <p:ext uri="{BB962C8B-B14F-4D97-AF65-F5344CB8AC3E}">
        <p14:creationId xmlns:p14="http://schemas.microsoft.com/office/powerpoint/2010/main" val="123797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Reflecting on an experience</a:t>
            </a:r>
            <a:r>
              <a:rPr lang="is-IS" b="1" u="sng" dirty="0"/>
              <a:t>…like taking a test</a:t>
            </a:r>
            <a:endParaRPr lang="en-US" b="1" u="sng" dirty="0"/>
          </a:p>
        </p:txBody>
      </p:sp>
      <p:sp>
        <p:nvSpPr>
          <p:cNvPr id="4" name="Content Placeholder 3"/>
          <p:cNvSpPr>
            <a:spLocks noGrp="1"/>
          </p:cNvSpPr>
          <p:nvPr>
            <p:ph idx="1"/>
          </p:nvPr>
        </p:nvSpPr>
        <p:spPr>
          <a:xfrm>
            <a:off x="838200" y="1825625"/>
            <a:ext cx="10515600" cy="2814104"/>
          </a:xfrm>
          <a:prstGeom prst="rect">
            <a:avLst/>
          </a:prstGeom>
        </p:spPr>
        <p:txBody>
          <a:bodyPr>
            <a:spAutoFit/>
          </a:bodyPr>
          <a:lstStyle/>
          <a:p>
            <a:r>
              <a:rPr lang="en-US" dirty="0">
                <a:latin typeface="Chalkboard"/>
                <a:cs typeface="Chalkboard"/>
              </a:rPr>
              <a:t> I found the questions quite challenging at first, however upon allowing myself to really think about the content I was able to formulate correct (or at least reasonable) answers for most of the questions. For example, at first I thought I had no idea how to answer the final question, however after some thought I realized I knew that it was an example of media contamination.</a:t>
            </a:r>
          </a:p>
        </p:txBody>
      </p:sp>
    </p:spTree>
    <p:extLst>
      <p:ext uri="{BB962C8B-B14F-4D97-AF65-F5344CB8AC3E}">
        <p14:creationId xmlns:p14="http://schemas.microsoft.com/office/powerpoint/2010/main" val="987635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Reflecting on what you want to do in the future</a:t>
            </a:r>
          </a:p>
        </p:txBody>
      </p:sp>
      <p:sp>
        <p:nvSpPr>
          <p:cNvPr id="6" name="Content Placeholder 5"/>
          <p:cNvSpPr>
            <a:spLocks noGrp="1"/>
          </p:cNvSpPr>
          <p:nvPr>
            <p:ph idx="1"/>
          </p:nvPr>
        </p:nvSpPr>
        <p:spPr/>
        <p:txBody>
          <a:bodyPr/>
          <a:lstStyle/>
          <a:p>
            <a:r>
              <a:rPr lang="en-US" dirty="0">
                <a:latin typeface="Chalkboard" charset="0"/>
                <a:ea typeface="Chalkboard" charset="0"/>
                <a:cs typeface="Chalkboard" charset="0"/>
              </a:rPr>
              <a:t>Next week, I will be learning how to formulate my introduction paragraph and how to formulate my final manuscript. To do this I will be dedicating more of my time to the library to work on my manuscript and editing . I will be reading more papers on </a:t>
            </a:r>
            <a:r>
              <a:rPr lang="en-US" dirty="0" err="1">
                <a:latin typeface="Chalkboard" charset="0"/>
                <a:ea typeface="Chalkboard" charset="0"/>
                <a:cs typeface="Chalkboard" charset="0"/>
              </a:rPr>
              <a:t>Gordonia</a:t>
            </a:r>
            <a:r>
              <a:rPr lang="en-US" dirty="0">
                <a:latin typeface="Chalkboard" charset="0"/>
                <a:ea typeface="Chalkboard" charset="0"/>
                <a:cs typeface="Chalkboard" charset="0"/>
              </a:rPr>
              <a:t> phage. I will also be more responsive to criticism this week. I have been very stubborn in my attitude about our phage in class but I realized that a great scientist is open with his peers because they are the only ones that can help others understand what they also understand.</a:t>
            </a:r>
          </a:p>
        </p:txBody>
      </p:sp>
    </p:spTree>
    <p:extLst>
      <p:ext uri="{BB962C8B-B14F-4D97-AF65-F5344CB8AC3E}">
        <p14:creationId xmlns:p14="http://schemas.microsoft.com/office/powerpoint/2010/main" val="566374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1717</TotalTime>
  <Words>1026</Words>
  <Application>Microsoft Macintosh PowerPoint</Application>
  <PresentationFormat>Widescreen</PresentationFormat>
  <Paragraphs>114</Paragraphs>
  <Slides>12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ＭＳ Ｐゴシック</vt:lpstr>
      <vt:lpstr>Arial</vt:lpstr>
      <vt:lpstr>Calibri</vt:lpstr>
      <vt:lpstr>Calibri Light</vt:lpstr>
      <vt:lpstr>Chalkboard</vt:lpstr>
      <vt:lpstr>Wingdings</vt:lpstr>
      <vt:lpstr>Wingdings 2</vt:lpstr>
      <vt:lpstr>Office Theme</vt:lpstr>
      <vt:lpstr>What Is Reflective Writing and Why Should We Do It?  Introduction to the Biology 107 Laboratory Notebook</vt:lpstr>
      <vt:lpstr>What is Reflection?</vt:lpstr>
      <vt:lpstr>What is Reflection?</vt:lpstr>
      <vt:lpstr>What is metacognition?</vt:lpstr>
      <vt:lpstr>How do transfer what we learn from experience to future experiences?</vt:lpstr>
      <vt:lpstr>Learning Cycles</vt:lpstr>
      <vt:lpstr>What are the components of a good reflection?</vt:lpstr>
      <vt:lpstr>Reflecting on an experience…like taking a test</vt:lpstr>
      <vt:lpstr>Reflecting on what you want to do in the future</vt:lpstr>
      <vt:lpstr>Reflecting on a lab experience</vt:lpstr>
      <vt:lpstr>Reflecting on how we learn </vt:lpstr>
      <vt:lpstr>Assess this learning journal entry</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Reflective Writing for SEAPHAGES</dc:title>
  <dc:subject/>
  <dc:creator>Sally Molloy</dc:creator>
  <cp:keywords/>
  <dc:description/>
  <cp:lastModifiedBy>Microsoft Office User</cp:lastModifiedBy>
  <cp:revision>42</cp:revision>
  <dcterms:created xsi:type="dcterms:W3CDTF">2016-08-24T14:37:19Z</dcterms:created>
  <dcterms:modified xsi:type="dcterms:W3CDTF">2019-09-12T12:46:06Z</dcterms:modified>
  <cp:category/>
</cp:coreProperties>
</file>