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81d84649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81d84649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81d84649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81d84649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81d84649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81d84649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81d84649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81d84649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81d84649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81d84649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81d84649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81d84649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81d84649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81d84649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81d84649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81d84649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81d84649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81d84649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76d0b2f4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a76d0b2f4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00de9028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00de9028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76d0b2f4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76d0b2f4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76d0b2f4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76d0b2f4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17ce031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17ce031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17ce0317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17ce0317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76d0b2f4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76d0b2f4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a76d0b2f4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a76d0b2f4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76d0b2f4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76d0b2f4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527acdf9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a527acdf9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a29fc0a19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a29fc0a19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a29fc0a19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a29fc0a19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78d71f0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78d71f0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29fc0a19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a29fc0a19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29fc0a19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a29fc0a19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29fc0a19d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29fc0a19d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29fc0a19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29fc0a19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a29fc0a19d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a29fc0a19d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29fc0a19d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29fc0a19d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29fc0a19d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29fc0a19d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a29fc0a19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a29fc0a19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29fc0a19d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29fc0a19d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a29fc0a19d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a29fc0a19d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527acdf9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527acdf9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29fc0a19d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29fc0a19d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a29fc0a19d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a29fc0a19d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a29fc0a19d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a29fc0a19d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9e3b50fc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9e3b50fc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9e3b50fcf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9e3b50fcf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a527acdf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a527acdf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a527acdf9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a527acdf9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527acdf9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a527acdf9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a527acdf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a527acdf9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527acdf9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527acdf9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78d71f088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78d71f088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00de90284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00de90284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81d84649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81d84649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81d84649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81d84649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81d84649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81d84649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Teacher’s Powerpoint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/>
        </p:nvSpPr>
        <p:spPr>
          <a:xfrm>
            <a:off x="2185275" y="4300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l="6191" t="18266" r="21049" b="21127"/>
          <a:stretch/>
        </p:blipFill>
        <p:spPr>
          <a:xfrm>
            <a:off x="242390" y="818450"/>
            <a:ext cx="6212239" cy="348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Brazil</a:t>
            </a:r>
            <a:endParaRPr sz="2500"/>
          </a:p>
        </p:txBody>
      </p:sp>
      <p:sp>
        <p:nvSpPr>
          <p:cNvPr id="149" name="Google Shape;149;p22"/>
          <p:cNvSpPr txBox="1"/>
          <p:nvPr/>
        </p:nvSpPr>
        <p:spPr>
          <a:xfrm rot="-5400000">
            <a:off x="-645575" y="18499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4">
            <a:alphaModFix/>
          </a:blip>
          <a:srcRect l="28708" b="33038"/>
          <a:stretch/>
        </p:blipFill>
        <p:spPr>
          <a:xfrm>
            <a:off x="5753975" y="2164925"/>
            <a:ext cx="3340902" cy="275402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" name="Google Shape;151;p22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Italy</a:t>
            </a:r>
            <a:endParaRPr sz="2500"/>
          </a:p>
        </p:txBody>
      </p:sp>
      <p:sp>
        <p:nvSpPr>
          <p:cNvPr id="157" name="Google Shape;157;p23"/>
          <p:cNvSpPr txBox="1"/>
          <p:nvPr/>
        </p:nvSpPr>
        <p:spPr>
          <a:xfrm>
            <a:off x="2109075" y="43771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 rot="-5400000">
            <a:off x="-645575" y="19261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l="2591" b="22330"/>
          <a:stretch/>
        </p:blipFill>
        <p:spPr>
          <a:xfrm>
            <a:off x="271175" y="694550"/>
            <a:ext cx="6862668" cy="36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Italy</a:t>
            </a:r>
            <a:endParaRPr sz="2500"/>
          </a:p>
        </p:txBody>
      </p:sp>
      <p:sp>
        <p:nvSpPr>
          <p:cNvPr id="165" name="Google Shape;165;p24"/>
          <p:cNvSpPr txBox="1"/>
          <p:nvPr/>
        </p:nvSpPr>
        <p:spPr>
          <a:xfrm>
            <a:off x="2109075" y="43771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166" name="Google Shape;166;p24"/>
          <p:cNvSpPr txBox="1"/>
          <p:nvPr/>
        </p:nvSpPr>
        <p:spPr>
          <a:xfrm rot="-5400000">
            <a:off x="-645575" y="19261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l="2591" b="22330"/>
          <a:stretch/>
        </p:blipFill>
        <p:spPr>
          <a:xfrm>
            <a:off x="271175" y="694550"/>
            <a:ext cx="6862668" cy="36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4">
            <a:alphaModFix/>
          </a:blip>
          <a:srcRect l="28708" b="33038"/>
          <a:stretch/>
        </p:blipFill>
        <p:spPr>
          <a:xfrm>
            <a:off x="5753975" y="2164925"/>
            <a:ext cx="3340902" cy="275402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4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/>
        </p:nvSpPr>
        <p:spPr>
          <a:xfrm>
            <a:off x="2032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12234"/>
          <a:stretch/>
        </p:blipFill>
        <p:spPr>
          <a:xfrm>
            <a:off x="170050" y="856800"/>
            <a:ext cx="6360723" cy="375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Canada</a:t>
            </a:r>
            <a:endParaRPr sz="2500"/>
          </a:p>
        </p:txBody>
      </p:sp>
      <p:sp>
        <p:nvSpPr>
          <p:cNvPr id="177" name="Google Shape;177;p25"/>
          <p:cNvSpPr txBox="1"/>
          <p:nvPr/>
        </p:nvSpPr>
        <p:spPr>
          <a:xfrm rot="-5400000">
            <a:off x="-6455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/>
        </p:nvSpPr>
        <p:spPr>
          <a:xfrm>
            <a:off x="2032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 b="12234"/>
          <a:stretch/>
        </p:blipFill>
        <p:spPr>
          <a:xfrm>
            <a:off x="170050" y="856800"/>
            <a:ext cx="6360723" cy="375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Canada</a:t>
            </a:r>
            <a:endParaRPr sz="2500"/>
          </a:p>
        </p:txBody>
      </p:sp>
      <p:sp>
        <p:nvSpPr>
          <p:cNvPr id="185" name="Google Shape;185;p26"/>
          <p:cNvSpPr txBox="1"/>
          <p:nvPr/>
        </p:nvSpPr>
        <p:spPr>
          <a:xfrm rot="-5400000">
            <a:off x="-6455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4">
            <a:alphaModFix/>
          </a:blip>
          <a:srcRect l="28708" b="33038"/>
          <a:stretch/>
        </p:blipFill>
        <p:spPr>
          <a:xfrm>
            <a:off x="5753975" y="2164925"/>
            <a:ext cx="3340902" cy="275402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6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Mexico</a:t>
            </a:r>
            <a:endParaRPr sz="2500"/>
          </a:p>
        </p:txBody>
      </p:sp>
      <p:sp>
        <p:nvSpPr>
          <p:cNvPr id="193" name="Google Shape;193;p27"/>
          <p:cNvSpPr txBox="1"/>
          <p:nvPr/>
        </p:nvSpPr>
        <p:spPr>
          <a:xfrm>
            <a:off x="2032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194" name="Google Shape;194;p27"/>
          <p:cNvSpPr txBox="1"/>
          <p:nvPr/>
        </p:nvSpPr>
        <p:spPr>
          <a:xfrm rot="-5400000">
            <a:off x="-6455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 l="11652" t="12806" b="18967"/>
          <a:stretch/>
        </p:blipFill>
        <p:spPr>
          <a:xfrm>
            <a:off x="271600" y="1122725"/>
            <a:ext cx="6490624" cy="3373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Mexico</a:t>
            </a:r>
            <a:endParaRPr sz="2500"/>
          </a:p>
        </p:txBody>
      </p:sp>
      <p:sp>
        <p:nvSpPr>
          <p:cNvPr id="201" name="Google Shape;201;p28"/>
          <p:cNvSpPr txBox="1"/>
          <p:nvPr/>
        </p:nvSpPr>
        <p:spPr>
          <a:xfrm>
            <a:off x="2032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 rot="-5400000">
            <a:off x="-6455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 rotWithShape="1">
          <a:blip r:embed="rId3">
            <a:alphaModFix/>
          </a:blip>
          <a:srcRect l="11652" t="12806" b="18967"/>
          <a:stretch/>
        </p:blipFill>
        <p:spPr>
          <a:xfrm>
            <a:off x="271600" y="1122725"/>
            <a:ext cx="6490624" cy="337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 rotWithShape="1">
          <a:blip r:embed="rId4">
            <a:alphaModFix/>
          </a:blip>
          <a:srcRect l="28708" b="33038"/>
          <a:stretch/>
        </p:blipFill>
        <p:spPr>
          <a:xfrm>
            <a:off x="5753975" y="2164925"/>
            <a:ext cx="3340902" cy="275402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28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Australia</a:t>
            </a:r>
            <a:endParaRPr sz="2500"/>
          </a:p>
        </p:txBody>
      </p:sp>
      <p:sp>
        <p:nvSpPr>
          <p:cNvPr id="211" name="Google Shape;211;p29"/>
          <p:cNvSpPr txBox="1"/>
          <p:nvPr/>
        </p:nvSpPr>
        <p:spPr>
          <a:xfrm>
            <a:off x="823950" y="442072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12" name="Google Shape;212;p29"/>
          <p:cNvSpPr txBox="1"/>
          <p:nvPr/>
        </p:nvSpPr>
        <p:spPr>
          <a:xfrm rot="-5400000">
            <a:off x="-6455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 rotWithShape="1">
          <a:blip r:embed="rId3">
            <a:alphaModFix/>
          </a:blip>
          <a:srcRect l="8989" r="23112" b="20748"/>
          <a:stretch/>
        </p:blipFill>
        <p:spPr>
          <a:xfrm>
            <a:off x="347300" y="1036775"/>
            <a:ext cx="4307980" cy="33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Australia</a:t>
            </a:r>
            <a:endParaRPr sz="2500"/>
          </a:p>
        </p:txBody>
      </p:sp>
      <p:sp>
        <p:nvSpPr>
          <p:cNvPr id="219" name="Google Shape;219;p30"/>
          <p:cNvSpPr txBox="1"/>
          <p:nvPr/>
        </p:nvSpPr>
        <p:spPr>
          <a:xfrm>
            <a:off x="823950" y="442072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20" name="Google Shape;220;p30"/>
          <p:cNvSpPr txBox="1"/>
          <p:nvPr/>
        </p:nvSpPr>
        <p:spPr>
          <a:xfrm rot="-5400000">
            <a:off x="-6455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/>
          </a:blip>
          <a:srcRect l="8989" r="23112" b="20748"/>
          <a:stretch/>
        </p:blipFill>
        <p:spPr>
          <a:xfrm>
            <a:off x="347300" y="1036775"/>
            <a:ext cx="4307980" cy="33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 rotWithShape="1">
          <a:blip r:embed="rId4">
            <a:alphaModFix/>
          </a:blip>
          <a:srcRect l="28708" b="33038"/>
          <a:stretch/>
        </p:blipFill>
        <p:spPr>
          <a:xfrm>
            <a:off x="5753975" y="2164925"/>
            <a:ext cx="3340902" cy="275402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3" name="Google Shape;223;p30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1190400" y="91250"/>
            <a:ext cx="3513900" cy="7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Linear Model </a:t>
            </a: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753" y="835550"/>
            <a:ext cx="7079222" cy="39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175" y="270275"/>
            <a:ext cx="3076650" cy="3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/>
        </p:nvSpPr>
        <p:spPr>
          <a:xfrm>
            <a:off x="2575350" y="47056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32" name="Google Shape;232;p31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233" name="Google Shape;233;p31"/>
          <p:cNvSpPr txBox="1"/>
          <p:nvPr/>
        </p:nvSpPr>
        <p:spPr>
          <a:xfrm>
            <a:off x="6006450" y="46376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234" name="Google Shape;234;p31"/>
          <p:cNvSpPr txBox="1"/>
          <p:nvPr/>
        </p:nvSpPr>
        <p:spPr>
          <a:xfrm>
            <a:off x="772900" y="47056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333325" y="43451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36" name="Google Shape;236;p31"/>
          <p:cNvSpPr txBox="1"/>
          <p:nvPr/>
        </p:nvSpPr>
        <p:spPr>
          <a:xfrm>
            <a:off x="12425" y="7215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150,000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199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1.A. Finished graphs of sample data</a:t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53020"/>
          <a:stretch/>
        </p:blipFill>
        <p:spPr>
          <a:xfrm>
            <a:off x="2557153" y="861350"/>
            <a:ext cx="3369451" cy="416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827475" y="108700"/>
            <a:ext cx="4136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Exponential Model </a:t>
            </a:r>
            <a:endParaRPr/>
          </a:p>
        </p:txBody>
      </p:sp>
      <p:pic>
        <p:nvPicPr>
          <p:cNvPr id="242" name="Google Shape;2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400" y="743500"/>
            <a:ext cx="6964323" cy="39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750" y="187850"/>
            <a:ext cx="2887975" cy="4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2766225" y="465005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45" name="Google Shape;245;p32"/>
          <p:cNvSpPr txBox="1"/>
          <p:nvPr/>
        </p:nvSpPr>
        <p:spPr>
          <a:xfrm rot="-5400000">
            <a:off x="-449125" y="22351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246" name="Google Shape;246;p32"/>
          <p:cNvSpPr txBox="1"/>
          <p:nvPr/>
        </p:nvSpPr>
        <p:spPr>
          <a:xfrm>
            <a:off x="5945950" y="43831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247" name="Google Shape;247;p32"/>
          <p:cNvSpPr txBox="1"/>
          <p:nvPr/>
        </p:nvSpPr>
        <p:spPr>
          <a:xfrm>
            <a:off x="786575" y="45530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48" name="Google Shape;248;p32"/>
          <p:cNvSpPr txBox="1"/>
          <p:nvPr/>
        </p:nvSpPr>
        <p:spPr>
          <a:xfrm>
            <a:off x="387150" y="41778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49" name="Google Shape;249;p32"/>
          <p:cNvSpPr txBox="1"/>
          <p:nvPr/>
        </p:nvSpPr>
        <p:spPr>
          <a:xfrm>
            <a:off x="42425" y="55515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200,000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901050" y="0"/>
            <a:ext cx="4456800" cy="7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Logarithmic Model </a:t>
            </a:r>
            <a:endParaRPr/>
          </a:p>
        </p:txBody>
      </p:sp>
      <p:pic>
        <p:nvPicPr>
          <p:cNvPr id="255" name="Google Shape;2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25" y="976200"/>
            <a:ext cx="6437926" cy="361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225" y="216225"/>
            <a:ext cx="3575925" cy="31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2413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58" name="Google Shape;258;p33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259" name="Google Shape;259;p33"/>
          <p:cNvSpPr txBox="1"/>
          <p:nvPr/>
        </p:nvSpPr>
        <p:spPr>
          <a:xfrm>
            <a:off x="5441875" y="43146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260" name="Google Shape;260;p33"/>
          <p:cNvSpPr txBox="1"/>
          <p:nvPr/>
        </p:nvSpPr>
        <p:spPr>
          <a:xfrm>
            <a:off x="698475" y="45295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61" name="Google Shape;261;p33"/>
          <p:cNvSpPr txBox="1"/>
          <p:nvPr/>
        </p:nvSpPr>
        <p:spPr>
          <a:xfrm>
            <a:off x="343050" y="40515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62" name="Google Shape;262;p33"/>
          <p:cNvSpPr txBox="1"/>
          <p:nvPr/>
        </p:nvSpPr>
        <p:spPr>
          <a:xfrm>
            <a:off x="-44050" y="9124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120,000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1285875" y="83900"/>
            <a:ext cx="3975600" cy="7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Logistic Model </a:t>
            </a:r>
            <a:endParaRPr/>
          </a:p>
        </p:txBody>
      </p:sp>
      <p:pic>
        <p:nvPicPr>
          <p:cNvPr id="268" name="Google Shape;2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300" y="983625"/>
            <a:ext cx="6534150" cy="354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450" y="183450"/>
            <a:ext cx="2328075" cy="4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4"/>
          <p:cNvSpPr txBox="1"/>
          <p:nvPr/>
        </p:nvSpPr>
        <p:spPr>
          <a:xfrm>
            <a:off x="2413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71" name="Google Shape;271;p34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272" name="Google Shape;272;p34"/>
          <p:cNvSpPr txBox="1"/>
          <p:nvPr/>
        </p:nvSpPr>
        <p:spPr>
          <a:xfrm>
            <a:off x="5549550" y="43538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273" name="Google Shape;273;p34"/>
          <p:cNvSpPr txBox="1"/>
          <p:nvPr/>
        </p:nvSpPr>
        <p:spPr>
          <a:xfrm>
            <a:off x="666300" y="44756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74" name="Google Shape;274;p34"/>
          <p:cNvSpPr txBox="1"/>
          <p:nvPr/>
        </p:nvSpPr>
        <p:spPr>
          <a:xfrm>
            <a:off x="262925" y="41591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75" name="Google Shape;275;p34"/>
          <p:cNvSpPr txBox="1"/>
          <p:nvPr/>
        </p:nvSpPr>
        <p:spPr>
          <a:xfrm>
            <a:off x="-77825" y="10619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110,000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>
            <a:spLocks noGrp="1"/>
          </p:cNvSpPr>
          <p:nvPr>
            <p:ph type="title"/>
          </p:nvPr>
        </p:nvSpPr>
        <p:spPr>
          <a:xfrm>
            <a:off x="1128450" y="136088"/>
            <a:ext cx="32460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 Linear Model </a:t>
            </a:r>
            <a:endParaRPr/>
          </a:p>
        </p:txBody>
      </p:sp>
      <p:pic>
        <p:nvPicPr>
          <p:cNvPr id="281" name="Google Shape;2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813" y="710800"/>
            <a:ext cx="6868723" cy="38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450" y="273575"/>
            <a:ext cx="3246000" cy="437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/>
          <p:nvPr/>
        </p:nvSpPr>
        <p:spPr>
          <a:xfrm>
            <a:off x="2379625" y="46236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84" name="Google Shape;284;p35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285" name="Google Shape;285;p35"/>
          <p:cNvSpPr txBox="1"/>
          <p:nvPr/>
        </p:nvSpPr>
        <p:spPr>
          <a:xfrm>
            <a:off x="5781375" y="43239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286" name="Google Shape;286;p35"/>
          <p:cNvSpPr txBox="1"/>
          <p:nvPr/>
        </p:nvSpPr>
        <p:spPr>
          <a:xfrm>
            <a:off x="697275" y="45637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87" name="Google Shape;287;p35"/>
          <p:cNvSpPr txBox="1"/>
          <p:nvPr/>
        </p:nvSpPr>
        <p:spPr>
          <a:xfrm>
            <a:off x="262950" y="40074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288" name="Google Shape;288;p35"/>
          <p:cNvSpPr txBox="1"/>
          <p:nvPr/>
        </p:nvSpPr>
        <p:spPr>
          <a:xfrm>
            <a:off x="-77825" y="7108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65,000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>
            <a:spLocks noGrp="1"/>
          </p:cNvSpPr>
          <p:nvPr>
            <p:ph type="title"/>
          </p:nvPr>
        </p:nvSpPr>
        <p:spPr>
          <a:xfrm>
            <a:off x="804600" y="214125"/>
            <a:ext cx="41961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 Exponential Model </a:t>
            </a:r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063" y="803900"/>
            <a:ext cx="6868723" cy="38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400" y="364325"/>
            <a:ext cx="2707825" cy="4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/>
          <p:nvPr/>
        </p:nvSpPr>
        <p:spPr>
          <a:xfrm>
            <a:off x="2413875" y="463625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297" name="Google Shape;297;p36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298" name="Google Shape;298;p36"/>
          <p:cNvSpPr txBox="1"/>
          <p:nvPr/>
        </p:nvSpPr>
        <p:spPr>
          <a:xfrm>
            <a:off x="5818725" y="44169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299" name="Google Shape;299;p36"/>
          <p:cNvSpPr txBox="1"/>
          <p:nvPr/>
        </p:nvSpPr>
        <p:spPr>
          <a:xfrm>
            <a:off x="724450" y="46362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00" name="Google Shape;300;p36"/>
          <p:cNvSpPr txBox="1"/>
          <p:nvPr/>
        </p:nvSpPr>
        <p:spPr>
          <a:xfrm>
            <a:off x="295550" y="41004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01" name="Google Shape;301;p36"/>
          <p:cNvSpPr txBox="1"/>
          <p:nvPr/>
        </p:nvSpPr>
        <p:spPr>
          <a:xfrm>
            <a:off x="0" y="67257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400,000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>
            <a:spLocks noGrp="1"/>
          </p:cNvSpPr>
          <p:nvPr>
            <p:ph type="title"/>
          </p:nvPr>
        </p:nvSpPr>
        <p:spPr>
          <a:xfrm>
            <a:off x="375900" y="144975"/>
            <a:ext cx="41961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 Logarithmic Model </a:t>
            </a:r>
            <a:endParaRPr/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063" y="731275"/>
            <a:ext cx="6868723" cy="38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875" y="273575"/>
            <a:ext cx="4300525" cy="3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 txBox="1"/>
          <p:nvPr/>
        </p:nvSpPr>
        <p:spPr>
          <a:xfrm>
            <a:off x="2413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10" name="Google Shape;310;p37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311" name="Google Shape;311;p37"/>
          <p:cNvSpPr txBox="1"/>
          <p:nvPr/>
        </p:nvSpPr>
        <p:spPr>
          <a:xfrm>
            <a:off x="5815625" y="40252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12" name="Google Shape;312;p37"/>
          <p:cNvSpPr txBox="1"/>
          <p:nvPr/>
        </p:nvSpPr>
        <p:spPr>
          <a:xfrm>
            <a:off x="739125" y="45295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13" name="Google Shape;313;p37"/>
          <p:cNvSpPr txBox="1"/>
          <p:nvPr/>
        </p:nvSpPr>
        <p:spPr>
          <a:xfrm>
            <a:off x="297100" y="3708738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14" name="Google Shape;314;p37"/>
          <p:cNvSpPr txBox="1"/>
          <p:nvPr/>
        </p:nvSpPr>
        <p:spPr>
          <a:xfrm>
            <a:off x="0" y="6628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50,000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xfrm>
            <a:off x="890325" y="209275"/>
            <a:ext cx="37281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 Logistic Model </a:t>
            </a:r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75" y="812675"/>
            <a:ext cx="6868723" cy="38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 rotWithShape="1">
          <a:blip r:embed="rId4">
            <a:alphaModFix/>
          </a:blip>
          <a:srcRect l="44509"/>
          <a:stretch/>
        </p:blipFill>
        <p:spPr>
          <a:xfrm>
            <a:off x="4572075" y="209275"/>
            <a:ext cx="2940025" cy="6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8"/>
          <p:cNvSpPr txBox="1"/>
          <p:nvPr/>
        </p:nvSpPr>
        <p:spPr>
          <a:xfrm>
            <a:off x="2404100" y="4710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23" name="Google Shape;323;p38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324" name="Google Shape;324;p38"/>
          <p:cNvSpPr txBox="1"/>
          <p:nvPr/>
        </p:nvSpPr>
        <p:spPr>
          <a:xfrm>
            <a:off x="6425550" y="45985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25" name="Google Shape;325;p38"/>
          <p:cNvSpPr txBox="1"/>
          <p:nvPr/>
        </p:nvSpPr>
        <p:spPr>
          <a:xfrm>
            <a:off x="811050" y="45530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26" name="Google Shape;326;p38"/>
          <p:cNvSpPr txBox="1"/>
          <p:nvPr/>
        </p:nvSpPr>
        <p:spPr>
          <a:xfrm>
            <a:off x="376350" y="43113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27" name="Google Shape;327;p38"/>
          <p:cNvSpPr txBox="1"/>
          <p:nvPr/>
        </p:nvSpPr>
        <p:spPr>
          <a:xfrm>
            <a:off x="0" y="6334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70,000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 txBox="1">
            <a:spLocks noGrp="1"/>
          </p:cNvSpPr>
          <p:nvPr>
            <p:ph type="title"/>
          </p:nvPr>
        </p:nvSpPr>
        <p:spPr>
          <a:xfrm>
            <a:off x="1158225" y="-12"/>
            <a:ext cx="31386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Italy Linear Model </a:t>
            </a:r>
            <a:endParaRPr/>
          </a:p>
        </p:txBody>
      </p:sp>
      <p:sp>
        <p:nvSpPr>
          <p:cNvPr id="333" name="Google Shape;333;p39"/>
          <p:cNvSpPr txBox="1"/>
          <p:nvPr/>
        </p:nvSpPr>
        <p:spPr>
          <a:xfrm>
            <a:off x="25457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34" name="Google Shape;334;p39"/>
          <p:cNvSpPr txBox="1"/>
          <p:nvPr/>
        </p:nvSpPr>
        <p:spPr>
          <a:xfrm rot="-5400000">
            <a:off x="364075" y="2168850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335" name="Google Shape;3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350" y="730888"/>
            <a:ext cx="6253110" cy="384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050" y="92825"/>
            <a:ext cx="3138600" cy="41943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9"/>
          <p:cNvSpPr txBox="1"/>
          <p:nvPr/>
        </p:nvSpPr>
        <p:spPr>
          <a:xfrm>
            <a:off x="1112800" y="42042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38" name="Google Shape;338;p39"/>
          <p:cNvSpPr txBox="1"/>
          <p:nvPr/>
        </p:nvSpPr>
        <p:spPr>
          <a:xfrm>
            <a:off x="1574350" y="45755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39" name="Google Shape;339;p39"/>
          <p:cNvSpPr txBox="1"/>
          <p:nvPr/>
        </p:nvSpPr>
        <p:spPr>
          <a:xfrm>
            <a:off x="6298275" y="45755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40" name="Google Shape;340;p39"/>
          <p:cNvSpPr txBox="1"/>
          <p:nvPr/>
        </p:nvSpPr>
        <p:spPr>
          <a:xfrm>
            <a:off x="671950" y="7904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45,000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>
            <a:spLocks noGrp="1"/>
          </p:cNvSpPr>
          <p:nvPr>
            <p:ph type="title"/>
          </p:nvPr>
        </p:nvSpPr>
        <p:spPr>
          <a:xfrm>
            <a:off x="705500" y="0"/>
            <a:ext cx="39210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Italy Exponential Model </a:t>
            </a:r>
            <a:endParaRPr/>
          </a:p>
        </p:txBody>
      </p:sp>
      <p:pic>
        <p:nvPicPr>
          <p:cNvPr id="346" name="Google Shape;3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550" y="648312"/>
            <a:ext cx="6227766" cy="382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101" y="147157"/>
            <a:ext cx="3127025" cy="4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0"/>
          <p:cNvSpPr txBox="1"/>
          <p:nvPr/>
        </p:nvSpPr>
        <p:spPr>
          <a:xfrm rot="-5400000">
            <a:off x="160475" y="2152588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349" name="Google Shape;349;p40"/>
          <p:cNvSpPr txBox="1"/>
          <p:nvPr/>
        </p:nvSpPr>
        <p:spPr>
          <a:xfrm>
            <a:off x="23505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50" name="Google Shape;350;p40"/>
          <p:cNvSpPr txBox="1"/>
          <p:nvPr/>
        </p:nvSpPr>
        <p:spPr>
          <a:xfrm>
            <a:off x="869550" y="40858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1" name="Google Shape;351;p40"/>
          <p:cNvSpPr txBox="1"/>
          <p:nvPr/>
        </p:nvSpPr>
        <p:spPr>
          <a:xfrm>
            <a:off x="1343150" y="44774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2" name="Google Shape;352;p40"/>
          <p:cNvSpPr txBox="1"/>
          <p:nvPr/>
        </p:nvSpPr>
        <p:spPr>
          <a:xfrm>
            <a:off x="6052613" y="44774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53" name="Google Shape;353;p40"/>
          <p:cNvSpPr txBox="1"/>
          <p:nvPr/>
        </p:nvSpPr>
        <p:spPr>
          <a:xfrm>
            <a:off x="525150" y="6483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100,000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>
            <a:spLocks noGrp="1"/>
          </p:cNvSpPr>
          <p:nvPr>
            <p:ph type="title"/>
          </p:nvPr>
        </p:nvSpPr>
        <p:spPr>
          <a:xfrm>
            <a:off x="793900" y="0"/>
            <a:ext cx="39531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Italy Logarithmic Model </a:t>
            </a:r>
            <a:endParaRPr/>
          </a:p>
        </p:txBody>
      </p:sp>
      <p:sp>
        <p:nvSpPr>
          <p:cNvPr id="359" name="Google Shape;359;p41"/>
          <p:cNvSpPr txBox="1"/>
          <p:nvPr/>
        </p:nvSpPr>
        <p:spPr>
          <a:xfrm>
            <a:off x="23421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60" name="Google Shape;360;p41"/>
          <p:cNvSpPr txBox="1"/>
          <p:nvPr/>
        </p:nvSpPr>
        <p:spPr>
          <a:xfrm rot="-5400000">
            <a:off x="203325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361" name="Google Shape;3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800" y="732099"/>
            <a:ext cx="6085341" cy="37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000" y="132625"/>
            <a:ext cx="4182675" cy="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 txBox="1"/>
          <p:nvPr/>
        </p:nvSpPr>
        <p:spPr>
          <a:xfrm>
            <a:off x="1393800" y="44855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4" name="Google Shape;364;p41"/>
          <p:cNvSpPr txBox="1"/>
          <p:nvPr/>
        </p:nvSpPr>
        <p:spPr>
          <a:xfrm>
            <a:off x="898375" y="41093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5" name="Google Shape;365;p41"/>
          <p:cNvSpPr txBox="1"/>
          <p:nvPr/>
        </p:nvSpPr>
        <p:spPr>
          <a:xfrm>
            <a:off x="6008950" y="44855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66" name="Google Shape;366;p41"/>
          <p:cNvSpPr txBox="1"/>
          <p:nvPr/>
        </p:nvSpPr>
        <p:spPr>
          <a:xfrm>
            <a:off x="491400" y="6785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40,000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241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1.B. Examples of lines of best fit. 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50" y="785847"/>
            <a:ext cx="2369725" cy="2112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4875" y="738038"/>
            <a:ext cx="2165675" cy="2207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8" name="Google Shape;68;p15"/>
          <p:cNvSpPr txBox="1"/>
          <p:nvPr/>
        </p:nvSpPr>
        <p:spPr>
          <a:xfrm>
            <a:off x="422450" y="785850"/>
            <a:ext cx="7032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6700" y="3084625"/>
            <a:ext cx="2517300" cy="2058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0" name="Google Shape;70;p15"/>
          <p:cNvSpPr txBox="1"/>
          <p:nvPr/>
        </p:nvSpPr>
        <p:spPr>
          <a:xfrm>
            <a:off x="1776700" y="3084625"/>
            <a:ext cx="122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Logarithmic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4084875" y="738050"/>
            <a:ext cx="13251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Exponential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5700" y="3046600"/>
            <a:ext cx="2981325" cy="209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" name="Google Shape;73;p15"/>
          <p:cNvSpPr txBox="1"/>
          <p:nvPr/>
        </p:nvSpPr>
        <p:spPr>
          <a:xfrm>
            <a:off x="5785700" y="3046600"/>
            <a:ext cx="122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"/>
          <p:cNvSpPr txBox="1">
            <a:spLocks noGrp="1"/>
          </p:cNvSpPr>
          <p:nvPr>
            <p:ph type="title"/>
          </p:nvPr>
        </p:nvSpPr>
        <p:spPr>
          <a:xfrm>
            <a:off x="1177100" y="23500"/>
            <a:ext cx="32886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Italy Logistic Model </a:t>
            </a:r>
            <a:endParaRPr/>
          </a:p>
        </p:txBody>
      </p:sp>
      <p:sp>
        <p:nvSpPr>
          <p:cNvPr id="372" name="Google Shape;372;p42"/>
          <p:cNvSpPr txBox="1"/>
          <p:nvPr/>
        </p:nvSpPr>
        <p:spPr>
          <a:xfrm>
            <a:off x="2310513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73" name="Google Shape;373;p42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374" name="Google Shape;3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977" y="109925"/>
            <a:ext cx="2715560" cy="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888" y="715019"/>
            <a:ext cx="6295024" cy="387045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2"/>
          <p:cNvSpPr txBox="1"/>
          <p:nvPr/>
        </p:nvSpPr>
        <p:spPr>
          <a:xfrm>
            <a:off x="1357900" y="45854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77" name="Google Shape;377;p42"/>
          <p:cNvSpPr txBox="1"/>
          <p:nvPr/>
        </p:nvSpPr>
        <p:spPr>
          <a:xfrm>
            <a:off x="853475" y="41958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78" name="Google Shape;378;p42"/>
          <p:cNvSpPr txBox="1"/>
          <p:nvPr/>
        </p:nvSpPr>
        <p:spPr>
          <a:xfrm>
            <a:off x="6136225" y="45854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79" name="Google Shape;379;p42"/>
          <p:cNvSpPr txBox="1"/>
          <p:nvPr/>
        </p:nvSpPr>
        <p:spPr>
          <a:xfrm>
            <a:off x="490100" y="6286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34,000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"/>
          <p:cNvSpPr txBox="1">
            <a:spLocks noGrp="1"/>
          </p:cNvSpPr>
          <p:nvPr>
            <p:ph type="title"/>
          </p:nvPr>
        </p:nvSpPr>
        <p:spPr>
          <a:xfrm>
            <a:off x="934625" y="0"/>
            <a:ext cx="37281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 Linear Model </a:t>
            </a:r>
            <a:endParaRPr/>
          </a:p>
        </p:txBody>
      </p:sp>
      <p:sp>
        <p:nvSpPr>
          <p:cNvPr id="385" name="Google Shape;385;p43"/>
          <p:cNvSpPr txBox="1"/>
          <p:nvPr/>
        </p:nvSpPr>
        <p:spPr>
          <a:xfrm>
            <a:off x="2187588" y="466012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386" name="Google Shape;386;p43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387" name="Google Shape;38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824575"/>
            <a:ext cx="6112138" cy="37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975" y="66750"/>
            <a:ext cx="2829600" cy="4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3"/>
          <p:cNvSpPr txBox="1"/>
          <p:nvPr/>
        </p:nvSpPr>
        <p:spPr>
          <a:xfrm>
            <a:off x="1329500" y="46601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90" name="Google Shape;390;p43"/>
          <p:cNvSpPr txBox="1"/>
          <p:nvPr/>
        </p:nvSpPr>
        <p:spPr>
          <a:xfrm>
            <a:off x="835800" y="41744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91" name="Google Shape;391;p43"/>
          <p:cNvSpPr txBox="1"/>
          <p:nvPr/>
        </p:nvSpPr>
        <p:spPr>
          <a:xfrm>
            <a:off x="5918775" y="45825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392" name="Google Shape;392;p43"/>
          <p:cNvSpPr txBox="1"/>
          <p:nvPr/>
        </p:nvSpPr>
        <p:spPr>
          <a:xfrm>
            <a:off x="545000" y="7154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12,000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"/>
          <p:cNvSpPr txBox="1">
            <a:spLocks noGrp="1"/>
          </p:cNvSpPr>
          <p:nvPr>
            <p:ph type="title"/>
          </p:nvPr>
        </p:nvSpPr>
        <p:spPr>
          <a:xfrm>
            <a:off x="705500" y="0"/>
            <a:ext cx="44817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 Exponential Model </a:t>
            </a:r>
            <a:endParaRPr/>
          </a:p>
        </p:txBody>
      </p:sp>
      <p:sp>
        <p:nvSpPr>
          <p:cNvPr id="398" name="Google Shape;398;p44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399" name="Google Shape;399;p44"/>
          <p:cNvSpPr txBox="1"/>
          <p:nvPr/>
        </p:nvSpPr>
        <p:spPr>
          <a:xfrm>
            <a:off x="2232650" y="46797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pic>
        <p:nvPicPr>
          <p:cNvPr id="400" name="Google Shape;4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752025"/>
            <a:ext cx="6288701" cy="386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075" y="79625"/>
            <a:ext cx="3149080" cy="4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4"/>
          <p:cNvSpPr txBox="1"/>
          <p:nvPr/>
        </p:nvSpPr>
        <p:spPr>
          <a:xfrm>
            <a:off x="1329500" y="46797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03" name="Google Shape;403;p44"/>
          <p:cNvSpPr txBox="1"/>
          <p:nvPr/>
        </p:nvSpPr>
        <p:spPr>
          <a:xfrm>
            <a:off x="857225" y="42056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04" name="Google Shape;404;p44"/>
          <p:cNvSpPr txBox="1"/>
          <p:nvPr/>
        </p:nvSpPr>
        <p:spPr>
          <a:xfrm>
            <a:off x="6071925" y="46185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05" name="Google Shape;405;p44"/>
          <p:cNvSpPr txBox="1"/>
          <p:nvPr/>
        </p:nvSpPr>
        <p:spPr>
          <a:xfrm>
            <a:off x="490100" y="6480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32,000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>
            <a:spLocks noGrp="1"/>
          </p:cNvSpPr>
          <p:nvPr>
            <p:ph type="title"/>
          </p:nvPr>
        </p:nvSpPr>
        <p:spPr>
          <a:xfrm>
            <a:off x="365825" y="25"/>
            <a:ext cx="44676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 Logarithmic Model </a:t>
            </a:r>
            <a:endParaRPr/>
          </a:p>
        </p:txBody>
      </p:sp>
      <p:sp>
        <p:nvSpPr>
          <p:cNvPr id="411" name="Google Shape;411;p45"/>
          <p:cNvSpPr txBox="1"/>
          <p:nvPr/>
        </p:nvSpPr>
        <p:spPr>
          <a:xfrm>
            <a:off x="2398125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12" name="Google Shape;412;p45"/>
          <p:cNvSpPr txBox="1"/>
          <p:nvPr/>
        </p:nvSpPr>
        <p:spPr>
          <a:xfrm rot="-5400000">
            <a:off x="147525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13" name="Google Shape;4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686000"/>
            <a:ext cx="6482800" cy="39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025" y="132038"/>
            <a:ext cx="4067575" cy="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5"/>
          <p:cNvSpPr txBox="1"/>
          <p:nvPr/>
        </p:nvSpPr>
        <p:spPr>
          <a:xfrm>
            <a:off x="13295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16" name="Google Shape;416;p45"/>
          <p:cNvSpPr txBox="1"/>
          <p:nvPr/>
        </p:nvSpPr>
        <p:spPr>
          <a:xfrm>
            <a:off x="853300" y="42601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17" name="Google Shape;417;p45"/>
          <p:cNvSpPr txBox="1"/>
          <p:nvPr/>
        </p:nvSpPr>
        <p:spPr>
          <a:xfrm>
            <a:off x="6200500" y="45766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18" name="Google Shape;418;p45"/>
          <p:cNvSpPr txBox="1"/>
          <p:nvPr/>
        </p:nvSpPr>
        <p:spPr>
          <a:xfrm>
            <a:off x="508900" y="6051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10,000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"/>
          <p:cNvSpPr txBox="1">
            <a:spLocks noGrp="1"/>
          </p:cNvSpPr>
          <p:nvPr>
            <p:ph type="title"/>
          </p:nvPr>
        </p:nvSpPr>
        <p:spPr>
          <a:xfrm>
            <a:off x="890350" y="0"/>
            <a:ext cx="38568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 Logistic Model </a:t>
            </a:r>
            <a:endParaRPr/>
          </a:p>
        </p:txBody>
      </p:sp>
      <p:sp>
        <p:nvSpPr>
          <p:cNvPr id="424" name="Google Shape;424;p46"/>
          <p:cNvSpPr txBox="1"/>
          <p:nvPr/>
        </p:nvSpPr>
        <p:spPr>
          <a:xfrm>
            <a:off x="2304138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25" name="Google Shape;425;p46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26" name="Google Shape;42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025" y="728650"/>
            <a:ext cx="6413408" cy="39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165" y="72475"/>
            <a:ext cx="2699610" cy="5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6"/>
          <p:cNvSpPr txBox="1"/>
          <p:nvPr/>
        </p:nvSpPr>
        <p:spPr>
          <a:xfrm>
            <a:off x="1313025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29" name="Google Shape;429;p46"/>
          <p:cNvSpPr txBox="1"/>
          <p:nvPr/>
        </p:nvSpPr>
        <p:spPr>
          <a:xfrm>
            <a:off x="819325" y="42708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30" name="Google Shape;430;p46"/>
          <p:cNvSpPr txBox="1"/>
          <p:nvPr/>
        </p:nvSpPr>
        <p:spPr>
          <a:xfrm>
            <a:off x="6168375" y="45873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31" name="Google Shape;431;p46"/>
          <p:cNvSpPr txBox="1"/>
          <p:nvPr/>
        </p:nvSpPr>
        <p:spPr>
          <a:xfrm>
            <a:off x="543675" y="60510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9,000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 txBox="1">
            <a:spLocks noGrp="1"/>
          </p:cNvSpPr>
          <p:nvPr>
            <p:ph type="title"/>
          </p:nvPr>
        </p:nvSpPr>
        <p:spPr>
          <a:xfrm>
            <a:off x="1329500" y="-14600"/>
            <a:ext cx="35244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 Linear Model </a:t>
            </a:r>
            <a:endParaRPr/>
          </a:p>
        </p:txBody>
      </p:sp>
      <p:sp>
        <p:nvSpPr>
          <p:cNvPr id="437" name="Google Shape;437;p47"/>
          <p:cNvSpPr txBox="1"/>
          <p:nvPr/>
        </p:nvSpPr>
        <p:spPr>
          <a:xfrm>
            <a:off x="2404075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38" name="Google Shape;438;p47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39" name="Google Shape;4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742900"/>
            <a:ext cx="6390250" cy="39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656" y="68900"/>
            <a:ext cx="2929794" cy="4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7"/>
          <p:cNvSpPr txBox="1"/>
          <p:nvPr/>
        </p:nvSpPr>
        <p:spPr>
          <a:xfrm>
            <a:off x="13295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42" name="Google Shape;442;p47"/>
          <p:cNvSpPr txBox="1"/>
          <p:nvPr/>
        </p:nvSpPr>
        <p:spPr>
          <a:xfrm>
            <a:off x="825075" y="39601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43" name="Google Shape;443;p47"/>
          <p:cNvSpPr txBox="1"/>
          <p:nvPr/>
        </p:nvSpPr>
        <p:spPr>
          <a:xfrm>
            <a:off x="6179100" y="45878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44" name="Google Shape;444;p47"/>
          <p:cNvSpPr txBox="1"/>
          <p:nvPr/>
        </p:nvSpPr>
        <p:spPr>
          <a:xfrm>
            <a:off x="575825" y="651150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34,000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>
            <a:spLocks noGrp="1"/>
          </p:cNvSpPr>
          <p:nvPr>
            <p:ph type="title"/>
          </p:nvPr>
        </p:nvSpPr>
        <p:spPr>
          <a:xfrm>
            <a:off x="933225" y="0"/>
            <a:ext cx="43497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 Exponential Model </a:t>
            </a:r>
            <a:endParaRPr/>
          </a:p>
        </p:txBody>
      </p:sp>
      <p:sp>
        <p:nvSpPr>
          <p:cNvPr id="450" name="Google Shape;450;p48"/>
          <p:cNvSpPr txBox="1"/>
          <p:nvPr/>
        </p:nvSpPr>
        <p:spPr>
          <a:xfrm>
            <a:off x="2318375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51" name="Google Shape;451;p48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52" name="Google Shape;4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605100"/>
            <a:ext cx="6701680" cy="41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325" y="111775"/>
            <a:ext cx="2884520" cy="3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8"/>
          <p:cNvSpPr txBox="1"/>
          <p:nvPr/>
        </p:nvSpPr>
        <p:spPr>
          <a:xfrm>
            <a:off x="1329500" y="47494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55" name="Google Shape;455;p48"/>
          <p:cNvSpPr txBox="1"/>
          <p:nvPr/>
        </p:nvSpPr>
        <p:spPr>
          <a:xfrm>
            <a:off x="825075" y="43554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56" name="Google Shape;456;p48"/>
          <p:cNvSpPr txBox="1"/>
          <p:nvPr/>
        </p:nvSpPr>
        <p:spPr>
          <a:xfrm>
            <a:off x="6414875" y="47256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57" name="Google Shape;457;p48"/>
          <p:cNvSpPr txBox="1"/>
          <p:nvPr/>
        </p:nvSpPr>
        <p:spPr>
          <a:xfrm>
            <a:off x="427100" y="49332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130,000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"/>
          <p:cNvSpPr txBox="1">
            <a:spLocks noGrp="1"/>
          </p:cNvSpPr>
          <p:nvPr>
            <p:ph type="title"/>
          </p:nvPr>
        </p:nvSpPr>
        <p:spPr>
          <a:xfrm>
            <a:off x="633150" y="-21550"/>
            <a:ext cx="43497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 Logarithmic Model </a:t>
            </a:r>
            <a:endParaRPr/>
          </a:p>
        </p:txBody>
      </p:sp>
      <p:sp>
        <p:nvSpPr>
          <p:cNvPr id="463" name="Google Shape;463;p49"/>
          <p:cNvSpPr txBox="1"/>
          <p:nvPr/>
        </p:nvSpPr>
        <p:spPr>
          <a:xfrm>
            <a:off x="2398113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64" name="Google Shape;464;p49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65" name="Google Shape;46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605100"/>
            <a:ext cx="6614365" cy="4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400" y="110738"/>
            <a:ext cx="3972800" cy="3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9"/>
          <p:cNvSpPr txBox="1"/>
          <p:nvPr/>
        </p:nvSpPr>
        <p:spPr>
          <a:xfrm>
            <a:off x="13295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68" name="Google Shape;468;p49"/>
          <p:cNvSpPr txBox="1"/>
          <p:nvPr/>
        </p:nvSpPr>
        <p:spPr>
          <a:xfrm>
            <a:off x="814375" y="38743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69" name="Google Shape;469;p49"/>
          <p:cNvSpPr txBox="1"/>
          <p:nvPr/>
        </p:nvSpPr>
        <p:spPr>
          <a:xfrm>
            <a:off x="6339825" y="45985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70" name="Google Shape;470;p49"/>
          <p:cNvSpPr txBox="1"/>
          <p:nvPr/>
        </p:nvSpPr>
        <p:spPr>
          <a:xfrm>
            <a:off x="532975" y="52357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30,000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0"/>
          <p:cNvSpPr txBox="1">
            <a:spLocks noGrp="1"/>
          </p:cNvSpPr>
          <p:nvPr>
            <p:ph type="title"/>
          </p:nvPr>
        </p:nvSpPr>
        <p:spPr>
          <a:xfrm>
            <a:off x="1520000" y="0"/>
            <a:ext cx="38139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 Logistic Model </a:t>
            </a:r>
            <a:endParaRPr/>
          </a:p>
        </p:txBody>
      </p:sp>
      <p:sp>
        <p:nvSpPr>
          <p:cNvPr id="476" name="Google Shape;476;p50"/>
          <p:cNvSpPr txBox="1"/>
          <p:nvPr/>
        </p:nvSpPr>
        <p:spPr>
          <a:xfrm>
            <a:off x="24898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77" name="Google Shape;477;p50"/>
          <p:cNvSpPr txBox="1"/>
          <p:nvPr/>
        </p:nvSpPr>
        <p:spPr>
          <a:xfrm rot="-5400000">
            <a:off x="149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78" name="Google Shape;47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605100"/>
            <a:ext cx="6614368" cy="4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200" y="66750"/>
            <a:ext cx="2200800" cy="4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0"/>
          <p:cNvSpPr txBox="1"/>
          <p:nvPr/>
        </p:nvSpPr>
        <p:spPr>
          <a:xfrm>
            <a:off x="13295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81" name="Google Shape;481;p50"/>
          <p:cNvSpPr txBox="1"/>
          <p:nvPr/>
        </p:nvSpPr>
        <p:spPr>
          <a:xfrm>
            <a:off x="835775" y="43030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82" name="Google Shape;482;p50"/>
          <p:cNvSpPr txBox="1"/>
          <p:nvPr/>
        </p:nvSpPr>
        <p:spPr>
          <a:xfrm>
            <a:off x="6299575" y="46195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83" name="Google Shape;483;p50"/>
          <p:cNvSpPr txBox="1"/>
          <p:nvPr/>
        </p:nvSpPr>
        <p:spPr>
          <a:xfrm>
            <a:off x="398300" y="495475"/>
            <a:ext cx="9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45,000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"/>
          <p:cNvSpPr txBox="1">
            <a:spLocks noGrp="1"/>
          </p:cNvSpPr>
          <p:nvPr>
            <p:ph type="title"/>
          </p:nvPr>
        </p:nvSpPr>
        <p:spPr>
          <a:xfrm>
            <a:off x="933200" y="0"/>
            <a:ext cx="37389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Australia Linear Model </a:t>
            </a:r>
            <a:endParaRPr/>
          </a:p>
        </p:txBody>
      </p:sp>
      <p:sp>
        <p:nvSpPr>
          <p:cNvPr id="489" name="Google Shape;489;p51"/>
          <p:cNvSpPr txBox="1"/>
          <p:nvPr/>
        </p:nvSpPr>
        <p:spPr>
          <a:xfrm>
            <a:off x="2521950" y="46718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490" name="Google Shape;490;p51"/>
          <p:cNvSpPr txBox="1"/>
          <p:nvPr/>
        </p:nvSpPr>
        <p:spPr>
          <a:xfrm rot="-5400000">
            <a:off x="74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491" name="Google Shape;4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300" y="631837"/>
            <a:ext cx="6527376" cy="401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500" y="107150"/>
            <a:ext cx="2486825" cy="4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1"/>
          <p:cNvSpPr txBox="1"/>
          <p:nvPr/>
        </p:nvSpPr>
        <p:spPr>
          <a:xfrm>
            <a:off x="1308300" y="464515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94" name="Google Shape;494;p51"/>
          <p:cNvSpPr txBox="1"/>
          <p:nvPr/>
        </p:nvSpPr>
        <p:spPr>
          <a:xfrm>
            <a:off x="750300" y="426017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495" name="Google Shape;495;p51"/>
          <p:cNvSpPr txBox="1"/>
          <p:nvPr/>
        </p:nvSpPr>
        <p:spPr>
          <a:xfrm>
            <a:off x="6425550" y="45985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496" name="Google Shape;496;p51"/>
          <p:cNvSpPr txBox="1"/>
          <p:nvPr/>
        </p:nvSpPr>
        <p:spPr>
          <a:xfrm>
            <a:off x="728100" y="706850"/>
            <a:ext cx="6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140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241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1.B. What type of line of best fit </a:t>
            </a: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best describes the data we graphed in 1.A? </a:t>
            </a: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300" y="1263100"/>
            <a:ext cx="1936909" cy="172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6150" y="1158325"/>
            <a:ext cx="1753425" cy="178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" name="Google Shape;81;p16"/>
          <p:cNvSpPr txBox="1"/>
          <p:nvPr/>
        </p:nvSpPr>
        <p:spPr>
          <a:xfrm>
            <a:off x="3977075" y="1263100"/>
            <a:ext cx="7824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9300" y="3312375"/>
            <a:ext cx="2110913" cy="172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3" name="Google Shape;83;p16"/>
          <p:cNvSpPr txBox="1"/>
          <p:nvPr/>
        </p:nvSpPr>
        <p:spPr>
          <a:xfrm>
            <a:off x="3999300" y="3290025"/>
            <a:ext cx="122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Logarithmic</a:t>
            </a: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6906150" y="1158325"/>
            <a:ext cx="118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Exponential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5500" y="3290025"/>
            <a:ext cx="2456350" cy="172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" name="Google Shape;86;p16"/>
          <p:cNvSpPr txBox="1"/>
          <p:nvPr/>
        </p:nvSpPr>
        <p:spPr>
          <a:xfrm>
            <a:off x="6625500" y="3290025"/>
            <a:ext cx="122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7">
            <a:alphaModFix/>
          </a:blip>
          <a:srcRect l="53020"/>
          <a:stretch/>
        </p:blipFill>
        <p:spPr>
          <a:xfrm>
            <a:off x="0" y="1263100"/>
            <a:ext cx="2914176" cy="360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"/>
          <p:cNvSpPr txBox="1">
            <a:spLocks noGrp="1"/>
          </p:cNvSpPr>
          <p:nvPr>
            <p:ph type="title"/>
          </p:nvPr>
        </p:nvSpPr>
        <p:spPr>
          <a:xfrm>
            <a:off x="965350" y="0"/>
            <a:ext cx="47247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Australia Exponential Model </a:t>
            </a:r>
            <a:endParaRPr/>
          </a:p>
        </p:txBody>
      </p:sp>
      <p:sp>
        <p:nvSpPr>
          <p:cNvPr id="502" name="Google Shape;502;p52"/>
          <p:cNvSpPr txBox="1"/>
          <p:nvPr/>
        </p:nvSpPr>
        <p:spPr>
          <a:xfrm>
            <a:off x="24898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503" name="Google Shape;503;p52"/>
          <p:cNvSpPr txBox="1"/>
          <p:nvPr/>
        </p:nvSpPr>
        <p:spPr>
          <a:xfrm rot="-5400000">
            <a:off x="117600" y="2132150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504" name="Google Shape;50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605100"/>
            <a:ext cx="6614368" cy="4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050" y="116213"/>
            <a:ext cx="2555475" cy="37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2"/>
          <p:cNvSpPr txBox="1"/>
          <p:nvPr/>
        </p:nvSpPr>
        <p:spPr>
          <a:xfrm>
            <a:off x="13295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507" name="Google Shape;507;p52"/>
          <p:cNvSpPr txBox="1"/>
          <p:nvPr/>
        </p:nvSpPr>
        <p:spPr>
          <a:xfrm>
            <a:off x="825100" y="43018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508" name="Google Shape;508;p52"/>
          <p:cNvSpPr txBox="1"/>
          <p:nvPr/>
        </p:nvSpPr>
        <p:spPr>
          <a:xfrm>
            <a:off x="6329100" y="46183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509" name="Google Shape;509;p52"/>
          <p:cNvSpPr txBox="1"/>
          <p:nvPr/>
        </p:nvSpPr>
        <p:spPr>
          <a:xfrm>
            <a:off x="748350" y="553200"/>
            <a:ext cx="6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170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3"/>
          <p:cNvSpPr txBox="1">
            <a:spLocks noGrp="1"/>
          </p:cNvSpPr>
          <p:nvPr>
            <p:ph type="title"/>
          </p:nvPr>
        </p:nvSpPr>
        <p:spPr>
          <a:xfrm>
            <a:off x="705500" y="25463"/>
            <a:ext cx="47247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Australia Logarithmic Model </a:t>
            </a:r>
            <a:endParaRPr/>
          </a:p>
        </p:txBody>
      </p:sp>
      <p:sp>
        <p:nvSpPr>
          <p:cNvPr id="515" name="Google Shape;515;p53"/>
          <p:cNvSpPr txBox="1"/>
          <p:nvPr/>
        </p:nvSpPr>
        <p:spPr>
          <a:xfrm>
            <a:off x="23874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516" name="Google Shape;516;p53"/>
          <p:cNvSpPr txBox="1"/>
          <p:nvPr/>
        </p:nvSpPr>
        <p:spPr>
          <a:xfrm rot="-5400000">
            <a:off x="140750" y="21214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517" name="Google Shape;5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0" y="630575"/>
            <a:ext cx="6572934" cy="40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200" y="152413"/>
            <a:ext cx="3538275" cy="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/>
        </p:nvSpPr>
        <p:spPr>
          <a:xfrm>
            <a:off x="13295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520" name="Google Shape;520;p53"/>
          <p:cNvSpPr txBox="1"/>
          <p:nvPr/>
        </p:nvSpPr>
        <p:spPr>
          <a:xfrm>
            <a:off x="858775" y="4312525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521" name="Google Shape;521;p53"/>
          <p:cNvSpPr txBox="1"/>
          <p:nvPr/>
        </p:nvSpPr>
        <p:spPr>
          <a:xfrm>
            <a:off x="631840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522" name="Google Shape;522;p53"/>
          <p:cNvSpPr txBox="1"/>
          <p:nvPr/>
        </p:nvSpPr>
        <p:spPr>
          <a:xfrm>
            <a:off x="836575" y="503625"/>
            <a:ext cx="6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130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"/>
          <p:cNvSpPr txBox="1">
            <a:spLocks noGrp="1"/>
          </p:cNvSpPr>
          <p:nvPr>
            <p:ph type="title"/>
          </p:nvPr>
        </p:nvSpPr>
        <p:spPr>
          <a:xfrm>
            <a:off x="922500" y="0"/>
            <a:ext cx="39531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Australia Logistic Model </a:t>
            </a:r>
            <a:endParaRPr/>
          </a:p>
        </p:txBody>
      </p:sp>
      <p:sp>
        <p:nvSpPr>
          <p:cNvPr id="528" name="Google Shape;528;p54"/>
          <p:cNvSpPr txBox="1"/>
          <p:nvPr/>
        </p:nvSpPr>
        <p:spPr>
          <a:xfrm>
            <a:off x="2543400" y="4671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529" name="Google Shape;529;p54"/>
          <p:cNvSpPr txBox="1"/>
          <p:nvPr/>
        </p:nvSpPr>
        <p:spPr>
          <a:xfrm rot="-5400000">
            <a:off x="106875" y="205712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530" name="Google Shape;5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275" y="88252"/>
            <a:ext cx="2652760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500" y="605100"/>
            <a:ext cx="6614368" cy="406680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4"/>
          <p:cNvSpPr txBox="1"/>
          <p:nvPr/>
        </p:nvSpPr>
        <p:spPr>
          <a:xfrm>
            <a:off x="1383625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533" name="Google Shape;533;p54"/>
          <p:cNvSpPr txBox="1"/>
          <p:nvPr/>
        </p:nvSpPr>
        <p:spPr>
          <a:xfrm>
            <a:off x="825625" y="43554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534" name="Google Shape;534;p54"/>
          <p:cNvSpPr txBox="1"/>
          <p:nvPr/>
        </p:nvSpPr>
        <p:spPr>
          <a:xfrm>
            <a:off x="6341650" y="4671900"/>
            <a:ext cx="558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endParaRPr/>
          </a:p>
        </p:txBody>
      </p:sp>
      <p:sp>
        <p:nvSpPr>
          <p:cNvPr id="535" name="Google Shape;535;p54"/>
          <p:cNvSpPr txBox="1"/>
          <p:nvPr/>
        </p:nvSpPr>
        <p:spPr>
          <a:xfrm>
            <a:off x="803425" y="452700"/>
            <a:ext cx="602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130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</a:t>
            </a:r>
            <a:r>
              <a:rPr lang="en" sz="2600"/>
              <a:t>Scatterplots of Covid deaths in 6 countries at day 200</a:t>
            </a:r>
            <a:r>
              <a:rPr lang="en"/>
              <a:t> </a:t>
            </a:r>
            <a:endParaRPr/>
          </a:p>
        </p:txBody>
      </p:sp>
      <p:pic>
        <p:nvPicPr>
          <p:cNvPr id="541" name="Google Shape;5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100" y="1074900"/>
            <a:ext cx="7431077" cy="390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Scatterplot of Covid deaths in USA at day 200 </a:t>
            </a:r>
            <a:endParaRPr/>
          </a:p>
        </p:txBody>
      </p:sp>
      <p:pic>
        <p:nvPicPr>
          <p:cNvPr id="547" name="Google Shape;5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063" y="1101050"/>
            <a:ext cx="7351874" cy="38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Scatterplot of Covid deaths in Brazil at day 200 </a:t>
            </a:r>
            <a:endParaRPr/>
          </a:p>
        </p:txBody>
      </p:sp>
      <p:pic>
        <p:nvPicPr>
          <p:cNvPr id="553" name="Google Shape;5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00" y="1123375"/>
            <a:ext cx="7452352" cy="39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Scatterplot of Covid deaths in Italy at day 200 </a:t>
            </a:r>
            <a:endParaRPr/>
          </a:p>
        </p:txBody>
      </p:sp>
      <p:pic>
        <p:nvPicPr>
          <p:cNvPr id="559" name="Google Shape;5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275" y="1034000"/>
            <a:ext cx="6658725" cy="39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Scatterplot of Covid deaths in Canada at day 200 </a:t>
            </a:r>
            <a:endParaRPr/>
          </a:p>
        </p:txBody>
      </p:sp>
      <p:pic>
        <p:nvPicPr>
          <p:cNvPr id="565" name="Google Shape;5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275" y="1105550"/>
            <a:ext cx="6598450" cy="390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Scatterplot of Covid deaths in Mexico at day 200 </a:t>
            </a:r>
            <a:endParaRPr/>
          </a:p>
        </p:txBody>
      </p:sp>
      <p:pic>
        <p:nvPicPr>
          <p:cNvPr id="571" name="Google Shape;5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75" y="1057325"/>
            <a:ext cx="7323276" cy="38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Scatterplot of Covid deaths in Australia at day 200 </a:t>
            </a:r>
            <a:endParaRPr/>
          </a:p>
        </p:txBody>
      </p:sp>
      <p:pic>
        <p:nvPicPr>
          <p:cNvPr id="577" name="Google Shape;57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425" y="1143450"/>
            <a:ext cx="7317399" cy="38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1.B. What type of line of best fit </a:t>
            </a: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best describes the data we graphed in 1.A? </a:t>
            </a:r>
            <a:endParaRPr sz="2500"/>
          </a:p>
        </p:txBody>
      </p:sp>
      <p:sp>
        <p:nvSpPr>
          <p:cNvPr id="93" name="Google Shape;93;p17"/>
          <p:cNvSpPr txBox="1"/>
          <p:nvPr/>
        </p:nvSpPr>
        <p:spPr>
          <a:xfrm>
            <a:off x="442050" y="1384025"/>
            <a:ext cx="19227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 with a linear model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l="54466"/>
          <a:stretch/>
        </p:blipFill>
        <p:spPr>
          <a:xfrm>
            <a:off x="52075" y="1855625"/>
            <a:ext cx="2467048" cy="305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l="55900"/>
          <a:stretch/>
        </p:blipFill>
        <p:spPr>
          <a:xfrm>
            <a:off x="2694575" y="2033025"/>
            <a:ext cx="2336647" cy="28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2917100" y="1384025"/>
            <a:ext cx="19227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 with an exponential model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l="58395"/>
          <a:stretch/>
        </p:blipFill>
        <p:spPr>
          <a:xfrm>
            <a:off x="5318924" y="1905151"/>
            <a:ext cx="1677160" cy="28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5350025" y="1334900"/>
            <a:ext cx="19227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 with a logistic model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l="61436"/>
          <a:stretch/>
        </p:blipFill>
        <p:spPr>
          <a:xfrm>
            <a:off x="7392021" y="1905150"/>
            <a:ext cx="1591921" cy="295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7392025" y="1334900"/>
            <a:ext cx="19227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 with a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logarithmic model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l="1746" t="11790" r="16273" b="9605"/>
          <a:stretch/>
        </p:blipFill>
        <p:spPr>
          <a:xfrm>
            <a:off x="638600" y="726250"/>
            <a:ext cx="6350421" cy="380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6 different countries</a:t>
            </a:r>
            <a:endParaRPr sz="2500"/>
          </a:p>
        </p:txBody>
      </p:sp>
      <p:sp>
        <p:nvSpPr>
          <p:cNvPr id="107" name="Google Shape;107;p18"/>
          <p:cNvSpPr txBox="1"/>
          <p:nvPr/>
        </p:nvSpPr>
        <p:spPr>
          <a:xfrm>
            <a:off x="2413875" y="45295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108" name="Google Shape;108;p18"/>
          <p:cNvSpPr txBox="1"/>
          <p:nvPr/>
        </p:nvSpPr>
        <p:spPr>
          <a:xfrm rot="-5400000">
            <a:off x="-493175" y="20785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6683225" y="1004950"/>
            <a:ext cx="624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</a:t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6683225" y="3704550"/>
            <a:ext cx="1496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</a:t>
            </a: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6683225" y="3901350"/>
            <a:ext cx="1496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Australia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6683225" y="3082350"/>
            <a:ext cx="1496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Italy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6683225" y="3279150"/>
            <a:ext cx="1496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</a:t>
            </a:r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6683225" y="2453275"/>
            <a:ext cx="1496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l="2220" t="10194" r="17309" b="17299"/>
          <a:stretch/>
        </p:blipFill>
        <p:spPr>
          <a:xfrm>
            <a:off x="357954" y="680900"/>
            <a:ext cx="6156676" cy="373321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the USA</a:t>
            </a:r>
            <a:endParaRPr sz="2500"/>
          </a:p>
        </p:txBody>
      </p:sp>
      <p:sp>
        <p:nvSpPr>
          <p:cNvPr id="121" name="Google Shape;121;p19"/>
          <p:cNvSpPr txBox="1"/>
          <p:nvPr/>
        </p:nvSpPr>
        <p:spPr>
          <a:xfrm>
            <a:off x="2002650" y="44683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122" name="Google Shape;122;p19"/>
          <p:cNvSpPr txBox="1"/>
          <p:nvPr/>
        </p:nvSpPr>
        <p:spPr>
          <a:xfrm rot="-5400000">
            <a:off x="-630750" y="2017450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sp>
        <p:nvSpPr>
          <p:cNvPr id="123" name="Google Shape;123;p19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l="2220" t="10194" r="17309" b="17299"/>
          <a:stretch/>
        </p:blipFill>
        <p:spPr>
          <a:xfrm>
            <a:off x="357954" y="680900"/>
            <a:ext cx="6156676" cy="373321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the USA</a:t>
            </a:r>
            <a:endParaRPr sz="2500"/>
          </a:p>
        </p:txBody>
      </p:sp>
      <p:sp>
        <p:nvSpPr>
          <p:cNvPr id="130" name="Google Shape;130;p20"/>
          <p:cNvSpPr txBox="1"/>
          <p:nvPr/>
        </p:nvSpPr>
        <p:spPr>
          <a:xfrm>
            <a:off x="2002650" y="44683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 rot="-5400000">
            <a:off x="-630750" y="2017450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 l="28708" b="33038"/>
          <a:stretch/>
        </p:blipFill>
        <p:spPr>
          <a:xfrm>
            <a:off x="5753975" y="2164925"/>
            <a:ext cx="3340902" cy="275402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" name="Google Shape;133;p20"/>
          <p:cNvSpPr txBox="1"/>
          <p:nvPr/>
        </p:nvSpPr>
        <p:spPr>
          <a:xfrm>
            <a:off x="5708875" y="4544575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2185275" y="4300900"/>
            <a:ext cx="3431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after the 5th total confirmed death</a:t>
            </a: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l="6191" t="18266" r="21049" b="21127"/>
          <a:stretch/>
        </p:blipFill>
        <p:spPr>
          <a:xfrm>
            <a:off x="242390" y="818450"/>
            <a:ext cx="6212239" cy="348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311700" y="1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2.C. Scatterplot of covid deaths from Brazil</a:t>
            </a:r>
            <a:endParaRPr sz="2500"/>
          </a:p>
        </p:txBody>
      </p:sp>
      <p:sp>
        <p:nvSpPr>
          <p:cNvPr id="141" name="Google Shape;141;p21"/>
          <p:cNvSpPr txBox="1"/>
          <p:nvPr/>
        </p:nvSpPr>
        <p:spPr>
          <a:xfrm rot="-5400000">
            <a:off x="-645575" y="1849975"/>
            <a:ext cx="17331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Deaths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899</Words>
  <Application>Microsoft Office PowerPoint</Application>
  <PresentationFormat>On-screen Show (16:9)</PresentationFormat>
  <Paragraphs>247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Arial</vt:lpstr>
      <vt:lpstr>Simple Light</vt:lpstr>
      <vt:lpstr>Teacher’s Powerpoint</vt:lpstr>
      <vt:lpstr>1.A. Finished graphs of sample data</vt:lpstr>
      <vt:lpstr>1.B. Examples of lines of best fit. </vt:lpstr>
      <vt:lpstr>1.B. What type of line of best fit  best describes the data we graphed in 1.A?  </vt:lpstr>
      <vt:lpstr>1.B. What type of line of best fit  best describes the data we graphed in 1.A? </vt:lpstr>
      <vt:lpstr>2.C. Scatterplot of covid deaths from 6 different countries</vt:lpstr>
      <vt:lpstr>2.C. Scatterplot of covid deaths from the USA</vt:lpstr>
      <vt:lpstr>2.C. Scatterplot of covid deaths from the USA</vt:lpstr>
      <vt:lpstr>2.C. Scatterplot of covid deaths from Brazil</vt:lpstr>
      <vt:lpstr>2.C. Scatterplot of covid deaths from Brazil</vt:lpstr>
      <vt:lpstr>2.C. Scatterplot of covid deaths from Italy</vt:lpstr>
      <vt:lpstr>2.C. Scatterplot of covid deaths from Italy</vt:lpstr>
      <vt:lpstr>2.C. Scatterplot of covid deaths from Canada</vt:lpstr>
      <vt:lpstr>2.C. Scatterplot of covid deaths from Canada</vt:lpstr>
      <vt:lpstr>2.C. Scatterplot of covid deaths from Mexico</vt:lpstr>
      <vt:lpstr>2.C. Scatterplot of covid deaths from Mexico</vt:lpstr>
      <vt:lpstr>2.C. Scatterplot of covid deaths from Australia</vt:lpstr>
      <vt:lpstr>2.C. Scatterplot of covid deaths from Australia</vt:lpstr>
      <vt:lpstr>USA Linear Model </vt:lpstr>
      <vt:lpstr>USA Exponential Model </vt:lpstr>
      <vt:lpstr>USA Logarithmic Model </vt:lpstr>
      <vt:lpstr>USA Logistic Model </vt:lpstr>
      <vt:lpstr>Brazil Linear Model </vt:lpstr>
      <vt:lpstr>Brazil Exponential Model </vt:lpstr>
      <vt:lpstr>Brazil Logarithmic Model </vt:lpstr>
      <vt:lpstr>Brazil Logistic Model </vt:lpstr>
      <vt:lpstr>Italy Linear Model </vt:lpstr>
      <vt:lpstr>Italy Exponential Model </vt:lpstr>
      <vt:lpstr>Italy Logarithmic Model </vt:lpstr>
      <vt:lpstr>Italy Logistic Model </vt:lpstr>
      <vt:lpstr>Canada Linear Model </vt:lpstr>
      <vt:lpstr>Canada Exponential Model </vt:lpstr>
      <vt:lpstr>Canada Logarithmic Model </vt:lpstr>
      <vt:lpstr>Canada Logistic Model </vt:lpstr>
      <vt:lpstr>Mexico Linear Model </vt:lpstr>
      <vt:lpstr>Mexico Exponential Model </vt:lpstr>
      <vt:lpstr>Mexico Logarithmic Model </vt:lpstr>
      <vt:lpstr>Mexico Logistic Model </vt:lpstr>
      <vt:lpstr>Australia Linear Model </vt:lpstr>
      <vt:lpstr>Australia Exponential Model </vt:lpstr>
      <vt:lpstr>Australia Logarithmic Model </vt:lpstr>
      <vt:lpstr>Australia Logistic Model </vt:lpstr>
      <vt:lpstr>3. Scatterplots of Covid deaths in 6 countries at day 200 </vt:lpstr>
      <vt:lpstr>3. Scatterplot of Covid deaths in USA at day 200 </vt:lpstr>
      <vt:lpstr>3. Scatterplot of Covid deaths in Brazil at day 200 </vt:lpstr>
      <vt:lpstr>3. Scatterplot of Covid deaths in Italy at day 200 </vt:lpstr>
      <vt:lpstr>3. Scatterplot of Covid deaths in Canada at day 200 </vt:lpstr>
      <vt:lpstr>3. Scatterplot of Covid deaths in Mexico at day 200 </vt:lpstr>
      <vt:lpstr>3. Scatterplot of Covid deaths in Australia at day 200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Teacher’s Powerpoint</dc:title>
  <dc:creator>Joe Esquibel</dc:creator>
  <cp:lastModifiedBy>jmesquib@gmail.com</cp:lastModifiedBy>
  <cp:revision>1</cp:revision>
  <dcterms:modified xsi:type="dcterms:W3CDTF">2021-02-13T12:18:25Z</dcterms:modified>
</cp:coreProperties>
</file>