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75" r:id="rId3"/>
    <p:sldId id="263" r:id="rId4"/>
    <p:sldId id="276" r:id="rId5"/>
    <p:sldId id="291" r:id="rId6"/>
    <p:sldId id="299" r:id="rId7"/>
    <p:sldId id="300" r:id="rId8"/>
    <p:sldId id="301" r:id="rId9"/>
    <p:sldId id="293" r:id="rId10"/>
    <p:sldId id="294" r:id="rId11"/>
    <p:sldId id="292" r:id="rId12"/>
    <p:sldId id="269" r:id="rId13"/>
    <p:sldId id="271" r:id="rId14"/>
    <p:sldId id="282" r:id="rId15"/>
    <p:sldId id="277" r:id="rId16"/>
    <p:sldId id="279" r:id="rId17"/>
    <p:sldId id="280" r:id="rId18"/>
    <p:sldId id="278" r:id="rId19"/>
    <p:sldId id="295" r:id="rId20"/>
    <p:sldId id="296" r:id="rId21"/>
    <p:sldId id="297" r:id="rId22"/>
    <p:sldId id="281" r:id="rId23"/>
    <p:sldId id="286" r:id="rId24"/>
    <p:sldId id="287" r:id="rId25"/>
    <p:sldId id="302" r:id="rId26"/>
    <p:sldId id="284" r:id="rId27"/>
    <p:sldId id="288" r:id="rId28"/>
    <p:sldId id="289" r:id="rId29"/>
    <p:sldId id="290" r:id="rId30"/>
    <p:sldId id="303" r:id="rId31"/>
    <p:sldId id="285" r:id="rId32"/>
    <p:sldId id="29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95" autoAdjust="0"/>
    <p:restoredTop sz="84558" autoAdjust="0"/>
  </p:normalViewPr>
  <p:slideViewPr>
    <p:cSldViewPr>
      <p:cViewPr varScale="1">
        <p:scale>
          <a:sx n="92" d="100"/>
          <a:sy n="92" d="100"/>
        </p:scale>
        <p:origin x="1728" y="184"/>
      </p:cViewPr>
      <p:guideLst>
        <p:guide pos="288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120"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10/9/20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10/9/20</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icrosoft.com/en-us/microsoft-365/blog/2014/12/01/clip-art-now-powered-bing-imag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icrosoft.com/en-us/microsoft-365/blog/2014/12/01/clip-art-now-powered-bing-imag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microsoft.com/en-us/microsoft-365/blog/2014/12/01/clip-art-now-powered-bing-image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microsoft.com/en-us/microsoft-365/blog/2014/12/01/clip-art-now-powered-bing-image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terra.nasa.gov/about/terra-instruments/modis"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modis.gsfc.nasa.gov/"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icrosoft.com/en-us/microsoft-365/blog/2014/12/01/clip-art-now-powered-bing-imag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isgeography.com/decimal-degrees-dd-minutes-seconds-dm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the students know that even marine biologists have to have an understanding of the physics of the ocean and physical processes.  This is called physical oceanography.  The evolution of many marine organisms and ecosystems is largely dependent on physical oceanographic processes, which in turn are governed by the wind.</a:t>
            </a:r>
          </a:p>
        </p:txBody>
      </p:sp>
      <p:sp>
        <p:nvSpPr>
          <p:cNvPr id="4" name="Slide Number Placeholder 3"/>
          <p:cNvSpPr>
            <a:spLocks noGrp="1"/>
          </p:cNvSpPr>
          <p:nvPr>
            <p:ph type="sldNum" sz="quarter" idx="5"/>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2656135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buoy system is maintained by many different countries and research institutions.  Some of them are meant to detect El Nino.  Others detect and monitor tsunamis.  NOAA stands for the National Oceanic and Atmospheric Administration of the US, and it has created a database that can be used to access buoys from all over the world.  We are going to use data from a buoy built and maintained by NOAA in the Gulf Stream in activity B.</a:t>
            </a:r>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2489947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1699941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2530650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 arrows show water getting transported up towards the poles and the blue arrows show cold water getting transported back towards the equator, where it will warm up as it moves across the equatorial ocean before being transported back towards the poles.  </a:t>
            </a:r>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105938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Western boundary currents occur off of the coast of Japan, Brazil, and Australia.  The Gulf Stream is so fast that when ships sailed across the Atlantic under wind power it was much faster for ships to return from the US colonies to England than from England back to the US colonies.  The warm water the Gulf Stream carries towards the North Atlantic keeps the UK much warmer than countries of similar latitude in Europe.  </a:t>
            </a:r>
          </a:p>
        </p:txBody>
      </p:sp>
      <p:sp>
        <p:nvSpPr>
          <p:cNvPr id="4" name="Slide Number Placeholder 3"/>
          <p:cNvSpPr>
            <a:spLocks noGrp="1"/>
          </p:cNvSpPr>
          <p:nvPr>
            <p:ph type="sldNum" sz="quarter" idx="10"/>
          </p:nvPr>
        </p:nvSpPr>
        <p:spPr/>
        <p:txBody>
          <a:bodyPr/>
          <a:lstStyle/>
          <a:p>
            <a:fld id="{69C971FF-EF28-4195-A575-329446EFAA55}" type="slidenum">
              <a:rPr lang="en-US" smtClean="0"/>
              <a:t>17</a:t>
            </a:fld>
            <a:endParaRPr lang="en-US"/>
          </a:p>
        </p:txBody>
      </p:sp>
    </p:spTree>
    <p:extLst>
      <p:ext uri="{BB962C8B-B14F-4D97-AF65-F5344CB8AC3E}">
        <p14:creationId xmlns:p14="http://schemas.microsoft.com/office/powerpoint/2010/main" val="1694946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18</a:t>
            </a:fld>
            <a:endParaRPr lang="en-US"/>
          </a:p>
        </p:txBody>
      </p:sp>
    </p:spTree>
    <p:extLst>
      <p:ext uri="{BB962C8B-B14F-4D97-AF65-F5344CB8AC3E}">
        <p14:creationId xmlns:p14="http://schemas.microsoft.com/office/powerpoint/2010/main" val="3122036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19</a:t>
            </a:fld>
            <a:endParaRPr lang="en-US"/>
          </a:p>
        </p:txBody>
      </p:sp>
    </p:spTree>
    <p:extLst>
      <p:ext uri="{BB962C8B-B14F-4D97-AF65-F5344CB8AC3E}">
        <p14:creationId xmlns:p14="http://schemas.microsoft.com/office/powerpoint/2010/main" val="1833155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Balloon blowing in a east wind </a:t>
            </a:r>
            <a:r>
              <a:rPr lang="en-US" b="1" dirty="0"/>
              <a:t>direction </a:t>
            </a:r>
          </a:p>
          <a:p>
            <a:r>
              <a:rPr lang="en-US" dirty="0"/>
              <a:t>The balloon itself is moving in a westerly </a:t>
            </a:r>
            <a:r>
              <a:rPr lang="en-US" b="1" dirty="0"/>
              <a:t>bearing </a:t>
            </a:r>
          </a:p>
          <a:p>
            <a:endParaRPr lang="en-US" b="1" dirty="0"/>
          </a:p>
          <a:p>
            <a:r>
              <a:rPr lang="en-US" dirty="0"/>
              <a:t>If a wind is described as moving south, 5-10 mph</a:t>
            </a:r>
          </a:p>
          <a:p>
            <a:endParaRPr lang="en-US" dirty="0"/>
          </a:p>
          <a:p>
            <a:r>
              <a:rPr lang="en-US" dirty="0"/>
              <a:t>That wind is moving in a southerly </a:t>
            </a:r>
            <a:r>
              <a:rPr lang="en-US" b="1" dirty="0"/>
              <a:t>direction </a:t>
            </a:r>
            <a:r>
              <a:rPr lang="en-US" dirty="0"/>
              <a:t>(the wind is coming </a:t>
            </a:r>
            <a:r>
              <a:rPr lang="en-US" i="1" dirty="0"/>
              <a:t>from the south)</a:t>
            </a:r>
          </a:p>
          <a:p>
            <a:endParaRPr lang="en-US" b="1" i="1" dirty="0"/>
          </a:p>
          <a:p>
            <a:endParaRPr lang="en-US" b="1" i="1" dirty="0"/>
          </a:p>
          <a:p>
            <a:r>
              <a:rPr lang="en-US" dirty="0"/>
              <a:t>Image accessed from Bing Creative Content via Clip Art. </a:t>
            </a:r>
          </a:p>
          <a:p>
            <a:endParaRPr lang="en-US" dirty="0"/>
          </a:p>
          <a:p>
            <a:r>
              <a:rPr lang="en-US" dirty="0"/>
              <a:t>Bing Image Search uses a copyright filter based on the Creative Commons licensing system.  The results that are returned are images that have been tagged with Creative Commons licenses (</a:t>
            </a:r>
            <a:r>
              <a:rPr lang="en-US" dirty="0">
                <a:hlinkClick r:id="rId3"/>
              </a:rPr>
              <a:t>https://www.microsoft.com/en-us/microsoft-365/blog/2014/12/01/clip-art-now-powered-bing-images/</a:t>
            </a:r>
            <a:r>
              <a:rPr lang="en-US" dirty="0"/>
              <a:t>)</a:t>
            </a:r>
          </a:p>
          <a:p>
            <a:endParaRPr lang="en-US" b="1" i="1" dirty="0"/>
          </a:p>
        </p:txBody>
      </p:sp>
      <p:sp>
        <p:nvSpPr>
          <p:cNvPr id="4" name="Slide Number Placeholder 3"/>
          <p:cNvSpPr>
            <a:spLocks noGrp="1"/>
          </p:cNvSpPr>
          <p:nvPr>
            <p:ph type="sldNum" sz="quarter" idx="10"/>
          </p:nvPr>
        </p:nvSpPr>
        <p:spPr/>
        <p:txBody>
          <a:bodyPr/>
          <a:lstStyle/>
          <a:p>
            <a:fld id="{69C971FF-EF28-4195-A575-329446EFAA55}" type="slidenum">
              <a:rPr lang="en-US" smtClean="0"/>
              <a:t>20</a:t>
            </a:fld>
            <a:endParaRPr lang="en-US"/>
          </a:p>
        </p:txBody>
      </p:sp>
    </p:spTree>
    <p:extLst>
      <p:ext uri="{BB962C8B-B14F-4D97-AF65-F5344CB8AC3E}">
        <p14:creationId xmlns:p14="http://schemas.microsoft.com/office/powerpoint/2010/main" val="2950926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created by A. Watson and A. Lecher</a:t>
            </a:r>
          </a:p>
        </p:txBody>
      </p:sp>
      <p:sp>
        <p:nvSpPr>
          <p:cNvPr id="4" name="Slide Number Placeholder 3"/>
          <p:cNvSpPr>
            <a:spLocks noGrp="1"/>
          </p:cNvSpPr>
          <p:nvPr>
            <p:ph type="sldNum" sz="quarter" idx="10"/>
          </p:nvPr>
        </p:nvSpPr>
        <p:spPr/>
        <p:txBody>
          <a:bodyPr/>
          <a:lstStyle/>
          <a:p>
            <a:fld id="{69C971FF-EF28-4195-A575-329446EFAA55}" type="slidenum">
              <a:rPr lang="en-US" smtClean="0"/>
              <a:t>21</a:t>
            </a:fld>
            <a:endParaRPr lang="en-US"/>
          </a:p>
        </p:txBody>
      </p:sp>
    </p:spTree>
    <p:extLst>
      <p:ext uri="{BB962C8B-B14F-4D97-AF65-F5344CB8AC3E}">
        <p14:creationId xmlns:p14="http://schemas.microsoft.com/office/powerpoint/2010/main" val="3378382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made by A. Lecher and A. Watson</a:t>
            </a:r>
          </a:p>
        </p:txBody>
      </p:sp>
      <p:sp>
        <p:nvSpPr>
          <p:cNvPr id="4" name="Slide Number Placeholder 3"/>
          <p:cNvSpPr>
            <a:spLocks noGrp="1"/>
          </p:cNvSpPr>
          <p:nvPr>
            <p:ph type="sldNum" sz="quarter" idx="10"/>
          </p:nvPr>
        </p:nvSpPr>
        <p:spPr/>
        <p:txBody>
          <a:bodyPr/>
          <a:lstStyle/>
          <a:p>
            <a:fld id="{69C971FF-EF28-4195-A575-329446EFAA55}" type="slidenum">
              <a:rPr lang="en-US" smtClean="0"/>
              <a:t>22</a:t>
            </a:fld>
            <a:endParaRPr lang="en-US"/>
          </a:p>
        </p:txBody>
      </p:sp>
    </p:spTree>
    <p:extLst>
      <p:ext uri="{BB962C8B-B14F-4D97-AF65-F5344CB8AC3E}">
        <p14:creationId xmlns:p14="http://schemas.microsoft.com/office/powerpoint/2010/main" val="1364256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accessed from Bing Creative Content via Clip Art. </a:t>
            </a:r>
          </a:p>
          <a:p>
            <a:endParaRPr lang="en-US" dirty="0"/>
          </a:p>
          <a:p>
            <a:r>
              <a:rPr lang="en-US" dirty="0"/>
              <a:t>Bing Image Search uses a copyright filter based on the Creative Commons licensing system.  The results that are returned are images that have been tagged with Creative Commons licenses (</a:t>
            </a:r>
            <a:r>
              <a:rPr lang="en-US" dirty="0">
                <a:hlinkClick r:id="rId3"/>
              </a:rPr>
              <a:t>https://www.microsoft.com/en-us/microsoft-365/blog/2014/12/01/clip-art-now-powered-bing-images/</a:t>
            </a:r>
            <a:r>
              <a:rPr lang="en-US" dirty="0"/>
              <a:t>)</a:t>
            </a:r>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3876935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accessed from Bing Creative Content via Clip Art. </a:t>
            </a:r>
          </a:p>
          <a:p>
            <a:endParaRPr lang="en-US" dirty="0"/>
          </a:p>
          <a:p>
            <a:r>
              <a:rPr lang="en-US" dirty="0"/>
              <a:t>Bing Image Search uses a copyright filter based on the Creative Commons licensing system.  The results that are returned are images that have been tagged with Creative Commons licenses (</a:t>
            </a:r>
            <a:r>
              <a:rPr lang="en-US" dirty="0">
                <a:hlinkClick r:id="rId3"/>
              </a:rPr>
              <a:t>https://www.microsoft.com/en-us/microsoft-365/blog/2014/12/01/clip-art-now-powered-bing-images/</a:t>
            </a:r>
            <a:r>
              <a:rPr lang="en-US" dirty="0"/>
              <a:t>)</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23</a:t>
            </a:fld>
            <a:endParaRPr lang="en-US"/>
          </a:p>
        </p:txBody>
      </p:sp>
    </p:spTree>
    <p:extLst>
      <p:ext uri="{BB962C8B-B14F-4D97-AF65-F5344CB8AC3E}">
        <p14:creationId xmlns:p14="http://schemas.microsoft.com/office/powerpoint/2010/main" val="3960601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24</a:t>
            </a:fld>
            <a:endParaRPr lang="en-US"/>
          </a:p>
        </p:txBody>
      </p:sp>
    </p:spTree>
    <p:extLst>
      <p:ext uri="{BB962C8B-B14F-4D97-AF65-F5344CB8AC3E}">
        <p14:creationId xmlns:p14="http://schemas.microsoft.com/office/powerpoint/2010/main" val="1483109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this slide after completion of section B to introduce why the currents are flowing to the right of the wind directions.  </a:t>
            </a:r>
          </a:p>
        </p:txBody>
      </p:sp>
      <p:sp>
        <p:nvSpPr>
          <p:cNvPr id="4" name="Slide Number Placeholder 3"/>
          <p:cNvSpPr>
            <a:spLocks noGrp="1"/>
          </p:cNvSpPr>
          <p:nvPr>
            <p:ph type="sldNum" sz="quarter" idx="10"/>
          </p:nvPr>
        </p:nvSpPr>
        <p:spPr/>
        <p:txBody>
          <a:bodyPr/>
          <a:lstStyle/>
          <a:p>
            <a:fld id="{69C971FF-EF28-4195-A575-329446EFAA55}" type="slidenum">
              <a:rPr lang="en-US" smtClean="0"/>
              <a:t>25</a:t>
            </a:fld>
            <a:endParaRPr lang="en-US"/>
          </a:p>
        </p:txBody>
      </p:sp>
    </p:spTree>
    <p:extLst>
      <p:ext uri="{BB962C8B-B14F-4D97-AF65-F5344CB8AC3E}">
        <p14:creationId xmlns:p14="http://schemas.microsoft.com/office/powerpoint/2010/main" val="2225634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26</a:t>
            </a:fld>
            <a:endParaRPr lang="en-US"/>
          </a:p>
        </p:txBody>
      </p:sp>
    </p:spTree>
    <p:extLst>
      <p:ext uri="{BB962C8B-B14F-4D97-AF65-F5344CB8AC3E}">
        <p14:creationId xmlns:p14="http://schemas.microsoft.com/office/powerpoint/2010/main" val="1480544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this slide after the end of activity C to reinforce the idea of how winds drives upwelling</a:t>
            </a:r>
          </a:p>
        </p:txBody>
      </p:sp>
      <p:sp>
        <p:nvSpPr>
          <p:cNvPr id="4" name="Slide Number Placeholder 3"/>
          <p:cNvSpPr>
            <a:spLocks noGrp="1"/>
          </p:cNvSpPr>
          <p:nvPr>
            <p:ph type="sldNum" sz="quarter" idx="10"/>
          </p:nvPr>
        </p:nvSpPr>
        <p:spPr/>
        <p:txBody>
          <a:bodyPr/>
          <a:lstStyle/>
          <a:p>
            <a:fld id="{69C971FF-EF28-4195-A575-329446EFAA55}" type="slidenum">
              <a:rPr lang="en-US" smtClean="0"/>
              <a:t>27</a:t>
            </a:fld>
            <a:endParaRPr lang="en-US"/>
          </a:p>
        </p:txBody>
      </p:sp>
    </p:spTree>
    <p:extLst>
      <p:ext uri="{BB962C8B-B14F-4D97-AF65-F5344CB8AC3E}">
        <p14:creationId xmlns:p14="http://schemas.microsoft.com/office/powerpoint/2010/main" val="1312941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28</a:t>
            </a:fld>
            <a:endParaRPr lang="en-US"/>
          </a:p>
        </p:txBody>
      </p:sp>
    </p:spTree>
    <p:extLst>
      <p:ext uri="{BB962C8B-B14F-4D97-AF65-F5344CB8AC3E}">
        <p14:creationId xmlns:p14="http://schemas.microsoft.com/office/powerpoint/2010/main" val="2321259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29</a:t>
            </a:fld>
            <a:endParaRPr lang="en-US"/>
          </a:p>
        </p:txBody>
      </p:sp>
    </p:spTree>
    <p:extLst>
      <p:ext uri="{BB962C8B-B14F-4D97-AF65-F5344CB8AC3E}">
        <p14:creationId xmlns:p14="http://schemas.microsoft.com/office/powerpoint/2010/main" val="3716185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30</a:t>
            </a:fld>
            <a:endParaRPr lang="en-US"/>
          </a:p>
        </p:txBody>
      </p:sp>
    </p:spTree>
    <p:extLst>
      <p:ext uri="{BB962C8B-B14F-4D97-AF65-F5344CB8AC3E}">
        <p14:creationId xmlns:p14="http://schemas.microsoft.com/office/powerpoint/2010/main" val="3885269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remote sensing</a:t>
            </a:r>
          </a:p>
          <a:p>
            <a:endParaRPr lang="en-US" dirty="0"/>
          </a:p>
          <a:p>
            <a:r>
              <a:rPr lang="en-US" dirty="0"/>
              <a:t>We gather images of the Earth in order to ask a number of different scientific questions</a:t>
            </a:r>
          </a:p>
          <a:p>
            <a:endParaRPr lang="en-US" dirty="0"/>
          </a:p>
          <a:p>
            <a:r>
              <a:rPr lang="en-US" dirty="0"/>
              <a:t>How is the Earth changing?</a:t>
            </a:r>
          </a:p>
          <a:p>
            <a:r>
              <a:rPr lang="en-US" dirty="0"/>
              <a:t>What are patterns of heat on the Earth’s surface?</a:t>
            </a:r>
          </a:p>
          <a:p>
            <a:r>
              <a:rPr lang="en-US" dirty="0"/>
              <a:t>What concentrations of algae on Earth?</a:t>
            </a:r>
          </a:p>
          <a:p>
            <a:r>
              <a:rPr lang="en-US" dirty="0"/>
              <a:t>What percentage of the Earth’s ice has melted?</a:t>
            </a:r>
          </a:p>
          <a:p>
            <a:endParaRPr lang="en-US" dirty="0"/>
          </a:p>
          <a:p>
            <a:r>
              <a:rPr lang="en-US" dirty="0"/>
              <a:t>AND MORE!</a:t>
            </a:r>
          </a:p>
          <a:p>
            <a:endParaRPr lang="en-US" dirty="0"/>
          </a:p>
          <a:p>
            <a:endParaRPr lang="en-US" dirty="0"/>
          </a:p>
          <a:p>
            <a:r>
              <a:rPr lang="en-US" dirty="0"/>
              <a:t>Image accessed from Bing Creative Content via Clip Art. </a:t>
            </a:r>
          </a:p>
          <a:p>
            <a:endParaRPr lang="en-US" dirty="0"/>
          </a:p>
          <a:p>
            <a:r>
              <a:rPr lang="en-US" dirty="0"/>
              <a:t>Bing Image Search uses a copyright filter based on the Creative Commons licensing system.  The results that are returned are images that have been tagged with Creative Commons licenses (</a:t>
            </a:r>
            <a:r>
              <a:rPr lang="en-US" dirty="0">
                <a:hlinkClick r:id="rId3"/>
              </a:rPr>
              <a:t>https://www.microsoft.com/en-us/microsoft-365/blog/2014/12/01/clip-art-now-powered-bing-images/</a:t>
            </a:r>
            <a:r>
              <a:rPr lang="en-US" dirty="0"/>
              <a:t>)</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31</a:t>
            </a:fld>
            <a:endParaRPr lang="en-US"/>
          </a:p>
        </p:txBody>
      </p:sp>
    </p:spTree>
    <p:extLst>
      <p:ext uri="{BB962C8B-B14F-4D97-AF65-F5344CB8AC3E}">
        <p14:creationId xmlns:p14="http://schemas.microsoft.com/office/powerpoint/2010/main" val="3184184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https://terra.nasa.gov/about/terra-instruments/modis</a:t>
            </a:r>
            <a:endParaRPr lang="en-US" dirty="0"/>
          </a:p>
          <a:p>
            <a:endParaRPr lang="en-US" dirty="0"/>
          </a:p>
          <a:p>
            <a:r>
              <a:rPr lang="en-US" dirty="0">
                <a:hlinkClick r:id="rId4"/>
              </a:rPr>
              <a:t>https://modis.gsfc.nasa.gov/</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32</a:t>
            </a:fld>
            <a:endParaRPr lang="en-US"/>
          </a:p>
        </p:txBody>
      </p:sp>
    </p:spTree>
    <p:extLst>
      <p:ext uri="{BB962C8B-B14F-4D97-AF65-F5344CB8AC3E}">
        <p14:creationId xmlns:p14="http://schemas.microsoft.com/office/powerpoint/2010/main" val="969481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2545999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accessed from Bing Creative Content via Clip Art. </a:t>
            </a:r>
          </a:p>
          <a:p>
            <a:endParaRPr lang="en-US" dirty="0"/>
          </a:p>
          <a:p>
            <a:r>
              <a:rPr lang="en-US" dirty="0"/>
              <a:t>Bing Image Search uses a copyright filter based on the Creative Commons licensing system.  The results that are returned are images that have been tagged with Creative Commons licenses (</a:t>
            </a:r>
            <a:r>
              <a:rPr lang="en-US" dirty="0">
                <a:hlinkClick r:id="rId3"/>
              </a:rPr>
              <a:t>https://www.microsoft.com/en-us/microsoft-365/blog/2014/12/01/clip-art-now-powered-bing-images/</a:t>
            </a:r>
            <a:r>
              <a:rPr lang="en-US" dirty="0"/>
              <a:t>)</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1894466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2811805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for Boca Raton, Florida.</a:t>
            </a:r>
          </a:p>
          <a:p>
            <a:endParaRPr lang="en-US" dirty="0"/>
          </a:p>
          <a:p>
            <a:r>
              <a:rPr lang="en-US" dirty="0"/>
              <a:t>You should feel free to change this to be your location.</a:t>
            </a:r>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264920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Decimal degrees express geographic coordinates as decimal fractions</a:t>
            </a:r>
          </a:p>
          <a:p>
            <a:endParaRPr lang="en-US" dirty="0">
              <a:solidFill>
                <a:schemeClr val="tx2"/>
              </a:solidFill>
            </a:endParaRPr>
          </a:p>
          <a:p>
            <a:endParaRPr lang="en-US" dirty="0">
              <a:solidFill>
                <a:schemeClr val="tx2"/>
              </a:solidFill>
            </a:endParaRPr>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1921958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https://gisgeography.com/decimal-degrees-dd-minutes-seconds-dms/</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3192225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are going to use data collected from stationary buoys in this module.</a:t>
            </a:r>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3478765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descr="Map of World"/>
          <p:cNvSpPr>
            <a:spLocks noEditPoints="1"/>
          </p:cNvSpPr>
          <p:nvPr/>
        </p:nvSpPr>
        <p:spPr bwMode="gray">
          <a:xfrm>
            <a:off x="-3573" y="285750"/>
            <a:ext cx="9145191"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98" tIns="34299" rIns="68598" bIns="34299" numCol="1" anchor="t" anchorCtr="0" compatLnSpc="1">
            <a:prstTxWarp prst="textNoShape">
              <a:avLst/>
            </a:prstTxWarp>
          </a:bodyPr>
          <a:lstStyle/>
          <a:p>
            <a:pPr lvl="0"/>
            <a:endParaRPr sz="1350">
              <a:solidFill>
                <a:schemeClr val="lt1"/>
              </a:solidFill>
            </a:endParaRPr>
          </a:p>
        </p:txBody>
      </p:sp>
      <p:sp>
        <p:nvSpPr>
          <p:cNvPr id="2" name="Title 1"/>
          <p:cNvSpPr>
            <a:spLocks noGrp="1"/>
          </p:cNvSpPr>
          <p:nvPr>
            <p:ph type="ctrTitle"/>
          </p:nvPr>
        </p:nvSpPr>
        <p:spPr>
          <a:xfrm>
            <a:off x="913448" y="1828800"/>
            <a:ext cx="7317105" cy="3048001"/>
          </a:xfrm>
        </p:spPr>
        <p:txBody>
          <a:bodyPr>
            <a:normAutofit/>
          </a:bodyPr>
          <a:lstStyle>
            <a:lvl1pPr>
              <a:defRPr sz="3301"/>
            </a:lvl1pPr>
          </a:lstStyle>
          <a:p>
            <a:r>
              <a:rPr lang="en-US"/>
              <a:t>Click to edit Master title style</a:t>
            </a:r>
            <a:endParaRPr/>
          </a:p>
        </p:txBody>
      </p:sp>
      <p:sp>
        <p:nvSpPr>
          <p:cNvPr id="3" name="Subtitle 2"/>
          <p:cNvSpPr>
            <a:spLocks noGrp="1"/>
          </p:cNvSpPr>
          <p:nvPr>
            <p:ph type="subTitle" idx="1"/>
          </p:nvPr>
        </p:nvSpPr>
        <p:spPr>
          <a:xfrm>
            <a:off x="913449" y="5029200"/>
            <a:ext cx="5887983" cy="1143000"/>
          </a:xfrm>
        </p:spPr>
        <p:txBody>
          <a:bodyPr>
            <a:normAutofit/>
          </a:bodyPr>
          <a:lstStyle>
            <a:lvl1pPr marL="0" indent="0" algn="l">
              <a:spcBef>
                <a:spcPts val="0"/>
              </a:spcBef>
              <a:buNone/>
              <a:defRPr sz="1500">
                <a:solidFill>
                  <a:schemeClr val="tx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10/9/20</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1601153"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3448" y="685800"/>
            <a:ext cx="5563552"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10/9/20</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10/9/20</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449" y="3429001"/>
            <a:ext cx="7317105" cy="2362199"/>
          </a:xfrm>
        </p:spPr>
        <p:txBody>
          <a:bodyPr anchor="b">
            <a:normAutofit/>
          </a:bodyPr>
          <a:lstStyle>
            <a:lvl1pPr algn="l">
              <a:defRPr sz="3301" b="0" cap="all"/>
            </a:lvl1pPr>
          </a:lstStyle>
          <a:p>
            <a:r>
              <a:rPr lang="en-US"/>
              <a:t>Click to edit Master title style</a:t>
            </a:r>
            <a:endParaRPr/>
          </a:p>
        </p:txBody>
      </p:sp>
      <p:sp>
        <p:nvSpPr>
          <p:cNvPr id="3" name="Text Placeholder 2"/>
          <p:cNvSpPr>
            <a:spLocks noGrp="1"/>
          </p:cNvSpPr>
          <p:nvPr>
            <p:ph type="body" idx="1"/>
          </p:nvPr>
        </p:nvSpPr>
        <p:spPr>
          <a:xfrm>
            <a:off x="910100" y="685802"/>
            <a:ext cx="5891331" cy="1142999"/>
          </a:xfrm>
        </p:spPr>
        <p:txBody>
          <a:bodyPr anchor="t"/>
          <a:lstStyle>
            <a:lvl1pPr marL="0" indent="0">
              <a:spcBef>
                <a:spcPts val="0"/>
              </a:spcBef>
              <a:buNone/>
              <a:defRPr sz="150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10/9/20</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25200" y="1828800"/>
            <a:ext cx="3532470" cy="4343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98083" y="1828800"/>
            <a:ext cx="3532470" cy="4343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10/9/20</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3448" y="1828800"/>
            <a:ext cx="3532790" cy="838201"/>
          </a:xfrm>
        </p:spPr>
        <p:txBody>
          <a:bodyPr anchor="ctr"/>
          <a:lstStyle>
            <a:lvl1pPr marL="0" indent="0">
              <a:spcBef>
                <a:spcPts val="0"/>
              </a:spcBef>
              <a:buNone/>
              <a:defRPr sz="1800" b="0" cap="all" baseline="0">
                <a:solidFill>
                  <a:schemeClr val="tx1">
                    <a:lumMod val="50000"/>
                  </a:schemeClr>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913448" y="2743201"/>
            <a:ext cx="3532790" cy="3428999"/>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97764" y="1828800"/>
            <a:ext cx="3532790" cy="838201"/>
          </a:xfrm>
        </p:spPr>
        <p:txBody>
          <a:bodyPr anchor="ctr"/>
          <a:lstStyle>
            <a:lvl1pPr marL="0" indent="0">
              <a:spcBef>
                <a:spcPts val="0"/>
              </a:spcBef>
              <a:buNone/>
              <a:defRPr sz="1800" b="0" cap="all" baseline="0">
                <a:solidFill>
                  <a:schemeClr val="tx1">
                    <a:lumMod val="50000"/>
                  </a:schemeClr>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97764" y="2743201"/>
            <a:ext cx="3532790" cy="3428999"/>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baseline="0"/>
            </a:lvl8pPr>
            <a:lvl9pPr>
              <a:defRPr sz="105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EDF33987-6305-4E2A-BF18-EF013ECE927B}" type="datetimeFigureOut">
              <a:rPr lang="en-US"/>
              <a:t>10/9/20</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EDF33987-6305-4E2A-BF18-EF013ECE927B}" type="datetimeFigureOut">
              <a:rPr lang="en-US"/>
              <a:t>10/9/20</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EDF33987-6305-4E2A-BF18-EF013ECE927B}" type="datetimeFigureOut">
              <a:rPr lang="en-US"/>
              <a:t>10/9/20</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2" name="Title 1"/>
          <p:cNvSpPr>
            <a:spLocks noGrp="1"/>
          </p:cNvSpPr>
          <p:nvPr>
            <p:ph type="title"/>
          </p:nvPr>
        </p:nvSpPr>
        <p:spPr>
          <a:xfrm>
            <a:off x="513294" y="685800"/>
            <a:ext cx="2915409" cy="4038600"/>
          </a:xfrm>
        </p:spPr>
        <p:txBody>
          <a:bodyPr anchor="b">
            <a:noAutofit/>
          </a:bodyPr>
          <a:lstStyle>
            <a:lvl1pPr algn="l">
              <a:defRPr sz="3001" b="0"/>
            </a:lvl1pPr>
          </a:lstStyle>
          <a:p>
            <a:r>
              <a:rPr lang="en-US"/>
              <a:t>Click to edit Master title style</a:t>
            </a:r>
            <a:endParaRPr/>
          </a:p>
        </p:txBody>
      </p:sp>
      <p:sp>
        <p:nvSpPr>
          <p:cNvPr id="3" name="Content Placeholder 2"/>
          <p:cNvSpPr>
            <a:spLocks noGrp="1"/>
          </p:cNvSpPr>
          <p:nvPr>
            <p:ph idx="1"/>
          </p:nvPr>
        </p:nvSpPr>
        <p:spPr>
          <a:xfrm>
            <a:off x="4400506" y="685800"/>
            <a:ext cx="4230202" cy="5486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13294" y="4876800"/>
            <a:ext cx="2915409" cy="1295400"/>
          </a:xfrm>
        </p:spPr>
        <p:txBody>
          <a:bodyPr>
            <a:normAutofit/>
          </a:bodyPr>
          <a:lstStyle>
            <a:lvl1pPr marL="0" indent="0">
              <a:spcBef>
                <a:spcPts val="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10/9/20</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2" name="Title 1"/>
          <p:cNvSpPr>
            <a:spLocks noGrp="1"/>
          </p:cNvSpPr>
          <p:nvPr>
            <p:ph type="title"/>
          </p:nvPr>
        </p:nvSpPr>
        <p:spPr>
          <a:xfrm>
            <a:off x="513294" y="685800"/>
            <a:ext cx="2915409" cy="4038600"/>
          </a:xfrm>
        </p:spPr>
        <p:txBody>
          <a:bodyPr anchor="b">
            <a:noAutofit/>
          </a:bodyPr>
          <a:lstStyle>
            <a:lvl1pPr algn="l">
              <a:defRPr sz="3001"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400506" y="685800"/>
            <a:ext cx="4230202"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Click icon to add picture</a:t>
            </a:r>
            <a:endParaRPr/>
          </a:p>
        </p:txBody>
      </p:sp>
      <p:sp>
        <p:nvSpPr>
          <p:cNvPr id="4" name="Text Placeholder 3"/>
          <p:cNvSpPr>
            <a:spLocks noGrp="1"/>
          </p:cNvSpPr>
          <p:nvPr>
            <p:ph type="body" sz="half" idx="2"/>
          </p:nvPr>
        </p:nvSpPr>
        <p:spPr>
          <a:xfrm>
            <a:off x="513294" y="4876800"/>
            <a:ext cx="2915409" cy="1295400"/>
          </a:xfrm>
        </p:spPr>
        <p:txBody>
          <a:bodyPr>
            <a:normAutofit/>
          </a:bodyPr>
          <a:lstStyle>
            <a:lvl1pPr marL="0" indent="0">
              <a:spcBef>
                <a:spcPts val="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10/9/20</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449" y="274638"/>
            <a:ext cx="7317105"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913449" y="1828800"/>
            <a:ext cx="7317105"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06863" y="6448427"/>
            <a:ext cx="4979929" cy="180974"/>
          </a:xfrm>
          <a:prstGeom prst="rect">
            <a:avLst/>
          </a:prstGeom>
        </p:spPr>
        <p:txBody>
          <a:bodyPr vert="horz" lIns="91440" tIns="45720" rIns="91440" bIns="45720" rtlCol="0" anchor="ctr"/>
          <a:lstStyle>
            <a:lvl1pPr algn="l">
              <a:defRPr sz="825" cap="all"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6115452" y="6448427"/>
            <a:ext cx="1047467" cy="180974"/>
          </a:xfrm>
          <a:prstGeom prst="rect">
            <a:avLst/>
          </a:prstGeom>
        </p:spPr>
        <p:txBody>
          <a:bodyPr vert="horz" lIns="91440" tIns="45720" rIns="91440" bIns="45720" rtlCol="0" anchor="ctr"/>
          <a:lstStyle>
            <a:lvl1pPr algn="r">
              <a:defRPr sz="825">
                <a:solidFill>
                  <a:schemeClr val="tx1"/>
                </a:solidFill>
              </a:defRPr>
            </a:lvl1pPr>
          </a:lstStyle>
          <a:p>
            <a:fld id="{EDF33987-6305-4E2A-BF18-EF013ECE927B}" type="datetimeFigureOut">
              <a:rPr lang="en-US" smtClean="0"/>
              <a:pPr/>
              <a:t>10/9/20</a:t>
            </a:fld>
            <a:endParaRPr lang="en-US"/>
          </a:p>
        </p:txBody>
      </p:sp>
      <p:sp>
        <p:nvSpPr>
          <p:cNvPr id="6" name="Slide Number Placeholder 5"/>
          <p:cNvSpPr>
            <a:spLocks noGrp="1"/>
          </p:cNvSpPr>
          <p:nvPr>
            <p:ph type="sldNum" sz="quarter" idx="4"/>
          </p:nvPr>
        </p:nvSpPr>
        <p:spPr>
          <a:xfrm>
            <a:off x="7373079" y="6448427"/>
            <a:ext cx="857474" cy="180974"/>
          </a:xfrm>
          <a:prstGeom prst="rect">
            <a:avLst/>
          </a:prstGeom>
        </p:spPr>
        <p:txBody>
          <a:bodyPr vert="horz" lIns="91440" tIns="45720" rIns="91440" bIns="45720" rtlCol="0" anchor="ctr"/>
          <a:lstStyle>
            <a:lvl1pPr algn="r">
              <a:defRPr sz="825">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p:titleStyle>
    <p:body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isgeography.com/decimal-degrees-dd-minutes-seconds-dm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research.noaa.gov/News/ArtMID/451/ArticleID/2324/NOAA-and-partners-launch-buoy-to-track-changing-coastal-chemistry-in-Chesapeake-Ba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ndbc.noaa.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en.wikipedia.org/wiki/Ocean_current#/media/File:Corrientes-oceanicas.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hyperlink" Target="https://en.wikipedia.org/wiki/Gulf_Stream#/media/File:Golfstrom.jp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geographyrealm.com/cardinal-directions-ordinal-direction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ommons.wikimedia.org/wiki/File:Ekman_layer.jpg"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en.m.wikipedia.org/wiki/File:Upwelling-labels-en.sv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Moderate%20Resolution%20Imaging%20Spectroradiomet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ibm.com/support/knowledgecenter/en/SSEPEK_11.0.0/spatl/src/tpc/spatl_csb3022a.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Wind and Ocean Ecosystem</a:t>
            </a:r>
          </a:p>
        </p:txBody>
      </p:sp>
      <p:sp>
        <p:nvSpPr>
          <p:cNvPr id="3" name="Subtitle 2"/>
          <p:cNvSpPr>
            <a:spLocks noGrp="1"/>
          </p:cNvSpPr>
          <p:nvPr>
            <p:ph type="subTitle" idx="1"/>
          </p:nvPr>
        </p:nvSpPr>
        <p:spPr/>
        <p:txBody>
          <a:bodyPr/>
          <a:lstStyle/>
          <a:p>
            <a:r>
              <a:rPr lang="en-US" dirty="0"/>
              <a:t>Project EDDIE Module</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Decimal Degrees </a:t>
            </a:r>
          </a:p>
        </p:txBody>
      </p:sp>
      <p:sp>
        <p:nvSpPr>
          <p:cNvPr id="3" name="Content Placeholder 2"/>
          <p:cNvSpPr>
            <a:spLocks noGrp="1"/>
          </p:cNvSpPr>
          <p:nvPr>
            <p:ph idx="1"/>
          </p:nvPr>
        </p:nvSpPr>
        <p:spPr/>
        <p:txBody>
          <a:bodyPr/>
          <a:lstStyle/>
          <a:p>
            <a:r>
              <a:rPr lang="en-US" dirty="0"/>
              <a:t>Latitude: 26.3586885</a:t>
            </a:r>
          </a:p>
          <a:p>
            <a:r>
              <a:rPr lang="en-US" dirty="0"/>
              <a:t>Longitude: -80.0830984</a:t>
            </a:r>
          </a:p>
          <a:p>
            <a:r>
              <a:rPr lang="en-US" dirty="0"/>
              <a:t>This is the SAME location, just listed in decimal degrees. </a:t>
            </a:r>
          </a:p>
          <a:p>
            <a:endParaRPr lang="en-US" dirty="0"/>
          </a:p>
          <a:p>
            <a:r>
              <a:rPr lang="en-US" dirty="0"/>
              <a:t>Why are there positive and negative values?</a:t>
            </a:r>
          </a:p>
          <a:p>
            <a:endParaRPr lang="en-US" dirty="0"/>
          </a:p>
          <a:p>
            <a:r>
              <a:rPr lang="en-US" dirty="0"/>
              <a:t>Positive latitudes are north of the equator</a:t>
            </a:r>
          </a:p>
          <a:p>
            <a:r>
              <a:rPr lang="en-US" dirty="0"/>
              <a:t>Negative latitudes are south of the equator</a:t>
            </a:r>
          </a:p>
          <a:p>
            <a:r>
              <a:rPr lang="en-US" dirty="0"/>
              <a:t>Positive longitudes are east of Prime meridian</a:t>
            </a:r>
          </a:p>
          <a:p>
            <a:r>
              <a:rPr lang="en-US" dirty="0"/>
              <a:t>Negative longitudes are west of the Prime Meridian</a:t>
            </a:r>
          </a:p>
        </p:txBody>
      </p:sp>
    </p:spTree>
    <p:extLst>
      <p:ext uri="{BB962C8B-B14F-4D97-AF65-F5344CB8AC3E}">
        <p14:creationId xmlns:p14="http://schemas.microsoft.com/office/powerpoint/2010/main" val="228098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Decimal Degrees vs Degrees minutes seconds</a:t>
            </a:r>
          </a:p>
        </p:txBody>
      </p:sp>
      <p:sp>
        <p:nvSpPr>
          <p:cNvPr id="4" name="Content Placeholder 3"/>
          <p:cNvSpPr>
            <a:spLocks noGrp="1"/>
          </p:cNvSpPr>
          <p:nvPr>
            <p:ph idx="1"/>
          </p:nvPr>
        </p:nvSpPr>
        <p:spPr>
          <a:xfrm>
            <a:off x="381000" y="5638800"/>
            <a:ext cx="4343400" cy="914400"/>
          </a:xfrm>
        </p:spPr>
        <p:txBody>
          <a:bodyPr/>
          <a:lstStyle/>
          <a:p>
            <a:pPr marL="34299" indent="0" algn="ctr">
              <a:buNone/>
            </a:pPr>
            <a:r>
              <a:rPr lang="en-US" dirty="0">
                <a:hlinkClick r:id="rId3"/>
              </a:rPr>
              <a:t>Decimal degrees vs degrees minutes seconds </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112371"/>
            <a:ext cx="645795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8000" y="2057400"/>
            <a:ext cx="2057400" cy="3083921"/>
          </a:xfrm>
          <a:prstGeom prst="rect">
            <a:avLst/>
          </a:prstGeom>
          <a:noFill/>
        </p:spPr>
        <p:txBody>
          <a:bodyPr wrap="square" rtlCol="0">
            <a:spAutoFit/>
          </a:bodyPr>
          <a:lstStyle/>
          <a:p>
            <a:pPr>
              <a:lnSpc>
                <a:spcPct val="90000"/>
              </a:lnSpc>
            </a:pPr>
            <a:r>
              <a:rPr lang="en-US" sz="2400" dirty="0"/>
              <a:t>Manual conversion:</a:t>
            </a:r>
          </a:p>
          <a:p>
            <a:pPr>
              <a:lnSpc>
                <a:spcPct val="90000"/>
              </a:lnSpc>
            </a:pPr>
            <a:r>
              <a:rPr lang="en-US" sz="2400" dirty="0"/>
              <a:t>Decimal Degrees =</a:t>
            </a:r>
            <a:br>
              <a:rPr lang="en-US" sz="2400" dirty="0"/>
            </a:br>
            <a:r>
              <a:rPr lang="en-US" sz="2400" dirty="0"/>
              <a:t>Degrees + ((Minutes / 60) + (Seconds / 3600))</a:t>
            </a:r>
          </a:p>
        </p:txBody>
      </p:sp>
    </p:spTree>
    <p:extLst>
      <p:ext uri="{BB962C8B-B14F-4D97-AF65-F5344CB8AC3E}">
        <p14:creationId xmlns:p14="http://schemas.microsoft.com/office/powerpoint/2010/main" val="38432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3294" y="1447801"/>
            <a:ext cx="2915409" cy="628814"/>
          </a:xfrm>
        </p:spPr>
        <p:txBody>
          <a:bodyPr/>
          <a:lstStyle/>
          <a:p>
            <a:r>
              <a:rPr lang="en-US" dirty="0"/>
              <a:t>Scientific Buoys</a:t>
            </a:r>
          </a:p>
        </p:txBody>
      </p:sp>
      <p:pic>
        <p:nvPicPr>
          <p:cNvPr id="6" name="Picture Placeholder 5">
            <a:extLst>
              <a:ext uri="{FF2B5EF4-FFF2-40B4-BE49-F238E27FC236}">
                <a16:creationId xmlns:a16="http://schemas.microsoft.com/office/drawing/2014/main" id="{B960F938-7438-5741-8CA2-B6E76466E6A8}"/>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095" r="1095"/>
          <a:stretch>
            <a:fillRect/>
          </a:stretch>
        </p:blipFill>
        <p:spPr/>
      </p:pic>
      <p:sp>
        <p:nvSpPr>
          <p:cNvPr id="7" name="Text Placeholder 6"/>
          <p:cNvSpPr>
            <a:spLocks noGrp="1"/>
          </p:cNvSpPr>
          <p:nvPr>
            <p:ph type="body" sz="half" idx="2"/>
          </p:nvPr>
        </p:nvSpPr>
        <p:spPr>
          <a:xfrm>
            <a:off x="513294" y="2209801"/>
            <a:ext cx="2915409" cy="4114799"/>
          </a:xfrm>
        </p:spPr>
        <p:txBody>
          <a:bodyPr>
            <a:normAutofit/>
          </a:bodyPr>
          <a:lstStyle/>
          <a:p>
            <a:pPr marL="214370" indent="-214370">
              <a:lnSpc>
                <a:spcPct val="150000"/>
              </a:lnSpc>
              <a:buFont typeface="Arial" panose="020B0604020202020204" pitchFamily="34" charset="0"/>
              <a:buChar char="•"/>
            </a:pPr>
            <a:r>
              <a:rPr lang="en-US" sz="1600" dirty="0"/>
              <a:t>A floating device carrying scientific equipment</a:t>
            </a:r>
          </a:p>
          <a:p>
            <a:pPr marL="214370" indent="-214370">
              <a:lnSpc>
                <a:spcPct val="150000"/>
              </a:lnSpc>
              <a:buFont typeface="Arial" panose="020B0604020202020204" pitchFamily="34" charset="0"/>
              <a:buChar char="•"/>
            </a:pPr>
            <a:r>
              <a:rPr lang="en-US" sz="1600" dirty="0"/>
              <a:t>Collects weather or oceanographic data</a:t>
            </a:r>
          </a:p>
          <a:p>
            <a:pPr marL="214370" indent="-214370">
              <a:lnSpc>
                <a:spcPct val="150000"/>
              </a:lnSpc>
              <a:buFont typeface="Arial" panose="020B0604020202020204" pitchFamily="34" charset="0"/>
              <a:buChar char="•"/>
            </a:pPr>
            <a:r>
              <a:rPr lang="en-US" sz="1600" dirty="0"/>
              <a:t>Can be stationary (moored) or passively moving (drifting)</a:t>
            </a:r>
          </a:p>
        </p:txBody>
      </p:sp>
      <p:sp>
        <p:nvSpPr>
          <p:cNvPr id="8" name="TextBox 7">
            <a:extLst>
              <a:ext uri="{FF2B5EF4-FFF2-40B4-BE49-F238E27FC236}">
                <a16:creationId xmlns:a16="http://schemas.microsoft.com/office/drawing/2014/main" id="{BD212652-8F91-4D43-A887-E01A5029615E}"/>
              </a:ext>
            </a:extLst>
          </p:cNvPr>
          <p:cNvSpPr txBox="1"/>
          <p:nvPr/>
        </p:nvSpPr>
        <p:spPr>
          <a:xfrm>
            <a:off x="5334000" y="6324600"/>
            <a:ext cx="3296708" cy="313932"/>
          </a:xfrm>
          <a:prstGeom prst="rect">
            <a:avLst/>
          </a:prstGeom>
          <a:noFill/>
        </p:spPr>
        <p:txBody>
          <a:bodyPr wrap="square" rtlCol="0">
            <a:spAutoFit/>
          </a:bodyPr>
          <a:lstStyle/>
          <a:p>
            <a:pPr>
              <a:lnSpc>
                <a:spcPct val="90000"/>
              </a:lnSpc>
            </a:pPr>
            <a:r>
              <a:rPr lang="en-US" sz="1600" dirty="0">
                <a:hlinkClick r:id="rId4"/>
              </a:rPr>
              <a:t>NOAA Scientific Buoy</a:t>
            </a:r>
            <a:endParaRPr lang="en-US" sz="1600" dirty="0"/>
          </a:p>
        </p:txBody>
      </p:sp>
    </p:spTree>
    <p:extLst>
      <p:ext uri="{BB962C8B-B14F-4D97-AF65-F5344CB8AC3E}">
        <p14:creationId xmlns:p14="http://schemas.microsoft.com/office/powerpoint/2010/main" val="187093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449" y="274638"/>
            <a:ext cx="7317105" cy="1020762"/>
          </a:xfrm>
        </p:spPr>
        <p:txBody>
          <a:bodyPr/>
          <a:lstStyle/>
          <a:p>
            <a:r>
              <a:rPr lang="en-US" dirty="0"/>
              <a:t>NOAA Buoy Observing Systems</a:t>
            </a:r>
          </a:p>
        </p:txBody>
      </p:sp>
      <p:sp>
        <p:nvSpPr>
          <p:cNvPr id="3" name="Content Placeholder 2"/>
          <p:cNvSpPr>
            <a:spLocks noGrp="1"/>
          </p:cNvSpPr>
          <p:nvPr>
            <p:ph idx="1"/>
          </p:nvPr>
        </p:nvSpPr>
        <p:spPr>
          <a:xfrm>
            <a:off x="913447" y="1379538"/>
            <a:ext cx="7317105" cy="1143000"/>
          </a:xfrm>
        </p:spPr>
        <p:txBody>
          <a:bodyPr>
            <a:normAutofit fontScale="85000" lnSpcReduction="20000"/>
          </a:bodyPr>
          <a:lstStyle/>
          <a:p>
            <a:r>
              <a:rPr lang="en-US" dirty="0"/>
              <a:t>Continuously collected weather and oceanographic data from a world wide network</a:t>
            </a:r>
          </a:p>
          <a:p>
            <a:r>
              <a:rPr lang="en-US" dirty="0"/>
              <a:t>Utilized by scientists to access data needed for experiments</a:t>
            </a:r>
          </a:p>
          <a:p>
            <a:r>
              <a:rPr lang="en-US" dirty="0">
                <a:hlinkClick r:id="rId3"/>
              </a:rPr>
              <a:t>Database access</a:t>
            </a:r>
            <a:endParaRPr lang="en-US" dirty="0"/>
          </a:p>
        </p:txBody>
      </p:sp>
      <p:pic>
        <p:nvPicPr>
          <p:cNvPr id="5" name="Picture 4">
            <a:extLst>
              <a:ext uri="{FF2B5EF4-FFF2-40B4-BE49-F238E27FC236}">
                <a16:creationId xmlns:a16="http://schemas.microsoft.com/office/drawing/2014/main" id="{27D393B2-73A7-2144-8F13-11A0E8C845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9828" y="2667000"/>
            <a:ext cx="6244341" cy="3632920"/>
          </a:xfrm>
          <a:prstGeom prst="rect">
            <a:avLst/>
          </a:prstGeom>
        </p:spPr>
      </p:pic>
    </p:spTree>
    <p:extLst>
      <p:ext uri="{BB962C8B-B14F-4D97-AF65-F5344CB8AC3E}">
        <p14:creationId xmlns:p14="http://schemas.microsoft.com/office/powerpoint/2010/main" val="293697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DC262-7F32-FA41-9256-BDDB82F059C5}"/>
              </a:ext>
            </a:extLst>
          </p:cNvPr>
          <p:cNvSpPr>
            <a:spLocks noGrp="1"/>
          </p:cNvSpPr>
          <p:nvPr>
            <p:ph type="title"/>
          </p:nvPr>
        </p:nvSpPr>
        <p:spPr/>
        <p:txBody>
          <a:bodyPr/>
          <a:lstStyle/>
          <a:p>
            <a:r>
              <a:rPr lang="en-US" dirty="0"/>
              <a:t>Let’s Find some buoy Locations!</a:t>
            </a:r>
          </a:p>
        </p:txBody>
      </p:sp>
      <p:sp>
        <p:nvSpPr>
          <p:cNvPr id="3" name="Content Placeholder 2">
            <a:extLst>
              <a:ext uri="{FF2B5EF4-FFF2-40B4-BE49-F238E27FC236}">
                <a16:creationId xmlns:a16="http://schemas.microsoft.com/office/drawing/2014/main" id="{69FBC91C-6453-7046-8080-951DFEE4EE53}"/>
              </a:ext>
            </a:extLst>
          </p:cNvPr>
          <p:cNvSpPr>
            <a:spLocks noGrp="1"/>
          </p:cNvSpPr>
          <p:nvPr>
            <p:ph idx="1"/>
          </p:nvPr>
        </p:nvSpPr>
        <p:spPr/>
        <p:txBody>
          <a:bodyPr/>
          <a:lstStyle/>
          <a:p>
            <a:r>
              <a:rPr lang="en-US" dirty="0"/>
              <a:t>Complete Activity A</a:t>
            </a:r>
          </a:p>
        </p:txBody>
      </p:sp>
    </p:spTree>
    <p:extLst>
      <p:ext uri="{BB962C8B-B14F-4D97-AF65-F5344CB8AC3E}">
        <p14:creationId xmlns:p14="http://schemas.microsoft.com/office/powerpoint/2010/main" val="347272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Section B</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558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409D7-8910-EC41-A3DF-62B0092B36F4}"/>
              </a:ext>
            </a:extLst>
          </p:cNvPr>
          <p:cNvSpPr>
            <a:spLocks noGrp="1"/>
          </p:cNvSpPr>
          <p:nvPr>
            <p:ph type="title"/>
          </p:nvPr>
        </p:nvSpPr>
        <p:spPr>
          <a:xfrm>
            <a:off x="913449" y="274638"/>
            <a:ext cx="7317105" cy="792162"/>
          </a:xfrm>
        </p:spPr>
        <p:txBody>
          <a:bodyPr/>
          <a:lstStyle/>
          <a:p>
            <a:r>
              <a:rPr lang="en-US" dirty="0"/>
              <a:t>Ocean Currents</a:t>
            </a:r>
          </a:p>
        </p:txBody>
      </p:sp>
      <p:sp>
        <p:nvSpPr>
          <p:cNvPr id="3" name="Content Placeholder 2">
            <a:extLst>
              <a:ext uri="{FF2B5EF4-FFF2-40B4-BE49-F238E27FC236}">
                <a16:creationId xmlns:a16="http://schemas.microsoft.com/office/drawing/2014/main" id="{30AD627C-399C-9145-8AEF-A26CABCDF6AD}"/>
              </a:ext>
            </a:extLst>
          </p:cNvPr>
          <p:cNvSpPr>
            <a:spLocks noGrp="1"/>
          </p:cNvSpPr>
          <p:nvPr>
            <p:ph idx="1"/>
          </p:nvPr>
        </p:nvSpPr>
        <p:spPr>
          <a:xfrm>
            <a:off x="913449" y="1143000"/>
            <a:ext cx="7317105" cy="1676400"/>
          </a:xfrm>
        </p:spPr>
        <p:txBody>
          <a:bodyPr>
            <a:noAutofit/>
          </a:bodyPr>
          <a:lstStyle/>
          <a:p>
            <a:pPr>
              <a:lnSpc>
                <a:spcPct val="100000"/>
              </a:lnSpc>
            </a:pPr>
            <a:r>
              <a:rPr lang="en-US" sz="1600" dirty="0"/>
              <a:t>A continuous movement of water in a predicable direction</a:t>
            </a:r>
          </a:p>
          <a:p>
            <a:pPr>
              <a:lnSpc>
                <a:spcPct val="100000"/>
              </a:lnSpc>
            </a:pPr>
            <a:r>
              <a:rPr lang="en-US" sz="1600" dirty="0"/>
              <a:t>Currents regulate ocean ecosystems by bringing warm water towards the poles and bringing cold water towards the equator </a:t>
            </a:r>
          </a:p>
          <a:p>
            <a:pPr>
              <a:lnSpc>
                <a:spcPct val="100000"/>
              </a:lnSpc>
            </a:pPr>
            <a:r>
              <a:rPr lang="en-US" sz="1600" dirty="0"/>
              <a:t>What is the closest current to where you live?</a:t>
            </a:r>
          </a:p>
        </p:txBody>
      </p:sp>
      <p:pic>
        <p:nvPicPr>
          <p:cNvPr id="5" name="Picture 4">
            <a:extLst>
              <a:ext uri="{FF2B5EF4-FFF2-40B4-BE49-F238E27FC236}">
                <a16:creationId xmlns:a16="http://schemas.microsoft.com/office/drawing/2014/main" id="{D30FBFC7-2B1F-6A4C-895A-8C3F258A8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2819400"/>
            <a:ext cx="6350000" cy="3314700"/>
          </a:xfrm>
          <a:prstGeom prst="rect">
            <a:avLst/>
          </a:prstGeom>
        </p:spPr>
      </p:pic>
      <p:sp>
        <p:nvSpPr>
          <p:cNvPr id="6" name="TextBox 5">
            <a:extLst>
              <a:ext uri="{FF2B5EF4-FFF2-40B4-BE49-F238E27FC236}">
                <a16:creationId xmlns:a16="http://schemas.microsoft.com/office/drawing/2014/main" id="{59DADD2B-5699-484E-BEAC-1A42C81A44FB}"/>
              </a:ext>
            </a:extLst>
          </p:cNvPr>
          <p:cNvSpPr txBox="1"/>
          <p:nvPr/>
        </p:nvSpPr>
        <p:spPr>
          <a:xfrm>
            <a:off x="3886200" y="6248400"/>
            <a:ext cx="2514600" cy="313932"/>
          </a:xfrm>
          <a:prstGeom prst="rect">
            <a:avLst/>
          </a:prstGeom>
          <a:noFill/>
        </p:spPr>
        <p:txBody>
          <a:bodyPr wrap="square" rtlCol="0">
            <a:spAutoFit/>
          </a:bodyPr>
          <a:lstStyle/>
          <a:p>
            <a:pPr>
              <a:lnSpc>
                <a:spcPct val="90000"/>
              </a:lnSpc>
            </a:pPr>
            <a:r>
              <a:rPr lang="en-US" sz="1600" dirty="0">
                <a:hlinkClick r:id="rId4"/>
              </a:rPr>
              <a:t>Global Currents</a:t>
            </a:r>
            <a:endParaRPr lang="en-US" sz="1600" dirty="0"/>
          </a:p>
        </p:txBody>
      </p:sp>
    </p:spTree>
    <p:extLst>
      <p:ext uri="{BB962C8B-B14F-4D97-AF65-F5344CB8AC3E}">
        <p14:creationId xmlns:p14="http://schemas.microsoft.com/office/powerpoint/2010/main" val="270564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3294" y="1524000"/>
            <a:ext cx="2915409" cy="628814"/>
          </a:xfrm>
        </p:spPr>
        <p:txBody>
          <a:bodyPr/>
          <a:lstStyle/>
          <a:p>
            <a:r>
              <a:rPr lang="en-US" dirty="0"/>
              <a:t>Western Boundary Currents</a:t>
            </a:r>
          </a:p>
        </p:txBody>
      </p:sp>
      <p:pic>
        <p:nvPicPr>
          <p:cNvPr id="6" name="Picture Placeholder 5">
            <a:extLst>
              <a:ext uri="{FF2B5EF4-FFF2-40B4-BE49-F238E27FC236}">
                <a16:creationId xmlns:a16="http://schemas.microsoft.com/office/drawing/2014/main" id="{B960F938-7438-5741-8CA2-B6E76466E6A8}"/>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4400506" y="1313899"/>
            <a:ext cx="4230202" cy="4230202"/>
          </a:xfrm>
        </p:spPr>
      </p:pic>
      <p:sp>
        <p:nvSpPr>
          <p:cNvPr id="7" name="Text Placeholder 6"/>
          <p:cNvSpPr>
            <a:spLocks noGrp="1"/>
          </p:cNvSpPr>
          <p:nvPr>
            <p:ph type="body" sz="half" idx="2"/>
          </p:nvPr>
        </p:nvSpPr>
        <p:spPr>
          <a:xfrm>
            <a:off x="513294" y="2286000"/>
            <a:ext cx="2915409" cy="4114799"/>
          </a:xfrm>
        </p:spPr>
        <p:txBody>
          <a:bodyPr>
            <a:normAutofit/>
          </a:bodyPr>
          <a:lstStyle/>
          <a:p>
            <a:pPr marL="214370" indent="-214370">
              <a:lnSpc>
                <a:spcPct val="150000"/>
              </a:lnSpc>
              <a:buFont typeface="Arial" panose="020B0604020202020204" pitchFamily="34" charset="0"/>
              <a:buChar char="•"/>
            </a:pPr>
            <a:r>
              <a:rPr lang="en-US" sz="1600" dirty="0"/>
              <a:t>Strongest and fastest currents on earth</a:t>
            </a:r>
          </a:p>
          <a:p>
            <a:pPr marL="214370" indent="-214370">
              <a:lnSpc>
                <a:spcPct val="150000"/>
              </a:lnSpc>
              <a:buFont typeface="Arial" panose="020B0604020202020204" pitchFamily="34" charset="0"/>
              <a:buChar char="•"/>
            </a:pPr>
            <a:r>
              <a:rPr lang="en-US" sz="1600" dirty="0"/>
              <a:t>Water in WBCs can move 25 to 75 miles a day!</a:t>
            </a:r>
          </a:p>
          <a:p>
            <a:pPr marL="214370" indent="-214370">
              <a:lnSpc>
                <a:spcPct val="150000"/>
              </a:lnSpc>
              <a:buFont typeface="Arial" panose="020B0604020202020204" pitchFamily="34" charset="0"/>
              <a:buChar char="•"/>
            </a:pPr>
            <a:r>
              <a:rPr lang="en-US" sz="1600" dirty="0"/>
              <a:t>Located on the western side of ocean basins</a:t>
            </a:r>
          </a:p>
          <a:p>
            <a:pPr marL="214370" indent="-214370">
              <a:lnSpc>
                <a:spcPct val="150000"/>
              </a:lnSpc>
              <a:buFont typeface="Arial" panose="020B0604020202020204" pitchFamily="34" charset="0"/>
              <a:buChar char="•"/>
            </a:pPr>
            <a:r>
              <a:rPr lang="en-US" sz="1600" dirty="0"/>
              <a:t>Transport hot water towards the poles</a:t>
            </a:r>
          </a:p>
          <a:p>
            <a:pPr marL="214370" indent="-214370">
              <a:lnSpc>
                <a:spcPct val="150000"/>
              </a:lnSpc>
              <a:buFont typeface="Arial" panose="020B0604020202020204" pitchFamily="34" charset="0"/>
              <a:buChar char="•"/>
            </a:pPr>
            <a:endParaRPr lang="en-US" sz="1600" dirty="0"/>
          </a:p>
        </p:txBody>
      </p:sp>
      <p:sp>
        <p:nvSpPr>
          <p:cNvPr id="2" name="TextBox 1">
            <a:extLst>
              <a:ext uri="{FF2B5EF4-FFF2-40B4-BE49-F238E27FC236}">
                <a16:creationId xmlns:a16="http://schemas.microsoft.com/office/drawing/2014/main" id="{E1BBED42-FE6E-AD4D-999F-D7114FFB68FB}"/>
              </a:ext>
            </a:extLst>
          </p:cNvPr>
          <p:cNvSpPr txBox="1"/>
          <p:nvPr/>
        </p:nvSpPr>
        <p:spPr>
          <a:xfrm>
            <a:off x="5689899" y="5705867"/>
            <a:ext cx="2819400" cy="313932"/>
          </a:xfrm>
          <a:prstGeom prst="rect">
            <a:avLst/>
          </a:prstGeom>
          <a:noFill/>
        </p:spPr>
        <p:txBody>
          <a:bodyPr wrap="square" rtlCol="0">
            <a:spAutoFit/>
          </a:bodyPr>
          <a:lstStyle/>
          <a:p>
            <a:pPr>
              <a:lnSpc>
                <a:spcPct val="90000"/>
              </a:lnSpc>
            </a:pPr>
            <a:r>
              <a:rPr lang="en-US" sz="1600" dirty="0">
                <a:hlinkClick r:id="rId4"/>
              </a:rPr>
              <a:t>The Gulf Stream</a:t>
            </a:r>
            <a:endParaRPr lang="en-US" sz="1600" dirty="0"/>
          </a:p>
        </p:txBody>
      </p:sp>
    </p:spTree>
    <p:extLst>
      <p:ext uri="{BB962C8B-B14F-4D97-AF65-F5344CB8AC3E}">
        <p14:creationId xmlns:p14="http://schemas.microsoft.com/office/powerpoint/2010/main" val="110195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B610-C4A2-E845-89AB-B6CB72B22F67}"/>
              </a:ext>
            </a:extLst>
          </p:cNvPr>
          <p:cNvSpPr>
            <a:spLocks noGrp="1"/>
          </p:cNvSpPr>
          <p:nvPr>
            <p:ph type="title"/>
          </p:nvPr>
        </p:nvSpPr>
        <p:spPr/>
        <p:txBody>
          <a:bodyPr/>
          <a:lstStyle/>
          <a:p>
            <a:r>
              <a:rPr lang="en-US" dirty="0"/>
              <a:t>bearing/Direction </a:t>
            </a:r>
          </a:p>
        </p:txBody>
      </p:sp>
      <p:sp>
        <p:nvSpPr>
          <p:cNvPr id="3" name="Content Placeholder 2">
            <a:extLst>
              <a:ext uri="{FF2B5EF4-FFF2-40B4-BE49-F238E27FC236}">
                <a16:creationId xmlns:a16="http://schemas.microsoft.com/office/drawing/2014/main" id="{D2E47C29-E3DC-354F-9611-6C10057FA65A}"/>
              </a:ext>
            </a:extLst>
          </p:cNvPr>
          <p:cNvSpPr>
            <a:spLocks noGrp="1"/>
          </p:cNvSpPr>
          <p:nvPr>
            <p:ph sz="half" idx="1"/>
          </p:nvPr>
        </p:nvSpPr>
        <p:spPr/>
        <p:txBody>
          <a:bodyPr>
            <a:normAutofit fontScale="92500"/>
          </a:bodyPr>
          <a:lstStyle/>
          <a:p>
            <a:r>
              <a:rPr lang="en-US" dirty="0"/>
              <a:t>How many of you have ever used a compass for navigation?</a:t>
            </a:r>
          </a:p>
          <a:p>
            <a:pPr marL="34299" indent="0">
              <a:buNone/>
            </a:pPr>
            <a:endParaRPr lang="en-US" dirty="0"/>
          </a:p>
          <a:p>
            <a:r>
              <a:rPr lang="en-US" dirty="0"/>
              <a:t>Which directions are the </a:t>
            </a:r>
            <a:r>
              <a:rPr lang="en-US" b="1" dirty="0"/>
              <a:t>cardinal</a:t>
            </a:r>
            <a:r>
              <a:rPr lang="en-US" dirty="0"/>
              <a:t> directions?</a:t>
            </a:r>
          </a:p>
          <a:p>
            <a:endParaRPr lang="en-US" dirty="0"/>
          </a:p>
          <a:p>
            <a:r>
              <a:rPr lang="en-US" dirty="0"/>
              <a:t>Which directions are the </a:t>
            </a:r>
            <a:r>
              <a:rPr lang="en-US" b="1" dirty="0"/>
              <a:t>ordinal</a:t>
            </a:r>
            <a:r>
              <a:rPr lang="en-US" dirty="0"/>
              <a:t> directions? </a:t>
            </a:r>
          </a:p>
          <a:p>
            <a:endParaRPr lang="en-US" dirty="0"/>
          </a:p>
        </p:txBody>
      </p:sp>
      <p:sp>
        <p:nvSpPr>
          <p:cNvPr id="4" name="Content Placeholder 3"/>
          <p:cNvSpPr>
            <a:spLocks noGrp="1"/>
          </p:cNvSpPr>
          <p:nvPr>
            <p:ph sz="half" idx="2"/>
          </p:nvPr>
        </p:nvSpPr>
        <p:spPr>
          <a:xfrm>
            <a:off x="4698082" y="5867400"/>
            <a:ext cx="3607717" cy="381000"/>
          </a:xfrm>
        </p:spPr>
        <p:txBody>
          <a:bodyPr>
            <a:normAutofit fontScale="92500"/>
          </a:bodyPr>
          <a:lstStyle/>
          <a:p>
            <a:pPr marL="34299" indent="0">
              <a:buNone/>
            </a:pPr>
            <a:r>
              <a:rPr lang="en-US" dirty="0">
                <a:hlinkClick r:id="rId3"/>
              </a:rPr>
              <a:t>Cardinal and ordinal directions</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828800"/>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842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Bearing/direction</a:t>
            </a:r>
          </a:p>
        </p:txBody>
      </p:sp>
      <p:sp>
        <p:nvSpPr>
          <p:cNvPr id="6" name="Content Placeholder 5"/>
          <p:cNvSpPr>
            <a:spLocks noGrp="1"/>
          </p:cNvSpPr>
          <p:nvPr>
            <p:ph idx="1"/>
          </p:nvPr>
        </p:nvSpPr>
        <p:spPr/>
        <p:txBody>
          <a:bodyPr/>
          <a:lstStyle/>
          <a:p>
            <a:r>
              <a:rPr lang="en-US" dirty="0"/>
              <a:t>When we talk about wind, we are talking about two different things</a:t>
            </a:r>
          </a:p>
          <a:p>
            <a:endParaRPr lang="en-US" dirty="0"/>
          </a:p>
          <a:p>
            <a:r>
              <a:rPr lang="en-US" b="1" i="1" dirty="0"/>
              <a:t>Wind direction </a:t>
            </a:r>
            <a:r>
              <a:rPr lang="en-US" dirty="0"/>
              <a:t>is the direction the wind is coming </a:t>
            </a:r>
            <a:r>
              <a:rPr lang="en-US" i="1" dirty="0"/>
              <a:t>from</a:t>
            </a:r>
          </a:p>
          <a:p>
            <a:endParaRPr lang="en-US" b="1" i="1" dirty="0"/>
          </a:p>
          <a:p>
            <a:r>
              <a:rPr lang="en-US" b="1" i="1" dirty="0"/>
              <a:t>Wind Bearing </a:t>
            </a:r>
            <a:r>
              <a:rPr lang="en-US" dirty="0"/>
              <a:t>is the direction the wind is moving an object </a:t>
            </a:r>
            <a:r>
              <a:rPr lang="en-US" i="1" dirty="0"/>
              <a:t>towards </a:t>
            </a:r>
            <a:endParaRPr lang="en-US" b="1" i="1" dirty="0"/>
          </a:p>
        </p:txBody>
      </p:sp>
    </p:spTree>
    <p:extLst>
      <p:ext uri="{BB962C8B-B14F-4D97-AF65-F5344CB8AC3E}">
        <p14:creationId xmlns:p14="http://schemas.microsoft.com/office/powerpoint/2010/main" val="92250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care about wind?</a:t>
            </a:r>
          </a:p>
        </p:txBody>
      </p:sp>
      <p:sp>
        <p:nvSpPr>
          <p:cNvPr id="3" name="Content Placeholder 2"/>
          <p:cNvSpPr>
            <a:spLocks noGrp="1"/>
          </p:cNvSpPr>
          <p:nvPr>
            <p:ph idx="1"/>
          </p:nvPr>
        </p:nvSpPr>
        <p:spPr/>
        <p:txBody>
          <a:bodyPr/>
          <a:lstStyle/>
          <a:p>
            <a:r>
              <a:rPr lang="en-US" dirty="0"/>
              <a:t>In graduate school all oceanographers take classes in </a:t>
            </a:r>
          </a:p>
          <a:p>
            <a:pPr lvl="1"/>
            <a:r>
              <a:rPr lang="en-US" dirty="0"/>
              <a:t>Biological Oceanography</a:t>
            </a:r>
          </a:p>
          <a:p>
            <a:pPr lvl="1"/>
            <a:r>
              <a:rPr lang="en-US" dirty="0"/>
              <a:t>Geological Oceanography</a:t>
            </a:r>
          </a:p>
          <a:p>
            <a:pPr lvl="1"/>
            <a:r>
              <a:rPr lang="en-US" dirty="0"/>
              <a:t>Chemical Oceanography</a:t>
            </a:r>
          </a:p>
          <a:p>
            <a:pPr lvl="1"/>
            <a:r>
              <a:rPr lang="en-US" u="sng" dirty="0"/>
              <a:t>Physical Oceanography</a:t>
            </a:r>
          </a:p>
          <a:p>
            <a:pPr lvl="1"/>
            <a:endParaRPr lang="en-US" dirty="0"/>
          </a:p>
          <a:p>
            <a:r>
              <a:rPr lang="en-US" dirty="0"/>
              <a:t>Because all of these disciplines and processes depend on each other</a:t>
            </a:r>
          </a:p>
        </p:txBody>
      </p:sp>
    </p:spTree>
    <p:extLst>
      <p:ext uri="{BB962C8B-B14F-4D97-AF65-F5344CB8AC3E}">
        <p14:creationId xmlns:p14="http://schemas.microsoft.com/office/powerpoint/2010/main" val="282172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gnu\AppData\Local\Microsoft\Windows\INetCache\IE\6POWVCJI\487656577_c3a5be8780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723900"/>
            <a:ext cx="8128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17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0" y="1066800"/>
            <a:ext cx="4876800" cy="47244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3" name="TextBox 12"/>
          <p:cNvSpPr txBox="1"/>
          <p:nvPr/>
        </p:nvSpPr>
        <p:spPr>
          <a:xfrm>
            <a:off x="3924300" y="722632"/>
            <a:ext cx="1600199" cy="341632"/>
          </a:xfrm>
          <a:prstGeom prst="rect">
            <a:avLst/>
          </a:prstGeom>
          <a:noFill/>
        </p:spPr>
        <p:txBody>
          <a:bodyPr wrap="square" rtlCol="0">
            <a:spAutoFit/>
          </a:bodyPr>
          <a:lstStyle/>
          <a:p>
            <a:pPr algn="ctr">
              <a:lnSpc>
                <a:spcPct val="90000"/>
              </a:lnSpc>
            </a:pPr>
            <a:r>
              <a:rPr lang="en-US" dirty="0"/>
              <a:t>N:0° or 360°</a:t>
            </a:r>
          </a:p>
        </p:txBody>
      </p:sp>
      <p:sp>
        <p:nvSpPr>
          <p:cNvPr id="14" name="TextBox 13"/>
          <p:cNvSpPr txBox="1"/>
          <p:nvPr/>
        </p:nvSpPr>
        <p:spPr>
          <a:xfrm>
            <a:off x="6448609" y="1295400"/>
            <a:ext cx="714191" cy="424732"/>
          </a:xfrm>
          <a:prstGeom prst="rect">
            <a:avLst/>
          </a:prstGeom>
          <a:noFill/>
        </p:spPr>
        <p:txBody>
          <a:bodyPr wrap="square" rtlCol="0">
            <a:spAutoFit/>
          </a:bodyPr>
          <a:lstStyle/>
          <a:p>
            <a:pPr>
              <a:lnSpc>
                <a:spcPct val="90000"/>
              </a:lnSpc>
            </a:pPr>
            <a:r>
              <a:rPr lang="en-US" sz="2400" dirty="0"/>
              <a:t>NE</a:t>
            </a:r>
          </a:p>
        </p:txBody>
      </p:sp>
      <p:sp>
        <p:nvSpPr>
          <p:cNvPr id="16" name="TextBox 15"/>
          <p:cNvSpPr txBox="1"/>
          <p:nvPr/>
        </p:nvSpPr>
        <p:spPr>
          <a:xfrm>
            <a:off x="7208520" y="3216634"/>
            <a:ext cx="914400" cy="341632"/>
          </a:xfrm>
          <a:prstGeom prst="rect">
            <a:avLst/>
          </a:prstGeom>
          <a:noFill/>
        </p:spPr>
        <p:txBody>
          <a:bodyPr wrap="square" rtlCol="0">
            <a:spAutoFit/>
          </a:bodyPr>
          <a:lstStyle/>
          <a:p>
            <a:pPr>
              <a:lnSpc>
                <a:spcPct val="90000"/>
              </a:lnSpc>
            </a:pPr>
            <a:r>
              <a:rPr lang="en-US" dirty="0"/>
              <a:t>E: 90°</a:t>
            </a:r>
          </a:p>
        </p:txBody>
      </p:sp>
      <p:sp>
        <p:nvSpPr>
          <p:cNvPr id="17" name="TextBox 16"/>
          <p:cNvSpPr txBox="1"/>
          <p:nvPr/>
        </p:nvSpPr>
        <p:spPr>
          <a:xfrm>
            <a:off x="6494329" y="5106948"/>
            <a:ext cx="714191" cy="424732"/>
          </a:xfrm>
          <a:prstGeom prst="rect">
            <a:avLst/>
          </a:prstGeom>
          <a:noFill/>
        </p:spPr>
        <p:txBody>
          <a:bodyPr wrap="square" rtlCol="0">
            <a:spAutoFit/>
          </a:bodyPr>
          <a:lstStyle/>
          <a:p>
            <a:pPr>
              <a:lnSpc>
                <a:spcPct val="90000"/>
              </a:lnSpc>
            </a:pPr>
            <a:r>
              <a:rPr lang="en-US" sz="2400" dirty="0"/>
              <a:t>SE</a:t>
            </a:r>
          </a:p>
        </p:txBody>
      </p:sp>
      <p:sp>
        <p:nvSpPr>
          <p:cNvPr id="18" name="TextBox 17"/>
          <p:cNvSpPr txBox="1"/>
          <p:nvPr/>
        </p:nvSpPr>
        <p:spPr>
          <a:xfrm>
            <a:off x="4419600" y="5791200"/>
            <a:ext cx="1104899" cy="341632"/>
          </a:xfrm>
          <a:prstGeom prst="rect">
            <a:avLst/>
          </a:prstGeom>
          <a:noFill/>
        </p:spPr>
        <p:txBody>
          <a:bodyPr wrap="square" rtlCol="0">
            <a:spAutoFit/>
          </a:bodyPr>
          <a:lstStyle/>
          <a:p>
            <a:pPr>
              <a:lnSpc>
                <a:spcPct val="90000"/>
              </a:lnSpc>
            </a:pPr>
            <a:r>
              <a:rPr lang="en-US" dirty="0"/>
              <a:t>S: 180°</a:t>
            </a:r>
          </a:p>
        </p:txBody>
      </p:sp>
      <p:sp>
        <p:nvSpPr>
          <p:cNvPr id="19" name="TextBox 18"/>
          <p:cNvSpPr txBox="1"/>
          <p:nvPr/>
        </p:nvSpPr>
        <p:spPr>
          <a:xfrm>
            <a:off x="2286000" y="5122188"/>
            <a:ext cx="714191" cy="424732"/>
          </a:xfrm>
          <a:prstGeom prst="rect">
            <a:avLst/>
          </a:prstGeom>
          <a:noFill/>
        </p:spPr>
        <p:txBody>
          <a:bodyPr wrap="square" rtlCol="0">
            <a:spAutoFit/>
          </a:bodyPr>
          <a:lstStyle/>
          <a:p>
            <a:pPr>
              <a:lnSpc>
                <a:spcPct val="90000"/>
              </a:lnSpc>
            </a:pPr>
            <a:r>
              <a:rPr lang="en-US" sz="2400" dirty="0"/>
              <a:t>SW</a:t>
            </a:r>
          </a:p>
        </p:txBody>
      </p:sp>
      <p:sp>
        <p:nvSpPr>
          <p:cNvPr id="20" name="TextBox 19"/>
          <p:cNvSpPr txBox="1"/>
          <p:nvPr/>
        </p:nvSpPr>
        <p:spPr>
          <a:xfrm>
            <a:off x="1219201" y="3216634"/>
            <a:ext cx="1066800" cy="341632"/>
          </a:xfrm>
          <a:prstGeom prst="rect">
            <a:avLst/>
          </a:prstGeom>
          <a:noFill/>
        </p:spPr>
        <p:txBody>
          <a:bodyPr wrap="square" rtlCol="0">
            <a:spAutoFit/>
          </a:bodyPr>
          <a:lstStyle/>
          <a:p>
            <a:pPr algn="r">
              <a:lnSpc>
                <a:spcPct val="90000"/>
              </a:lnSpc>
            </a:pPr>
            <a:r>
              <a:rPr lang="en-US" dirty="0"/>
              <a:t>W: 270°</a:t>
            </a:r>
          </a:p>
        </p:txBody>
      </p:sp>
      <p:sp>
        <p:nvSpPr>
          <p:cNvPr id="21" name="TextBox 20"/>
          <p:cNvSpPr txBox="1"/>
          <p:nvPr/>
        </p:nvSpPr>
        <p:spPr>
          <a:xfrm>
            <a:off x="2285999" y="1333940"/>
            <a:ext cx="714191" cy="424732"/>
          </a:xfrm>
          <a:prstGeom prst="rect">
            <a:avLst/>
          </a:prstGeom>
          <a:noFill/>
        </p:spPr>
        <p:txBody>
          <a:bodyPr wrap="square" rtlCol="0">
            <a:spAutoFit/>
          </a:bodyPr>
          <a:lstStyle/>
          <a:p>
            <a:pPr>
              <a:lnSpc>
                <a:spcPct val="90000"/>
              </a:lnSpc>
            </a:pPr>
            <a:r>
              <a:rPr lang="en-US" sz="2400" dirty="0"/>
              <a:t>NW</a:t>
            </a:r>
          </a:p>
        </p:txBody>
      </p:sp>
      <p:sp>
        <p:nvSpPr>
          <p:cNvPr id="41" name="Oval 40"/>
          <p:cNvSpPr/>
          <p:nvPr/>
        </p:nvSpPr>
        <p:spPr>
          <a:xfrm>
            <a:off x="4648199" y="3322817"/>
            <a:ext cx="152400" cy="1708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cxnSp>
        <p:nvCxnSpPr>
          <p:cNvPr id="43" name="Straight Connector 42"/>
          <p:cNvCxnSpPr/>
          <p:nvPr/>
        </p:nvCxnSpPr>
        <p:spPr>
          <a:xfrm>
            <a:off x="3688601" y="1303239"/>
            <a:ext cx="2122441" cy="42515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733800" y="1295400"/>
            <a:ext cx="1981201" cy="42593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2522742" y="2376763"/>
            <a:ext cx="4388598" cy="2062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449558" y="2529329"/>
            <a:ext cx="4549682" cy="1757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5471700" y="1914088"/>
            <a:ext cx="1143000" cy="424732"/>
          </a:xfrm>
          <a:prstGeom prst="rect">
            <a:avLst/>
          </a:prstGeom>
          <a:noFill/>
        </p:spPr>
        <p:txBody>
          <a:bodyPr wrap="square" rtlCol="0">
            <a:spAutoFit/>
          </a:bodyPr>
          <a:lstStyle/>
          <a:p>
            <a:pPr algn="ctr">
              <a:lnSpc>
                <a:spcPct val="90000"/>
              </a:lnSpc>
            </a:pPr>
            <a:r>
              <a:rPr lang="en-US" sz="1200" dirty="0"/>
              <a:t>Range: 22.6° to 67.5°</a:t>
            </a:r>
          </a:p>
        </p:txBody>
      </p:sp>
      <p:sp>
        <p:nvSpPr>
          <p:cNvPr id="95" name="TextBox 94"/>
          <p:cNvSpPr txBox="1"/>
          <p:nvPr/>
        </p:nvSpPr>
        <p:spPr>
          <a:xfrm>
            <a:off x="4178321" y="1507766"/>
            <a:ext cx="1143000" cy="590931"/>
          </a:xfrm>
          <a:prstGeom prst="rect">
            <a:avLst/>
          </a:prstGeom>
          <a:noFill/>
        </p:spPr>
        <p:txBody>
          <a:bodyPr wrap="square" rtlCol="0">
            <a:spAutoFit/>
          </a:bodyPr>
          <a:lstStyle/>
          <a:p>
            <a:pPr algn="ctr">
              <a:lnSpc>
                <a:spcPct val="90000"/>
              </a:lnSpc>
            </a:pPr>
            <a:r>
              <a:rPr lang="en-US" sz="1200" dirty="0"/>
              <a:t>Range: 337.6° to 22.5°</a:t>
            </a:r>
          </a:p>
        </p:txBody>
      </p:sp>
      <p:sp>
        <p:nvSpPr>
          <p:cNvPr id="96" name="TextBox 95"/>
          <p:cNvSpPr txBox="1"/>
          <p:nvPr/>
        </p:nvSpPr>
        <p:spPr>
          <a:xfrm>
            <a:off x="5670360" y="3077989"/>
            <a:ext cx="1143000" cy="424732"/>
          </a:xfrm>
          <a:prstGeom prst="rect">
            <a:avLst/>
          </a:prstGeom>
          <a:noFill/>
        </p:spPr>
        <p:txBody>
          <a:bodyPr wrap="square" rtlCol="0">
            <a:spAutoFit/>
          </a:bodyPr>
          <a:lstStyle/>
          <a:p>
            <a:pPr algn="ctr">
              <a:lnSpc>
                <a:spcPct val="90000"/>
              </a:lnSpc>
            </a:pPr>
            <a:r>
              <a:rPr lang="en-US" sz="1200" dirty="0"/>
              <a:t>Range: 67.6° to 112.5°</a:t>
            </a:r>
          </a:p>
        </p:txBody>
      </p:sp>
      <p:sp>
        <p:nvSpPr>
          <p:cNvPr id="97" name="TextBox 96"/>
          <p:cNvSpPr txBox="1"/>
          <p:nvPr/>
        </p:nvSpPr>
        <p:spPr>
          <a:xfrm>
            <a:off x="5441220" y="4227390"/>
            <a:ext cx="1143000" cy="590931"/>
          </a:xfrm>
          <a:prstGeom prst="rect">
            <a:avLst/>
          </a:prstGeom>
          <a:noFill/>
        </p:spPr>
        <p:txBody>
          <a:bodyPr wrap="square" rtlCol="0">
            <a:spAutoFit/>
          </a:bodyPr>
          <a:lstStyle/>
          <a:p>
            <a:pPr algn="ctr">
              <a:lnSpc>
                <a:spcPct val="90000"/>
              </a:lnSpc>
            </a:pPr>
            <a:r>
              <a:rPr lang="en-US" sz="1200" dirty="0"/>
              <a:t>Range: 112.6° to 157.5°</a:t>
            </a:r>
          </a:p>
        </p:txBody>
      </p:sp>
      <p:sp>
        <p:nvSpPr>
          <p:cNvPr id="98" name="TextBox 97"/>
          <p:cNvSpPr txBox="1"/>
          <p:nvPr/>
        </p:nvSpPr>
        <p:spPr>
          <a:xfrm>
            <a:off x="4152899" y="4697456"/>
            <a:ext cx="1143000" cy="590931"/>
          </a:xfrm>
          <a:prstGeom prst="rect">
            <a:avLst/>
          </a:prstGeom>
          <a:noFill/>
        </p:spPr>
        <p:txBody>
          <a:bodyPr wrap="square" rtlCol="0">
            <a:spAutoFit/>
          </a:bodyPr>
          <a:lstStyle/>
          <a:p>
            <a:pPr algn="ctr">
              <a:lnSpc>
                <a:spcPct val="90000"/>
              </a:lnSpc>
            </a:pPr>
            <a:r>
              <a:rPr lang="en-US" sz="1200" dirty="0"/>
              <a:t>Range: 157.6° to 202.5°</a:t>
            </a:r>
          </a:p>
        </p:txBody>
      </p:sp>
      <p:sp>
        <p:nvSpPr>
          <p:cNvPr id="99" name="TextBox 98"/>
          <p:cNvSpPr txBox="1"/>
          <p:nvPr/>
        </p:nvSpPr>
        <p:spPr>
          <a:xfrm>
            <a:off x="2895600" y="2043354"/>
            <a:ext cx="1143000" cy="590931"/>
          </a:xfrm>
          <a:prstGeom prst="rect">
            <a:avLst/>
          </a:prstGeom>
          <a:noFill/>
        </p:spPr>
        <p:txBody>
          <a:bodyPr wrap="square" rtlCol="0">
            <a:spAutoFit/>
          </a:bodyPr>
          <a:lstStyle/>
          <a:p>
            <a:pPr algn="ctr">
              <a:lnSpc>
                <a:spcPct val="90000"/>
              </a:lnSpc>
            </a:pPr>
            <a:r>
              <a:rPr lang="en-US" sz="1200" dirty="0"/>
              <a:t>Range: 292.6° to 337.5°</a:t>
            </a:r>
          </a:p>
        </p:txBody>
      </p:sp>
      <p:sp>
        <p:nvSpPr>
          <p:cNvPr id="100" name="TextBox 99"/>
          <p:cNvSpPr txBox="1"/>
          <p:nvPr/>
        </p:nvSpPr>
        <p:spPr>
          <a:xfrm>
            <a:off x="2545601" y="3077989"/>
            <a:ext cx="1143000" cy="590931"/>
          </a:xfrm>
          <a:prstGeom prst="rect">
            <a:avLst/>
          </a:prstGeom>
          <a:noFill/>
        </p:spPr>
        <p:txBody>
          <a:bodyPr wrap="square" rtlCol="0">
            <a:spAutoFit/>
          </a:bodyPr>
          <a:lstStyle/>
          <a:p>
            <a:pPr algn="ctr">
              <a:lnSpc>
                <a:spcPct val="90000"/>
              </a:lnSpc>
            </a:pPr>
            <a:r>
              <a:rPr lang="en-US" sz="1200" dirty="0"/>
              <a:t>Range: 247.6° to 292.5°</a:t>
            </a:r>
          </a:p>
        </p:txBody>
      </p:sp>
      <p:sp>
        <p:nvSpPr>
          <p:cNvPr id="101" name="TextBox 100"/>
          <p:cNvSpPr txBox="1"/>
          <p:nvPr/>
        </p:nvSpPr>
        <p:spPr>
          <a:xfrm>
            <a:off x="3048000" y="4425124"/>
            <a:ext cx="1143000" cy="590931"/>
          </a:xfrm>
          <a:prstGeom prst="rect">
            <a:avLst/>
          </a:prstGeom>
          <a:noFill/>
        </p:spPr>
        <p:txBody>
          <a:bodyPr wrap="square" rtlCol="0">
            <a:spAutoFit/>
          </a:bodyPr>
          <a:lstStyle/>
          <a:p>
            <a:pPr algn="ctr">
              <a:lnSpc>
                <a:spcPct val="90000"/>
              </a:lnSpc>
            </a:pPr>
            <a:r>
              <a:rPr lang="en-US" sz="1200" dirty="0"/>
              <a:t>Range: 202.6° to 247.5°</a:t>
            </a:r>
          </a:p>
        </p:txBody>
      </p:sp>
    </p:spTree>
    <p:extLst>
      <p:ext uri="{BB962C8B-B14F-4D97-AF65-F5344CB8AC3E}">
        <p14:creationId xmlns:p14="http://schemas.microsoft.com/office/powerpoint/2010/main" val="50021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2DB4A-7128-F24C-8198-23B565DED987}"/>
              </a:ext>
            </a:extLst>
          </p:cNvPr>
          <p:cNvSpPr>
            <a:spLocks noGrp="1"/>
          </p:cNvSpPr>
          <p:nvPr>
            <p:ph type="title"/>
          </p:nvPr>
        </p:nvSpPr>
        <p:spPr>
          <a:xfrm>
            <a:off x="603886" y="-381000"/>
            <a:ext cx="7317105" cy="1325562"/>
          </a:xfrm>
        </p:spPr>
        <p:txBody>
          <a:bodyPr/>
          <a:lstStyle/>
          <a:p>
            <a:r>
              <a:rPr lang="en-US" dirty="0"/>
              <a:t>Wind Rose Plot</a:t>
            </a:r>
          </a:p>
        </p:txBody>
      </p:sp>
      <p:sp>
        <p:nvSpPr>
          <p:cNvPr id="3" name="Content Placeholder 2">
            <a:extLst>
              <a:ext uri="{FF2B5EF4-FFF2-40B4-BE49-F238E27FC236}">
                <a16:creationId xmlns:a16="http://schemas.microsoft.com/office/drawing/2014/main" id="{3CE853A7-2C4C-194A-A190-1FFA7A74291C}"/>
              </a:ext>
            </a:extLst>
          </p:cNvPr>
          <p:cNvSpPr>
            <a:spLocks noGrp="1"/>
          </p:cNvSpPr>
          <p:nvPr>
            <p:ph idx="1"/>
          </p:nvPr>
        </p:nvSpPr>
        <p:spPr>
          <a:xfrm>
            <a:off x="594361" y="1198562"/>
            <a:ext cx="7930513" cy="685800"/>
          </a:xfrm>
        </p:spPr>
        <p:txBody>
          <a:bodyPr/>
          <a:lstStyle/>
          <a:p>
            <a:r>
              <a:rPr lang="en-US" dirty="0"/>
              <a:t>A wind rose is a figure that shows the number of times wind  has blown in a certain direction at a specific speed </a:t>
            </a:r>
          </a:p>
        </p:txBody>
      </p:sp>
      <p:pic>
        <p:nvPicPr>
          <p:cNvPr id="5" name="Picture 4">
            <a:extLst>
              <a:ext uri="{FF2B5EF4-FFF2-40B4-BE49-F238E27FC236}">
                <a16:creationId xmlns:a16="http://schemas.microsoft.com/office/drawing/2014/main" id="{88CB85F6-9AD3-CB4B-8934-94A82619A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014538"/>
            <a:ext cx="4775200" cy="3644900"/>
          </a:xfrm>
          <a:prstGeom prst="rect">
            <a:avLst/>
          </a:prstGeom>
        </p:spPr>
      </p:pic>
      <p:cxnSp>
        <p:nvCxnSpPr>
          <p:cNvPr id="6" name="Straight Arrow Connector 5">
            <a:extLst>
              <a:ext uri="{FF2B5EF4-FFF2-40B4-BE49-F238E27FC236}">
                <a16:creationId xmlns:a16="http://schemas.microsoft.com/office/drawing/2014/main" id="{230B47AD-D02A-CD45-862F-4C3FB167ADD5}"/>
              </a:ext>
            </a:extLst>
          </p:cNvPr>
          <p:cNvCxnSpPr>
            <a:cxnSpLocks/>
          </p:cNvCxnSpPr>
          <p:nvPr/>
        </p:nvCxnSpPr>
        <p:spPr>
          <a:xfrm flipH="1" flipV="1">
            <a:off x="4800600" y="4648200"/>
            <a:ext cx="685800" cy="12954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FF5166F-82E3-774E-9938-B7B5FA4F3FDD}"/>
              </a:ext>
            </a:extLst>
          </p:cNvPr>
          <p:cNvSpPr txBox="1"/>
          <p:nvPr/>
        </p:nvSpPr>
        <p:spPr>
          <a:xfrm>
            <a:off x="5253991" y="5974693"/>
            <a:ext cx="2590800" cy="674031"/>
          </a:xfrm>
          <a:prstGeom prst="rect">
            <a:avLst/>
          </a:prstGeom>
          <a:noFill/>
        </p:spPr>
        <p:txBody>
          <a:bodyPr wrap="square" rtlCol="0">
            <a:spAutoFit/>
          </a:bodyPr>
          <a:lstStyle/>
          <a:p>
            <a:pPr>
              <a:lnSpc>
                <a:spcPct val="90000"/>
              </a:lnSpc>
            </a:pPr>
            <a:r>
              <a:rPr lang="en-US" sz="1400" dirty="0"/>
              <a:t>The wind blew from the south at 3 m/s a total of 20 times during the period</a:t>
            </a:r>
          </a:p>
        </p:txBody>
      </p:sp>
      <p:cxnSp>
        <p:nvCxnSpPr>
          <p:cNvPr id="10" name="Straight Arrow Connector 9">
            <a:extLst>
              <a:ext uri="{FF2B5EF4-FFF2-40B4-BE49-F238E27FC236}">
                <a16:creationId xmlns:a16="http://schemas.microsoft.com/office/drawing/2014/main" id="{65D362AE-4131-FC4F-9851-CCF4428F8547}"/>
              </a:ext>
            </a:extLst>
          </p:cNvPr>
          <p:cNvCxnSpPr>
            <a:cxnSpLocks/>
          </p:cNvCxnSpPr>
          <p:nvPr/>
        </p:nvCxnSpPr>
        <p:spPr>
          <a:xfrm flipH="1" flipV="1">
            <a:off x="5835016" y="2781300"/>
            <a:ext cx="1251584" cy="6477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ABDB9C3-F0A3-3D48-AD07-C4404FF61A49}"/>
              </a:ext>
            </a:extLst>
          </p:cNvPr>
          <p:cNvSpPr txBox="1"/>
          <p:nvPr/>
        </p:nvSpPr>
        <p:spPr>
          <a:xfrm>
            <a:off x="6869746" y="3476400"/>
            <a:ext cx="2298066" cy="867930"/>
          </a:xfrm>
          <a:prstGeom prst="rect">
            <a:avLst/>
          </a:prstGeom>
          <a:noFill/>
        </p:spPr>
        <p:txBody>
          <a:bodyPr wrap="square" rtlCol="0">
            <a:spAutoFit/>
          </a:bodyPr>
          <a:lstStyle/>
          <a:p>
            <a:pPr>
              <a:lnSpc>
                <a:spcPct val="90000"/>
              </a:lnSpc>
            </a:pPr>
            <a:r>
              <a:rPr lang="en-US" sz="1400" dirty="0"/>
              <a:t>The wind blew from the northeast at 2 m/s a total of 25 times during the period</a:t>
            </a:r>
          </a:p>
        </p:txBody>
      </p:sp>
    </p:spTree>
    <p:extLst>
      <p:ext uri="{BB962C8B-B14F-4D97-AF65-F5344CB8AC3E}">
        <p14:creationId xmlns:p14="http://schemas.microsoft.com/office/powerpoint/2010/main" val="372861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94084-30FE-0648-899A-14D5F4E24366}"/>
              </a:ext>
            </a:extLst>
          </p:cNvPr>
          <p:cNvSpPr>
            <a:spLocks noGrp="1"/>
          </p:cNvSpPr>
          <p:nvPr>
            <p:ph type="title"/>
          </p:nvPr>
        </p:nvSpPr>
        <p:spPr/>
        <p:txBody>
          <a:bodyPr/>
          <a:lstStyle/>
          <a:p>
            <a:r>
              <a:rPr lang="en-US" dirty="0"/>
              <a:t>Back To Buoys</a:t>
            </a:r>
          </a:p>
        </p:txBody>
      </p:sp>
      <p:sp>
        <p:nvSpPr>
          <p:cNvPr id="3" name="Content Placeholder 2">
            <a:extLst>
              <a:ext uri="{FF2B5EF4-FFF2-40B4-BE49-F238E27FC236}">
                <a16:creationId xmlns:a16="http://schemas.microsoft.com/office/drawing/2014/main" id="{DF0285C0-BC07-4741-BCF3-1FF0141CB211}"/>
              </a:ext>
            </a:extLst>
          </p:cNvPr>
          <p:cNvSpPr>
            <a:spLocks noGrp="1"/>
          </p:cNvSpPr>
          <p:nvPr>
            <p:ph idx="1"/>
          </p:nvPr>
        </p:nvSpPr>
        <p:spPr>
          <a:xfrm>
            <a:off x="913449" y="1828800"/>
            <a:ext cx="4725351" cy="4343400"/>
          </a:xfrm>
        </p:spPr>
        <p:txBody>
          <a:bodyPr>
            <a:normAutofit/>
          </a:bodyPr>
          <a:lstStyle/>
          <a:p>
            <a:r>
              <a:rPr lang="en-US" sz="2400" dirty="0"/>
              <a:t>Meta-data</a:t>
            </a:r>
          </a:p>
          <a:p>
            <a:r>
              <a:rPr lang="en-US" sz="2400" dirty="0"/>
              <a:t>What do you think this means? </a:t>
            </a:r>
          </a:p>
          <a:p>
            <a:r>
              <a:rPr lang="en-US" sz="2400" dirty="0"/>
              <a:t>‘Data about data’</a:t>
            </a:r>
          </a:p>
          <a:p>
            <a:pPr lvl="1"/>
            <a:r>
              <a:rPr lang="en-US" sz="2400" dirty="0"/>
              <a:t>How did we get the data?</a:t>
            </a:r>
          </a:p>
          <a:p>
            <a:pPr lvl="1"/>
            <a:r>
              <a:rPr lang="en-US" sz="2400" dirty="0"/>
              <a:t>What did we do to the data? (did we process it?)</a:t>
            </a:r>
          </a:p>
          <a:p>
            <a:pPr lvl="1"/>
            <a:r>
              <a:rPr lang="en-US" sz="2400" dirty="0"/>
              <a:t>When did we collect the data?</a:t>
            </a:r>
          </a:p>
          <a:p>
            <a:pPr lvl="1"/>
            <a:r>
              <a:rPr lang="en-US" sz="2400" dirty="0"/>
              <a:t>What do the variables in our data mean?</a:t>
            </a:r>
          </a:p>
        </p:txBody>
      </p:sp>
      <p:pic>
        <p:nvPicPr>
          <p:cNvPr id="3078" name="Picture 6" descr="C:\Users\magnu\AppData\Local\Microsoft\Windows\INetCache\IE\RRGE0PKI\meta_slide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57200"/>
            <a:ext cx="41148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95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17C32-7E90-3244-9292-B6B9FC792188}"/>
              </a:ext>
            </a:extLst>
          </p:cNvPr>
          <p:cNvSpPr>
            <a:spLocks noGrp="1"/>
          </p:cNvSpPr>
          <p:nvPr>
            <p:ph type="title"/>
          </p:nvPr>
        </p:nvSpPr>
        <p:spPr/>
        <p:txBody>
          <a:bodyPr/>
          <a:lstStyle/>
          <a:p>
            <a:r>
              <a:rPr lang="en-US" dirty="0"/>
              <a:t>Let’s Make a Wind Rose Plot!</a:t>
            </a:r>
          </a:p>
        </p:txBody>
      </p:sp>
      <p:sp>
        <p:nvSpPr>
          <p:cNvPr id="3" name="Content Placeholder 2">
            <a:extLst>
              <a:ext uri="{FF2B5EF4-FFF2-40B4-BE49-F238E27FC236}">
                <a16:creationId xmlns:a16="http://schemas.microsoft.com/office/drawing/2014/main" id="{1C6E3000-1C9C-0240-B685-7F27D17D7011}"/>
              </a:ext>
            </a:extLst>
          </p:cNvPr>
          <p:cNvSpPr>
            <a:spLocks noGrp="1"/>
          </p:cNvSpPr>
          <p:nvPr>
            <p:ph idx="1"/>
          </p:nvPr>
        </p:nvSpPr>
        <p:spPr/>
        <p:txBody>
          <a:bodyPr/>
          <a:lstStyle/>
          <a:p>
            <a:r>
              <a:rPr lang="en-US" dirty="0"/>
              <a:t>Activity B</a:t>
            </a:r>
          </a:p>
        </p:txBody>
      </p:sp>
    </p:spTree>
    <p:extLst>
      <p:ext uri="{BB962C8B-B14F-4D97-AF65-F5344CB8AC3E}">
        <p14:creationId xmlns:p14="http://schemas.microsoft.com/office/powerpoint/2010/main" val="20737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B610-C4A2-E845-89AB-B6CB72B22F67}"/>
              </a:ext>
            </a:extLst>
          </p:cNvPr>
          <p:cNvSpPr>
            <a:spLocks noGrp="1"/>
          </p:cNvSpPr>
          <p:nvPr>
            <p:ph type="title"/>
          </p:nvPr>
        </p:nvSpPr>
        <p:spPr/>
        <p:txBody>
          <a:bodyPr/>
          <a:lstStyle/>
          <a:p>
            <a:r>
              <a:rPr lang="en-US" dirty="0"/>
              <a:t>Ekman Transport wrapper</a:t>
            </a:r>
          </a:p>
        </p:txBody>
      </p:sp>
      <p:sp>
        <p:nvSpPr>
          <p:cNvPr id="3" name="Content Placeholder 2">
            <a:extLst>
              <a:ext uri="{FF2B5EF4-FFF2-40B4-BE49-F238E27FC236}">
                <a16:creationId xmlns:a16="http://schemas.microsoft.com/office/drawing/2014/main" id="{D2E47C29-E3DC-354F-9611-6C10057FA65A}"/>
              </a:ext>
            </a:extLst>
          </p:cNvPr>
          <p:cNvSpPr>
            <a:spLocks noGrp="1"/>
          </p:cNvSpPr>
          <p:nvPr>
            <p:ph sz="half" idx="1"/>
          </p:nvPr>
        </p:nvSpPr>
        <p:spPr/>
        <p:txBody>
          <a:bodyPr>
            <a:normAutofit/>
          </a:bodyPr>
          <a:lstStyle/>
          <a:p>
            <a:r>
              <a:rPr lang="en-US" dirty="0"/>
              <a:t>In the northern hemisphere water is deflected to the right of the wind above it</a:t>
            </a:r>
          </a:p>
          <a:p>
            <a:r>
              <a:rPr lang="en-US" dirty="0"/>
              <a:t>This process continues down the water column</a:t>
            </a:r>
          </a:p>
          <a:p>
            <a:r>
              <a:rPr lang="en-US" dirty="0"/>
              <a:t>In the southern hemisphere the water deflection is to the left</a:t>
            </a:r>
          </a:p>
          <a:p>
            <a:r>
              <a:rPr lang="en-US" dirty="0"/>
              <a:t>This is called Ekman transport!</a:t>
            </a:r>
          </a:p>
        </p:txBody>
      </p:sp>
      <p:sp>
        <p:nvSpPr>
          <p:cNvPr id="4" name="Content Placeholder 3"/>
          <p:cNvSpPr>
            <a:spLocks noGrp="1"/>
          </p:cNvSpPr>
          <p:nvPr>
            <p:ph sz="half" idx="2"/>
          </p:nvPr>
        </p:nvSpPr>
        <p:spPr>
          <a:xfrm>
            <a:off x="4698082" y="5867400"/>
            <a:ext cx="3607717" cy="381000"/>
          </a:xfrm>
        </p:spPr>
        <p:txBody>
          <a:bodyPr>
            <a:normAutofit/>
          </a:bodyPr>
          <a:lstStyle/>
          <a:p>
            <a:pPr marL="34299" indent="0" algn="ctr">
              <a:buNone/>
            </a:pPr>
            <a:r>
              <a:rPr lang="en-US" dirty="0">
                <a:hlinkClick r:id="rId3"/>
              </a:rPr>
              <a:t>Ekman Spiral</a:t>
            </a:r>
            <a:endParaRPr lang="en-US" dirty="0"/>
          </a:p>
        </p:txBody>
      </p:sp>
      <p:pic>
        <p:nvPicPr>
          <p:cNvPr id="6" name="Picture 5">
            <a:extLst>
              <a:ext uri="{FF2B5EF4-FFF2-40B4-BE49-F238E27FC236}">
                <a16:creationId xmlns:a16="http://schemas.microsoft.com/office/drawing/2014/main" id="{4CD4094B-F718-F743-A5B3-28B5C24C16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274" y="1752600"/>
            <a:ext cx="3657600" cy="3657600"/>
          </a:xfrm>
          <a:prstGeom prst="rect">
            <a:avLst/>
          </a:prstGeom>
        </p:spPr>
      </p:pic>
    </p:spTree>
    <p:extLst>
      <p:ext uri="{BB962C8B-B14F-4D97-AF65-F5344CB8AC3E}">
        <p14:creationId xmlns:p14="http://schemas.microsoft.com/office/powerpoint/2010/main" val="8119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Section C</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1890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4D4D9-7C1B-1C41-A73F-9EB2381CF534}"/>
              </a:ext>
            </a:extLst>
          </p:cNvPr>
          <p:cNvSpPr>
            <a:spLocks noGrp="1"/>
          </p:cNvSpPr>
          <p:nvPr>
            <p:ph type="title"/>
          </p:nvPr>
        </p:nvSpPr>
        <p:spPr/>
        <p:txBody>
          <a:bodyPr/>
          <a:lstStyle/>
          <a:p>
            <a:r>
              <a:rPr lang="en-US" dirty="0"/>
              <a:t>Upwelling</a:t>
            </a:r>
          </a:p>
        </p:txBody>
      </p:sp>
      <p:sp>
        <p:nvSpPr>
          <p:cNvPr id="3" name="Content Placeholder 2">
            <a:extLst>
              <a:ext uri="{FF2B5EF4-FFF2-40B4-BE49-F238E27FC236}">
                <a16:creationId xmlns:a16="http://schemas.microsoft.com/office/drawing/2014/main" id="{411FDFCC-38D9-9B46-AD63-198B1764A675}"/>
              </a:ext>
            </a:extLst>
          </p:cNvPr>
          <p:cNvSpPr>
            <a:spLocks noGrp="1"/>
          </p:cNvSpPr>
          <p:nvPr>
            <p:ph idx="1"/>
          </p:nvPr>
        </p:nvSpPr>
        <p:spPr>
          <a:xfrm>
            <a:off x="913449" y="1828800"/>
            <a:ext cx="7317105" cy="1066798"/>
          </a:xfrm>
        </p:spPr>
        <p:txBody>
          <a:bodyPr>
            <a:normAutofit fontScale="92500"/>
          </a:bodyPr>
          <a:lstStyle/>
          <a:p>
            <a:r>
              <a:rPr lang="en-US" dirty="0"/>
              <a:t>A physical oceanographic process</a:t>
            </a:r>
          </a:p>
          <a:p>
            <a:r>
              <a:rPr lang="en-US" dirty="0"/>
              <a:t>Causes primary production (photosynthesis and growth) to increase as microscopic phytoplankton eat the upwelled nutrients</a:t>
            </a:r>
          </a:p>
        </p:txBody>
      </p:sp>
      <p:sp>
        <p:nvSpPr>
          <p:cNvPr id="7" name="Rounded Rectangle 6">
            <a:extLst>
              <a:ext uri="{FF2B5EF4-FFF2-40B4-BE49-F238E27FC236}">
                <a16:creationId xmlns:a16="http://schemas.microsoft.com/office/drawing/2014/main" id="{EBBFA5FC-2366-D240-9181-FA5467E9E549}"/>
              </a:ext>
            </a:extLst>
          </p:cNvPr>
          <p:cNvSpPr/>
          <p:nvPr/>
        </p:nvSpPr>
        <p:spPr>
          <a:xfrm>
            <a:off x="5214937" y="3391763"/>
            <a:ext cx="3048951" cy="2286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400" dirty="0"/>
          </a:p>
        </p:txBody>
      </p:sp>
      <p:sp>
        <p:nvSpPr>
          <p:cNvPr id="8" name="TextBox 7">
            <a:extLst>
              <a:ext uri="{FF2B5EF4-FFF2-40B4-BE49-F238E27FC236}">
                <a16:creationId xmlns:a16="http://schemas.microsoft.com/office/drawing/2014/main" id="{50E9549E-4EE9-214D-9F22-E830EAF94011}"/>
              </a:ext>
            </a:extLst>
          </p:cNvPr>
          <p:cNvSpPr txBox="1"/>
          <p:nvPr/>
        </p:nvSpPr>
        <p:spPr>
          <a:xfrm>
            <a:off x="5214937" y="3657600"/>
            <a:ext cx="3048951" cy="1754326"/>
          </a:xfrm>
          <a:prstGeom prst="rect">
            <a:avLst/>
          </a:prstGeom>
          <a:noFill/>
        </p:spPr>
        <p:txBody>
          <a:bodyPr wrap="square" rtlCol="0">
            <a:spAutoFit/>
          </a:bodyPr>
          <a:lstStyle/>
          <a:p>
            <a:pPr algn="ctr">
              <a:lnSpc>
                <a:spcPct val="90000"/>
              </a:lnSpc>
            </a:pPr>
            <a:r>
              <a:rPr lang="en-US" sz="2400" dirty="0">
                <a:solidFill>
                  <a:schemeClr val="bg1"/>
                </a:solidFill>
              </a:rPr>
              <a:t>Ocean surface temperature cools and primary production increases</a:t>
            </a:r>
          </a:p>
        </p:txBody>
      </p:sp>
      <p:sp>
        <p:nvSpPr>
          <p:cNvPr id="9" name="Rounded Rectangle 8">
            <a:extLst>
              <a:ext uri="{FF2B5EF4-FFF2-40B4-BE49-F238E27FC236}">
                <a16:creationId xmlns:a16="http://schemas.microsoft.com/office/drawing/2014/main" id="{9AAEFB56-E68E-164F-9B8E-AB284F9FFADE}"/>
              </a:ext>
            </a:extLst>
          </p:cNvPr>
          <p:cNvSpPr/>
          <p:nvPr/>
        </p:nvSpPr>
        <p:spPr>
          <a:xfrm>
            <a:off x="913446" y="3391763"/>
            <a:ext cx="3048951" cy="2286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400" dirty="0"/>
          </a:p>
        </p:txBody>
      </p:sp>
      <p:sp>
        <p:nvSpPr>
          <p:cNvPr id="6" name="TextBox 5">
            <a:extLst>
              <a:ext uri="{FF2B5EF4-FFF2-40B4-BE49-F238E27FC236}">
                <a16:creationId xmlns:a16="http://schemas.microsoft.com/office/drawing/2014/main" id="{00C14E55-C60D-A84C-923E-4DFB10477082}"/>
              </a:ext>
            </a:extLst>
          </p:cNvPr>
          <p:cNvSpPr txBox="1"/>
          <p:nvPr/>
        </p:nvSpPr>
        <p:spPr>
          <a:xfrm>
            <a:off x="1447321" y="3657600"/>
            <a:ext cx="1981200" cy="1754326"/>
          </a:xfrm>
          <a:prstGeom prst="rect">
            <a:avLst/>
          </a:prstGeom>
          <a:noFill/>
        </p:spPr>
        <p:txBody>
          <a:bodyPr wrap="square" rtlCol="0">
            <a:spAutoFit/>
          </a:bodyPr>
          <a:lstStyle/>
          <a:p>
            <a:pPr algn="ctr">
              <a:lnSpc>
                <a:spcPct val="90000"/>
              </a:lnSpc>
            </a:pPr>
            <a:r>
              <a:rPr lang="en-US" sz="2400" dirty="0">
                <a:solidFill>
                  <a:schemeClr val="bg1"/>
                </a:solidFill>
              </a:rPr>
              <a:t>Cold, deep, nutrient rich water rises in the water column</a:t>
            </a:r>
          </a:p>
        </p:txBody>
      </p:sp>
      <p:cxnSp>
        <p:nvCxnSpPr>
          <p:cNvPr id="11" name="Straight Arrow Connector 10">
            <a:extLst>
              <a:ext uri="{FF2B5EF4-FFF2-40B4-BE49-F238E27FC236}">
                <a16:creationId xmlns:a16="http://schemas.microsoft.com/office/drawing/2014/main" id="{EDDF74E9-9DBF-5949-931C-9E6BA78162FB}"/>
              </a:ext>
            </a:extLst>
          </p:cNvPr>
          <p:cNvCxnSpPr>
            <a:stCxn id="9" idx="3"/>
            <a:endCxn id="8" idx="1"/>
          </p:cNvCxnSpPr>
          <p:nvPr/>
        </p:nvCxnSpPr>
        <p:spPr>
          <a:xfrm>
            <a:off x="3962397" y="4534763"/>
            <a:ext cx="125254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D9BA3DA-28B3-9F4B-B238-845FE5A00782}"/>
              </a:ext>
            </a:extLst>
          </p:cNvPr>
          <p:cNvSpPr txBox="1"/>
          <p:nvPr/>
        </p:nvSpPr>
        <p:spPr>
          <a:xfrm>
            <a:off x="4038600" y="4156198"/>
            <a:ext cx="1066805" cy="757130"/>
          </a:xfrm>
          <a:prstGeom prst="rect">
            <a:avLst/>
          </a:prstGeom>
          <a:noFill/>
        </p:spPr>
        <p:txBody>
          <a:bodyPr wrap="square" rtlCol="0">
            <a:spAutoFit/>
          </a:bodyPr>
          <a:lstStyle/>
          <a:p>
            <a:pPr algn="ctr">
              <a:lnSpc>
                <a:spcPct val="90000"/>
              </a:lnSpc>
            </a:pPr>
            <a:r>
              <a:rPr lang="en-US" sz="2400" dirty="0"/>
              <a:t>As a result</a:t>
            </a:r>
          </a:p>
        </p:txBody>
      </p:sp>
    </p:spTree>
    <p:extLst>
      <p:ext uri="{BB962C8B-B14F-4D97-AF65-F5344CB8AC3E}">
        <p14:creationId xmlns:p14="http://schemas.microsoft.com/office/powerpoint/2010/main" val="399224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55E7-A1BE-8542-99C6-BDFA1C34B355}"/>
              </a:ext>
            </a:extLst>
          </p:cNvPr>
          <p:cNvSpPr>
            <a:spLocks noGrp="1"/>
          </p:cNvSpPr>
          <p:nvPr>
            <p:ph type="title"/>
          </p:nvPr>
        </p:nvSpPr>
        <p:spPr/>
        <p:txBody>
          <a:bodyPr/>
          <a:lstStyle/>
          <a:p>
            <a:r>
              <a:rPr lang="en-US" dirty="0"/>
              <a:t>Let’s Investigate The Connection of Wind to Upwelling</a:t>
            </a:r>
          </a:p>
        </p:txBody>
      </p:sp>
      <p:sp>
        <p:nvSpPr>
          <p:cNvPr id="3" name="Content Placeholder 2">
            <a:extLst>
              <a:ext uri="{FF2B5EF4-FFF2-40B4-BE49-F238E27FC236}">
                <a16:creationId xmlns:a16="http://schemas.microsoft.com/office/drawing/2014/main" id="{43E2D940-9BB4-9A4D-B557-79E42BEEEF51}"/>
              </a:ext>
            </a:extLst>
          </p:cNvPr>
          <p:cNvSpPr>
            <a:spLocks noGrp="1"/>
          </p:cNvSpPr>
          <p:nvPr>
            <p:ph idx="1"/>
          </p:nvPr>
        </p:nvSpPr>
        <p:spPr/>
        <p:txBody>
          <a:bodyPr/>
          <a:lstStyle/>
          <a:p>
            <a:r>
              <a:rPr lang="en-US" dirty="0"/>
              <a:t>Activity C</a:t>
            </a:r>
          </a:p>
        </p:txBody>
      </p:sp>
    </p:spTree>
    <p:extLst>
      <p:ext uri="{BB962C8B-B14F-4D97-AF65-F5344CB8AC3E}">
        <p14:creationId xmlns:p14="http://schemas.microsoft.com/office/powerpoint/2010/main" val="331335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47BE-DCF0-A941-862E-AE3D4051C1ED}"/>
              </a:ext>
            </a:extLst>
          </p:cNvPr>
          <p:cNvSpPr>
            <a:spLocks noGrp="1"/>
          </p:cNvSpPr>
          <p:nvPr>
            <p:ph type="title"/>
          </p:nvPr>
        </p:nvSpPr>
        <p:spPr/>
        <p:txBody>
          <a:bodyPr/>
          <a:lstStyle/>
          <a:p>
            <a:r>
              <a:rPr lang="en-US" dirty="0"/>
              <a:t>Upwelling Wrapper</a:t>
            </a:r>
          </a:p>
        </p:txBody>
      </p:sp>
      <p:sp>
        <p:nvSpPr>
          <p:cNvPr id="3" name="Content Placeholder 2">
            <a:extLst>
              <a:ext uri="{FF2B5EF4-FFF2-40B4-BE49-F238E27FC236}">
                <a16:creationId xmlns:a16="http://schemas.microsoft.com/office/drawing/2014/main" id="{4E7DD60D-8097-554C-9D6F-62C1CFD2E8BF}"/>
              </a:ext>
            </a:extLst>
          </p:cNvPr>
          <p:cNvSpPr>
            <a:spLocks noGrp="1"/>
          </p:cNvSpPr>
          <p:nvPr>
            <p:ph idx="1"/>
          </p:nvPr>
        </p:nvSpPr>
        <p:spPr>
          <a:xfrm>
            <a:off x="913449" y="1828800"/>
            <a:ext cx="3506151" cy="4343400"/>
          </a:xfrm>
        </p:spPr>
        <p:txBody>
          <a:bodyPr/>
          <a:lstStyle/>
          <a:p>
            <a:r>
              <a:rPr lang="en-US" dirty="0"/>
              <a:t>Upwelling is driven by wind and Ekman transport</a:t>
            </a:r>
          </a:p>
          <a:p>
            <a:r>
              <a:rPr lang="en-US" dirty="0"/>
              <a:t>As the wind blows south along the California coast surface water is deflected offshore</a:t>
            </a:r>
          </a:p>
          <a:p>
            <a:r>
              <a:rPr lang="en-US" dirty="0"/>
              <a:t>Cold, deep, nutrient water rises to fill the gap, feeding the ocean ecosystem!</a:t>
            </a:r>
          </a:p>
          <a:p>
            <a:r>
              <a:rPr lang="en-US" dirty="0"/>
              <a:t>Upwelling drives many big ocean fisheries and it is all drive by wind!</a:t>
            </a:r>
          </a:p>
        </p:txBody>
      </p:sp>
      <p:pic>
        <p:nvPicPr>
          <p:cNvPr id="5" name="Picture 4">
            <a:extLst>
              <a:ext uri="{FF2B5EF4-FFF2-40B4-BE49-F238E27FC236}">
                <a16:creationId xmlns:a16="http://schemas.microsoft.com/office/drawing/2014/main" id="{4095DDAE-03A3-4849-B0A3-AAB18DC00A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500" y="2133600"/>
            <a:ext cx="4635500" cy="3073400"/>
          </a:xfrm>
          <a:prstGeom prst="rect">
            <a:avLst/>
          </a:prstGeom>
        </p:spPr>
      </p:pic>
      <p:sp>
        <p:nvSpPr>
          <p:cNvPr id="6" name="TextBox 5">
            <a:extLst>
              <a:ext uri="{FF2B5EF4-FFF2-40B4-BE49-F238E27FC236}">
                <a16:creationId xmlns:a16="http://schemas.microsoft.com/office/drawing/2014/main" id="{858BFE80-69F6-FB49-AF3B-E969F2AA80AE}"/>
              </a:ext>
            </a:extLst>
          </p:cNvPr>
          <p:cNvSpPr txBox="1"/>
          <p:nvPr/>
        </p:nvSpPr>
        <p:spPr>
          <a:xfrm>
            <a:off x="5791200" y="5583434"/>
            <a:ext cx="2362200" cy="313932"/>
          </a:xfrm>
          <a:prstGeom prst="rect">
            <a:avLst/>
          </a:prstGeom>
          <a:noFill/>
        </p:spPr>
        <p:txBody>
          <a:bodyPr wrap="square" rtlCol="0">
            <a:spAutoFit/>
          </a:bodyPr>
          <a:lstStyle/>
          <a:p>
            <a:pPr>
              <a:lnSpc>
                <a:spcPct val="90000"/>
              </a:lnSpc>
            </a:pPr>
            <a:r>
              <a:rPr lang="en-US" sz="1600" dirty="0">
                <a:hlinkClick r:id="rId4"/>
              </a:rPr>
              <a:t>Wind and Upwelling</a:t>
            </a:r>
            <a:endParaRPr lang="en-US" sz="1600" dirty="0"/>
          </a:p>
        </p:txBody>
      </p:sp>
    </p:spTree>
    <p:extLst>
      <p:ext uri="{BB962C8B-B14F-4D97-AF65-F5344CB8AC3E}">
        <p14:creationId xmlns:p14="http://schemas.microsoft.com/office/powerpoint/2010/main" val="340999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Section A</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5369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Section D</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24114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A1359-7E9D-9940-9361-3EB7D9BCE700}"/>
              </a:ext>
            </a:extLst>
          </p:cNvPr>
          <p:cNvSpPr>
            <a:spLocks noGrp="1"/>
          </p:cNvSpPr>
          <p:nvPr>
            <p:ph type="title"/>
          </p:nvPr>
        </p:nvSpPr>
        <p:spPr/>
        <p:txBody>
          <a:bodyPr/>
          <a:lstStyle/>
          <a:p>
            <a:pPr algn="ctr"/>
            <a:r>
              <a:rPr lang="en-US" dirty="0"/>
              <a:t>Satellite data </a:t>
            </a:r>
          </a:p>
        </p:txBody>
      </p:sp>
      <p:pic>
        <p:nvPicPr>
          <p:cNvPr id="4098" name="Picture 2" descr="C:\Users\magnu\AppData\Local\Microsoft\Windows\INetCache\IE\6POWVCJI\1099px-Dalian,_China,_satellite_image,_LandSat-5,_2010-08-03[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905000"/>
            <a:ext cx="4416177" cy="41148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agnu\AppData\Local\Microsoft\Windows\INetCache\IE\WN2QRPCX\1200px-Deployment_of_STEREO_spacecraft_panels_(cro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767840"/>
            <a:ext cx="3891064"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98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MODIS: Moderate Resolution Imaging </a:t>
            </a:r>
            <a:r>
              <a:rPr lang="en-US" dirty="0" err="1"/>
              <a:t>Spectroradiometer</a:t>
            </a:r>
            <a:br>
              <a:rPr lang="en-US" b="1" dirty="0"/>
            </a:br>
            <a:endParaRPr lang="en-US" dirty="0"/>
          </a:p>
        </p:txBody>
      </p:sp>
      <p:pic>
        <p:nvPicPr>
          <p:cNvPr id="5122" name="Picture 2" descr="MODIS observes the ocean, atmosphere, land, and ic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62000" y="1371600"/>
            <a:ext cx="7318375" cy="18295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3701332"/>
            <a:ext cx="8686800" cy="3083921"/>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dirty="0"/>
              <a:t>MODIS satellite covers every point on Earth every 1-2 days</a:t>
            </a:r>
          </a:p>
          <a:p>
            <a:pPr marL="342900" indent="-342900">
              <a:lnSpc>
                <a:spcPct val="90000"/>
              </a:lnSpc>
              <a:buFont typeface="Arial" panose="020B0604020202020204" pitchFamily="34" charset="0"/>
              <a:buChar char="•"/>
            </a:pPr>
            <a:r>
              <a:rPr lang="en-US" sz="2400" dirty="0"/>
              <a:t>Gives us a TON of data!</a:t>
            </a:r>
          </a:p>
          <a:p>
            <a:pPr marL="342900" indent="-342900">
              <a:lnSpc>
                <a:spcPct val="90000"/>
              </a:lnSpc>
              <a:buFont typeface="Arial" panose="020B0604020202020204" pitchFamily="34" charset="0"/>
              <a:buChar char="•"/>
            </a:pPr>
            <a:r>
              <a:rPr lang="en-US" sz="2400" dirty="0"/>
              <a:t>Monitors ice/clouds</a:t>
            </a:r>
          </a:p>
          <a:p>
            <a:pPr marL="342900" indent="-342900">
              <a:lnSpc>
                <a:spcPct val="90000"/>
              </a:lnSpc>
              <a:buFont typeface="Arial" panose="020B0604020202020204" pitchFamily="34" charset="0"/>
              <a:buChar char="•"/>
            </a:pPr>
            <a:r>
              <a:rPr lang="en-US" sz="2400" dirty="0"/>
              <a:t>Surface temperatures of the Earth’s land and water</a:t>
            </a:r>
          </a:p>
          <a:p>
            <a:pPr marL="342900" indent="-342900">
              <a:lnSpc>
                <a:spcPct val="90000"/>
              </a:lnSpc>
              <a:buFont typeface="Arial" panose="020B0604020202020204" pitchFamily="34" charset="0"/>
              <a:buChar char="•"/>
            </a:pPr>
            <a:r>
              <a:rPr lang="en-US" sz="2400" dirty="0"/>
              <a:t>Particularly helpful in monitoring changes in the biosphere</a:t>
            </a:r>
          </a:p>
          <a:p>
            <a:pPr marL="800100" lvl="1" indent="-342900">
              <a:lnSpc>
                <a:spcPct val="90000"/>
              </a:lnSpc>
              <a:buFont typeface="Arial" panose="020B0604020202020204" pitchFamily="34" charset="0"/>
              <a:buChar char="•"/>
            </a:pPr>
            <a:r>
              <a:rPr lang="en-US" sz="2400" dirty="0"/>
              <a:t>photosynthetic activity of land and marine plants</a:t>
            </a:r>
          </a:p>
          <a:p>
            <a:pPr>
              <a:lnSpc>
                <a:spcPct val="90000"/>
              </a:lnSpc>
            </a:pPr>
            <a:endParaRPr lang="en-US" sz="2400" dirty="0"/>
          </a:p>
        </p:txBody>
      </p:sp>
      <p:sp>
        <p:nvSpPr>
          <p:cNvPr id="6" name="TextBox 5"/>
          <p:cNvSpPr txBox="1"/>
          <p:nvPr/>
        </p:nvSpPr>
        <p:spPr>
          <a:xfrm>
            <a:off x="2514600" y="3276600"/>
            <a:ext cx="3962400" cy="424732"/>
          </a:xfrm>
          <a:prstGeom prst="rect">
            <a:avLst/>
          </a:prstGeom>
          <a:noFill/>
        </p:spPr>
        <p:txBody>
          <a:bodyPr wrap="square" rtlCol="0">
            <a:spAutoFit/>
          </a:bodyPr>
          <a:lstStyle/>
          <a:p>
            <a:pPr algn="ctr">
              <a:lnSpc>
                <a:spcPct val="90000"/>
              </a:lnSpc>
            </a:pPr>
            <a:r>
              <a:rPr lang="en-US" sz="2400" dirty="0">
                <a:hlinkClick r:id="rId4" action="ppaction://hlinkfile"/>
              </a:rPr>
              <a:t>MODIS images </a:t>
            </a:r>
            <a:endParaRPr lang="en-US" sz="2400" dirty="0"/>
          </a:p>
        </p:txBody>
      </p:sp>
    </p:spTree>
    <p:extLst>
      <p:ext uri="{BB962C8B-B14F-4D97-AF65-F5344CB8AC3E}">
        <p14:creationId xmlns:p14="http://schemas.microsoft.com/office/powerpoint/2010/main" val="163113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Latitude and Longitude </a:t>
            </a:r>
          </a:p>
        </p:txBody>
      </p:sp>
      <p:sp>
        <p:nvSpPr>
          <p:cNvPr id="3" name="Content Placeholder 2"/>
          <p:cNvSpPr>
            <a:spLocks noGrp="1"/>
          </p:cNvSpPr>
          <p:nvPr>
            <p:ph idx="1"/>
          </p:nvPr>
        </p:nvSpPr>
        <p:spPr/>
        <p:txBody>
          <a:bodyPr/>
          <a:lstStyle/>
          <a:p>
            <a:r>
              <a:rPr lang="en-US" dirty="0"/>
              <a:t>Have you heard  of this?</a:t>
            </a:r>
          </a:p>
          <a:p>
            <a:endParaRPr lang="en-US" dirty="0"/>
          </a:p>
          <a:p>
            <a:r>
              <a:rPr lang="en-US" dirty="0"/>
              <a:t>What do you think it means?</a:t>
            </a:r>
          </a:p>
          <a:p>
            <a:endParaRPr lang="en-US" dirty="0"/>
          </a:p>
          <a:p>
            <a:r>
              <a:rPr lang="en-US" dirty="0"/>
              <a:t>How can we use latitude and longitude?  </a:t>
            </a:r>
          </a:p>
        </p:txBody>
      </p:sp>
    </p:spTree>
    <p:extLst>
      <p:ext uri="{BB962C8B-B14F-4D97-AF65-F5344CB8AC3E}">
        <p14:creationId xmlns:p14="http://schemas.microsoft.com/office/powerpoint/2010/main" val="285951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Latitude and longitude </a:t>
            </a:r>
          </a:p>
        </p:txBody>
      </p:sp>
      <p:pic>
        <p:nvPicPr>
          <p:cNvPr id="2050" name="Picture 2" descr="C:\Users\magnu\AppData\Local\Microsoft\Windows\INetCache\IE\WN2QRPCX\1024px-Latitude_and_Longitude_of_the_Earth.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 y="2209800"/>
            <a:ext cx="7802880" cy="4069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29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do those numbers mean?</a:t>
            </a:r>
          </a:p>
        </p:txBody>
      </p:sp>
      <p:sp>
        <p:nvSpPr>
          <p:cNvPr id="6" name="Text Placeholder 5"/>
          <p:cNvSpPr>
            <a:spLocks noGrp="1"/>
          </p:cNvSpPr>
          <p:nvPr>
            <p:ph type="body" idx="1"/>
          </p:nvPr>
        </p:nvSpPr>
        <p:spPr/>
        <p:txBody>
          <a:bodyPr/>
          <a:lstStyle/>
          <a:p>
            <a:r>
              <a:rPr lang="en-US" dirty="0"/>
              <a:t>Geographic coordinates </a:t>
            </a:r>
          </a:p>
        </p:txBody>
      </p:sp>
    </p:spTree>
    <p:extLst>
      <p:ext uri="{BB962C8B-B14F-4D97-AF65-F5344CB8AC3E}">
        <p14:creationId xmlns:p14="http://schemas.microsoft.com/office/powerpoint/2010/main" val="143857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do those numbers mean?</a:t>
            </a:r>
          </a:p>
        </p:txBody>
      </p:sp>
      <p:sp>
        <p:nvSpPr>
          <p:cNvPr id="5" name="Content Placeholder 4"/>
          <p:cNvSpPr>
            <a:spLocks noGrp="1"/>
          </p:cNvSpPr>
          <p:nvPr>
            <p:ph idx="1"/>
          </p:nvPr>
        </p:nvSpPr>
        <p:spPr/>
        <p:txBody>
          <a:bodyPr/>
          <a:lstStyle/>
          <a:p>
            <a:r>
              <a:rPr lang="en-US" dirty="0"/>
              <a:t>When we use latitude and longitude, we express it as a series of numbers (with a few letters).</a:t>
            </a:r>
          </a:p>
          <a:p>
            <a:endParaRPr lang="en-US" dirty="0"/>
          </a:p>
          <a:p>
            <a:r>
              <a:rPr lang="en-US" dirty="0"/>
              <a:t>BUT WHAT DOES THAT MEAN?!!!</a:t>
            </a:r>
          </a:p>
          <a:p>
            <a:endParaRPr lang="en-US" dirty="0"/>
          </a:p>
        </p:txBody>
      </p:sp>
      <p:pic>
        <p:nvPicPr>
          <p:cNvPr id="6148" name="Picture 4" descr="C:\Users\magnu\AppData\Local\Microsoft\Windows\INetCache\IE\9XKC5BHH\15557-illustration-of-a-yellow-smiley-face-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253740"/>
            <a:ext cx="3581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38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Geographic coordinates</a:t>
            </a:r>
          </a:p>
        </p:txBody>
      </p:sp>
      <p:sp>
        <p:nvSpPr>
          <p:cNvPr id="3" name="Content Placeholder 2"/>
          <p:cNvSpPr>
            <a:spLocks noGrp="1"/>
          </p:cNvSpPr>
          <p:nvPr>
            <p:ph idx="1"/>
          </p:nvPr>
        </p:nvSpPr>
        <p:spPr/>
        <p:txBody>
          <a:bodyPr/>
          <a:lstStyle/>
          <a:p>
            <a:r>
              <a:rPr lang="en-US" dirty="0"/>
              <a:t>We call these numbers ‘geographic coordinates’ and we can express these in a variety of ways</a:t>
            </a:r>
          </a:p>
          <a:p>
            <a:endParaRPr lang="en-US" dirty="0"/>
          </a:p>
          <a:p>
            <a:r>
              <a:rPr lang="en-US" dirty="0"/>
              <a:t>Two well known ways: Degrees minutes seconds and decimal degrees </a:t>
            </a:r>
          </a:p>
        </p:txBody>
      </p:sp>
      <p:pic>
        <p:nvPicPr>
          <p:cNvPr id="7170" name="Picture 2" descr="Begin figure description. The figure shows the longitude and latitude lines on the surface of the earth and a location. End figure descri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339" y="3276600"/>
            <a:ext cx="3397539" cy="28384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57400" y="6240780"/>
            <a:ext cx="4593878" cy="424732"/>
          </a:xfrm>
          <a:prstGeom prst="rect">
            <a:avLst/>
          </a:prstGeom>
          <a:noFill/>
        </p:spPr>
        <p:txBody>
          <a:bodyPr wrap="square" rtlCol="0">
            <a:spAutoFit/>
          </a:bodyPr>
          <a:lstStyle/>
          <a:p>
            <a:pPr algn="ctr">
              <a:lnSpc>
                <a:spcPct val="90000"/>
              </a:lnSpc>
            </a:pPr>
            <a:r>
              <a:rPr lang="en-US" sz="2400" dirty="0">
                <a:hlinkClick r:id="rId4"/>
              </a:rPr>
              <a:t>Degrees, minutes, seconds</a:t>
            </a:r>
            <a:endParaRPr lang="en-US" sz="2400" dirty="0"/>
          </a:p>
        </p:txBody>
      </p:sp>
    </p:spTree>
    <p:extLst>
      <p:ext uri="{BB962C8B-B14F-4D97-AF65-F5344CB8AC3E}">
        <p14:creationId xmlns:p14="http://schemas.microsoft.com/office/powerpoint/2010/main" val="38595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Degrees minutes seconds</a:t>
            </a:r>
          </a:p>
        </p:txBody>
      </p:sp>
      <p:sp>
        <p:nvSpPr>
          <p:cNvPr id="3" name="Content Placeholder 2"/>
          <p:cNvSpPr>
            <a:spLocks noGrp="1"/>
          </p:cNvSpPr>
          <p:nvPr>
            <p:ph idx="1"/>
          </p:nvPr>
        </p:nvSpPr>
        <p:spPr/>
        <p:txBody>
          <a:bodyPr>
            <a:normAutofit lnSpcReduction="10000"/>
          </a:bodyPr>
          <a:lstStyle/>
          <a:p>
            <a:r>
              <a:rPr lang="pt-BR" dirty="0"/>
              <a:t>Latitude: 26 degrees, 21 minutes, 31 seconds N</a:t>
            </a:r>
          </a:p>
          <a:p>
            <a:r>
              <a:rPr lang="pt-BR" dirty="0"/>
              <a:t>Longitude: 080 degrees, 04 minutes, 59 seconds W</a:t>
            </a:r>
          </a:p>
          <a:p>
            <a:endParaRPr lang="pt-BR" dirty="0"/>
          </a:p>
          <a:p>
            <a:r>
              <a:rPr lang="pt-BR" dirty="0"/>
              <a:t>What does this mean in words (how did we move on the surface of the  Earth)?</a:t>
            </a:r>
          </a:p>
          <a:p>
            <a:endParaRPr lang="pt-BR" dirty="0"/>
          </a:p>
          <a:p>
            <a:r>
              <a:rPr lang="pt-BR" dirty="0"/>
              <a:t>We have moved 26 degrees, 21 minutes, and 31 seconds north of the equator</a:t>
            </a:r>
            <a:endParaRPr lang="en-US" dirty="0"/>
          </a:p>
          <a:p>
            <a:r>
              <a:rPr lang="en-US" dirty="0"/>
              <a:t>We have moved 80 degrees, 04 minutes, and 59 seconds west of the Prime Meridian </a:t>
            </a:r>
          </a:p>
          <a:p>
            <a:endParaRPr lang="en-US" dirty="0"/>
          </a:p>
          <a:p>
            <a:r>
              <a:rPr lang="en-US" dirty="0"/>
              <a:t>Does anyone know where this is? </a:t>
            </a:r>
          </a:p>
        </p:txBody>
      </p:sp>
    </p:spTree>
    <p:extLst>
      <p:ext uri="{BB962C8B-B14F-4D97-AF65-F5344CB8AC3E}">
        <p14:creationId xmlns:p14="http://schemas.microsoft.com/office/powerpoint/2010/main" val="351159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rld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World  presentation (widescreen).potx" id="{6FD2C32E-565A-4F51-8C38-826F1B24AA7D}" vid="{06379D18-BA11-4F05-84DF-EB681B68D4FA}"/>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Presentation 16x9</Template>
  <TotalTime>418</TotalTime>
  <Words>1774</Words>
  <Application>Microsoft Macintosh PowerPoint</Application>
  <PresentationFormat>On-screen Show (4:3)</PresentationFormat>
  <Paragraphs>232</Paragraphs>
  <Slides>32</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Century Gothic</vt:lpstr>
      <vt:lpstr>World Presentation 16x9</vt:lpstr>
      <vt:lpstr>Wind and Ocean Ecosystem</vt:lpstr>
      <vt:lpstr>Why do we care about wind?</vt:lpstr>
      <vt:lpstr>Section A</vt:lpstr>
      <vt:lpstr>Latitude and Longitude </vt:lpstr>
      <vt:lpstr>Latitude and longitude </vt:lpstr>
      <vt:lpstr>What do those numbers mean?</vt:lpstr>
      <vt:lpstr>What do those numbers mean?</vt:lpstr>
      <vt:lpstr>Geographic coordinates</vt:lpstr>
      <vt:lpstr>Degrees minutes seconds</vt:lpstr>
      <vt:lpstr>Decimal Degrees </vt:lpstr>
      <vt:lpstr>Decimal Degrees vs Degrees minutes seconds</vt:lpstr>
      <vt:lpstr>Scientific Buoys</vt:lpstr>
      <vt:lpstr>NOAA Buoy Observing Systems</vt:lpstr>
      <vt:lpstr>Let’s Find some buoy Locations!</vt:lpstr>
      <vt:lpstr>Section B</vt:lpstr>
      <vt:lpstr>Ocean Currents</vt:lpstr>
      <vt:lpstr>Western Boundary Currents</vt:lpstr>
      <vt:lpstr>bearing/Direction </vt:lpstr>
      <vt:lpstr>Bearing/direction</vt:lpstr>
      <vt:lpstr>PowerPoint Presentation</vt:lpstr>
      <vt:lpstr>PowerPoint Presentation</vt:lpstr>
      <vt:lpstr>Wind Rose Plot</vt:lpstr>
      <vt:lpstr>Back To Buoys</vt:lpstr>
      <vt:lpstr>Let’s Make a Wind Rose Plot!</vt:lpstr>
      <vt:lpstr>Ekman Transport wrapper</vt:lpstr>
      <vt:lpstr>Section C</vt:lpstr>
      <vt:lpstr>Upwelling</vt:lpstr>
      <vt:lpstr>Let’s Investigate The Connection of Wind to Upwelling</vt:lpstr>
      <vt:lpstr>Upwelling Wrapper</vt:lpstr>
      <vt:lpstr>Section D</vt:lpstr>
      <vt:lpstr>Satellite data </vt:lpstr>
      <vt:lpstr>MODIS: Moderate Resolution Imaging Spectroradiometer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 and Ocean Ecosystem</dc:title>
  <dc:creator>Alanna Lecher</dc:creator>
  <cp:lastModifiedBy>Alanna Lecher</cp:lastModifiedBy>
  <cp:revision>46</cp:revision>
  <dcterms:created xsi:type="dcterms:W3CDTF">2019-10-29T16:01:47Z</dcterms:created>
  <dcterms:modified xsi:type="dcterms:W3CDTF">2020-10-09T14:29:59Z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