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305" r:id="rId2"/>
    <p:sldId id="292" r:id="rId3"/>
  </p:sldIdLst>
  <p:sldSz cx="9144000" cy="6858000" type="letter"/>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71225"/>
    <a:srgbClr val="77A63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4" d="100"/>
          <a:sy n="114" d="100"/>
        </p:scale>
        <p:origin x="1560"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7F6EFBE5-400E-4C3A-ACC5-F853E1316110}" type="datetimeFigureOut">
              <a:rPr lang="en-US" smtClean="0"/>
              <a:t>2/23/2021</a:t>
            </a:fld>
            <a:endParaRPr lang="en-US"/>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649D255B-8966-4311-BA2D-D426319F53AC}" type="slidenum">
              <a:rPr lang="en-US" smtClean="0"/>
              <a:t>‹#›</a:t>
            </a:fld>
            <a:endParaRPr lang="en-US"/>
          </a:p>
        </p:txBody>
      </p:sp>
    </p:spTree>
    <p:extLst>
      <p:ext uri="{BB962C8B-B14F-4D97-AF65-F5344CB8AC3E}">
        <p14:creationId xmlns:p14="http://schemas.microsoft.com/office/powerpoint/2010/main" val="29292019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3BE94F7-9F1D-407D-9B3C-50105A73E63B}" type="datetimeFigureOut">
              <a:rPr lang="en-US" smtClean="0"/>
              <a:t>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8123D9-6220-4834-B040-5D756C71A199}" type="slidenum">
              <a:rPr lang="en-US" smtClean="0"/>
              <a:t>‹#›</a:t>
            </a:fld>
            <a:endParaRPr lang="en-US"/>
          </a:p>
        </p:txBody>
      </p:sp>
    </p:spTree>
    <p:extLst>
      <p:ext uri="{BB962C8B-B14F-4D97-AF65-F5344CB8AC3E}">
        <p14:creationId xmlns:p14="http://schemas.microsoft.com/office/powerpoint/2010/main" val="12004641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3BE94F7-9F1D-407D-9B3C-50105A73E63B}" type="datetimeFigureOut">
              <a:rPr lang="en-US" smtClean="0"/>
              <a:t>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8123D9-6220-4834-B040-5D756C71A199}" type="slidenum">
              <a:rPr lang="en-US" smtClean="0"/>
              <a:t>‹#›</a:t>
            </a:fld>
            <a:endParaRPr lang="en-US"/>
          </a:p>
        </p:txBody>
      </p:sp>
    </p:spTree>
    <p:extLst>
      <p:ext uri="{BB962C8B-B14F-4D97-AF65-F5344CB8AC3E}">
        <p14:creationId xmlns:p14="http://schemas.microsoft.com/office/powerpoint/2010/main" val="22973724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3BE94F7-9F1D-407D-9B3C-50105A73E63B}" type="datetimeFigureOut">
              <a:rPr lang="en-US" smtClean="0"/>
              <a:t>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8123D9-6220-4834-B040-5D756C71A199}" type="slidenum">
              <a:rPr lang="en-US" smtClean="0"/>
              <a:t>‹#›</a:t>
            </a:fld>
            <a:endParaRPr lang="en-US"/>
          </a:p>
        </p:txBody>
      </p:sp>
    </p:spTree>
    <p:extLst>
      <p:ext uri="{BB962C8B-B14F-4D97-AF65-F5344CB8AC3E}">
        <p14:creationId xmlns:p14="http://schemas.microsoft.com/office/powerpoint/2010/main" val="41542668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3BE94F7-9F1D-407D-9B3C-50105A73E63B}" type="datetimeFigureOut">
              <a:rPr lang="en-US" smtClean="0"/>
              <a:t>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8123D9-6220-4834-B040-5D756C71A199}" type="slidenum">
              <a:rPr lang="en-US" smtClean="0"/>
              <a:t>‹#›</a:t>
            </a:fld>
            <a:endParaRPr lang="en-US"/>
          </a:p>
        </p:txBody>
      </p:sp>
    </p:spTree>
    <p:extLst>
      <p:ext uri="{BB962C8B-B14F-4D97-AF65-F5344CB8AC3E}">
        <p14:creationId xmlns:p14="http://schemas.microsoft.com/office/powerpoint/2010/main" val="24257197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3BE94F7-9F1D-407D-9B3C-50105A73E63B}" type="datetimeFigureOut">
              <a:rPr lang="en-US" smtClean="0"/>
              <a:t>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8123D9-6220-4834-B040-5D756C71A199}" type="slidenum">
              <a:rPr lang="en-US" smtClean="0"/>
              <a:t>‹#›</a:t>
            </a:fld>
            <a:endParaRPr lang="en-US"/>
          </a:p>
        </p:txBody>
      </p:sp>
    </p:spTree>
    <p:extLst>
      <p:ext uri="{BB962C8B-B14F-4D97-AF65-F5344CB8AC3E}">
        <p14:creationId xmlns:p14="http://schemas.microsoft.com/office/powerpoint/2010/main" val="5378046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3BE94F7-9F1D-407D-9B3C-50105A73E63B}" type="datetimeFigureOut">
              <a:rPr lang="en-US" smtClean="0"/>
              <a:t>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8123D9-6220-4834-B040-5D756C71A199}" type="slidenum">
              <a:rPr lang="en-US" smtClean="0"/>
              <a:t>‹#›</a:t>
            </a:fld>
            <a:endParaRPr lang="en-US"/>
          </a:p>
        </p:txBody>
      </p:sp>
    </p:spTree>
    <p:extLst>
      <p:ext uri="{BB962C8B-B14F-4D97-AF65-F5344CB8AC3E}">
        <p14:creationId xmlns:p14="http://schemas.microsoft.com/office/powerpoint/2010/main" val="33099429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3BE94F7-9F1D-407D-9B3C-50105A73E63B}" type="datetimeFigureOut">
              <a:rPr lang="en-US" smtClean="0"/>
              <a:t>2/23/2021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E8123D9-6220-4834-B040-5D756C71A199}" type="slidenum">
              <a:rPr lang="en-US" smtClean="0"/>
              <a:t>‹#›</a:t>
            </a:fld>
            <a:endParaRPr lang="en-US"/>
          </a:p>
        </p:txBody>
      </p:sp>
    </p:spTree>
    <p:extLst>
      <p:ext uri="{BB962C8B-B14F-4D97-AF65-F5344CB8AC3E}">
        <p14:creationId xmlns:p14="http://schemas.microsoft.com/office/powerpoint/2010/main" val="15239344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3BE94F7-9F1D-407D-9B3C-50105A73E63B}" type="datetimeFigureOut">
              <a:rPr lang="en-US" smtClean="0"/>
              <a:t>2/23/2021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E8123D9-6220-4834-B040-5D756C71A199}" type="slidenum">
              <a:rPr lang="en-US" smtClean="0"/>
              <a:t>‹#›</a:t>
            </a:fld>
            <a:endParaRPr lang="en-US"/>
          </a:p>
        </p:txBody>
      </p:sp>
    </p:spTree>
    <p:extLst>
      <p:ext uri="{BB962C8B-B14F-4D97-AF65-F5344CB8AC3E}">
        <p14:creationId xmlns:p14="http://schemas.microsoft.com/office/powerpoint/2010/main" val="3548962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BE94F7-9F1D-407D-9B3C-50105A73E63B}" type="datetimeFigureOut">
              <a:rPr lang="en-US" smtClean="0"/>
              <a:t>2/23/2021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E8123D9-6220-4834-B040-5D756C71A199}" type="slidenum">
              <a:rPr lang="en-US" smtClean="0"/>
              <a:t>‹#›</a:t>
            </a:fld>
            <a:endParaRPr lang="en-US"/>
          </a:p>
        </p:txBody>
      </p:sp>
    </p:spTree>
    <p:extLst>
      <p:ext uri="{BB962C8B-B14F-4D97-AF65-F5344CB8AC3E}">
        <p14:creationId xmlns:p14="http://schemas.microsoft.com/office/powerpoint/2010/main" val="14288287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3BE94F7-9F1D-407D-9B3C-50105A73E63B}" type="datetimeFigureOut">
              <a:rPr lang="en-US" smtClean="0"/>
              <a:t>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8123D9-6220-4834-B040-5D756C71A199}" type="slidenum">
              <a:rPr lang="en-US" smtClean="0"/>
              <a:t>‹#›</a:t>
            </a:fld>
            <a:endParaRPr lang="en-US"/>
          </a:p>
        </p:txBody>
      </p:sp>
    </p:spTree>
    <p:extLst>
      <p:ext uri="{BB962C8B-B14F-4D97-AF65-F5344CB8AC3E}">
        <p14:creationId xmlns:p14="http://schemas.microsoft.com/office/powerpoint/2010/main" val="25580039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3BE94F7-9F1D-407D-9B3C-50105A73E63B}" type="datetimeFigureOut">
              <a:rPr lang="en-US" smtClean="0"/>
              <a:t>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8123D9-6220-4834-B040-5D756C71A199}" type="slidenum">
              <a:rPr lang="en-US" smtClean="0"/>
              <a:t>‹#›</a:t>
            </a:fld>
            <a:endParaRPr lang="en-US"/>
          </a:p>
        </p:txBody>
      </p:sp>
    </p:spTree>
    <p:extLst>
      <p:ext uri="{BB962C8B-B14F-4D97-AF65-F5344CB8AC3E}">
        <p14:creationId xmlns:p14="http://schemas.microsoft.com/office/powerpoint/2010/main" val="322295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BE94F7-9F1D-407D-9B3C-50105A73E63B}" type="datetimeFigureOut">
              <a:rPr lang="en-US" smtClean="0"/>
              <a:t>2/23/2021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8123D9-6220-4834-B040-5D756C71A199}" type="slidenum">
              <a:rPr lang="en-US" smtClean="0"/>
              <a:t>‹#›</a:t>
            </a:fld>
            <a:endParaRPr lang="en-US"/>
          </a:p>
        </p:txBody>
      </p:sp>
    </p:spTree>
    <p:extLst>
      <p:ext uri="{BB962C8B-B14F-4D97-AF65-F5344CB8AC3E}">
        <p14:creationId xmlns:p14="http://schemas.microsoft.com/office/powerpoint/2010/main" val="22163328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4.png"/><Relationship Id="rId3" Type="http://schemas.openxmlformats.org/officeDocument/2006/relationships/hyperlink" Target="http://dx.doi.org/10.25334/ERXF-AH09" TargetMode="External"/><Relationship Id="rId7" Type="http://schemas.openxmlformats.org/officeDocument/2006/relationships/image" Target="../media/image1.png"/><Relationship Id="rId12" Type="http://schemas.openxmlformats.org/officeDocument/2006/relationships/image" Target="../media/image3.png"/><Relationship Id="rId2" Type="http://schemas.openxmlformats.org/officeDocument/2006/relationships/hyperlink" Target="https://docs.google.com/document/d/1jFJGi9O9kmuipJPlTO_cjc9D87KMVLXVoChr9CAqEnw/edit" TargetMode="External"/><Relationship Id="rId1" Type="http://schemas.openxmlformats.org/officeDocument/2006/relationships/slideLayout" Target="../slideLayouts/slideLayout6.xml"/><Relationship Id="rId6" Type="http://schemas.openxmlformats.org/officeDocument/2006/relationships/image" Target="../media/image12.png"/><Relationship Id="rId11" Type="http://schemas.openxmlformats.org/officeDocument/2006/relationships/image" Target="../media/image9.png"/><Relationship Id="rId5" Type="http://schemas.openxmlformats.org/officeDocument/2006/relationships/image" Target="../media/image10.png"/><Relationship Id="rId15" Type="http://schemas.openxmlformats.org/officeDocument/2006/relationships/hyperlink" Target="http://dx.doi.org/10.25334/XXGX-8192" TargetMode="External"/><Relationship Id="rId10" Type="http://schemas.openxmlformats.org/officeDocument/2006/relationships/image" Target="../media/image13.png"/><Relationship Id="rId4" Type="http://schemas.openxmlformats.org/officeDocument/2006/relationships/image" Target="../media/image2.png"/><Relationship Id="rId9" Type="http://schemas.openxmlformats.org/officeDocument/2006/relationships/image" Target="../media/image6.png"/><Relationship Id="rId14" Type="http://schemas.openxmlformats.org/officeDocument/2006/relationships/hyperlink" Target="https://qubeshub.org/publications/2079/1"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TextBox 68">
            <a:extLst>
              <a:ext uri="{FF2B5EF4-FFF2-40B4-BE49-F238E27FC236}">
                <a16:creationId xmlns:a16="http://schemas.microsoft.com/office/drawing/2014/main" id="{9B5E8CDA-1D66-4B05-8049-BCEB01937628}"/>
              </a:ext>
            </a:extLst>
          </p:cNvPr>
          <p:cNvSpPr txBox="1"/>
          <p:nvPr/>
        </p:nvSpPr>
        <p:spPr>
          <a:xfrm>
            <a:off x="0" y="112628"/>
            <a:ext cx="9131906" cy="538609"/>
          </a:xfrm>
          <a:prstGeom prst="rect">
            <a:avLst/>
          </a:prstGeom>
          <a:noFill/>
        </p:spPr>
        <p:txBody>
          <a:bodyPr wrap="square" rtlCol="0">
            <a:spAutoFit/>
          </a:bodyPr>
          <a:lstStyle/>
          <a:p>
            <a:pPr algn="ctr"/>
            <a:r>
              <a:rPr lang="en-US" b="1" dirty="0"/>
              <a:t>Highlights of the Hewlett-Foundation Grant Award to Bates College </a:t>
            </a:r>
            <a:br>
              <a:rPr lang="en-US" b="1" dirty="0"/>
            </a:br>
            <a:r>
              <a:rPr lang="en-US" sz="1100" b="1" dirty="0"/>
              <a:t> February 2021</a:t>
            </a:r>
          </a:p>
        </p:txBody>
      </p:sp>
      <p:grpSp>
        <p:nvGrpSpPr>
          <p:cNvPr id="3" name="Group 2">
            <a:extLst>
              <a:ext uri="{FF2B5EF4-FFF2-40B4-BE49-F238E27FC236}">
                <a16:creationId xmlns:a16="http://schemas.microsoft.com/office/drawing/2014/main" id="{11F32875-4EFB-48B7-B652-A7BC863D5BF3}"/>
              </a:ext>
            </a:extLst>
          </p:cNvPr>
          <p:cNvGrpSpPr/>
          <p:nvPr/>
        </p:nvGrpSpPr>
        <p:grpSpPr>
          <a:xfrm>
            <a:off x="1863366" y="706975"/>
            <a:ext cx="1718158" cy="1402307"/>
            <a:chOff x="2039894" y="532869"/>
            <a:chExt cx="1718158" cy="1402307"/>
          </a:xfrm>
        </p:grpSpPr>
        <p:sp>
          <p:nvSpPr>
            <p:cNvPr id="157" name="TextBox 156">
              <a:extLst>
                <a:ext uri="{FF2B5EF4-FFF2-40B4-BE49-F238E27FC236}">
                  <a16:creationId xmlns:a16="http://schemas.microsoft.com/office/drawing/2014/main" id="{F1A96560-84FF-48FE-BFA8-54701E142E30}"/>
                </a:ext>
              </a:extLst>
            </p:cNvPr>
            <p:cNvSpPr txBox="1"/>
            <p:nvPr/>
          </p:nvSpPr>
          <p:spPr>
            <a:xfrm>
              <a:off x="2039894" y="532869"/>
              <a:ext cx="1718158" cy="1402307"/>
            </a:xfrm>
            <a:prstGeom prst="rect">
              <a:avLst/>
            </a:prstGeom>
            <a:solidFill>
              <a:schemeClr val="accent4">
                <a:lumMod val="20000"/>
                <a:lumOff val="80000"/>
              </a:schemeClr>
            </a:solidFill>
          </p:spPr>
          <p:txBody>
            <a:bodyPr wrap="square">
              <a:spAutoFit/>
            </a:bodyPr>
            <a:lstStyle/>
            <a:p>
              <a:pPr marL="0" marR="0">
                <a:lnSpc>
                  <a:spcPct val="107000"/>
                </a:lnSpc>
                <a:spcBef>
                  <a:spcPts val="0"/>
                </a:spcBef>
                <a:spcAft>
                  <a:spcPts val="800"/>
                </a:spcAft>
              </a:pPr>
              <a:r>
                <a:rPr lang="en-US" sz="1000" b="1" dirty="0">
                  <a:ea typeface="Calibri" panose="020F0502020204030204" pitchFamily="34" charset="0"/>
                  <a:cs typeface="Times New Roman" panose="02020603050405020304" pitchFamily="18" charset="0"/>
                </a:rPr>
                <a:t>SPLINE</a:t>
              </a:r>
              <a:r>
                <a:rPr lang="en-US" sz="1000" dirty="0">
                  <a:ea typeface="Calibri" panose="020F0502020204030204" pitchFamily="34" charset="0"/>
                  <a:cs typeface="Times New Roman" panose="02020603050405020304" pitchFamily="18" charset="0"/>
                </a:rPr>
                <a:t>. 13 participants affiliated with teaching and/or curriculum development participated in a faculty mentoring network (FMNs)  to support knowledge of UDL, inclusivity teaching practices, and OER. </a:t>
              </a:r>
              <a:endParaRPr lang="en-US" sz="1000" dirty="0">
                <a:effectLst/>
                <a:ea typeface="Calibri" panose="020F0502020204030204" pitchFamily="34" charset="0"/>
                <a:cs typeface="Times New Roman" panose="02020603050405020304" pitchFamily="18" charset="0"/>
              </a:endParaRPr>
            </a:p>
          </p:txBody>
        </p:sp>
        <p:pic>
          <p:nvPicPr>
            <p:cNvPr id="540" name="Picture 539" descr="Diagram, venn diagram&#10;&#10;Description automatically generated">
              <a:extLst>
                <a:ext uri="{FF2B5EF4-FFF2-40B4-BE49-F238E27FC236}">
                  <a16:creationId xmlns:a16="http://schemas.microsoft.com/office/drawing/2014/main" id="{5CABB2BA-4B8D-40B1-9006-3EDB433F5984}"/>
                </a:ext>
              </a:extLst>
            </p:cNvPr>
            <p:cNvPicPr>
              <a:picLocks noChangeAspect="1"/>
            </p:cNvPicPr>
            <p:nvPr/>
          </p:nvPicPr>
          <p:blipFill>
            <a:blip r:embed="rId2">
              <a:alphaModFix amt="5000"/>
              <a:extLst>
                <a:ext uri="{28A0092B-C50C-407E-A947-70E740481C1C}">
                  <a14:useLocalDpi xmlns:a14="http://schemas.microsoft.com/office/drawing/2010/main" val="0"/>
                </a:ext>
              </a:extLst>
            </a:blip>
            <a:stretch>
              <a:fillRect/>
            </a:stretch>
          </p:blipFill>
          <p:spPr>
            <a:xfrm>
              <a:off x="2234799" y="620470"/>
              <a:ext cx="1328347" cy="1227104"/>
            </a:xfrm>
            <a:prstGeom prst="rect">
              <a:avLst/>
            </a:prstGeom>
          </p:spPr>
        </p:pic>
      </p:grpSp>
      <p:grpSp>
        <p:nvGrpSpPr>
          <p:cNvPr id="5" name="Group 4">
            <a:extLst>
              <a:ext uri="{FF2B5EF4-FFF2-40B4-BE49-F238E27FC236}">
                <a16:creationId xmlns:a16="http://schemas.microsoft.com/office/drawing/2014/main" id="{C248D7FD-5B0F-4995-928D-CA2384F7407F}"/>
              </a:ext>
            </a:extLst>
          </p:cNvPr>
          <p:cNvGrpSpPr/>
          <p:nvPr/>
        </p:nvGrpSpPr>
        <p:grpSpPr>
          <a:xfrm>
            <a:off x="194723" y="717368"/>
            <a:ext cx="1487637" cy="1413229"/>
            <a:chOff x="392186" y="543216"/>
            <a:chExt cx="1487637" cy="1413229"/>
          </a:xfrm>
        </p:grpSpPr>
        <p:sp>
          <p:nvSpPr>
            <p:cNvPr id="156" name="TextBox 155">
              <a:extLst>
                <a:ext uri="{FF2B5EF4-FFF2-40B4-BE49-F238E27FC236}">
                  <a16:creationId xmlns:a16="http://schemas.microsoft.com/office/drawing/2014/main" id="{D704A532-1767-47A5-B962-D3050BACB7A5}"/>
                </a:ext>
              </a:extLst>
            </p:cNvPr>
            <p:cNvSpPr txBox="1"/>
            <p:nvPr/>
          </p:nvSpPr>
          <p:spPr>
            <a:xfrm>
              <a:off x="392186" y="543216"/>
              <a:ext cx="1487637" cy="1402307"/>
            </a:xfrm>
            <a:prstGeom prst="rect">
              <a:avLst/>
            </a:prstGeom>
            <a:solidFill>
              <a:schemeClr val="accent6">
                <a:lumMod val="20000"/>
                <a:lumOff val="80000"/>
              </a:schemeClr>
            </a:solidFill>
          </p:spPr>
          <p:txBody>
            <a:bodyPr wrap="square">
              <a:spAutoFit/>
            </a:bodyPr>
            <a:lstStyle/>
            <a:p>
              <a:pPr marL="0" marR="0">
                <a:lnSpc>
                  <a:spcPct val="107000"/>
                </a:lnSpc>
                <a:spcBef>
                  <a:spcPts val="0"/>
                </a:spcBef>
                <a:spcAft>
                  <a:spcPts val="800"/>
                </a:spcAft>
              </a:pPr>
              <a:r>
                <a:rPr lang="en-US" sz="1000" b="1" dirty="0">
                  <a:ea typeface="Calibri" panose="020F0502020204030204" pitchFamily="34" charset="0"/>
                  <a:cs typeface="Times New Roman" panose="02020603050405020304" pitchFamily="18" charset="0"/>
                </a:rPr>
                <a:t>S-JEDI Learning Community </a:t>
              </a:r>
              <a:r>
                <a:rPr lang="en-US" sz="1000" dirty="0">
                  <a:ea typeface="Calibri" panose="020F0502020204030204" pitchFamily="34" charset="0"/>
                  <a:cs typeface="Times New Roman" panose="02020603050405020304" pitchFamily="18" charset="0"/>
                </a:rPr>
                <a:t>provided a cohort of 17 individuals an opportunity to share perspectives across topics of S-JEDI through a curated list of related readings and materials. </a:t>
              </a:r>
              <a:endParaRPr lang="en-US" sz="1000" dirty="0">
                <a:effectLst/>
                <a:ea typeface="Calibri" panose="020F0502020204030204" pitchFamily="34" charset="0"/>
                <a:cs typeface="Times New Roman" panose="02020603050405020304" pitchFamily="18" charset="0"/>
              </a:endParaRPr>
            </a:p>
          </p:txBody>
        </p:sp>
        <p:pic>
          <p:nvPicPr>
            <p:cNvPr id="541" name="Picture 540" descr="Logo&#10;&#10;Description automatically generated with medium confidence">
              <a:extLst>
                <a:ext uri="{FF2B5EF4-FFF2-40B4-BE49-F238E27FC236}">
                  <a16:creationId xmlns:a16="http://schemas.microsoft.com/office/drawing/2014/main" id="{BCF34EEA-E5A3-4382-ADEB-65447572FD37}"/>
                </a:ext>
              </a:extLst>
            </p:cNvPr>
            <p:cNvPicPr>
              <a:picLocks noChangeAspect="1"/>
            </p:cNvPicPr>
            <p:nvPr/>
          </p:nvPicPr>
          <p:blipFill>
            <a:blip r:embed="rId3">
              <a:alphaModFix amt="5000"/>
              <a:extLst>
                <a:ext uri="{28A0092B-C50C-407E-A947-70E740481C1C}">
                  <a14:useLocalDpi xmlns:a14="http://schemas.microsoft.com/office/drawing/2010/main" val="0"/>
                </a:ext>
              </a:extLst>
            </a:blip>
            <a:stretch>
              <a:fillRect/>
            </a:stretch>
          </p:blipFill>
          <p:spPr>
            <a:xfrm>
              <a:off x="489882" y="586576"/>
              <a:ext cx="1239701" cy="1369869"/>
            </a:xfrm>
            <a:prstGeom prst="rect">
              <a:avLst/>
            </a:prstGeom>
          </p:spPr>
        </p:pic>
      </p:grpSp>
      <p:grpSp>
        <p:nvGrpSpPr>
          <p:cNvPr id="6" name="Group 5">
            <a:extLst>
              <a:ext uri="{FF2B5EF4-FFF2-40B4-BE49-F238E27FC236}">
                <a16:creationId xmlns:a16="http://schemas.microsoft.com/office/drawing/2014/main" id="{4DCD03B1-2450-41A2-8FCA-03072A383B5F}"/>
              </a:ext>
            </a:extLst>
          </p:cNvPr>
          <p:cNvGrpSpPr/>
          <p:nvPr/>
        </p:nvGrpSpPr>
        <p:grpSpPr>
          <a:xfrm>
            <a:off x="6961564" y="681191"/>
            <a:ext cx="1974810" cy="1402307"/>
            <a:chOff x="6864983" y="496499"/>
            <a:chExt cx="1974810" cy="1402307"/>
          </a:xfrm>
        </p:grpSpPr>
        <p:sp>
          <p:nvSpPr>
            <p:cNvPr id="154" name="TextBox 153">
              <a:extLst>
                <a:ext uri="{FF2B5EF4-FFF2-40B4-BE49-F238E27FC236}">
                  <a16:creationId xmlns:a16="http://schemas.microsoft.com/office/drawing/2014/main" id="{4856C431-5BE9-4719-B90D-53C28826C690}"/>
                </a:ext>
              </a:extLst>
            </p:cNvPr>
            <p:cNvSpPr txBox="1"/>
            <p:nvPr/>
          </p:nvSpPr>
          <p:spPr>
            <a:xfrm>
              <a:off x="6864983" y="496499"/>
              <a:ext cx="1974810" cy="1402307"/>
            </a:xfrm>
            <a:prstGeom prst="rect">
              <a:avLst/>
            </a:prstGeom>
            <a:solidFill>
              <a:schemeClr val="accent2">
                <a:lumMod val="20000"/>
                <a:lumOff val="80000"/>
              </a:schemeClr>
            </a:solidFill>
          </p:spPr>
          <p:txBody>
            <a:bodyPr wrap="square">
              <a:spAutoFit/>
            </a:bodyPr>
            <a:lstStyle/>
            <a:p>
              <a:pPr marL="0" marR="0">
                <a:lnSpc>
                  <a:spcPct val="107000"/>
                </a:lnSpc>
                <a:spcBef>
                  <a:spcPts val="0"/>
                </a:spcBef>
                <a:spcAft>
                  <a:spcPts val="800"/>
                </a:spcAft>
              </a:pPr>
              <a:r>
                <a:rPr lang="en-US" sz="1000" b="1" dirty="0">
                  <a:effectLst/>
                  <a:ea typeface="Calibri" panose="020F0502020204030204" pitchFamily="34" charset="0"/>
                  <a:cs typeface="Times New Roman" panose="02020603050405020304" pitchFamily="18" charset="0"/>
                </a:rPr>
                <a:t>Calling Bull Stu</a:t>
              </a:r>
              <a:r>
                <a:rPr lang="en-US" sz="1000" dirty="0">
                  <a:effectLst/>
                  <a:ea typeface="Calibri" panose="020F0502020204030204" pitchFamily="34" charset="0"/>
                  <a:cs typeface="Times New Roman" panose="02020603050405020304" pitchFamily="18" charset="0"/>
                </a:rPr>
                <a:t>dy. Research study to understand students’ attitudes towards OEP and  relationships with 1) efficacy beliefs towards learning outcomes in the course; 2) course achievement; and 3) demographic factors of the students. </a:t>
              </a:r>
            </a:p>
          </p:txBody>
        </p:sp>
        <p:pic>
          <p:nvPicPr>
            <p:cNvPr id="561" name="Picture 560" descr="Shape&#10;&#10;Description automatically generated with low confidence">
              <a:extLst>
                <a:ext uri="{FF2B5EF4-FFF2-40B4-BE49-F238E27FC236}">
                  <a16:creationId xmlns:a16="http://schemas.microsoft.com/office/drawing/2014/main" id="{8A4969A7-F481-4F86-8478-F4C5E4184629}"/>
                </a:ext>
              </a:extLst>
            </p:cNvPr>
            <p:cNvPicPr>
              <a:picLocks noChangeAspect="1"/>
            </p:cNvPicPr>
            <p:nvPr/>
          </p:nvPicPr>
          <p:blipFill rotWithShape="1">
            <a:blip r:embed="rId4">
              <a:duotone>
                <a:schemeClr val="accent2">
                  <a:shade val="45000"/>
                  <a:satMod val="135000"/>
                </a:schemeClr>
                <a:prstClr val="white"/>
              </a:duotone>
              <a:alphaModFix amt="5000"/>
              <a:extLst>
                <a:ext uri="{28A0092B-C50C-407E-A947-70E740481C1C}">
                  <a14:useLocalDpi xmlns:a14="http://schemas.microsoft.com/office/drawing/2010/main" val="0"/>
                </a:ext>
              </a:extLst>
            </a:blip>
            <a:srcRect b="12717"/>
            <a:stretch/>
          </p:blipFill>
          <p:spPr>
            <a:xfrm>
              <a:off x="7153857" y="641586"/>
              <a:ext cx="1360897" cy="1187814"/>
            </a:xfrm>
            <a:prstGeom prst="rect">
              <a:avLst/>
            </a:prstGeom>
          </p:spPr>
        </p:pic>
      </p:grpSp>
      <p:grpSp>
        <p:nvGrpSpPr>
          <p:cNvPr id="7" name="Group 6">
            <a:extLst>
              <a:ext uri="{FF2B5EF4-FFF2-40B4-BE49-F238E27FC236}">
                <a16:creationId xmlns:a16="http://schemas.microsoft.com/office/drawing/2014/main" id="{8A5D85D5-810B-4912-A1BE-0AE8C3126527}"/>
              </a:ext>
            </a:extLst>
          </p:cNvPr>
          <p:cNvGrpSpPr/>
          <p:nvPr/>
        </p:nvGrpSpPr>
        <p:grpSpPr>
          <a:xfrm>
            <a:off x="5430987" y="681191"/>
            <a:ext cx="1349386" cy="1402307"/>
            <a:chOff x="5458390" y="508657"/>
            <a:chExt cx="1349386" cy="1402307"/>
          </a:xfrm>
        </p:grpSpPr>
        <p:sp>
          <p:nvSpPr>
            <p:cNvPr id="580" name="TextBox 579">
              <a:extLst>
                <a:ext uri="{FF2B5EF4-FFF2-40B4-BE49-F238E27FC236}">
                  <a16:creationId xmlns:a16="http://schemas.microsoft.com/office/drawing/2014/main" id="{1836BA80-602C-433C-8B88-2FFEF9E87F46}"/>
                </a:ext>
              </a:extLst>
            </p:cNvPr>
            <p:cNvSpPr txBox="1"/>
            <p:nvPr/>
          </p:nvSpPr>
          <p:spPr>
            <a:xfrm>
              <a:off x="5458390" y="508657"/>
              <a:ext cx="1349386" cy="1402307"/>
            </a:xfrm>
            <a:prstGeom prst="rect">
              <a:avLst/>
            </a:prstGeom>
            <a:solidFill>
              <a:schemeClr val="accent1">
                <a:lumMod val="20000"/>
                <a:lumOff val="80000"/>
              </a:schemeClr>
            </a:solidFill>
          </p:spPr>
          <p:txBody>
            <a:bodyPr wrap="square">
              <a:spAutoFit/>
            </a:bodyPr>
            <a:lstStyle/>
            <a:p>
              <a:pPr marL="0" marR="0">
                <a:lnSpc>
                  <a:spcPct val="107000"/>
                </a:lnSpc>
                <a:spcBef>
                  <a:spcPts val="0"/>
                </a:spcBef>
                <a:spcAft>
                  <a:spcPts val="800"/>
                </a:spcAft>
              </a:pPr>
              <a:r>
                <a:rPr lang="en-US" sz="1000" b="1" dirty="0">
                  <a:ea typeface="Calibri" panose="020F0502020204030204" pitchFamily="34" charset="0"/>
                  <a:cs typeface="Times New Roman" panose="02020603050405020304" pitchFamily="18" charset="0"/>
                </a:rPr>
                <a:t>Study of accessibility </a:t>
              </a:r>
              <a:r>
                <a:rPr lang="en-US" sz="1000" b="1" dirty="0">
                  <a:effectLst/>
                  <a:ea typeface="Calibri" panose="020F0502020204030204" pitchFamily="34" charset="0"/>
                  <a:cs typeface="Times New Roman" panose="02020603050405020304" pitchFamily="18" charset="0"/>
                </a:rPr>
                <a:t>metadat</a:t>
              </a:r>
              <a:r>
                <a:rPr lang="en-US" sz="1000" dirty="0">
                  <a:effectLst/>
                  <a:ea typeface="Calibri" panose="020F0502020204030204" pitchFamily="34" charset="0"/>
                  <a:cs typeface="Times New Roman" panose="02020603050405020304" pitchFamily="18" charset="0"/>
                </a:rPr>
                <a:t>a. Research project to understand metadata/search terms STEM faculty utilize to find teaching resources for course instruction. </a:t>
              </a:r>
            </a:p>
          </p:txBody>
        </p:sp>
        <p:pic>
          <p:nvPicPr>
            <p:cNvPr id="562" name="Picture 561" descr="Shape&#10;&#10;Description automatically generated with low confidence">
              <a:extLst>
                <a:ext uri="{FF2B5EF4-FFF2-40B4-BE49-F238E27FC236}">
                  <a16:creationId xmlns:a16="http://schemas.microsoft.com/office/drawing/2014/main" id="{1DB2FBE3-E762-43A6-8E38-0FE1A8AC292C}"/>
                </a:ext>
              </a:extLst>
            </p:cNvPr>
            <p:cNvPicPr>
              <a:picLocks noChangeAspect="1"/>
            </p:cNvPicPr>
            <p:nvPr/>
          </p:nvPicPr>
          <p:blipFill rotWithShape="1">
            <a:blip r:embed="rId5">
              <a:duotone>
                <a:schemeClr val="accent1">
                  <a:shade val="45000"/>
                  <a:satMod val="135000"/>
                </a:schemeClr>
                <a:prstClr val="white"/>
              </a:duotone>
              <a:alphaModFix amt="5000"/>
              <a:extLst>
                <a:ext uri="{28A0092B-C50C-407E-A947-70E740481C1C}">
                  <a14:useLocalDpi xmlns:a14="http://schemas.microsoft.com/office/drawing/2010/main" val="0"/>
                </a:ext>
              </a:extLst>
            </a:blip>
            <a:srcRect b="13980"/>
            <a:stretch/>
          </p:blipFill>
          <p:spPr>
            <a:xfrm>
              <a:off x="5566513" y="729490"/>
              <a:ext cx="1164925" cy="1002070"/>
            </a:xfrm>
            <a:prstGeom prst="rect">
              <a:avLst/>
            </a:prstGeom>
          </p:spPr>
        </p:pic>
      </p:grpSp>
      <p:grpSp>
        <p:nvGrpSpPr>
          <p:cNvPr id="8" name="Group 7">
            <a:extLst>
              <a:ext uri="{FF2B5EF4-FFF2-40B4-BE49-F238E27FC236}">
                <a16:creationId xmlns:a16="http://schemas.microsoft.com/office/drawing/2014/main" id="{685A35FC-890D-42CC-AB5A-B224C82D45D1}"/>
              </a:ext>
            </a:extLst>
          </p:cNvPr>
          <p:cNvGrpSpPr/>
          <p:nvPr/>
        </p:nvGrpSpPr>
        <p:grpSpPr>
          <a:xfrm>
            <a:off x="3762530" y="687981"/>
            <a:ext cx="1487637" cy="1411803"/>
            <a:chOff x="3885316" y="513875"/>
            <a:chExt cx="1487637" cy="1411803"/>
          </a:xfrm>
        </p:grpSpPr>
        <p:sp>
          <p:nvSpPr>
            <p:cNvPr id="155" name="TextBox 154">
              <a:extLst>
                <a:ext uri="{FF2B5EF4-FFF2-40B4-BE49-F238E27FC236}">
                  <a16:creationId xmlns:a16="http://schemas.microsoft.com/office/drawing/2014/main" id="{F1737659-4FAA-4E18-9CD6-6BE81F0E5C48}"/>
                </a:ext>
              </a:extLst>
            </p:cNvPr>
            <p:cNvSpPr txBox="1"/>
            <p:nvPr/>
          </p:nvSpPr>
          <p:spPr>
            <a:xfrm>
              <a:off x="3885316" y="523371"/>
              <a:ext cx="1487637" cy="1402307"/>
            </a:xfrm>
            <a:prstGeom prst="rect">
              <a:avLst/>
            </a:prstGeom>
            <a:solidFill>
              <a:schemeClr val="accent5">
                <a:lumMod val="20000"/>
                <a:lumOff val="80000"/>
              </a:schemeClr>
            </a:solidFill>
          </p:spPr>
          <p:txBody>
            <a:bodyPr wrap="square">
              <a:spAutoFit/>
            </a:bodyPr>
            <a:lstStyle/>
            <a:p>
              <a:pPr marL="0" marR="0">
                <a:lnSpc>
                  <a:spcPct val="107000"/>
                </a:lnSpc>
                <a:spcBef>
                  <a:spcPts val="0"/>
                </a:spcBef>
                <a:spcAft>
                  <a:spcPts val="800"/>
                </a:spcAft>
              </a:pPr>
              <a:r>
                <a:rPr lang="en-US" sz="1000" b="1" dirty="0" err="1">
                  <a:ea typeface="Calibri" panose="020F0502020204030204" pitchFamily="34" charset="0"/>
                  <a:cs typeface="Times New Roman" panose="02020603050405020304" pitchFamily="18" charset="0"/>
                </a:rPr>
                <a:t>Partners@QUBES</a:t>
              </a:r>
              <a:r>
                <a:rPr lang="en-US" sz="1000" b="1" dirty="0">
                  <a:ea typeface="Calibri" panose="020F0502020204030204" pitchFamily="34" charset="0"/>
                  <a:cs typeface="Times New Roman" panose="02020603050405020304" pitchFamily="18" charset="0"/>
                </a:rPr>
                <a:t> Leadership Summit. </a:t>
              </a:r>
              <a:r>
                <a:rPr lang="en-US" sz="1000" dirty="0">
                  <a:ea typeface="Calibri" panose="020F0502020204030204" pitchFamily="34" charset="0"/>
                  <a:cs typeface="Times New Roman" panose="02020603050405020304" pitchFamily="18" charset="0"/>
                </a:rPr>
                <a:t>Over 40 participants from partner organizations promoted their projects and highlighted the support of QUBES to their work. </a:t>
              </a:r>
              <a:endParaRPr lang="en-US" sz="1000" dirty="0">
                <a:effectLst/>
                <a:ea typeface="Calibri" panose="020F0502020204030204" pitchFamily="34" charset="0"/>
                <a:cs typeface="Times New Roman" panose="02020603050405020304" pitchFamily="18" charset="0"/>
              </a:endParaRPr>
            </a:p>
          </p:txBody>
        </p:sp>
        <p:pic>
          <p:nvPicPr>
            <p:cNvPr id="565" name="Picture 564" descr="Shape&#10;&#10;Description automatically generated with low confidence">
              <a:extLst>
                <a:ext uri="{FF2B5EF4-FFF2-40B4-BE49-F238E27FC236}">
                  <a16:creationId xmlns:a16="http://schemas.microsoft.com/office/drawing/2014/main" id="{89325E7C-5BFD-4DE1-8FF9-B18945868054}"/>
                </a:ext>
              </a:extLst>
            </p:cNvPr>
            <p:cNvPicPr>
              <a:picLocks noChangeAspect="1"/>
            </p:cNvPicPr>
            <p:nvPr/>
          </p:nvPicPr>
          <p:blipFill rotWithShape="1">
            <a:blip r:embed="rId6">
              <a:duotone>
                <a:schemeClr val="accent5">
                  <a:shade val="45000"/>
                  <a:satMod val="135000"/>
                </a:schemeClr>
                <a:prstClr val="white"/>
              </a:duotone>
              <a:alphaModFix amt="5000"/>
              <a:extLst>
                <a:ext uri="{28A0092B-C50C-407E-A947-70E740481C1C}">
                  <a14:useLocalDpi xmlns:a14="http://schemas.microsoft.com/office/drawing/2010/main" val="0"/>
                </a:ext>
              </a:extLst>
            </a:blip>
            <a:srcRect b="25453"/>
            <a:stretch/>
          </p:blipFill>
          <p:spPr>
            <a:xfrm>
              <a:off x="3920943" y="513875"/>
              <a:ext cx="1441562" cy="1258194"/>
            </a:xfrm>
            <a:prstGeom prst="rect">
              <a:avLst/>
            </a:prstGeom>
          </p:spPr>
        </p:pic>
      </p:grpSp>
      <p:sp>
        <p:nvSpPr>
          <p:cNvPr id="612" name="Rectangle 611">
            <a:extLst>
              <a:ext uri="{FF2B5EF4-FFF2-40B4-BE49-F238E27FC236}">
                <a16:creationId xmlns:a16="http://schemas.microsoft.com/office/drawing/2014/main" id="{FE8F03F2-B329-46F8-A01E-60D5A0B7861B}"/>
              </a:ext>
            </a:extLst>
          </p:cNvPr>
          <p:cNvSpPr/>
          <p:nvPr/>
        </p:nvSpPr>
        <p:spPr>
          <a:xfrm>
            <a:off x="220615" y="2291170"/>
            <a:ext cx="332954" cy="1936193"/>
          </a:xfrm>
          <a:prstGeom prst="rect">
            <a:avLst/>
          </a:prstGeom>
          <a:solidFill>
            <a:srgbClr val="77A63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IN" sz="1050" dirty="0"/>
          </a:p>
        </p:txBody>
      </p:sp>
      <p:sp>
        <p:nvSpPr>
          <p:cNvPr id="613" name="TextBox 612">
            <a:extLst>
              <a:ext uri="{FF2B5EF4-FFF2-40B4-BE49-F238E27FC236}">
                <a16:creationId xmlns:a16="http://schemas.microsoft.com/office/drawing/2014/main" id="{69D7237B-04CA-4F55-BC86-2DF2616314FC}"/>
              </a:ext>
            </a:extLst>
          </p:cNvPr>
          <p:cNvSpPr txBox="1"/>
          <p:nvPr/>
        </p:nvSpPr>
        <p:spPr>
          <a:xfrm rot="16200000">
            <a:off x="-327640" y="3270820"/>
            <a:ext cx="1399422" cy="276999"/>
          </a:xfrm>
          <a:prstGeom prst="rect">
            <a:avLst/>
          </a:prstGeom>
          <a:noFill/>
        </p:spPr>
        <p:txBody>
          <a:bodyPr wrap="none" rtlCol="0">
            <a:spAutoFit/>
          </a:bodyPr>
          <a:lstStyle/>
          <a:p>
            <a:pPr algn="ctr"/>
            <a:r>
              <a:rPr lang="en-IN" sz="1200" b="1" dirty="0">
                <a:solidFill>
                  <a:schemeClr val="bg1"/>
                </a:solidFill>
                <a:ea typeface="Open Sans" panose="020B0606030504020204" pitchFamily="34" charset="0"/>
                <a:cs typeface="Open Sans" panose="020B0606030504020204" pitchFamily="34" charset="0"/>
              </a:rPr>
              <a:t>Mini-Grant Awards</a:t>
            </a:r>
          </a:p>
        </p:txBody>
      </p:sp>
      <p:grpSp>
        <p:nvGrpSpPr>
          <p:cNvPr id="2" name="Group 1">
            <a:extLst>
              <a:ext uri="{FF2B5EF4-FFF2-40B4-BE49-F238E27FC236}">
                <a16:creationId xmlns:a16="http://schemas.microsoft.com/office/drawing/2014/main" id="{66511A6D-20B9-46B7-92F0-3C2FAF146D6B}"/>
              </a:ext>
            </a:extLst>
          </p:cNvPr>
          <p:cNvGrpSpPr/>
          <p:nvPr/>
        </p:nvGrpSpPr>
        <p:grpSpPr>
          <a:xfrm>
            <a:off x="510493" y="2162704"/>
            <a:ext cx="8524449" cy="2162464"/>
            <a:chOff x="501703" y="2213103"/>
            <a:chExt cx="8444186" cy="2384018"/>
          </a:xfrm>
        </p:grpSpPr>
        <p:grpSp>
          <p:nvGrpSpPr>
            <p:cNvPr id="581" name="Group 580">
              <a:extLst>
                <a:ext uri="{FF2B5EF4-FFF2-40B4-BE49-F238E27FC236}">
                  <a16:creationId xmlns:a16="http://schemas.microsoft.com/office/drawing/2014/main" id="{80816B62-BB2F-46DF-A4B8-8A88977CCE06}"/>
                </a:ext>
              </a:extLst>
            </p:cNvPr>
            <p:cNvGrpSpPr/>
            <p:nvPr/>
          </p:nvGrpSpPr>
          <p:grpSpPr>
            <a:xfrm>
              <a:off x="501703" y="2213103"/>
              <a:ext cx="8444186" cy="2384018"/>
              <a:chOff x="966622" y="2279097"/>
              <a:chExt cx="8444186" cy="2384018"/>
            </a:xfrm>
          </p:grpSpPr>
          <p:sp>
            <p:nvSpPr>
              <p:cNvPr id="594" name="TextBox 593">
                <a:extLst>
                  <a:ext uri="{FF2B5EF4-FFF2-40B4-BE49-F238E27FC236}">
                    <a16:creationId xmlns:a16="http://schemas.microsoft.com/office/drawing/2014/main" id="{1280069F-43F9-4378-BAF9-B215C92635D0}"/>
                  </a:ext>
                </a:extLst>
              </p:cNvPr>
              <p:cNvSpPr txBox="1"/>
              <p:nvPr/>
            </p:nvSpPr>
            <p:spPr>
              <a:xfrm>
                <a:off x="6144418" y="2548123"/>
                <a:ext cx="3249310" cy="861774"/>
              </a:xfrm>
              <a:prstGeom prst="rect">
                <a:avLst/>
              </a:prstGeom>
              <a:solidFill>
                <a:schemeClr val="accent4">
                  <a:lumMod val="20000"/>
                  <a:lumOff val="80000"/>
                </a:schemeClr>
              </a:solidFill>
            </p:spPr>
            <p:txBody>
              <a:bodyPr wrap="square">
                <a:spAutoFit/>
              </a:bodyPr>
              <a:lstStyle/>
              <a:p>
                <a:pPr marL="0" marR="0">
                  <a:spcBef>
                    <a:spcPts val="0"/>
                  </a:spcBef>
                  <a:spcAft>
                    <a:spcPts val="0"/>
                  </a:spcAft>
                </a:pPr>
                <a:r>
                  <a:rPr lang="en-US" sz="1000" dirty="0" err="1">
                    <a:solidFill>
                      <a:srgbClr val="000000"/>
                    </a:solidFill>
                    <a:effectLst/>
                    <a:ea typeface="Times New Roman" panose="02020603050405020304" pitchFamily="18" charset="0"/>
                  </a:rPr>
                  <a:t>CourseSource</a:t>
                </a:r>
                <a:r>
                  <a:rPr lang="en-US" sz="1000" dirty="0">
                    <a:solidFill>
                      <a:srgbClr val="000000"/>
                    </a:solidFill>
                    <a:ea typeface="Times New Roman" panose="02020603050405020304" pitchFamily="18" charset="0"/>
                  </a:rPr>
                  <a:t> partnered with QUBES Hub to </a:t>
                </a:r>
                <a:r>
                  <a:rPr lang="en-US" sz="1000" dirty="0">
                    <a:solidFill>
                      <a:srgbClr val="000000"/>
                    </a:solidFill>
                    <a:effectLst/>
                    <a:ea typeface="Times New Roman" panose="02020603050405020304" pitchFamily="18" charset="0"/>
                  </a:rPr>
                  <a:t>design a website template that meets th</a:t>
                </a:r>
                <a:r>
                  <a:rPr lang="en-US" sz="1000" dirty="0">
                    <a:solidFill>
                      <a:srgbClr val="000000"/>
                    </a:solidFill>
                    <a:ea typeface="Times New Roman" panose="02020603050405020304" pitchFamily="18" charset="0"/>
                  </a:rPr>
                  <a:t>e hosting needs of </a:t>
                </a:r>
                <a:r>
                  <a:rPr lang="en-US" sz="1000" dirty="0" err="1">
                    <a:solidFill>
                      <a:srgbClr val="000000"/>
                    </a:solidFill>
                    <a:effectLst/>
                    <a:ea typeface="Times New Roman" panose="02020603050405020304" pitchFamily="18" charset="0"/>
                  </a:rPr>
                  <a:t>CourseSource</a:t>
                </a:r>
                <a:r>
                  <a:rPr lang="en-US" sz="1000" dirty="0">
                    <a:solidFill>
                      <a:srgbClr val="000000"/>
                    </a:solidFill>
                    <a:effectLst/>
                    <a:ea typeface="Times New Roman" panose="02020603050405020304" pitchFamily="18" charset="0"/>
                  </a:rPr>
                  <a:t> and is currently finalizing the new hosting site to support the open-access journal of peer-reviewed teaching resources in undergraduate Biology. </a:t>
                </a:r>
                <a:endParaRPr lang="en-US" sz="1000" dirty="0">
                  <a:effectLst/>
                  <a:ea typeface="Roboto Slab"/>
                  <a:cs typeface="Times New Roman" panose="02020603050405020304" pitchFamily="18" charset="0"/>
                </a:endParaRPr>
              </a:p>
            </p:txBody>
          </p:sp>
          <p:sp>
            <p:nvSpPr>
              <p:cNvPr id="582" name="TextBox 581">
                <a:extLst>
                  <a:ext uri="{FF2B5EF4-FFF2-40B4-BE49-F238E27FC236}">
                    <a16:creationId xmlns:a16="http://schemas.microsoft.com/office/drawing/2014/main" id="{DBF9209D-30FF-4A52-BBBE-38C897DD830F}"/>
                  </a:ext>
                </a:extLst>
              </p:cNvPr>
              <p:cNvSpPr txBox="1"/>
              <p:nvPr/>
            </p:nvSpPr>
            <p:spPr>
              <a:xfrm>
                <a:off x="1056391" y="3478669"/>
                <a:ext cx="3260038" cy="861774"/>
              </a:xfrm>
              <a:prstGeom prst="rect">
                <a:avLst/>
              </a:prstGeom>
              <a:solidFill>
                <a:schemeClr val="tx2">
                  <a:lumMod val="20000"/>
                  <a:lumOff val="80000"/>
                </a:schemeClr>
              </a:solidFill>
            </p:spPr>
            <p:txBody>
              <a:bodyPr wrap="square">
                <a:spAutoFit/>
              </a:bodyPr>
              <a:lstStyle/>
              <a:p>
                <a:pPr marL="0" marR="0">
                  <a:spcBef>
                    <a:spcPts val="0"/>
                  </a:spcBef>
                  <a:spcAft>
                    <a:spcPts val="0"/>
                  </a:spcAft>
                </a:pPr>
                <a:r>
                  <a:rPr lang="en-US" sz="1000" dirty="0">
                    <a:solidFill>
                      <a:srgbClr val="000000"/>
                    </a:solidFill>
                    <a:effectLst/>
                    <a:ea typeface="Times New Roman" panose="02020603050405020304" pitchFamily="18" charset="0"/>
                    <a:cs typeface="Times New Roman" panose="02020603050405020304" pitchFamily="18" charset="0"/>
                  </a:rPr>
                  <a:t>MM Hub adapted </a:t>
                </a:r>
                <a:r>
                  <a:rPr lang="en-US" sz="1000" dirty="0" err="1">
                    <a:solidFill>
                      <a:srgbClr val="000000"/>
                    </a:solidFill>
                    <a:effectLst/>
                    <a:ea typeface="Times New Roman" panose="02020603050405020304" pitchFamily="18" charset="0"/>
                    <a:cs typeface="Times New Roman" panose="02020603050405020304" pitchFamily="18" charset="0"/>
                  </a:rPr>
                  <a:t>CourseSource’s</a:t>
                </a:r>
                <a:r>
                  <a:rPr lang="en-US" sz="1000" dirty="0">
                    <a:solidFill>
                      <a:srgbClr val="000000"/>
                    </a:solidFill>
                    <a:effectLst/>
                    <a:ea typeface="Times New Roman" panose="02020603050405020304" pitchFamily="18" charset="0"/>
                    <a:cs typeface="Times New Roman" panose="02020603050405020304" pitchFamily="18" charset="0"/>
                  </a:rPr>
                  <a:t> Writing Studio to host a Writer’s Workshop during Fall 2020 with 12 high school teachers aimed to support the production of mathematical modeling teaching materials that can be submitted through the </a:t>
                </a:r>
                <a:r>
                  <a:rPr lang="en-US" sz="1000" dirty="0" err="1">
                    <a:solidFill>
                      <a:srgbClr val="000000"/>
                    </a:solidFill>
                    <a:effectLst/>
                    <a:ea typeface="Times New Roman" panose="02020603050405020304" pitchFamily="18" charset="0"/>
                    <a:cs typeface="Times New Roman" panose="02020603050405020304" pitchFamily="18" charset="0"/>
                  </a:rPr>
                  <a:t>MMHub</a:t>
                </a:r>
                <a:r>
                  <a:rPr lang="en-US" sz="1000" dirty="0">
                    <a:solidFill>
                      <a:srgbClr val="000000"/>
                    </a:solidFill>
                    <a:effectLst/>
                    <a:ea typeface="Times New Roman" panose="02020603050405020304" pitchFamily="18" charset="0"/>
                    <a:cs typeface="Times New Roman" panose="02020603050405020304" pitchFamily="18" charset="0"/>
                  </a:rPr>
                  <a:t> platform. </a:t>
                </a:r>
                <a:endParaRPr lang="en-US" sz="1000" dirty="0">
                  <a:effectLst/>
                  <a:ea typeface="Roboto Slab"/>
                  <a:cs typeface="Times New Roman" panose="02020603050405020304" pitchFamily="18" charset="0"/>
                </a:endParaRPr>
              </a:p>
            </p:txBody>
          </p:sp>
          <p:grpSp>
            <p:nvGrpSpPr>
              <p:cNvPr id="583" name="Group 582">
                <a:extLst>
                  <a:ext uri="{FF2B5EF4-FFF2-40B4-BE49-F238E27FC236}">
                    <a16:creationId xmlns:a16="http://schemas.microsoft.com/office/drawing/2014/main" id="{371D51F8-DB9F-4246-9442-F8D3B2BF7B13}"/>
                  </a:ext>
                </a:extLst>
              </p:cNvPr>
              <p:cNvGrpSpPr/>
              <p:nvPr/>
            </p:nvGrpSpPr>
            <p:grpSpPr>
              <a:xfrm>
                <a:off x="4202110" y="2558374"/>
                <a:ext cx="1959388" cy="1996915"/>
                <a:chOff x="2868106" y="1863863"/>
                <a:chExt cx="3407790" cy="3498043"/>
              </a:xfrm>
            </p:grpSpPr>
            <p:sp>
              <p:nvSpPr>
                <p:cNvPr id="599" name="Oval 598">
                  <a:extLst>
                    <a:ext uri="{FF2B5EF4-FFF2-40B4-BE49-F238E27FC236}">
                      <a16:creationId xmlns:a16="http://schemas.microsoft.com/office/drawing/2014/main" id="{2BB2AFB2-11D8-405F-887F-81B922A8CD56}"/>
                    </a:ext>
                  </a:extLst>
                </p:cNvPr>
                <p:cNvSpPr/>
                <p:nvPr/>
              </p:nvSpPr>
              <p:spPr>
                <a:xfrm>
                  <a:off x="2900704" y="5059555"/>
                  <a:ext cx="3347089" cy="302351"/>
                </a:xfrm>
                <a:prstGeom prst="ellipse">
                  <a:avLst/>
                </a:prstGeom>
                <a:gradFill flip="none" rotWithShape="1">
                  <a:gsLst>
                    <a:gs pos="0">
                      <a:schemeClr val="tx1">
                        <a:lumMod val="16000"/>
                        <a:alpha val="54000"/>
                      </a:schemeClr>
                    </a:gs>
                    <a:gs pos="100000">
                      <a:schemeClr val="bg1">
                        <a:alpha val="0"/>
                        <a:lumMod val="0"/>
                        <a:lumOff val="100000"/>
                      </a:schemeClr>
                    </a:gs>
                  </a:gsLst>
                  <a:path path="shape">
                    <a:fillToRect l="50000" t="50000" r="50000" b="50000"/>
                  </a:path>
                  <a:tileRect/>
                </a:gradFill>
                <a:ln w="25400" cap="flat" cmpd="sng" algn="ctr">
                  <a:noFill/>
                  <a:prstDash val="solid"/>
                </a:ln>
                <a:effectLst/>
              </p:spPr>
              <p:txBody>
                <a:bodyPr rtlCol="0" anchor="ctr"/>
                <a:lst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a:lstStyle>
                <a:p>
                  <a:pPr algn="ctr" defTabSz="685800">
                    <a:defRPr/>
                  </a:pPr>
                  <a:endParaRPr lang="en-US" sz="1350" kern="0">
                    <a:solidFill>
                      <a:sysClr val="window" lastClr="FFFFFF"/>
                    </a:solidFill>
                  </a:endParaRPr>
                </a:p>
              </p:txBody>
            </p:sp>
            <p:sp>
              <p:nvSpPr>
                <p:cNvPr id="600" name="Rectangle 599">
                  <a:extLst>
                    <a:ext uri="{FF2B5EF4-FFF2-40B4-BE49-F238E27FC236}">
                      <a16:creationId xmlns:a16="http://schemas.microsoft.com/office/drawing/2014/main" id="{D3ADF740-2D6E-4A64-8AEE-2AEF3C6EE5FD}"/>
                    </a:ext>
                  </a:extLst>
                </p:cNvPr>
                <p:cNvSpPr/>
                <p:nvPr/>
              </p:nvSpPr>
              <p:spPr>
                <a:xfrm>
                  <a:off x="3169974" y="2165730"/>
                  <a:ext cx="1406147" cy="140614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dirty="0"/>
                </a:p>
              </p:txBody>
            </p:sp>
            <p:sp>
              <p:nvSpPr>
                <p:cNvPr id="601" name="Rectangle 600">
                  <a:extLst>
                    <a:ext uri="{FF2B5EF4-FFF2-40B4-BE49-F238E27FC236}">
                      <a16:creationId xmlns:a16="http://schemas.microsoft.com/office/drawing/2014/main" id="{10869D69-E33F-4863-A9C6-1B10A7918142}"/>
                    </a:ext>
                  </a:extLst>
                </p:cNvPr>
                <p:cNvSpPr/>
                <p:nvPr/>
              </p:nvSpPr>
              <p:spPr>
                <a:xfrm>
                  <a:off x="4576121" y="2165730"/>
                  <a:ext cx="1406147" cy="140614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dirty="0"/>
                </a:p>
              </p:txBody>
            </p:sp>
            <p:sp>
              <p:nvSpPr>
                <p:cNvPr id="602" name="Rectangle 601">
                  <a:extLst>
                    <a:ext uri="{FF2B5EF4-FFF2-40B4-BE49-F238E27FC236}">
                      <a16:creationId xmlns:a16="http://schemas.microsoft.com/office/drawing/2014/main" id="{2A0733E5-A2FC-4D61-A5F0-07FE7E01EAA8}"/>
                    </a:ext>
                  </a:extLst>
                </p:cNvPr>
                <p:cNvSpPr/>
                <p:nvPr/>
              </p:nvSpPr>
              <p:spPr>
                <a:xfrm>
                  <a:off x="3169974" y="3571877"/>
                  <a:ext cx="1406147" cy="14061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dirty="0"/>
                </a:p>
              </p:txBody>
            </p:sp>
            <p:sp>
              <p:nvSpPr>
                <p:cNvPr id="603" name="Rectangle 602">
                  <a:extLst>
                    <a:ext uri="{FF2B5EF4-FFF2-40B4-BE49-F238E27FC236}">
                      <a16:creationId xmlns:a16="http://schemas.microsoft.com/office/drawing/2014/main" id="{A3113FB9-EAE7-49F5-90C5-AE2A9EB0F086}"/>
                    </a:ext>
                  </a:extLst>
                </p:cNvPr>
                <p:cNvSpPr/>
                <p:nvPr/>
              </p:nvSpPr>
              <p:spPr>
                <a:xfrm>
                  <a:off x="4576121" y="3571877"/>
                  <a:ext cx="1406147" cy="140614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dirty="0">
                    <a:solidFill>
                      <a:schemeClr val="tx1"/>
                    </a:solidFill>
                  </a:endParaRPr>
                </a:p>
              </p:txBody>
            </p:sp>
            <p:sp>
              <p:nvSpPr>
                <p:cNvPr id="604" name="Isosceles Triangle 603">
                  <a:extLst>
                    <a:ext uri="{FF2B5EF4-FFF2-40B4-BE49-F238E27FC236}">
                      <a16:creationId xmlns:a16="http://schemas.microsoft.com/office/drawing/2014/main" id="{2759127C-BD10-40E6-B820-59FF9B7040DD}"/>
                    </a:ext>
                  </a:extLst>
                </p:cNvPr>
                <p:cNvSpPr/>
                <p:nvPr/>
              </p:nvSpPr>
              <p:spPr>
                <a:xfrm>
                  <a:off x="3169974" y="1863863"/>
                  <a:ext cx="1406146" cy="301867"/>
                </a:xfrm>
                <a:prstGeom prst="triangl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GB" sz="1350" dirty="0"/>
                </a:p>
              </p:txBody>
            </p:sp>
            <p:sp>
              <p:nvSpPr>
                <p:cNvPr id="605" name="Isosceles Triangle 604">
                  <a:extLst>
                    <a:ext uri="{FF2B5EF4-FFF2-40B4-BE49-F238E27FC236}">
                      <a16:creationId xmlns:a16="http://schemas.microsoft.com/office/drawing/2014/main" id="{3CEA4A03-66B4-429C-A5A2-FF160DEFEFB3}"/>
                    </a:ext>
                  </a:extLst>
                </p:cNvPr>
                <p:cNvSpPr/>
                <p:nvPr/>
              </p:nvSpPr>
              <p:spPr>
                <a:xfrm rot="5400000">
                  <a:off x="5421890" y="2717871"/>
                  <a:ext cx="1406146" cy="301867"/>
                </a:xfrm>
                <a:prstGeom prst="triangl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rtlCol="0" anchor="ctr"/>
                <a:lstStyle/>
                <a:p>
                  <a:pPr algn="ctr"/>
                  <a:endParaRPr lang="en-GB" sz="1350" dirty="0"/>
                </a:p>
              </p:txBody>
            </p:sp>
            <p:sp>
              <p:nvSpPr>
                <p:cNvPr id="606" name="Isosceles Triangle 605">
                  <a:extLst>
                    <a:ext uri="{FF2B5EF4-FFF2-40B4-BE49-F238E27FC236}">
                      <a16:creationId xmlns:a16="http://schemas.microsoft.com/office/drawing/2014/main" id="{A16D85F8-1B3B-4EB1-9574-01F1A14BC955}"/>
                    </a:ext>
                  </a:extLst>
                </p:cNvPr>
                <p:cNvSpPr/>
                <p:nvPr/>
              </p:nvSpPr>
              <p:spPr>
                <a:xfrm rot="10800000">
                  <a:off x="4576122" y="4978023"/>
                  <a:ext cx="1406146" cy="301867"/>
                </a:xfrm>
                <a:prstGeom prs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0" tIns="0" rIns="0" bIns="0" rtlCol="0" anchor="ctr"/>
                <a:lstStyle/>
                <a:p>
                  <a:pPr algn="ctr"/>
                  <a:endParaRPr lang="en-GB" sz="1350" dirty="0"/>
                </a:p>
              </p:txBody>
            </p:sp>
            <p:sp>
              <p:nvSpPr>
                <p:cNvPr id="607" name="Isosceles Triangle 606">
                  <a:extLst>
                    <a:ext uri="{FF2B5EF4-FFF2-40B4-BE49-F238E27FC236}">
                      <a16:creationId xmlns:a16="http://schemas.microsoft.com/office/drawing/2014/main" id="{78CCCF4F-6300-42B8-A461-7201E751C48F}"/>
                    </a:ext>
                  </a:extLst>
                </p:cNvPr>
                <p:cNvSpPr/>
                <p:nvPr/>
              </p:nvSpPr>
              <p:spPr>
                <a:xfrm rot="16200000">
                  <a:off x="2315967" y="4124016"/>
                  <a:ext cx="1406146" cy="301867"/>
                </a:xfrm>
                <a:prstGeom prst="triangl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GB" sz="1350" dirty="0"/>
                </a:p>
              </p:txBody>
            </p:sp>
            <p:sp>
              <p:nvSpPr>
                <p:cNvPr id="608" name="Freeform 6">
                  <a:extLst>
                    <a:ext uri="{FF2B5EF4-FFF2-40B4-BE49-F238E27FC236}">
                      <a16:creationId xmlns:a16="http://schemas.microsoft.com/office/drawing/2014/main" id="{33F684DE-F2EE-462D-BF73-CF868A2AD9D4}"/>
                    </a:ext>
                  </a:extLst>
                </p:cNvPr>
                <p:cNvSpPr>
                  <a:spLocks/>
                </p:cNvSpPr>
                <p:nvPr/>
              </p:nvSpPr>
              <p:spPr bwMode="auto">
                <a:xfrm>
                  <a:off x="4641092" y="2403094"/>
                  <a:ext cx="1103814" cy="1103812"/>
                </a:xfrm>
                <a:custGeom>
                  <a:avLst/>
                  <a:gdLst>
                    <a:gd name="T0" fmla="*/ 0 w 2354"/>
                    <a:gd name="T1" fmla="*/ 2354 h 2354"/>
                    <a:gd name="T2" fmla="*/ 2354 w 2354"/>
                    <a:gd name="T3" fmla="*/ 2354 h 2354"/>
                    <a:gd name="T4" fmla="*/ 2354 w 2354"/>
                    <a:gd name="T5" fmla="*/ 2292 h 2354"/>
                    <a:gd name="T6" fmla="*/ 2352 w 2354"/>
                    <a:gd name="T7" fmla="*/ 2233 h 2354"/>
                    <a:gd name="T8" fmla="*/ 2348 w 2354"/>
                    <a:gd name="T9" fmla="*/ 2173 h 2354"/>
                    <a:gd name="T10" fmla="*/ 2342 w 2354"/>
                    <a:gd name="T11" fmla="*/ 2114 h 2354"/>
                    <a:gd name="T12" fmla="*/ 2336 w 2354"/>
                    <a:gd name="T13" fmla="*/ 2054 h 2354"/>
                    <a:gd name="T14" fmla="*/ 2327 w 2354"/>
                    <a:gd name="T15" fmla="*/ 1995 h 2354"/>
                    <a:gd name="T16" fmla="*/ 2317 w 2354"/>
                    <a:gd name="T17" fmla="*/ 1937 h 2354"/>
                    <a:gd name="T18" fmla="*/ 2306 w 2354"/>
                    <a:gd name="T19" fmla="*/ 1879 h 2354"/>
                    <a:gd name="T20" fmla="*/ 2294 w 2354"/>
                    <a:gd name="T21" fmla="*/ 1822 h 2354"/>
                    <a:gd name="T22" fmla="*/ 2281 w 2354"/>
                    <a:gd name="T23" fmla="*/ 1766 h 2354"/>
                    <a:gd name="T24" fmla="*/ 2265 w 2354"/>
                    <a:gd name="T25" fmla="*/ 1708 h 2354"/>
                    <a:gd name="T26" fmla="*/ 2248 w 2354"/>
                    <a:gd name="T27" fmla="*/ 1653 h 2354"/>
                    <a:gd name="T28" fmla="*/ 2231 w 2354"/>
                    <a:gd name="T29" fmla="*/ 1599 h 2354"/>
                    <a:gd name="T30" fmla="*/ 2212 w 2354"/>
                    <a:gd name="T31" fmla="*/ 1543 h 2354"/>
                    <a:gd name="T32" fmla="*/ 2191 w 2354"/>
                    <a:gd name="T33" fmla="*/ 1490 h 2354"/>
                    <a:gd name="T34" fmla="*/ 2169 w 2354"/>
                    <a:gd name="T35" fmla="*/ 1438 h 2354"/>
                    <a:gd name="T36" fmla="*/ 2121 w 2354"/>
                    <a:gd name="T37" fmla="*/ 1332 h 2354"/>
                    <a:gd name="T38" fmla="*/ 2070 w 2354"/>
                    <a:gd name="T39" fmla="*/ 1232 h 2354"/>
                    <a:gd name="T40" fmla="*/ 2014 w 2354"/>
                    <a:gd name="T41" fmla="*/ 1132 h 2354"/>
                    <a:gd name="T42" fmla="*/ 1952 w 2354"/>
                    <a:gd name="T43" fmla="*/ 1036 h 2354"/>
                    <a:gd name="T44" fmla="*/ 1887 w 2354"/>
                    <a:gd name="T45" fmla="*/ 944 h 2354"/>
                    <a:gd name="T46" fmla="*/ 1816 w 2354"/>
                    <a:gd name="T47" fmla="*/ 856 h 2354"/>
                    <a:gd name="T48" fmla="*/ 1743 w 2354"/>
                    <a:gd name="T49" fmla="*/ 770 h 2354"/>
                    <a:gd name="T50" fmla="*/ 1664 w 2354"/>
                    <a:gd name="T51" fmla="*/ 689 h 2354"/>
                    <a:gd name="T52" fmla="*/ 1584 w 2354"/>
                    <a:gd name="T53" fmla="*/ 610 h 2354"/>
                    <a:gd name="T54" fmla="*/ 1497 w 2354"/>
                    <a:gd name="T55" fmla="*/ 537 h 2354"/>
                    <a:gd name="T56" fmla="*/ 1409 w 2354"/>
                    <a:gd name="T57" fmla="*/ 466 h 2354"/>
                    <a:gd name="T58" fmla="*/ 1317 w 2354"/>
                    <a:gd name="T59" fmla="*/ 401 h 2354"/>
                    <a:gd name="T60" fmla="*/ 1221 w 2354"/>
                    <a:gd name="T61" fmla="*/ 339 h 2354"/>
                    <a:gd name="T62" fmla="*/ 1123 w 2354"/>
                    <a:gd name="T63" fmla="*/ 284 h 2354"/>
                    <a:gd name="T64" fmla="*/ 1021 w 2354"/>
                    <a:gd name="T65" fmla="*/ 232 h 2354"/>
                    <a:gd name="T66" fmla="*/ 916 w 2354"/>
                    <a:gd name="T67" fmla="*/ 184 h 2354"/>
                    <a:gd name="T68" fmla="*/ 864 w 2354"/>
                    <a:gd name="T69" fmla="*/ 163 h 2354"/>
                    <a:gd name="T70" fmla="*/ 810 w 2354"/>
                    <a:gd name="T71" fmla="*/ 142 h 2354"/>
                    <a:gd name="T72" fmla="*/ 754 w 2354"/>
                    <a:gd name="T73" fmla="*/ 123 h 2354"/>
                    <a:gd name="T74" fmla="*/ 701 w 2354"/>
                    <a:gd name="T75" fmla="*/ 105 h 2354"/>
                    <a:gd name="T76" fmla="*/ 645 w 2354"/>
                    <a:gd name="T77" fmla="*/ 88 h 2354"/>
                    <a:gd name="T78" fmla="*/ 587 w 2354"/>
                    <a:gd name="T79" fmla="*/ 73 h 2354"/>
                    <a:gd name="T80" fmla="*/ 532 w 2354"/>
                    <a:gd name="T81" fmla="*/ 59 h 2354"/>
                    <a:gd name="T82" fmla="*/ 474 w 2354"/>
                    <a:gd name="T83" fmla="*/ 48 h 2354"/>
                    <a:gd name="T84" fmla="*/ 416 w 2354"/>
                    <a:gd name="T85" fmla="*/ 36 h 2354"/>
                    <a:gd name="T86" fmla="*/ 359 w 2354"/>
                    <a:gd name="T87" fmla="*/ 27 h 2354"/>
                    <a:gd name="T88" fmla="*/ 299 w 2354"/>
                    <a:gd name="T89" fmla="*/ 17 h 2354"/>
                    <a:gd name="T90" fmla="*/ 240 w 2354"/>
                    <a:gd name="T91" fmla="*/ 11 h 2354"/>
                    <a:gd name="T92" fmla="*/ 180 w 2354"/>
                    <a:gd name="T93" fmla="*/ 5 h 2354"/>
                    <a:gd name="T94" fmla="*/ 121 w 2354"/>
                    <a:gd name="T95" fmla="*/ 2 h 2354"/>
                    <a:gd name="T96" fmla="*/ 61 w 2354"/>
                    <a:gd name="T97" fmla="*/ 0 h 2354"/>
                    <a:gd name="T98" fmla="*/ 0 w 2354"/>
                    <a:gd name="T99" fmla="*/ 0 h 2354"/>
                    <a:gd name="T100" fmla="*/ 0 w 2354"/>
                    <a:gd name="T101" fmla="*/ 0 h 2354"/>
                    <a:gd name="T102" fmla="*/ 0 w 2354"/>
                    <a:gd name="T103" fmla="*/ 2354 h 2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354" h="2354">
                      <a:moveTo>
                        <a:pt x="0" y="2354"/>
                      </a:moveTo>
                      <a:lnTo>
                        <a:pt x="2354" y="2354"/>
                      </a:lnTo>
                      <a:lnTo>
                        <a:pt x="2354" y="2292"/>
                      </a:lnTo>
                      <a:lnTo>
                        <a:pt x="2352" y="2233"/>
                      </a:lnTo>
                      <a:lnTo>
                        <a:pt x="2348" y="2173"/>
                      </a:lnTo>
                      <a:lnTo>
                        <a:pt x="2342" y="2114"/>
                      </a:lnTo>
                      <a:lnTo>
                        <a:pt x="2336" y="2054"/>
                      </a:lnTo>
                      <a:lnTo>
                        <a:pt x="2327" y="1995"/>
                      </a:lnTo>
                      <a:lnTo>
                        <a:pt x="2317" y="1937"/>
                      </a:lnTo>
                      <a:lnTo>
                        <a:pt x="2306" y="1879"/>
                      </a:lnTo>
                      <a:lnTo>
                        <a:pt x="2294" y="1822"/>
                      </a:lnTo>
                      <a:lnTo>
                        <a:pt x="2281" y="1766"/>
                      </a:lnTo>
                      <a:lnTo>
                        <a:pt x="2265" y="1708"/>
                      </a:lnTo>
                      <a:lnTo>
                        <a:pt x="2248" y="1653"/>
                      </a:lnTo>
                      <a:lnTo>
                        <a:pt x="2231" y="1599"/>
                      </a:lnTo>
                      <a:lnTo>
                        <a:pt x="2212" y="1543"/>
                      </a:lnTo>
                      <a:lnTo>
                        <a:pt x="2191" y="1490"/>
                      </a:lnTo>
                      <a:lnTo>
                        <a:pt x="2169" y="1438"/>
                      </a:lnTo>
                      <a:lnTo>
                        <a:pt x="2121" y="1332"/>
                      </a:lnTo>
                      <a:lnTo>
                        <a:pt x="2070" y="1232"/>
                      </a:lnTo>
                      <a:lnTo>
                        <a:pt x="2014" y="1132"/>
                      </a:lnTo>
                      <a:lnTo>
                        <a:pt x="1952" y="1036"/>
                      </a:lnTo>
                      <a:lnTo>
                        <a:pt x="1887" y="944"/>
                      </a:lnTo>
                      <a:lnTo>
                        <a:pt x="1816" y="856"/>
                      </a:lnTo>
                      <a:lnTo>
                        <a:pt x="1743" y="770"/>
                      </a:lnTo>
                      <a:lnTo>
                        <a:pt x="1664" y="689"/>
                      </a:lnTo>
                      <a:lnTo>
                        <a:pt x="1584" y="610"/>
                      </a:lnTo>
                      <a:lnTo>
                        <a:pt x="1497" y="537"/>
                      </a:lnTo>
                      <a:lnTo>
                        <a:pt x="1409" y="466"/>
                      </a:lnTo>
                      <a:lnTo>
                        <a:pt x="1317" y="401"/>
                      </a:lnTo>
                      <a:lnTo>
                        <a:pt x="1221" y="339"/>
                      </a:lnTo>
                      <a:lnTo>
                        <a:pt x="1123" y="284"/>
                      </a:lnTo>
                      <a:lnTo>
                        <a:pt x="1021" y="232"/>
                      </a:lnTo>
                      <a:lnTo>
                        <a:pt x="916" y="184"/>
                      </a:lnTo>
                      <a:lnTo>
                        <a:pt x="864" y="163"/>
                      </a:lnTo>
                      <a:lnTo>
                        <a:pt x="810" y="142"/>
                      </a:lnTo>
                      <a:lnTo>
                        <a:pt x="754" y="123"/>
                      </a:lnTo>
                      <a:lnTo>
                        <a:pt x="701" y="105"/>
                      </a:lnTo>
                      <a:lnTo>
                        <a:pt x="645" y="88"/>
                      </a:lnTo>
                      <a:lnTo>
                        <a:pt x="587" y="73"/>
                      </a:lnTo>
                      <a:lnTo>
                        <a:pt x="532" y="59"/>
                      </a:lnTo>
                      <a:lnTo>
                        <a:pt x="474" y="48"/>
                      </a:lnTo>
                      <a:lnTo>
                        <a:pt x="416" y="36"/>
                      </a:lnTo>
                      <a:lnTo>
                        <a:pt x="359" y="27"/>
                      </a:lnTo>
                      <a:lnTo>
                        <a:pt x="299" y="17"/>
                      </a:lnTo>
                      <a:lnTo>
                        <a:pt x="240" y="11"/>
                      </a:lnTo>
                      <a:lnTo>
                        <a:pt x="180" y="5"/>
                      </a:lnTo>
                      <a:lnTo>
                        <a:pt x="121" y="2"/>
                      </a:lnTo>
                      <a:lnTo>
                        <a:pt x="61" y="0"/>
                      </a:lnTo>
                      <a:lnTo>
                        <a:pt x="0" y="0"/>
                      </a:lnTo>
                      <a:lnTo>
                        <a:pt x="0" y="0"/>
                      </a:lnTo>
                      <a:lnTo>
                        <a:pt x="0" y="2354"/>
                      </a:lnTo>
                      <a:close/>
                    </a:path>
                  </a:pathLst>
                </a:custGeom>
                <a:solidFill>
                  <a:schemeClr val="bg1">
                    <a:alpha val="54000"/>
                  </a:schemeClr>
                </a:solidFill>
                <a:ln>
                  <a:noFill/>
                </a:ln>
                <a:effectLst>
                  <a:outerShdw blurRad="63500" sx="102000" sy="102000" algn="ctr" rotWithShape="0">
                    <a:schemeClr val="bg1">
                      <a:alpha val="40000"/>
                    </a:schemeClr>
                  </a:outerShdw>
                </a:effectLst>
              </p:spPr>
              <p:txBody>
                <a:bodyPr vert="horz" wrap="square" lIns="68580" tIns="34290" rIns="68580" bIns="34290" numCol="1" anchor="t" anchorCtr="0" compatLnSpc="1">
                  <a:prstTxWarp prst="textNoShape">
                    <a:avLst/>
                  </a:prstTxWarp>
                </a:bodyPr>
                <a:lstStyle/>
                <a:p>
                  <a:endParaRPr lang="en-US" sz="1350" dirty="0"/>
                </a:p>
              </p:txBody>
            </p:sp>
            <p:sp>
              <p:nvSpPr>
                <p:cNvPr id="609" name="Freeform 8">
                  <a:extLst>
                    <a:ext uri="{FF2B5EF4-FFF2-40B4-BE49-F238E27FC236}">
                      <a16:creationId xmlns:a16="http://schemas.microsoft.com/office/drawing/2014/main" id="{0584D6B6-6CEE-4534-9153-0902419F9C71}"/>
                    </a:ext>
                  </a:extLst>
                </p:cNvPr>
                <p:cNvSpPr>
                  <a:spLocks/>
                </p:cNvSpPr>
                <p:nvPr/>
              </p:nvSpPr>
              <p:spPr bwMode="auto">
                <a:xfrm>
                  <a:off x="4641092" y="3635909"/>
                  <a:ext cx="1103814" cy="1104749"/>
                </a:xfrm>
                <a:custGeom>
                  <a:avLst/>
                  <a:gdLst>
                    <a:gd name="T0" fmla="*/ 0 w 2354"/>
                    <a:gd name="T1" fmla="*/ 0 h 2355"/>
                    <a:gd name="T2" fmla="*/ 0 w 2354"/>
                    <a:gd name="T3" fmla="*/ 2355 h 2355"/>
                    <a:gd name="T4" fmla="*/ 61 w 2354"/>
                    <a:gd name="T5" fmla="*/ 2353 h 2355"/>
                    <a:gd name="T6" fmla="*/ 121 w 2354"/>
                    <a:gd name="T7" fmla="*/ 2352 h 2355"/>
                    <a:gd name="T8" fmla="*/ 180 w 2354"/>
                    <a:gd name="T9" fmla="*/ 2348 h 2355"/>
                    <a:gd name="T10" fmla="*/ 240 w 2354"/>
                    <a:gd name="T11" fmla="*/ 2342 h 2355"/>
                    <a:gd name="T12" fmla="*/ 299 w 2354"/>
                    <a:gd name="T13" fmla="*/ 2336 h 2355"/>
                    <a:gd name="T14" fmla="*/ 359 w 2354"/>
                    <a:gd name="T15" fmla="*/ 2329 h 2355"/>
                    <a:gd name="T16" fmla="*/ 416 w 2354"/>
                    <a:gd name="T17" fmla="*/ 2317 h 2355"/>
                    <a:gd name="T18" fmla="*/ 474 w 2354"/>
                    <a:gd name="T19" fmla="*/ 2307 h 2355"/>
                    <a:gd name="T20" fmla="*/ 532 w 2354"/>
                    <a:gd name="T21" fmla="*/ 2294 h 2355"/>
                    <a:gd name="T22" fmla="*/ 587 w 2354"/>
                    <a:gd name="T23" fmla="*/ 2281 h 2355"/>
                    <a:gd name="T24" fmla="*/ 645 w 2354"/>
                    <a:gd name="T25" fmla="*/ 2265 h 2355"/>
                    <a:gd name="T26" fmla="*/ 701 w 2354"/>
                    <a:gd name="T27" fmla="*/ 2250 h 2355"/>
                    <a:gd name="T28" fmla="*/ 754 w 2354"/>
                    <a:gd name="T29" fmla="*/ 2231 h 2355"/>
                    <a:gd name="T30" fmla="*/ 810 w 2354"/>
                    <a:gd name="T31" fmla="*/ 2211 h 2355"/>
                    <a:gd name="T32" fmla="*/ 864 w 2354"/>
                    <a:gd name="T33" fmla="*/ 2192 h 2355"/>
                    <a:gd name="T34" fmla="*/ 916 w 2354"/>
                    <a:gd name="T35" fmla="*/ 2169 h 2355"/>
                    <a:gd name="T36" fmla="*/ 1021 w 2354"/>
                    <a:gd name="T37" fmla="*/ 2123 h 2355"/>
                    <a:gd name="T38" fmla="*/ 1123 w 2354"/>
                    <a:gd name="T39" fmla="*/ 2071 h 2355"/>
                    <a:gd name="T40" fmla="*/ 1221 w 2354"/>
                    <a:gd name="T41" fmla="*/ 2014 h 2355"/>
                    <a:gd name="T42" fmla="*/ 1317 w 2354"/>
                    <a:gd name="T43" fmla="*/ 1952 h 2355"/>
                    <a:gd name="T44" fmla="*/ 1409 w 2354"/>
                    <a:gd name="T45" fmla="*/ 1887 h 2355"/>
                    <a:gd name="T46" fmla="*/ 1497 w 2354"/>
                    <a:gd name="T47" fmla="*/ 1818 h 2355"/>
                    <a:gd name="T48" fmla="*/ 1584 w 2354"/>
                    <a:gd name="T49" fmla="*/ 1743 h 2355"/>
                    <a:gd name="T50" fmla="*/ 1664 w 2354"/>
                    <a:gd name="T51" fmla="*/ 1664 h 2355"/>
                    <a:gd name="T52" fmla="*/ 1743 w 2354"/>
                    <a:gd name="T53" fmla="*/ 1584 h 2355"/>
                    <a:gd name="T54" fmla="*/ 1816 w 2354"/>
                    <a:gd name="T55" fmla="*/ 1497 h 2355"/>
                    <a:gd name="T56" fmla="*/ 1887 w 2354"/>
                    <a:gd name="T57" fmla="*/ 1409 h 2355"/>
                    <a:gd name="T58" fmla="*/ 1952 w 2354"/>
                    <a:gd name="T59" fmla="*/ 1317 h 2355"/>
                    <a:gd name="T60" fmla="*/ 2014 w 2354"/>
                    <a:gd name="T61" fmla="*/ 1221 h 2355"/>
                    <a:gd name="T62" fmla="*/ 2070 w 2354"/>
                    <a:gd name="T63" fmla="*/ 1123 h 2355"/>
                    <a:gd name="T64" fmla="*/ 2121 w 2354"/>
                    <a:gd name="T65" fmla="*/ 1021 h 2355"/>
                    <a:gd name="T66" fmla="*/ 2169 w 2354"/>
                    <a:gd name="T67" fmla="*/ 917 h 2355"/>
                    <a:gd name="T68" fmla="*/ 2191 w 2354"/>
                    <a:gd name="T69" fmla="*/ 864 h 2355"/>
                    <a:gd name="T70" fmla="*/ 2212 w 2354"/>
                    <a:gd name="T71" fmla="*/ 810 h 2355"/>
                    <a:gd name="T72" fmla="*/ 2231 w 2354"/>
                    <a:gd name="T73" fmla="*/ 756 h 2355"/>
                    <a:gd name="T74" fmla="*/ 2248 w 2354"/>
                    <a:gd name="T75" fmla="*/ 700 h 2355"/>
                    <a:gd name="T76" fmla="*/ 2265 w 2354"/>
                    <a:gd name="T77" fmla="*/ 645 h 2355"/>
                    <a:gd name="T78" fmla="*/ 2281 w 2354"/>
                    <a:gd name="T79" fmla="*/ 589 h 2355"/>
                    <a:gd name="T80" fmla="*/ 2294 w 2354"/>
                    <a:gd name="T81" fmla="*/ 531 h 2355"/>
                    <a:gd name="T82" fmla="*/ 2306 w 2354"/>
                    <a:gd name="T83" fmla="*/ 474 h 2355"/>
                    <a:gd name="T84" fmla="*/ 2317 w 2354"/>
                    <a:gd name="T85" fmla="*/ 416 h 2355"/>
                    <a:gd name="T86" fmla="*/ 2327 w 2354"/>
                    <a:gd name="T87" fmla="*/ 359 h 2355"/>
                    <a:gd name="T88" fmla="*/ 2336 w 2354"/>
                    <a:gd name="T89" fmla="*/ 299 h 2355"/>
                    <a:gd name="T90" fmla="*/ 2342 w 2354"/>
                    <a:gd name="T91" fmla="*/ 241 h 2355"/>
                    <a:gd name="T92" fmla="*/ 2348 w 2354"/>
                    <a:gd name="T93" fmla="*/ 182 h 2355"/>
                    <a:gd name="T94" fmla="*/ 2352 w 2354"/>
                    <a:gd name="T95" fmla="*/ 121 h 2355"/>
                    <a:gd name="T96" fmla="*/ 2354 w 2354"/>
                    <a:gd name="T97" fmla="*/ 61 h 2355"/>
                    <a:gd name="T98" fmla="*/ 2354 w 2354"/>
                    <a:gd name="T99" fmla="*/ 0 h 2355"/>
                    <a:gd name="T100" fmla="*/ 0 w 2354"/>
                    <a:gd name="T101" fmla="*/ 0 h 23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354" h="2355">
                      <a:moveTo>
                        <a:pt x="0" y="0"/>
                      </a:moveTo>
                      <a:lnTo>
                        <a:pt x="0" y="2355"/>
                      </a:lnTo>
                      <a:lnTo>
                        <a:pt x="61" y="2353"/>
                      </a:lnTo>
                      <a:lnTo>
                        <a:pt x="121" y="2352"/>
                      </a:lnTo>
                      <a:lnTo>
                        <a:pt x="180" y="2348"/>
                      </a:lnTo>
                      <a:lnTo>
                        <a:pt x="240" y="2342"/>
                      </a:lnTo>
                      <a:lnTo>
                        <a:pt x="299" y="2336"/>
                      </a:lnTo>
                      <a:lnTo>
                        <a:pt x="359" y="2329"/>
                      </a:lnTo>
                      <a:lnTo>
                        <a:pt x="416" y="2317"/>
                      </a:lnTo>
                      <a:lnTo>
                        <a:pt x="474" y="2307"/>
                      </a:lnTo>
                      <a:lnTo>
                        <a:pt x="532" y="2294"/>
                      </a:lnTo>
                      <a:lnTo>
                        <a:pt x="587" y="2281"/>
                      </a:lnTo>
                      <a:lnTo>
                        <a:pt x="645" y="2265"/>
                      </a:lnTo>
                      <a:lnTo>
                        <a:pt x="701" y="2250"/>
                      </a:lnTo>
                      <a:lnTo>
                        <a:pt x="754" y="2231"/>
                      </a:lnTo>
                      <a:lnTo>
                        <a:pt x="810" y="2211"/>
                      </a:lnTo>
                      <a:lnTo>
                        <a:pt x="864" y="2192"/>
                      </a:lnTo>
                      <a:lnTo>
                        <a:pt x="916" y="2169"/>
                      </a:lnTo>
                      <a:lnTo>
                        <a:pt x="1021" y="2123"/>
                      </a:lnTo>
                      <a:lnTo>
                        <a:pt x="1123" y="2071"/>
                      </a:lnTo>
                      <a:lnTo>
                        <a:pt x="1221" y="2014"/>
                      </a:lnTo>
                      <a:lnTo>
                        <a:pt x="1317" y="1952"/>
                      </a:lnTo>
                      <a:lnTo>
                        <a:pt x="1409" y="1887"/>
                      </a:lnTo>
                      <a:lnTo>
                        <a:pt x="1497" y="1818"/>
                      </a:lnTo>
                      <a:lnTo>
                        <a:pt x="1584" y="1743"/>
                      </a:lnTo>
                      <a:lnTo>
                        <a:pt x="1664" y="1664"/>
                      </a:lnTo>
                      <a:lnTo>
                        <a:pt x="1743" y="1584"/>
                      </a:lnTo>
                      <a:lnTo>
                        <a:pt x="1816" y="1497"/>
                      </a:lnTo>
                      <a:lnTo>
                        <a:pt x="1887" y="1409"/>
                      </a:lnTo>
                      <a:lnTo>
                        <a:pt x="1952" y="1317"/>
                      </a:lnTo>
                      <a:lnTo>
                        <a:pt x="2014" y="1221"/>
                      </a:lnTo>
                      <a:lnTo>
                        <a:pt x="2070" y="1123"/>
                      </a:lnTo>
                      <a:lnTo>
                        <a:pt x="2121" y="1021"/>
                      </a:lnTo>
                      <a:lnTo>
                        <a:pt x="2169" y="917"/>
                      </a:lnTo>
                      <a:lnTo>
                        <a:pt x="2191" y="864"/>
                      </a:lnTo>
                      <a:lnTo>
                        <a:pt x="2212" y="810"/>
                      </a:lnTo>
                      <a:lnTo>
                        <a:pt x="2231" y="756"/>
                      </a:lnTo>
                      <a:lnTo>
                        <a:pt x="2248" y="700"/>
                      </a:lnTo>
                      <a:lnTo>
                        <a:pt x="2265" y="645"/>
                      </a:lnTo>
                      <a:lnTo>
                        <a:pt x="2281" y="589"/>
                      </a:lnTo>
                      <a:lnTo>
                        <a:pt x="2294" y="531"/>
                      </a:lnTo>
                      <a:lnTo>
                        <a:pt x="2306" y="474"/>
                      </a:lnTo>
                      <a:lnTo>
                        <a:pt x="2317" y="416"/>
                      </a:lnTo>
                      <a:lnTo>
                        <a:pt x="2327" y="359"/>
                      </a:lnTo>
                      <a:lnTo>
                        <a:pt x="2336" y="299"/>
                      </a:lnTo>
                      <a:lnTo>
                        <a:pt x="2342" y="241"/>
                      </a:lnTo>
                      <a:lnTo>
                        <a:pt x="2348" y="182"/>
                      </a:lnTo>
                      <a:lnTo>
                        <a:pt x="2352" y="121"/>
                      </a:lnTo>
                      <a:lnTo>
                        <a:pt x="2354" y="61"/>
                      </a:lnTo>
                      <a:lnTo>
                        <a:pt x="2354" y="0"/>
                      </a:lnTo>
                      <a:lnTo>
                        <a:pt x="0" y="0"/>
                      </a:lnTo>
                      <a:close/>
                    </a:path>
                  </a:pathLst>
                </a:custGeom>
                <a:solidFill>
                  <a:schemeClr val="bg1">
                    <a:alpha val="54000"/>
                  </a:schemeClr>
                </a:solidFill>
                <a:ln>
                  <a:noFill/>
                </a:ln>
                <a:effectLst>
                  <a:outerShdw blurRad="63500" sx="102000" sy="102000" algn="ctr" rotWithShape="0">
                    <a:schemeClr val="bg1">
                      <a:alpha val="40000"/>
                    </a:schemeClr>
                  </a:outerShdw>
                </a:effectLst>
              </p:spPr>
              <p:txBody>
                <a:bodyPr vert="horz" wrap="square" lIns="68580" tIns="34290" rIns="68580" bIns="34290" numCol="1" anchor="t" anchorCtr="0" compatLnSpc="1">
                  <a:prstTxWarp prst="textNoShape">
                    <a:avLst/>
                  </a:prstTxWarp>
                </a:bodyPr>
                <a:lstStyle/>
                <a:p>
                  <a:endParaRPr lang="en-US" sz="1350"/>
                </a:p>
              </p:txBody>
            </p:sp>
            <p:sp>
              <p:nvSpPr>
                <p:cNvPr id="610" name="Freeform 10">
                  <a:extLst>
                    <a:ext uri="{FF2B5EF4-FFF2-40B4-BE49-F238E27FC236}">
                      <a16:creationId xmlns:a16="http://schemas.microsoft.com/office/drawing/2014/main" id="{0F8D193B-4C46-49DE-A5C6-EA5D9ADE55BA}"/>
                    </a:ext>
                  </a:extLst>
                </p:cNvPr>
                <p:cNvSpPr>
                  <a:spLocks/>
                </p:cNvSpPr>
                <p:nvPr/>
              </p:nvSpPr>
              <p:spPr bwMode="auto">
                <a:xfrm>
                  <a:off x="3407337" y="3635909"/>
                  <a:ext cx="1104751" cy="1104749"/>
                </a:xfrm>
                <a:custGeom>
                  <a:avLst/>
                  <a:gdLst>
                    <a:gd name="T0" fmla="*/ 2356 w 2356"/>
                    <a:gd name="T1" fmla="*/ 0 h 2355"/>
                    <a:gd name="T2" fmla="*/ 0 w 2356"/>
                    <a:gd name="T3" fmla="*/ 0 h 2355"/>
                    <a:gd name="T4" fmla="*/ 2 w 2356"/>
                    <a:gd name="T5" fmla="*/ 61 h 2355"/>
                    <a:gd name="T6" fmla="*/ 4 w 2356"/>
                    <a:gd name="T7" fmla="*/ 121 h 2355"/>
                    <a:gd name="T8" fmla="*/ 8 w 2356"/>
                    <a:gd name="T9" fmla="*/ 182 h 2355"/>
                    <a:gd name="T10" fmla="*/ 13 w 2356"/>
                    <a:gd name="T11" fmla="*/ 241 h 2355"/>
                    <a:gd name="T12" fmla="*/ 19 w 2356"/>
                    <a:gd name="T13" fmla="*/ 299 h 2355"/>
                    <a:gd name="T14" fmla="*/ 29 w 2356"/>
                    <a:gd name="T15" fmla="*/ 359 h 2355"/>
                    <a:gd name="T16" fmla="*/ 38 w 2356"/>
                    <a:gd name="T17" fmla="*/ 416 h 2355"/>
                    <a:gd name="T18" fmla="*/ 48 w 2356"/>
                    <a:gd name="T19" fmla="*/ 474 h 2355"/>
                    <a:gd name="T20" fmla="*/ 61 w 2356"/>
                    <a:gd name="T21" fmla="*/ 531 h 2355"/>
                    <a:gd name="T22" fmla="*/ 75 w 2356"/>
                    <a:gd name="T23" fmla="*/ 589 h 2355"/>
                    <a:gd name="T24" fmla="*/ 90 w 2356"/>
                    <a:gd name="T25" fmla="*/ 645 h 2355"/>
                    <a:gd name="T26" fmla="*/ 108 w 2356"/>
                    <a:gd name="T27" fmla="*/ 700 h 2355"/>
                    <a:gd name="T28" fmla="*/ 125 w 2356"/>
                    <a:gd name="T29" fmla="*/ 756 h 2355"/>
                    <a:gd name="T30" fmla="*/ 144 w 2356"/>
                    <a:gd name="T31" fmla="*/ 810 h 2355"/>
                    <a:gd name="T32" fmla="*/ 163 w 2356"/>
                    <a:gd name="T33" fmla="*/ 864 h 2355"/>
                    <a:gd name="T34" fmla="*/ 186 w 2356"/>
                    <a:gd name="T35" fmla="*/ 917 h 2355"/>
                    <a:gd name="T36" fmla="*/ 232 w 2356"/>
                    <a:gd name="T37" fmla="*/ 1021 h 2355"/>
                    <a:gd name="T38" fmla="*/ 284 w 2356"/>
                    <a:gd name="T39" fmla="*/ 1123 h 2355"/>
                    <a:gd name="T40" fmla="*/ 342 w 2356"/>
                    <a:gd name="T41" fmla="*/ 1221 h 2355"/>
                    <a:gd name="T42" fmla="*/ 403 w 2356"/>
                    <a:gd name="T43" fmla="*/ 1317 h 2355"/>
                    <a:gd name="T44" fmla="*/ 468 w 2356"/>
                    <a:gd name="T45" fmla="*/ 1409 h 2355"/>
                    <a:gd name="T46" fmla="*/ 538 w 2356"/>
                    <a:gd name="T47" fmla="*/ 1497 h 2355"/>
                    <a:gd name="T48" fmla="*/ 612 w 2356"/>
                    <a:gd name="T49" fmla="*/ 1584 h 2355"/>
                    <a:gd name="T50" fmla="*/ 691 w 2356"/>
                    <a:gd name="T51" fmla="*/ 1664 h 2355"/>
                    <a:gd name="T52" fmla="*/ 772 w 2356"/>
                    <a:gd name="T53" fmla="*/ 1743 h 2355"/>
                    <a:gd name="T54" fmla="*/ 858 w 2356"/>
                    <a:gd name="T55" fmla="*/ 1818 h 2355"/>
                    <a:gd name="T56" fmla="*/ 947 w 2356"/>
                    <a:gd name="T57" fmla="*/ 1887 h 2355"/>
                    <a:gd name="T58" fmla="*/ 1039 w 2356"/>
                    <a:gd name="T59" fmla="*/ 1952 h 2355"/>
                    <a:gd name="T60" fmla="*/ 1135 w 2356"/>
                    <a:gd name="T61" fmla="*/ 2014 h 2355"/>
                    <a:gd name="T62" fmla="*/ 1233 w 2356"/>
                    <a:gd name="T63" fmla="*/ 2071 h 2355"/>
                    <a:gd name="T64" fmla="*/ 1334 w 2356"/>
                    <a:gd name="T65" fmla="*/ 2123 h 2355"/>
                    <a:gd name="T66" fmla="*/ 1438 w 2356"/>
                    <a:gd name="T67" fmla="*/ 2169 h 2355"/>
                    <a:gd name="T68" fmla="*/ 1492 w 2356"/>
                    <a:gd name="T69" fmla="*/ 2192 h 2355"/>
                    <a:gd name="T70" fmla="*/ 1546 w 2356"/>
                    <a:gd name="T71" fmla="*/ 2211 h 2355"/>
                    <a:gd name="T72" fmla="*/ 1601 w 2356"/>
                    <a:gd name="T73" fmla="*/ 2231 h 2355"/>
                    <a:gd name="T74" fmla="*/ 1655 w 2356"/>
                    <a:gd name="T75" fmla="*/ 2250 h 2355"/>
                    <a:gd name="T76" fmla="*/ 1711 w 2356"/>
                    <a:gd name="T77" fmla="*/ 2265 h 2355"/>
                    <a:gd name="T78" fmla="*/ 1766 w 2356"/>
                    <a:gd name="T79" fmla="*/ 2281 h 2355"/>
                    <a:gd name="T80" fmla="*/ 1824 w 2356"/>
                    <a:gd name="T81" fmla="*/ 2294 h 2355"/>
                    <a:gd name="T82" fmla="*/ 1882 w 2356"/>
                    <a:gd name="T83" fmla="*/ 2307 h 2355"/>
                    <a:gd name="T84" fmla="*/ 1939 w 2356"/>
                    <a:gd name="T85" fmla="*/ 2317 h 2355"/>
                    <a:gd name="T86" fmla="*/ 1997 w 2356"/>
                    <a:gd name="T87" fmla="*/ 2329 h 2355"/>
                    <a:gd name="T88" fmla="*/ 2056 w 2356"/>
                    <a:gd name="T89" fmla="*/ 2336 h 2355"/>
                    <a:gd name="T90" fmla="*/ 2114 w 2356"/>
                    <a:gd name="T91" fmla="*/ 2342 h 2355"/>
                    <a:gd name="T92" fmla="*/ 2175 w 2356"/>
                    <a:gd name="T93" fmla="*/ 2348 h 2355"/>
                    <a:gd name="T94" fmla="*/ 2235 w 2356"/>
                    <a:gd name="T95" fmla="*/ 2352 h 2355"/>
                    <a:gd name="T96" fmla="*/ 2294 w 2356"/>
                    <a:gd name="T97" fmla="*/ 2353 h 2355"/>
                    <a:gd name="T98" fmla="*/ 2356 w 2356"/>
                    <a:gd name="T99" fmla="*/ 2355 h 2355"/>
                    <a:gd name="T100" fmla="*/ 2356 w 2356"/>
                    <a:gd name="T101" fmla="*/ 0 h 23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356" h="2355">
                      <a:moveTo>
                        <a:pt x="2356" y="0"/>
                      </a:moveTo>
                      <a:lnTo>
                        <a:pt x="0" y="0"/>
                      </a:lnTo>
                      <a:lnTo>
                        <a:pt x="2" y="61"/>
                      </a:lnTo>
                      <a:lnTo>
                        <a:pt x="4" y="121"/>
                      </a:lnTo>
                      <a:lnTo>
                        <a:pt x="8" y="182"/>
                      </a:lnTo>
                      <a:lnTo>
                        <a:pt x="13" y="241"/>
                      </a:lnTo>
                      <a:lnTo>
                        <a:pt x="19" y="299"/>
                      </a:lnTo>
                      <a:lnTo>
                        <a:pt x="29" y="359"/>
                      </a:lnTo>
                      <a:lnTo>
                        <a:pt x="38" y="416"/>
                      </a:lnTo>
                      <a:lnTo>
                        <a:pt x="48" y="474"/>
                      </a:lnTo>
                      <a:lnTo>
                        <a:pt x="61" y="531"/>
                      </a:lnTo>
                      <a:lnTo>
                        <a:pt x="75" y="589"/>
                      </a:lnTo>
                      <a:lnTo>
                        <a:pt x="90" y="645"/>
                      </a:lnTo>
                      <a:lnTo>
                        <a:pt x="108" y="700"/>
                      </a:lnTo>
                      <a:lnTo>
                        <a:pt x="125" y="756"/>
                      </a:lnTo>
                      <a:lnTo>
                        <a:pt x="144" y="810"/>
                      </a:lnTo>
                      <a:lnTo>
                        <a:pt x="163" y="864"/>
                      </a:lnTo>
                      <a:lnTo>
                        <a:pt x="186" y="917"/>
                      </a:lnTo>
                      <a:lnTo>
                        <a:pt x="232" y="1021"/>
                      </a:lnTo>
                      <a:lnTo>
                        <a:pt x="284" y="1123"/>
                      </a:lnTo>
                      <a:lnTo>
                        <a:pt x="342" y="1221"/>
                      </a:lnTo>
                      <a:lnTo>
                        <a:pt x="403" y="1317"/>
                      </a:lnTo>
                      <a:lnTo>
                        <a:pt x="468" y="1409"/>
                      </a:lnTo>
                      <a:lnTo>
                        <a:pt x="538" y="1497"/>
                      </a:lnTo>
                      <a:lnTo>
                        <a:pt x="612" y="1584"/>
                      </a:lnTo>
                      <a:lnTo>
                        <a:pt x="691" y="1664"/>
                      </a:lnTo>
                      <a:lnTo>
                        <a:pt x="772" y="1743"/>
                      </a:lnTo>
                      <a:lnTo>
                        <a:pt x="858" y="1818"/>
                      </a:lnTo>
                      <a:lnTo>
                        <a:pt x="947" y="1887"/>
                      </a:lnTo>
                      <a:lnTo>
                        <a:pt x="1039" y="1952"/>
                      </a:lnTo>
                      <a:lnTo>
                        <a:pt x="1135" y="2014"/>
                      </a:lnTo>
                      <a:lnTo>
                        <a:pt x="1233" y="2071"/>
                      </a:lnTo>
                      <a:lnTo>
                        <a:pt x="1334" y="2123"/>
                      </a:lnTo>
                      <a:lnTo>
                        <a:pt x="1438" y="2169"/>
                      </a:lnTo>
                      <a:lnTo>
                        <a:pt x="1492" y="2192"/>
                      </a:lnTo>
                      <a:lnTo>
                        <a:pt x="1546" y="2211"/>
                      </a:lnTo>
                      <a:lnTo>
                        <a:pt x="1601" y="2231"/>
                      </a:lnTo>
                      <a:lnTo>
                        <a:pt x="1655" y="2250"/>
                      </a:lnTo>
                      <a:lnTo>
                        <a:pt x="1711" y="2265"/>
                      </a:lnTo>
                      <a:lnTo>
                        <a:pt x="1766" y="2281"/>
                      </a:lnTo>
                      <a:lnTo>
                        <a:pt x="1824" y="2294"/>
                      </a:lnTo>
                      <a:lnTo>
                        <a:pt x="1882" y="2307"/>
                      </a:lnTo>
                      <a:lnTo>
                        <a:pt x="1939" y="2317"/>
                      </a:lnTo>
                      <a:lnTo>
                        <a:pt x="1997" y="2329"/>
                      </a:lnTo>
                      <a:lnTo>
                        <a:pt x="2056" y="2336"/>
                      </a:lnTo>
                      <a:lnTo>
                        <a:pt x="2114" y="2342"/>
                      </a:lnTo>
                      <a:lnTo>
                        <a:pt x="2175" y="2348"/>
                      </a:lnTo>
                      <a:lnTo>
                        <a:pt x="2235" y="2352"/>
                      </a:lnTo>
                      <a:lnTo>
                        <a:pt x="2294" y="2353"/>
                      </a:lnTo>
                      <a:lnTo>
                        <a:pt x="2356" y="2355"/>
                      </a:lnTo>
                      <a:lnTo>
                        <a:pt x="2356" y="0"/>
                      </a:lnTo>
                      <a:close/>
                    </a:path>
                  </a:pathLst>
                </a:custGeom>
                <a:solidFill>
                  <a:schemeClr val="bg1">
                    <a:alpha val="54000"/>
                  </a:schemeClr>
                </a:solidFill>
                <a:ln>
                  <a:noFill/>
                </a:ln>
                <a:effectLst>
                  <a:outerShdw blurRad="63500" sx="102000" sy="102000" algn="ctr" rotWithShape="0">
                    <a:schemeClr val="bg1">
                      <a:alpha val="40000"/>
                    </a:schemeClr>
                  </a:outerShdw>
                </a:effectLst>
              </p:spPr>
              <p:txBody>
                <a:bodyPr vert="horz" wrap="square" lIns="68580" tIns="34290" rIns="68580" bIns="34290" numCol="1" anchor="t" anchorCtr="0" compatLnSpc="1">
                  <a:prstTxWarp prst="textNoShape">
                    <a:avLst/>
                  </a:prstTxWarp>
                </a:bodyPr>
                <a:lstStyle/>
                <a:p>
                  <a:endParaRPr lang="en-US" sz="1350"/>
                </a:p>
              </p:txBody>
            </p:sp>
            <p:sp>
              <p:nvSpPr>
                <p:cNvPr id="611" name="Freeform 12">
                  <a:extLst>
                    <a:ext uri="{FF2B5EF4-FFF2-40B4-BE49-F238E27FC236}">
                      <a16:creationId xmlns:a16="http://schemas.microsoft.com/office/drawing/2014/main" id="{C73898F4-62DA-4D3A-8BF1-DC8D1E8D45F9}"/>
                    </a:ext>
                  </a:extLst>
                </p:cNvPr>
                <p:cNvSpPr>
                  <a:spLocks/>
                </p:cNvSpPr>
                <p:nvPr/>
              </p:nvSpPr>
              <p:spPr bwMode="auto">
                <a:xfrm>
                  <a:off x="3407337" y="2403094"/>
                  <a:ext cx="1104751" cy="1103812"/>
                </a:xfrm>
                <a:custGeom>
                  <a:avLst/>
                  <a:gdLst>
                    <a:gd name="T0" fmla="*/ 2356 w 2356"/>
                    <a:gd name="T1" fmla="*/ 2354 h 2354"/>
                    <a:gd name="T2" fmla="*/ 2356 w 2356"/>
                    <a:gd name="T3" fmla="*/ 0 h 2354"/>
                    <a:gd name="T4" fmla="*/ 2294 w 2356"/>
                    <a:gd name="T5" fmla="*/ 0 h 2354"/>
                    <a:gd name="T6" fmla="*/ 2235 w 2356"/>
                    <a:gd name="T7" fmla="*/ 2 h 2354"/>
                    <a:gd name="T8" fmla="*/ 2175 w 2356"/>
                    <a:gd name="T9" fmla="*/ 5 h 2354"/>
                    <a:gd name="T10" fmla="*/ 2114 w 2356"/>
                    <a:gd name="T11" fmla="*/ 11 h 2354"/>
                    <a:gd name="T12" fmla="*/ 2056 w 2356"/>
                    <a:gd name="T13" fmla="*/ 17 h 2354"/>
                    <a:gd name="T14" fmla="*/ 1997 w 2356"/>
                    <a:gd name="T15" fmla="*/ 27 h 2354"/>
                    <a:gd name="T16" fmla="*/ 1939 w 2356"/>
                    <a:gd name="T17" fmla="*/ 36 h 2354"/>
                    <a:gd name="T18" fmla="*/ 1882 w 2356"/>
                    <a:gd name="T19" fmla="*/ 48 h 2354"/>
                    <a:gd name="T20" fmla="*/ 1824 w 2356"/>
                    <a:gd name="T21" fmla="*/ 59 h 2354"/>
                    <a:gd name="T22" fmla="*/ 1766 w 2356"/>
                    <a:gd name="T23" fmla="*/ 73 h 2354"/>
                    <a:gd name="T24" fmla="*/ 1711 w 2356"/>
                    <a:gd name="T25" fmla="*/ 88 h 2354"/>
                    <a:gd name="T26" fmla="*/ 1655 w 2356"/>
                    <a:gd name="T27" fmla="*/ 105 h 2354"/>
                    <a:gd name="T28" fmla="*/ 1601 w 2356"/>
                    <a:gd name="T29" fmla="*/ 123 h 2354"/>
                    <a:gd name="T30" fmla="*/ 1546 w 2356"/>
                    <a:gd name="T31" fmla="*/ 142 h 2354"/>
                    <a:gd name="T32" fmla="*/ 1492 w 2356"/>
                    <a:gd name="T33" fmla="*/ 163 h 2354"/>
                    <a:gd name="T34" fmla="*/ 1438 w 2356"/>
                    <a:gd name="T35" fmla="*/ 184 h 2354"/>
                    <a:gd name="T36" fmla="*/ 1334 w 2356"/>
                    <a:gd name="T37" fmla="*/ 232 h 2354"/>
                    <a:gd name="T38" fmla="*/ 1233 w 2356"/>
                    <a:gd name="T39" fmla="*/ 284 h 2354"/>
                    <a:gd name="T40" fmla="*/ 1135 w 2356"/>
                    <a:gd name="T41" fmla="*/ 339 h 2354"/>
                    <a:gd name="T42" fmla="*/ 1039 w 2356"/>
                    <a:gd name="T43" fmla="*/ 401 h 2354"/>
                    <a:gd name="T44" fmla="*/ 947 w 2356"/>
                    <a:gd name="T45" fmla="*/ 466 h 2354"/>
                    <a:gd name="T46" fmla="*/ 858 w 2356"/>
                    <a:gd name="T47" fmla="*/ 537 h 2354"/>
                    <a:gd name="T48" fmla="*/ 772 w 2356"/>
                    <a:gd name="T49" fmla="*/ 610 h 2354"/>
                    <a:gd name="T50" fmla="*/ 691 w 2356"/>
                    <a:gd name="T51" fmla="*/ 689 h 2354"/>
                    <a:gd name="T52" fmla="*/ 612 w 2356"/>
                    <a:gd name="T53" fmla="*/ 770 h 2354"/>
                    <a:gd name="T54" fmla="*/ 538 w 2356"/>
                    <a:gd name="T55" fmla="*/ 856 h 2354"/>
                    <a:gd name="T56" fmla="*/ 468 w 2356"/>
                    <a:gd name="T57" fmla="*/ 944 h 2354"/>
                    <a:gd name="T58" fmla="*/ 403 w 2356"/>
                    <a:gd name="T59" fmla="*/ 1036 h 2354"/>
                    <a:gd name="T60" fmla="*/ 342 w 2356"/>
                    <a:gd name="T61" fmla="*/ 1132 h 2354"/>
                    <a:gd name="T62" fmla="*/ 284 w 2356"/>
                    <a:gd name="T63" fmla="*/ 1232 h 2354"/>
                    <a:gd name="T64" fmla="*/ 232 w 2356"/>
                    <a:gd name="T65" fmla="*/ 1332 h 2354"/>
                    <a:gd name="T66" fmla="*/ 186 w 2356"/>
                    <a:gd name="T67" fmla="*/ 1438 h 2354"/>
                    <a:gd name="T68" fmla="*/ 163 w 2356"/>
                    <a:gd name="T69" fmla="*/ 1490 h 2354"/>
                    <a:gd name="T70" fmla="*/ 144 w 2356"/>
                    <a:gd name="T71" fmla="*/ 1543 h 2354"/>
                    <a:gd name="T72" fmla="*/ 125 w 2356"/>
                    <a:gd name="T73" fmla="*/ 1599 h 2354"/>
                    <a:gd name="T74" fmla="*/ 108 w 2356"/>
                    <a:gd name="T75" fmla="*/ 1653 h 2354"/>
                    <a:gd name="T76" fmla="*/ 90 w 2356"/>
                    <a:gd name="T77" fmla="*/ 1708 h 2354"/>
                    <a:gd name="T78" fmla="*/ 75 w 2356"/>
                    <a:gd name="T79" fmla="*/ 1766 h 2354"/>
                    <a:gd name="T80" fmla="*/ 61 w 2356"/>
                    <a:gd name="T81" fmla="*/ 1822 h 2354"/>
                    <a:gd name="T82" fmla="*/ 48 w 2356"/>
                    <a:gd name="T83" fmla="*/ 1879 h 2354"/>
                    <a:gd name="T84" fmla="*/ 38 w 2356"/>
                    <a:gd name="T85" fmla="*/ 1937 h 2354"/>
                    <a:gd name="T86" fmla="*/ 29 w 2356"/>
                    <a:gd name="T87" fmla="*/ 1995 h 2354"/>
                    <a:gd name="T88" fmla="*/ 19 w 2356"/>
                    <a:gd name="T89" fmla="*/ 2054 h 2354"/>
                    <a:gd name="T90" fmla="*/ 13 w 2356"/>
                    <a:gd name="T91" fmla="*/ 2114 h 2354"/>
                    <a:gd name="T92" fmla="*/ 8 w 2356"/>
                    <a:gd name="T93" fmla="*/ 2173 h 2354"/>
                    <a:gd name="T94" fmla="*/ 4 w 2356"/>
                    <a:gd name="T95" fmla="*/ 2233 h 2354"/>
                    <a:gd name="T96" fmla="*/ 2 w 2356"/>
                    <a:gd name="T97" fmla="*/ 2292 h 2354"/>
                    <a:gd name="T98" fmla="*/ 0 w 2356"/>
                    <a:gd name="T99" fmla="*/ 2354 h 2354"/>
                    <a:gd name="T100" fmla="*/ 2356 w 2356"/>
                    <a:gd name="T101" fmla="*/ 2354 h 2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356" h="2354">
                      <a:moveTo>
                        <a:pt x="2356" y="2354"/>
                      </a:moveTo>
                      <a:lnTo>
                        <a:pt x="2356" y="0"/>
                      </a:lnTo>
                      <a:lnTo>
                        <a:pt x="2294" y="0"/>
                      </a:lnTo>
                      <a:lnTo>
                        <a:pt x="2235" y="2"/>
                      </a:lnTo>
                      <a:lnTo>
                        <a:pt x="2175" y="5"/>
                      </a:lnTo>
                      <a:lnTo>
                        <a:pt x="2114" y="11"/>
                      </a:lnTo>
                      <a:lnTo>
                        <a:pt x="2056" y="17"/>
                      </a:lnTo>
                      <a:lnTo>
                        <a:pt x="1997" y="27"/>
                      </a:lnTo>
                      <a:lnTo>
                        <a:pt x="1939" y="36"/>
                      </a:lnTo>
                      <a:lnTo>
                        <a:pt x="1882" y="48"/>
                      </a:lnTo>
                      <a:lnTo>
                        <a:pt x="1824" y="59"/>
                      </a:lnTo>
                      <a:lnTo>
                        <a:pt x="1766" y="73"/>
                      </a:lnTo>
                      <a:lnTo>
                        <a:pt x="1711" y="88"/>
                      </a:lnTo>
                      <a:lnTo>
                        <a:pt x="1655" y="105"/>
                      </a:lnTo>
                      <a:lnTo>
                        <a:pt x="1601" y="123"/>
                      </a:lnTo>
                      <a:lnTo>
                        <a:pt x="1546" y="142"/>
                      </a:lnTo>
                      <a:lnTo>
                        <a:pt x="1492" y="163"/>
                      </a:lnTo>
                      <a:lnTo>
                        <a:pt x="1438" y="184"/>
                      </a:lnTo>
                      <a:lnTo>
                        <a:pt x="1334" y="232"/>
                      </a:lnTo>
                      <a:lnTo>
                        <a:pt x="1233" y="284"/>
                      </a:lnTo>
                      <a:lnTo>
                        <a:pt x="1135" y="339"/>
                      </a:lnTo>
                      <a:lnTo>
                        <a:pt x="1039" y="401"/>
                      </a:lnTo>
                      <a:lnTo>
                        <a:pt x="947" y="466"/>
                      </a:lnTo>
                      <a:lnTo>
                        <a:pt x="858" y="537"/>
                      </a:lnTo>
                      <a:lnTo>
                        <a:pt x="772" y="610"/>
                      </a:lnTo>
                      <a:lnTo>
                        <a:pt x="691" y="689"/>
                      </a:lnTo>
                      <a:lnTo>
                        <a:pt x="612" y="770"/>
                      </a:lnTo>
                      <a:lnTo>
                        <a:pt x="538" y="856"/>
                      </a:lnTo>
                      <a:lnTo>
                        <a:pt x="468" y="944"/>
                      </a:lnTo>
                      <a:lnTo>
                        <a:pt x="403" y="1036"/>
                      </a:lnTo>
                      <a:lnTo>
                        <a:pt x="342" y="1132"/>
                      </a:lnTo>
                      <a:lnTo>
                        <a:pt x="284" y="1232"/>
                      </a:lnTo>
                      <a:lnTo>
                        <a:pt x="232" y="1332"/>
                      </a:lnTo>
                      <a:lnTo>
                        <a:pt x="186" y="1438"/>
                      </a:lnTo>
                      <a:lnTo>
                        <a:pt x="163" y="1490"/>
                      </a:lnTo>
                      <a:lnTo>
                        <a:pt x="144" y="1543"/>
                      </a:lnTo>
                      <a:lnTo>
                        <a:pt x="125" y="1599"/>
                      </a:lnTo>
                      <a:lnTo>
                        <a:pt x="108" y="1653"/>
                      </a:lnTo>
                      <a:lnTo>
                        <a:pt x="90" y="1708"/>
                      </a:lnTo>
                      <a:lnTo>
                        <a:pt x="75" y="1766"/>
                      </a:lnTo>
                      <a:lnTo>
                        <a:pt x="61" y="1822"/>
                      </a:lnTo>
                      <a:lnTo>
                        <a:pt x="48" y="1879"/>
                      </a:lnTo>
                      <a:lnTo>
                        <a:pt x="38" y="1937"/>
                      </a:lnTo>
                      <a:lnTo>
                        <a:pt x="29" y="1995"/>
                      </a:lnTo>
                      <a:lnTo>
                        <a:pt x="19" y="2054"/>
                      </a:lnTo>
                      <a:lnTo>
                        <a:pt x="13" y="2114"/>
                      </a:lnTo>
                      <a:lnTo>
                        <a:pt x="8" y="2173"/>
                      </a:lnTo>
                      <a:lnTo>
                        <a:pt x="4" y="2233"/>
                      </a:lnTo>
                      <a:lnTo>
                        <a:pt x="2" y="2292"/>
                      </a:lnTo>
                      <a:lnTo>
                        <a:pt x="0" y="2354"/>
                      </a:lnTo>
                      <a:lnTo>
                        <a:pt x="2356" y="2354"/>
                      </a:lnTo>
                      <a:close/>
                    </a:path>
                  </a:pathLst>
                </a:custGeom>
                <a:solidFill>
                  <a:schemeClr val="bg1">
                    <a:alpha val="54000"/>
                  </a:schemeClr>
                </a:solidFill>
                <a:ln>
                  <a:noFill/>
                </a:ln>
                <a:effectLst>
                  <a:outerShdw blurRad="63500" sx="102000" sy="102000" algn="ctr" rotWithShape="0">
                    <a:schemeClr val="bg1">
                      <a:alpha val="40000"/>
                    </a:schemeClr>
                  </a:outerShdw>
                </a:effectLst>
              </p:spPr>
              <p:txBody>
                <a:bodyPr vert="horz" wrap="square" lIns="68580" tIns="34290" rIns="68580" bIns="34290" numCol="1" anchor="t" anchorCtr="0" compatLnSpc="1">
                  <a:prstTxWarp prst="textNoShape">
                    <a:avLst/>
                  </a:prstTxWarp>
                </a:bodyPr>
                <a:lstStyle/>
                <a:p>
                  <a:endParaRPr lang="en-US" sz="1350"/>
                </a:p>
              </p:txBody>
            </p:sp>
          </p:grpSp>
          <p:sp>
            <p:nvSpPr>
              <p:cNvPr id="584" name="TextBox 583">
                <a:extLst>
                  <a:ext uri="{FF2B5EF4-FFF2-40B4-BE49-F238E27FC236}">
                    <a16:creationId xmlns:a16="http://schemas.microsoft.com/office/drawing/2014/main" id="{F4B88C4F-3C8E-4266-B88C-1EE16EB005B1}"/>
                  </a:ext>
                </a:extLst>
              </p:cNvPr>
              <p:cNvSpPr txBox="1"/>
              <p:nvPr/>
            </p:nvSpPr>
            <p:spPr>
              <a:xfrm>
                <a:off x="966622" y="2330454"/>
                <a:ext cx="3978287" cy="261610"/>
              </a:xfrm>
              <a:prstGeom prst="rect">
                <a:avLst/>
              </a:prstGeom>
              <a:noFill/>
            </p:spPr>
            <p:txBody>
              <a:bodyPr wrap="square" rtlCol="0">
                <a:spAutoFit/>
              </a:bodyPr>
              <a:lstStyle>
                <a:defPPr>
                  <a:defRPr lang="en-US"/>
                </a:defPPr>
                <a:lvl1pPr>
                  <a:defRPr sz="1200" b="1"/>
                </a:lvl1pPr>
              </a:lstStyle>
              <a:p>
                <a:r>
                  <a:rPr lang="en-US" sz="1100" dirty="0">
                    <a:solidFill>
                      <a:schemeClr val="accent2"/>
                    </a:solidFill>
                  </a:rPr>
                  <a:t>Piloting an Evaluation Framework for Accessible STEM OER. </a:t>
                </a:r>
              </a:p>
            </p:txBody>
          </p:sp>
          <p:sp>
            <p:nvSpPr>
              <p:cNvPr id="585" name="TextBox 584">
                <a:extLst>
                  <a:ext uri="{FF2B5EF4-FFF2-40B4-BE49-F238E27FC236}">
                    <a16:creationId xmlns:a16="http://schemas.microsoft.com/office/drawing/2014/main" id="{74EA41C9-BACF-4B57-AAC0-2E08C226B75D}"/>
                  </a:ext>
                </a:extLst>
              </p:cNvPr>
              <p:cNvSpPr txBox="1"/>
              <p:nvPr/>
            </p:nvSpPr>
            <p:spPr>
              <a:xfrm>
                <a:off x="1060011" y="2548123"/>
                <a:ext cx="3243080" cy="861774"/>
              </a:xfrm>
              <a:prstGeom prst="rect">
                <a:avLst/>
              </a:prstGeom>
              <a:solidFill>
                <a:schemeClr val="accent2">
                  <a:lumMod val="20000"/>
                  <a:lumOff val="80000"/>
                </a:schemeClr>
              </a:solidFill>
            </p:spPr>
            <p:txBody>
              <a:bodyPr wrap="square">
                <a:spAutoFit/>
              </a:bodyPr>
              <a:lstStyle/>
              <a:p>
                <a:pPr marL="0" marR="0">
                  <a:spcBef>
                    <a:spcPts val="0"/>
                  </a:spcBef>
                  <a:spcAft>
                    <a:spcPts val="0"/>
                  </a:spcAft>
                </a:pPr>
                <a:r>
                  <a:rPr lang="en-US" sz="1000" dirty="0">
                    <a:solidFill>
                      <a:srgbClr val="000000"/>
                    </a:solidFill>
                    <a:effectLst/>
                    <a:ea typeface="Times New Roman" panose="02020603050405020304" pitchFamily="18" charset="0"/>
                    <a:cs typeface="Times New Roman" panose="02020603050405020304" pitchFamily="18" charset="0"/>
                  </a:rPr>
                  <a:t>ISKME and </a:t>
                </a:r>
                <a:r>
                  <a:rPr lang="en-US" sz="1000" dirty="0">
                    <a:solidFill>
                      <a:srgbClr val="000000"/>
                    </a:solidFill>
                    <a:ea typeface="Times New Roman" panose="02020603050405020304" pitchFamily="18" charset="0"/>
                    <a:cs typeface="Times New Roman" panose="02020603050405020304" pitchFamily="18" charset="0"/>
                  </a:rPr>
                  <a:t>SERC</a:t>
                </a:r>
                <a:r>
                  <a:rPr lang="en-US" sz="1000" dirty="0">
                    <a:solidFill>
                      <a:srgbClr val="000000"/>
                    </a:solidFill>
                    <a:effectLst/>
                    <a:ea typeface="Times New Roman" panose="02020603050405020304" pitchFamily="18" charset="0"/>
                    <a:cs typeface="Times New Roman" panose="02020603050405020304" pitchFamily="18" charset="0"/>
                  </a:rPr>
                  <a:t> used input from 4 accessibility experts and 21 STEM faculty to </a:t>
                </a:r>
                <a:r>
                  <a:rPr lang="en-US" sz="1000" dirty="0">
                    <a:solidFill>
                      <a:srgbClr val="000000"/>
                    </a:solidFill>
                    <a:ea typeface="Times New Roman" panose="02020603050405020304" pitchFamily="18" charset="0"/>
                    <a:cs typeface="Times New Roman" panose="02020603050405020304" pitchFamily="18" charset="0"/>
                  </a:rPr>
                  <a:t>finalize the STEM OER Accessibility Framework, a reference guide of accessibility criteria authors of STEM OER can use when curating, designing, and adapting materials to be accessible.  </a:t>
                </a:r>
                <a:endParaRPr lang="en-US" sz="1000" dirty="0">
                  <a:effectLst/>
                  <a:ea typeface="Roboto Slab"/>
                  <a:cs typeface="Times New Roman" panose="02020603050405020304" pitchFamily="18" charset="0"/>
                </a:endParaRPr>
              </a:p>
            </p:txBody>
          </p:sp>
          <p:pic>
            <p:nvPicPr>
              <p:cNvPr id="586" name="Picture 585" descr="Shape&#10;&#10;Description automatically generated with medium confidence">
                <a:extLst>
                  <a:ext uri="{FF2B5EF4-FFF2-40B4-BE49-F238E27FC236}">
                    <a16:creationId xmlns:a16="http://schemas.microsoft.com/office/drawing/2014/main" id="{3EE59361-4571-4903-B956-9BA37DD47A9C}"/>
                  </a:ext>
                </a:extLst>
              </p:cNvPr>
              <p:cNvPicPr>
                <a:picLocks noChangeAspect="1"/>
              </p:cNvPicPr>
              <p:nvPr/>
            </p:nvPicPr>
            <p:blipFill rotWithShape="1">
              <a:blip r:embed="rId7">
                <a:extLst>
                  <a:ext uri="{28A0092B-C50C-407E-A947-70E740481C1C}">
                    <a14:useLocalDpi xmlns:a14="http://schemas.microsoft.com/office/drawing/2010/main" val="0"/>
                  </a:ext>
                </a:extLst>
              </a:blip>
              <a:srcRect r="67733" b="-5646"/>
              <a:stretch/>
            </p:blipFill>
            <p:spPr>
              <a:xfrm>
                <a:off x="4706434" y="3068714"/>
                <a:ext cx="299483" cy="328447"/>
              </a:xfrm>
              <a:prstGeom prst="rect">
                <a:avLst/>
              </a:prstGeom>
            </p:spPr>
          </p:pic>
          <p:pic>
            <p:nvPicPr>
              <p:cNvPr id="587" name="Picture 586" descr="Logo&#10;&#10;Description automatically generated">
                <a:extLst>
                  <a:ext uri="{FF2B5EF4-FFF2-40B4-BE49-F238E27FC236}">
                    <a16:creationId xmlns:a16="http://schemas.microsoft.com/office/drawing/2014/main" id="{57FE753D-CD75-412C-91F6-732FAB4CDE26}"/>
                  </a:ext>
                </a:extLst>
              </p:cNvPr>
              <p:cNvPicPr>
                <a:picLocks noChangeAspect="1"/>
              </p:cNvPicPr>
              <p:nvPr/>
            </p:nvPicPr>
            <p:blipFill rotWithShape="1">
              <a:blip r:embed="rId8">
                <a:extLst>
                  <a:ext uri="{28A0092B-C50C-407E-A947-70E740481C1C}">
                    <a14:useLocalDpi xmlns:a14="http://schemas.microsoft.com/office/drawing/2010/main" val="0"/>
                  </a:ext>
                </a:extLst>
              </a:blip>
              <a:srcRect r="78455" b="-7746"/>
              <a:stretch/>
            </p:blipFill>
            <p:spPr>
              <a:xfrm>
                <a:off x="5237414" y="3060779"/>
                <a:ext cx="425832" cy="356696"/>
              </a:xfrm>
              <a:prstGeom prst="rect">
                <a:avLst/>
              </a:prstGeom>
            </p:spPr>
          </p:pic>
          <p:pic>
            <p:nvPicPr>
              <p:cNvPr id="588" name="Picture 2" descr="Image result for mmhub logo">
                <a:extLst>
                  <a:ext uri="{FF2B5EF4-FFF2-40B4-BE49-F238E27FC236}">
                    <a16:creationId xmlns:a16="http://schemas.microsoft.com/office/drawing/2014/main" id="{68B02855-6858-45E4-8851-C122592B158B}"/>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658860" y="3660209"/>
                <a:ext cx="453137" cy="248549"/>
              </a:xfrm>
              <a:prstGeom prst="rect">
                <a:avLst/>
              </a:prstGeom>
              <a:noFill/>
              <a:extLst>
                <a:ext uri="{909E8E84-426E-40DD-AFC4-6F175D3DCCD1}">
                  <a14:hiddenFill xmlns:a14="http://schemas.microsoft.com/office/drawing/2010/main">
                    <a:solidFill>
                      <a:srgbClr val="FFFFFF"/>
                    </a:solidFill>
                  </a14:hiddenFill>
                </a:ext>
              </a:extLst>
            </p:spPr>
          </p:pic>
          <p:pic>
            <p:nvPicPr>
              <p:cNvPr id="589" name="Picture 588" descr="A picture containing text&#10;&#10;Description automatically generated">
                <a:extLst>
                  <a:ext uri="{FF2B5EF4-FFF2-40B4-BE49-F238E27FC236}">
                    <a16:creationId xmlns:a16="http://schemas.microsoft.com/office/drawing/2014/main" id="{F4BD13A2-A74C-4ED3-874E-84AAB3456FB9}"/>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5240430" y="3611550"/>
                <a:ext cx="504744" cy="504744"/>
              </a:xfrm>
              <a:prstGeom prst="rect">
                <a:avLst/>
              </a:prstGeom>
            </p:spPr>
          </p:pic>
          <p:pic>
            <p:nvPicPr>
              <p:cNvPr id="591" name="Picture 590" descr="Icon&#10;&#10;Description automatically generated">
                <a:extLst>
                  <a:ext uri="{FF2B5EF4-FFF2-40B4-BE49-F238E27FC236}">
                    <a16:creationId xmlns:a16="http://schemas.microsoft.com/office/drawing/2014/main" id="{2A8EFC7A-F625-445E-B7F6-D5538E84BE58}"/>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5638306" y="2773632"/>
                <a:ext cx="317891" cy="280102"/>
              </a:xfrm>
              <a:prstGeom prst="rect">
                <a:avLst/>
              </a:prstGeom>
            </p:spPr>
          </p:pic>
          <p:pic>
            <p:nvPicPr>
              <p:cNvPr id="592" name="Picture 591" descr="Logo&#10;&#10;Description automatically generated">
                <a:extLst>
                  <a:ext uri="{FF2B5EF4-FFF2-40B4-BE49-F238E27FC236}">
                    <a16:creationId xmlns:a16="http://schemas.microsoft.com/office/drawing/2014/main" id="{D62F1D13-E847-471B-ADFA-B28EE4780239}"/>
                  </a:ext>
                </a:extLst>
              </p:cNvPr>
              <p:cNvPicPr>
                <a:picLocks noChangeAspect="1"/>
              </p:cNvPicPr>
              <p:nvPr/>
            </p:nvPicPr>
            <p:blipFill rotWithShape="1">
              <a:blip r:embed="rId8">
                <a:extLst>
                  <a:ext uri="{28A0092B-C50C-407E-A947-70E740481C1C}">
                    <a14:useLocalDpi xmlns:a14="http://schemas.microsoft.com/office/drawing/2010/main" val="0"/>
                  </a:ext>
                </a:extLst>
              </a:blip>
              <a:srcRect r="78455" b="-7746"/>
              <a:stretch/>
            </p:blipFill>
            <p:spPr>
              <a:xfrm>
                <a:off x="4354092" y="3925959"/>
                <a:ext cx="425832" cy="356696"/>
              </a:xfrm>
              <a:prstGeom prst="rect">
                <a:avLst/>
              </a:prstGeom>
            </p:spPr>
          </p:pic>
          <p:sp>
            <p:nvSpPr>
              <p:cNvPr id="593" name="TextBox 592">
                <a:extLst>
                  <a:ext uri="{FF2B5EF4-FFF2-40B4-BE49-F238E27FC236}">
                    <a16:creationId xmlns:a16="http://schemas.microsoft.com/office/drawing/2014/main" id="{BC31929C-AED6-4E4C-8726-C5D142CCCAB8}"/>
                  </a:ext>
                </a:extLst>
              </p:cNvPr>
              <p:cNvSpPr txBox="1"/>
              <p:nvPr/>
            </p:nvSpPr>
            <p:spPr>
              <a:xfrm>
                <a:off x="966622" y="4401505"/>
                <a:ext cx="3976906" cy="261610"/>
              </a:xfrm>
              <a:prstGeom prst="rect">
                <a:avLst/>
              </a:prstGeom>
              <a:noFill/>
            </p:spPr>
            <p:txBody>
              <a:bodyPr wrap="square" rtlCol="0">
                <a:spAutoFit/>
              </a:bodyPr>
              <a:lstStyle>
                <a:defPPr>
                  <a:defRPr lang="en-US"/>
                </a:defPPr>
                <a:lvl1pPr>
                  <a:defRPr sz="1200" b="1"/>
                </a:lvl1pPr>
              </a:lstStyle>
              <a:p>
                <a:r>
                  <a:rPr lang="en-US" sz="1100" dirty="0">
                    <a:solidFill>
                      <a:schemeClr val="tx2">
                        <a:lumMod val="75000"/>
                      </a:schemeClr>
                    </a:solidFill>
                  </a:rPr>
                  <a:t>Math Modeling Writer’s Workshop. </a:t>
                </a:r>
              </a:p>
            </p:txBody>
          </p:sp>
          <p:sp>
            <p:nvSpPr>
              <p:cNvPr id="595" name="TextBox 594">
                <a:extLst>
                  <a:ext uri="{FF2B5EF4-FFF2-40B4-BE49-F238E27FC236}">
                    <a16:creationId xmlns:a16="http://schemas.microsoft.com/office/drawing/2014/main" id="{5942F899-EC4A-4815-A423-2DF418F92A84}"/>
                  </a:ext>
                </a:extLst>
              </p:cNvPr>
              <p:cNvSpPr txBox="1"/>
              <p:nvPr/>
            </p:nvSpPr>
            <p:spPr>
              <a:xfrm>
                <a:off x="5215908" y="2279097"/>
                <a:ext cx="4194900" cy="430887"/>
              </a:xfrm>
              <a:prstGeom prst="rect">
                <a:avLst/>
              </a:prstGeom>
              <a:noFill/>
            </p:spPr>
            <p:txBody>
              <a:bodyPr wrap="square" rtlCol="0">
                <a:spAutoFit/>
              </a:bodyPr>
              <a:lstStyle>
                <a:defPPr>
                  <a:defRPr lang="en-US"/>
                </a:defPPr>
                <a:lvl1pPr>
                  <a:defRPr sz="1200" b="1"/>
                </a:lvl1pPr>
              </a:lstStyle>
              <a:p>
                <a:r>
                  <a:rPr lang="en-US" sz="1100" dirty="0">
                    <a:solidFill>
                      <a:schemeClr val="accent4">
                        <a:lumMod val="75000"/>
                      </a:schemeClr>
                    </a:solidFill>
                  </a:rPr>
                  <a:t>Creation of a Sustainable Platform that Benefits  </a:t>
                </a:r>
                <a:r>
                  <a:rPr lang="en-US" sz="1100" dirty="0" err="1">
                    <a:solidFill>
                      <a:schemeClr val="accent4">
                        <a:lumMod val="75000"/>
                      </a:schemeClr>
                    </a:solidFill>
                  </a:rPr>
                  <a:t>CourseSource</a:t>
                </a:r>
                <a:r>
                  <a:rPr lang="en-US" sz="1100" dirty="0">
                    <a:solidFill>
                      <a:schemeClr val="accent4">
                        <a:lumMod val="75000"/>
                      </a:schemeClr>
                    </a:solidFill>
                  </a:rPr>
                  <a:t> and QUBES Hub. </a:t>
                </a:r>
              </a:p>
            </p:txBody>
          </p:sp>
          <p:sp>
            <p:nvSpPr>
              <p:cNvPr id="596" name="TextBox 595">
                <a:extLst>
                  <a:ext uri="{FF2B5EF4-FFF2-40B4-BE49-F238E27FC236}">
                    <a16:creationId xmlns:a16="http://schemas.microsoft.com/office/drawing/2014/main" id="{20AABCC9-5CE4-41FD-BC48-1D9C5D345153}"/>
                  </a:ext>
                </a:extLst>
              </p:cNvPr>
              <p:cNvSpPr txBox="1"/>
              <p:nvPr/>
            </p:nvSpPr>
            <p:spPr>
              <a:xfrm>
                <a:off x="6048802" y="4132309"/>
                <a:ext cx="3308098" cy="430887"/>
              </a:xfrm>
              <a:prstGeom prst="rect">
                <a:avLst/>
              </a:prstGeom>
              <a:noFill/>
            </p:spPr>
            <p:txBody>
              <a:bodyPr wrap="square" rtlCol="0">
                <a:spAutoFit/>
              </a:bodyPr>
              <a:lstStyle>
                <a:defPPr>
                  <a:defRPr lang="en-US"/>
                </a:defPPr>
                <a:lvl1pPr>
                  <a:defRPr sz="1200" b="1"/>
                </a:lvl1pPr>
              </a:lstStyle>
              <a:p>
                <a:r>
                  <a:rPr lang="en-US" sz="1100" dirty="0">
                    <a:solidFill>
                      <a:schemeClr val="accent1"/>
                    </a:solidFill>
                  </a:rPr>
                  <a:t>SIMIODE to QUBES: </a:t>
                </a:r>
                <a:br>
                  <a:rPr lang="en-US" sz="1100" dirty="0">
                    <a:solidFill>
                      <a:schemeClr val="accent1"/>
                    </a:solidFill>
                  </a:rPr>
                </a:br>
                <a:r>
                  <a:rPr lang="en-US" sz="1100" dirty="0">
                    <a:solidFill>
                      <a:schemeClr val="accent1"/>
                    </a:solidFill>
                  </a:rPr>
                  <a:t>Gaining Efficiency and Expanding Visibility. </a:t>
                </a:r>
              </a:p>
            </p:txBody>
          </p:sp>
          <p:sp>
            <p:nvSpPr>
              <p:cNvPr id="597" name="TextBox 596">
                <a:extLst>
                  <a:ext uri="{FF2B5EF4-FFF2-40B4-BE49-F238E27FC236}">
                    <a16:creationId xmlns:a16="http://schemas.microsoft.com/office/drawing/2014/main" id="{5943AC67-5E9E-44AE-A6D2-9CB88D4C2ABA}"/>
                  </a:ext>
                </a:extLst>
              </p:cNvPr>
              <p:cNvSpPr txBox="1"/>
              <p:nvPr/>
            </p:nvSpPr>
            <p:spPr>
              <a:xfrm>
                <a:off x="6156948" y="3519189"/>
                <a:ext cx="3236779" cy="553998"/>
              </a:xfrm>
              <a:prstGeom prst="rect">
                <a:avLst/>
              </a:prstGeom>
              <a:solidFill>
                <a:schemeClr val="accent1">
                  <a:lumMod val="20000"/>
                  <a:lumOff val="80000"/>
                </a:schemeClr>
              </a:solidFill>
            </p:spPr>
            <p:txBody>
              <a:bodyPr wrap="square">
                <a:spAutoFit/>
              </a:bodyPr>
              <a:lstStyle/>
              <a:p>
                <a:r>
                  <a:rPr lang="en-US" sz="1000" dirty="0">
                    <a:solidFill>
                      <a:srgbClr val="000000"/>
                    </a:solidFill>
                    <a:effectLst/>
                    <a:ea typeface="Times New Roman" panose="02020603050405020304" pitchFamily="18" charset="0"/>
                  </a:rPr>
                  <a:t>SIMIODE is moving their hosting platform into QUBES Hub through support of technical experts within SIMIODE, QUBES, and HUB Zero. </a:t>
                </a:r>
                <a:endParaRPr lang="en-US" sz="1000" dirty="0"/>
              </a:p>
            </p:txBody>
          </p:sp>
        </p:grpSp>
        <p:pic>
          <p:nvPicPr>
            <p:cNvPr id="153" name="Picture 152" descr="Icon&#10;&#10;Description automatically generated">
              <a:extLst>
                <a:ext uri="{FF2B5EF4-FFF2-40B4-BE49-F238E27FC236}">
                  <a16:creationId xmlns:a16="http://schemas.microsoft.com/office/drawing/2014/main" id="{F3E6E116-8432-44AC-8AD7-2C9EDC999A82}"/>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5198327" y="3933254"/>
              <a:ext cx="280011" cy="280102"/>
            </a:xfrm>
            <a:prstGeom prst="rect">
              <a:avLst/>
            </a:prstGeom>
          </p:spPr>
        </p:pic>
        <p:pic>
          <p:nvPicPr>
            <p:cNvPr id="1026" name="Picture 2" descr="Green and blue circular logo with the word SERC underneath it.">
              <a:extLst>
                <a:ext uri="{FF2B5EF4-FFF2-40B4-BE49-F238E27FC236}">
                  <a16:creationId xmlns:a16="http://schemas.microsoft.com/office/drawing/2014/main" id="{6FF1AC92-1BCD-42EB-8B61-261C22141DC6}"/>
                </a:ext>
              </a:extLst>
            </p:cNvPr>
            <p:cNvPicPr>
              <a:picLocks noChangeAspect="1" noChangeArrowheads="1"/>
            </p:cNvPicPr>
            <p:nvPr/>
          </p:nvPicPr>
          <p:blipFill rotWithShape="1">
            <a:blip r:embed="rId12">
              <a:extLst>
                <a:ext uri="{28A0092B-C50C-407E-A947-70E740481C1C}">
                  <a14:useLocalDpi xmlns:a14="http://schemas.microsoft.com/office/drawing/2010/main" val="0"/>
                </a:ext>
              </a:extLst>
            </a:blip>
            <a:srcRect l="18566" t="1550" r="20413" b="34327"/>
            <a:stretch/>
          </p:blipFill>
          <p:spPr bwMode="auto">
            <a:xfrm>
              <a:off x="3977567" y="2742632"/>
              <a:ext cx="241662" cy="243468"/>
            </a:xfrm>
            <a:prstGeom prst="rect">
              <a:avLst/>
            </a:prstGeom>
            <a:noFill/>
            <a:extLst>
              <a:ext uri="{909E8E84-426E-40DD-AFC4-6F175D3DCCD1}">
                <a14:hiddenFill xmlns:a14="http://schemas.microsoft.com/office/drawing/2010/main">
                  <a:solidFill>
                    <a:srgbClr val="FFFFFF"/>
                  </a:solidFill>
                </a14:hiddenFill>
              </a:ext>
            </a:extLst>
          </p:spPr>
        </p:pic>
      </p:grpSp>
      <p:sp>
        <p:nvSpPr>
          <p:cNvPr id="614" name="TextBox 613">
            <a:extLst>
              <a:ext uri="{FF2B5EF4-FFF2-40B4-BE49-F238E27FC236}">
                <a16:creationId xmlns:a16="http://schemas.microsoft.com/office/drawing/2014/main" id="{298E48E3-4068-416B-BC35-0AE024AD693A}"/>
              </a:ext>
            </a:extLst>
          </p:cNvPr>
          <p:cNvSpPr txBox="1"/>
          <p:nvPr/>
        </p:nvSpPr>
        <p:spPr>
          <a:xfrm>
            <a:off x="220615" y="4382786"/>
            <a:ext cx="3360909" cy="2267287"/>
          </a:xfrm>
          <a:prstGeom prst="rect">
            <a:avLst/>
          </a:prstGeom>
          <a:noFill/>
        </p:spPr>
        <p:txBody>
          <a:bodyPr wrap="square">
            <a:spAutoFit/>
          </a:bodyPr>
          <a:lstStyle/>
          <a:p>
            <a:pPr marL="0" marR="0">
              <a:spcBef>
                <a:spcPts val="0"/>
              </a:spcBef>
              <a:spcAft>
                <a:spcPts val="400"/>
              </a:spcAft>
            </a:pPr>
            <a:r>
              <a:rPr lang="en-US" sz="900" b="1" dirty="0">
                <a:solidFill>
                  <a:srgbClr val="000000"/>
                </a:solidFill>
                <a:effectLst/>
                <a:ea typeface="Times New Roman" panose="02020603050405020304" pitchFamily="18" charset="0"/>
                <a:cs typeface="Times New Roman" panose="02020603050405020304" pitchFamily="18" charset="0"/>
              </a:rPr>
              <a:t>Nomenclature</a:t>
            </a:r>
            <a:r>
              <a:rPr lang="en-US" sz="900" dirty="0">
                <a:solidFill>
                  <a:srgbClr val="000000"/>
                </a:solidFill>
                <a:effectLst/>
                <a:ea typeface="Times New Roman" panose="02020603050405020304" pitchFamily="18" charset="0"/>
                <a:cs typeface="Times New Roman" panose="02020603050405020304" pitchFamily="18" charset="0"/>
              </a:rPr>
              <a:t>: </a:t>
            </a:r>
          </a:p>
          <a:p>
            <a:pPr marL="0" marR="0">
              <a:spcBef>
                <a:spcPts val="0"/>
              </a:spcBef>
              <a:spcAft>
                <a:spcPts val="400"/>
              </a:spcAft>
            </a:pPr>
            <a:r>
              <a:rPr lang="en-US" sz="900" dirty="0" err="1">
                <a:solidFill>
                  <a:srgbClr val="000000"/>
                </a:solidFill>
                <a:ea typeface="Times New Roman" panose="02020603050405020304" pitchFamily="18" charset="0"/>
                <a:cs typeface="Times New Roman" panose="02020603050405020304" pitchFamily="18" charset="0"/>
              </a:rPr>
              <a:t>CourseSource</a:t>
            </a:r>
            <a:r>
              <a:rPr lang="en-US" sz="900" dirty="0">
                <a:solidFill>
                  <a:srgbClr val="000000"/>
                </a:solidFill>
                <a:ea typeface="Times New Roman" panose="02020603050405020304" pitchFamily="18" charset="0"/>
                <a:cs typeface="Times New Roman" panose="02020603050405020304" pitchFamily="18" charset="0"/>
              </a:rPr>
              <a:t>: Open-access peer-reviewed journal  </a:t>
            </a:r>
            <a:endParaRPr lang="en-US" sz="900" dirty="0">
              <a:solidFill>
                <a:srgbClr val="000000"/>
              </a:solidFill>
              <a:effectLst/>
              <a:ea typeface="Times New Roman" panose="02020603050405020304" pitchFamily="18" charset="0"/>
              <a:cs typeface="Times New Roman" panose="02020603050405020304" pitchFamily="18" charset="0"/>
            </a:endParaRPr>
          </a:p>
          <a:p>
            <a:pPr marL="0" marR="0">
              <a:spcBef>
                <a:spcPts val="0"/>
              </a:spcBef>
              <a:spcAft>
                <a:spcPts val="400"/>
              </a:spcAft>
            </a:pPr>
            <a:r>
              <a:rPr lang="en-US" sz="900" dirty="0">
                <a:solidFill>
                  <a:srgbClr val="000000"/>
                </a:solidFill>
                <a:effectLst/>
                <a:ea typeface="Times New Roman" panose="02020603050405020304" pitchFamily="18" charset="0"/>
                <a:cs typeface="Times New Roman" panose="02020603050405020304" pitchFamily="18" charset="0"/>
              </a:rPr>
              <a:t>ISKME: Institute for the Study of Knowledge Management</a:t>
            </a:r>
          </a:p>
          <a:p>
            <a:pPr marL="0" marR="0">
              <a:spcBef>
                <a:spcPts val="0"/>
              </a:spcBef>
              <a:spcAft>
                <a:spcPts val="400"/>
              </a:spcAft>
            </a:pPr>
            <a:r>
              <a:rPr lang="en-US" sz="900" dirty="0">
                <a:solidFill>
                  <a:srgbClr val="000000"/>
                </a:solidFill>
                <a:effectLst/>
                <a:ea typeface="Times New Roman" panose="02020603050405020304" pitchFamily="18" charset="0"/>
                <a:cs typeface="Times New Roman" panose="02020603050405020304" pitchFamily="18" charset="0"/>
              </a:rPr>
              <a:t>MM Hub: Math Modeling Hub</a:t>
            </a:r>
          </a:p>
          <a:p>
            <a:pPr marL="0" marR="0">
              <a:spcBef>
                <a:spcPts val="0"/>
              </a:spcBef>
              <a:spcAft>
                <a:spcPts val="400"/>
              </a:spcAft>
            </a:pPr>
            <a:r>
              <a:rPr lang="en-US" sz="900" dirty="0">
                <a:solidFill>
                  <a:srgbClr val="000000"/>
                </a:solidFill>
                <a:effectLst/>
                <a:ea typeface="Times New Roman" panose="02020603050405020304" pitchFamily="18" charset="0"/>
                <a:cs typeface="Times New Roman" panose="02020603050405020304" pitchFamily="18" charset="0"/>
              </a:rPr>
              <a:t>OEP/R: Open Education Practices/Resources</a:t>
            </a:r>
          </a:p>
          <a:p>
            <a:pPr marL="0" marR="0">
              <a:spcBef>
                <a:spcPts val="0"/>
              </a:spcBef>
              <a:spcAft>
                <a:spcPts val="400"/>
              </a:spcAft>
            </a:pPr>
            <a:r>
              <a:rPr lang="en-US" sz="900" dirty="0">
                <a:solidFill>
                  <a:srgbClr val="000000"/>
                </a:solidFill>
                <a:effectLst/>
                <a:ea typeface="Times New Roman" panose="02020603050405020304" pitchFamily="18" charset="0"/>
                <a:cs typeface="Times New Roman" panose="02020603050405020304" pitchFamily="18" charset="0"/>
              </a:rPr>
              <a:t>QUBES : Quantitative Undergraduate Biology Education &amp; Synthesis</a:t>
            </a:r>
          </a:p>
          <a:p>
            <a:pPr marL="0" marR="0">
              <a:spcBef>
                <a:spcPts val="0"/>
              </a:spcBef>
              <a:spcAft>
                <a:spcPts val="400"/>
              </a:spcAft>
            </a:pPr>
            <a:r>
              <a:rPr lang="en-US" sz="900" dirty="0">
                <a:solidFill>
                  <a:srgbClr val="000000"/>
                </a:solidFill>
                <a:effectLst/>
                <a:ea typeface="Times New Roman" panose="02020603050405020304" pitchFamily="18" charset="0"/>
                <a:cs typeface="Times New Roman" panose="02020603050405020304" pitchFamily="18" charset="0"/>
              </a:rPr>
              <a:t>SERC: Science Education Resource Center </a:t>
            </a:r>
          </a:p>
          <a:p>
            <a:pPr marL="0" marR="0">
              <a:spcBef>
                <a:spcPts val="0"/>
              </a:spcBef>
              <a:spcAft>
                <a:spcPts val="400"/>
              </a:spcAft>
            </a:pPr>
            <a:r>
              <a:rPr lang="en-US" sz="900" dirty="0">
                <a:solidFill>
                  <a:srgbClr val="000000"/>
                </a:solidFill>
                <a:effectLst/>
                <a:ea typeface="Times New Roman" panose="02020603050405020304" pitchFamily="18" charset="0"/>
                <a:cs typeface="Times New Roman" panose="02020603050405020304" pitchFamily="18" charset="0"/>
              </a:rPr>
              <a:t>SIMIODE: Systematic Initiative for Modeling Investigation and</a:t>
            </a:r>
            <a:br>
              <a:rPr lang="en-US" sz="900" dirty="0">
                <a:solidFill>
                  <a:srgbClr val="000000"/>
                </a:solidFill>
                <a:effectLst/>
                <a:ea typeface="Times New Roman" panose="02020603050405020304" pitchFamily="18" charset="0"/>
                <a:cs typeface="Times New Roman" panose="02020603050405020304" pitchFamily="18" charset="0"/>
              </a:rPr>
            </a:br>
            <a:r>
              <a:rPr lang="en-US" sz="900" dirty="0">
                <a:solidFill>
                  <a:srgbClr val="000000"/>
                </a:solidFill>
                <a:effectLst/>
                <a:ea typeface="Times New Roman" panose="02020603050405020304" pitchFamily="18" charset="0"/>
                <a:cs typeface="Times New Roman" panose="02020603050405020304" pitchFamily="18" charset="0"/>
              </a:rPr>
              <a:t>Opportunities with Differential Equations;</a:t>
            </a:r>
          </a:p>
          <a:p>
            <a:pPr marL="0" marR="0">
              <a:spcBef>
                <a:spcPts val="0"/>
              </a:spcBef>
              <a:spcAft>
                <a:spcPts val="400"/>
              </a:spcAft>
            </a:pPr>
            <a:r>
              <a:rPr lang="en-US" sz="900" dirty="0">
                <a:solidFill>
                  <a:srgbClr val="000000"/>
                </a:solidFill>
                <a:effectLst/>
                <a:ea typeface="Times New Roman" panose="02020603050405020304" pitchFamily="18" charset="0"/>
                <a:cs typeface="Times New Roman" panose="02020603050405020304" pitchFamily="18" charset="0"/>
              </a:rPr>
              <a:t>S-JEDI: Social Justice, Equity, Diversity and Inclusion</a:t>
            </a:r>
          </a:p>
          <a:p>
            <a:pPr marL="0" marR="0">
              <a:spcBef>
                <a:spcPts val="0"/>
              </a:spcBef>
              <a:spcAft>
                <a:spcPts val="400"/>
              </a:spcAft>
            </a:pPr>
            <a:r>
              <a:rPr lang="en-US" sz="900" dirty="0">
                <a:solidFill>
                  <a:srgbClr val="000000"/>
                </a:solidFill>
                <a:effectLst/>
                <a:ea typeface="Times New Roman" panose="02020603050405020304" pitchFamily="18" charset="0"/>
                <a:cs typeface="Times New Roman" panose="02020603050405020304" pitchFamily="18" charset="0"/>
              </a:rPr>
              <a:t>SPLINE: </a:t>
            </a:r>
            <a:r>
              <a:rPr lang="en-US" sz="900" dirty="0" err="1">
                <a:solidFill>
                  <a:srgbClr val="000000"/>
                </a:solidFill>
                <a:effectLst/>
                <a:ea typeface="Times New Roman" panose="02020603050405020304" pitchFamily="18" charset="0"/>
                <a:cs typeface="Times New Roman" panose="02020603050405020304" pitchFamily="18" charset="0"/>
              </a:rPr>
              <a:t>STEMed</a:t>
            </a:r>
            <a:r>
              <a:rPr lang="en-US" sz="900" dirty="0">
                <a:solidFill>
                  <a:srgbClr val="000000"/>
                </a:solidFill>
                <a:effectLst/>
                <a:ea typeface="Times New Roman" panose="02020603050405020304" pitchFamily="18" charset="0"/>
                <a:cs typeface="Times New Roman" panose="02020603050405020304" pitchFamily="18" charset="0"/>
              </a:rPr>
              <a:t> Project Leaders Inclusivity Network</a:t>
            </a:r>
          </a:p>
          <a:p>
            <a:pPr marL="0" marR="0">
              <a:spcBef>
                <a:spcPts val="0"/>
              </a:spcBef>
              <a:spcAft>
                <a:spcPts val="400"/>
              </a:spcAft>
            </a:pPr>
            <a:r>
              <a:rPr lang="en-US" sz="900" dirty="0">
                <a:solidFill>
                  <a:srgbClr val="000000"/>
                </a:solidFill>
                <a:effectLst/>
                <a:ea typeface="Times New Roman" panose="02020603050405020304" pitchFamily="18" charset="0"/>
                <a:cs typeface="Times New Roman" panose="02020603050405020304" pitchFamily="18" charset="0"/>
              </a:rPr>
              <a:t>STEM: Science, Technology, Engineering &amp; Mathematics</a:t>
            </a:r>
            <a:endParaRPr lang="en-US" sz="900" dirty="0">
              <a:effectLst/>
              <a:ea typeface="Roboto Slab"/>
              <a:cs typeface="Times New Roman" panose="02020603050405020304" pitchFamily="18" charset="0"/>
            </a:endParaRPr>
          </a:p>
        </p:txBody>
      </p:sp>
      <p:pic>
        <p:nvPicPr>
          <p:cNvPr id="160" name="Picture 159" descr="Shape&#10;&#10;Description automatically generated with medium confidence">
            <a:extLst>
              <a:ext uri="{FF2B5EF4-FFF2-40B4-BE49-F238E27FC236}">
                <a16:creationId xmlns:a16="http://schemas.microsoft.com/office/drawing/2014/main" id="{BB7C5B9E-77B8-447C-AFBA-53239E725F52}"/>
              </a:ext>
            </a:extLst>
          </p:cNvPr>
          <p:cNvPicPr>
            <a:picLocks noChangeAspect="1"/>
          </p:cNvPicPr>
          <p:nvPr/>
        </p:nvPicPr>
        <p:blipFill rotWithShape="1">
          <a:blip r:embed="rId7">
            <a:extLst>
              <a:ext uri="{28A0092B-C50C-407E-A947-70E740481C1C}">
                <a14:useLocalDpi xmlns:a14="http://schemas.microsoft.com/office/drawing/2010/main" val="0"/>
              </a:ext>
            </a:extLst>
          </a:blip>
          <a:srcRect r="67733" b="-5646"/>
          <a:stretch/>
        </p:blipFill>
        <p:spPr>
          <a:xfrm>
            <a:off x="3045191" y="4786246"/>
            <a:ext cx="192960" cy="211622"/>
          </a:xfrm>
          <a:prstGeom prst="rect">
            <a:avLst/>
          </a:prstGeom>
        </p:spPr>
      </p:pic>
      <p:pic>
        <p:nvPicPr>
          <p:cNvPr id="161" name="Picture 160" descr="Icon&#10;&#10;Description automatically generated">
            <a:extLst>
              <a:ext uri="{FF2B5EF4-FFF2-40B4-BE49-F238E27FC236}">
                <a16:creationId xmlns:a16="http://schemas.microsoft.com/office/drawing/2014/main" id="{55373441-D34E-40BC-B1A0-23BB16E722B2}"/>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3480995" y="5338795"/>
            <a:ext cx="264987" cy="233487"/>
          </a:xfrm>
          <a:prstGeom prst="rect">
            <a:avLst/>
          </a:prstGeom>
        </p:spPr>
      </p:pic>
      <p:pic>
        <p:nvPicPr>
          <p:cNvPr id="162" name="Picture 2" descr="Image result for mmhub logo">
            <a:extLst>
              <a:ext uri="{FF2B5EF4-FFF2-40B4-BE49-F238E27FC236}">
                <a16:creationId xmlns:a16="http://schemas.microsoft.com/office/drawing/2014/main" id="{2A61D179-EA44-41E4-BA2E-FD971E036E97}"/>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772286" y="4917224"/>
            <a:ext cx="453137" cy="248549"/>
          </a:xfrm>
          <a:prstGeom prst="rect">
            <a:avLst/>
          </a:prstGeom>
          <a:noFill/>
          <a:extLst>
            <a:ext uri="{909E8E84-426E-40DD-AFC4-6F175D3DCCD1}">
              <a14:hiddenFill xmlns:a14="http://schemas.microsoft.com/office/drawing/2010/main">
                <a:solidFill>
                  <a:srgbClr val="FFFFFF"/>
                </a:solidFill>
              </a14:hiddenFill>
            </a:ext>
          </a:extLst>
        </p:spPr>
      </p:pic>
      <p:pic>
        <p:nvPicPr>
          <p:cNvPr id="163" name="Picture 2" descr="Green and blue circular logo with the word SERC underneath it.">
            <a:extLst>
              <a:ext uri="{FF2B5EF4-FFF2-40B4-BE49-F238E27FC236}">
                <a16:creationId xmlns:a16="http://schemas.microsoft.com/office/drawing/2014/main" id="{CD64AEFA-284C-4229-8C82-A93BE4E4EF63}"/>
              </a:ext>
            </a:extLst>
          </p:cNvPr>
          <p:cNvPicPr>
            <a:picLocks noChangeAspect="1" noChangeArrowheads="1"/>
          </p:cNvPicPr>
          <p:nvPr/>
        </p:nvPicPr>
        <p:blipFill rotWithShape="1">
          <a:blip r:embed="rId12">
            <a:extLst>
              <a:ext uri="{28A0092B-C50C-407E-A947-70E740481C1C}">
                <a14:useLocalDpi xmlns:a14="http://schemas.microsoft.com/office/drawing/2010/main" val="0"/>
              </a:ext>
            </a:extLst>
          </a:blip>
          <a:srcRect l="18566" t="1550" r="20413" b="34327"/>
          <a:stretch/>
        </p:blipFill>
        <p:spPr bwMode="auto">
          <a:xfrm>
            <a:off x="2301643" y="5540718"/>
            <a:ext cx="197304" cy="198779"/>
          </a:xfrm>
          <a:prstGeom prst="rect">
            <a:avLst/>
          </a:prstGeom>
          <a:noFill/>
          <a:extLst>
            <a:ext uri="{909E8E84-426E-40DD-AFC4-6F175D3DCCD1}">
              <a14:hiddenFill xmlns:a14="http://schemas.microsoft.com/office/drawing/2010/main">
                <a:solidFill>
                  <a:srgbClr val="FFFFFF"/>
                </a:solidFill>
              </a14:hiddenFill>
            </a:ext>
          </a:extLst>
        </p:spPr>
      </p:pic>
      <p:pic>
        <p:nvPicPr>
          <p:cNvPr id="164" name="Picture 163" descr="A picture containing text&#10;&#10;Description automatically generated">
            <a:extLst>
              <a:ext uri="{FF2B5EF4-FFF2-40B4-BE49-F238E27FC236}">
                <a16:creationId xmlns:a16="http://schemas.microsoft.com/office/drawing/2014/main" id="{937F1266-513A-460B-B033-C5A9CC7F5D0B}"/>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3195018" y="5739183"/>
            <a:ext cx="321986" cy="321986"/>
          </a:xfrm>
          <a:prstGeom prst="rect">
            <a:avLst/>
          </a:prstGeom>
        </p:spPr>
      </p:pic>
      <p:pic>
        <p:nvPicPr>
          <p:cNvPr id="165" name="Picture 164" descr="Logo&#10;&#10;Description automatically generated with medium confidence">
            <a:extLst>
              <a:ext uri="{FF2B5EF4-FFF2-40B4-BE49-F238E27FC236}">
                <a16:creationId xmlns:a16="http://schemas.microsoft.com/office/drawing/2014/main" id="{2B47F3F5-BC85-4EDD-A4F5-4398BFE4164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80152" y="6019363"/>
            <a:ext cx="228663" cy="238594"/>
          </a:xfrm>
          <a:prstGeom prst="rect">
            <a:avLst/>
          </a:prstGeom>
        </p:spPr>
      </p:pic>
      <p:pic>
        <p:nvPicPr>
          <p:cNvPr id="166" name="Picture 165" descr="Diagram, venn diagram&#10;&#10;Description automatically generated">
            <a:extLst>
              <a:ext uri="{FF2B5EF4-FFF2-40B4-BE49-F238E27FC236}">
                <a16:creationId xmlns:a16="http://schemas.microsoft.com/office/drawing/2014/main" id="{35AE481A-7C85-438B-AAEA-6F59ADCD31E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36442" y="6232790"/>
            <a:ext cx="272485" cy="243770"/>
          </a:xfrm>
          <a:prstGeom prst="rect">
            <a:avLst/>
          </a:prstGeom>
        </p:spPr>
      </p:pic>
      <p:pic>
        <p:nvPicPr>
          <p:cNvPr id="168" name="Picture 167" descr="Logo&#10;&#10;Description automatically generated">
            <a:extLst>
              <a:ext uri="{FF2B5EF4-FFF2-40B4-BE49-F238E27FC236}">
                <a16:creationId xmlns:a16="http://schemas.microsoft.com/office/drawing/2014/main" id="{1A07753C-6604-41F7-A3C2-BC8BF9F6DA9D}"/>
              </a:ext>
            </a:extLst>
          </p:cNvPr>
          <p:cNvPicPr>
            <a:picLocks noChangeAspect="1"/>
          </p:cNvPicPr>
          <p:nvPr/>
        </p:nvPicPr>
        <p:blipFill rotWithShape="1">
          <a:blip r:embed="rId8">
            <a:extLst>
              <a:ext uri="{28A0092B-C50C-407E-A947-70E740481C1C}">
                <a14:useLocalDpi xmlns:a14="http://schemas.microsoft.com/office/drawing/2010/main" val="0"/>
              </a:ext>
            </a:extLst>
          </a:blip>
          <a:srcRect r="78455" b="-7746"/>
          <a:stretch/>
        </p:blipFill>
        <p:spPr>
          <a:xfrm>
            <a:off x="2691596" y="4563762"/>
            <a:ext cx="293205" cy="220679"/>
          </a:xfrm>
          <a:prstGeom prst="rect">
            <a:avLst/>
          </a:prstGeom>
        </p:spPr>
      </p:pic>
      <p:grpSp>
        <p:nvGrpSpPr>
          <p:cNvPr id="11" name="Group 10">
            <a:extLst>
              <a:ext uri="{FF2B5EF4-FFF2-40B4-BE49-F238E27FC236}">
                <a16:creationId xmlns:a16="http://schemas.microsoft.com/office/drawing/2014/main" id="{C3D5D012-61FB-4C26-96F4-79A16DBE715A}"/>
              </a:ext>
            </a:extLst>
          </p:cNvPr>
          <p:cNvGrpSpPr/>
          <p:nvPr/>
        </p:nvGrpSpPr>
        <p:grpSpPr>
          <a:xfrm>
            <a:off x="4031247" y="4445357"/>
            <a:ext cx="4986452" cy="2140150"/>
            <a:chOff x="4031247" y="4445357"/>
            <a:chExt cx="4986452" cy="2140150"/>
          </a:xfrm>
        </p:grpSpPr>
        <p:sp>
          <p:nvSpPr>
            <p:cNvPr id="170" name="TextBox 169">
              <a:extLst>
                <a:ext uri="{FF2B5EF4-FFF2-40B4-BE49-F238E27FC236}">
                  <a16:creationId xmlns:a16="http://schemas.microsoft.com/office/drawing/2014/main" id="{249F4CC2-ABE2-4278-8607-D9E62505AB5C}"/>
                </a:ext>
              </a:extLst>
            </p:cNvPr>
            <p:cNvSpPr txBox="1"/>
            <p:nvPr/>
          </p:nvSpPr>
          <p:spPr>
            <a:xfrm>
              <a:off x="4031247" y="6354675"/>
              <a:ext cx="3231042" cy="230832"/>
            </a:xfrm>
            <a:prstGeom prst="rect">
              <a:avLst/>
            </a:prstGeom>
            <a:noFill/>
          </p:spPr>
          <p:txBody>
            <a:bodyPr wrap="square">
              <a:spAutoFit/>
            </a:bodyPr>
            <a:lstStyle/>
            <a:p>
              <a:r>
                <a:rPr lang="en-US" sz="900" dirty="0">
                  <a:solidFill>
                    <a:srgbClr val="000000"/>
                  </a:solidFill>
                  <a:effectLst/>
                  <a:ea typeface="Times New Roman" panose="02020603050405020304" pitchFamily="18" charset="0"/>
                  <a:cs typeface="Calibri" panose="020F0502020204030204" pitchFamily="34" charset="0"/>
                </a:rPr>
                <a:t>Mini-grant recipient feedback for value of collaboration </a:t>
              </a:r>
              <a:endParaRPr lang="en-US" sz="900" dirty="0">
                <a:cs typeface="Calibri" panose="020F0502020204030204" pitchFamily="34" charset="0"/>
              </a:endParaRPr>
            </a:p>
          </p:txBody>
        </p:sp>
        <p:sp>
          <p:nvSpPr>
            <p:cNvPr id="169" name="Rectangular Callout 1">
              <a:extLst>
                <a:ext uri="{FF2B5EF4-FFF2-40B4-BE49-F238E27FC236}">
                  <a16:creationId xmlns:a16="http://schemas.microsoft.com/office/drawing/2014/main" id="{61140F2D-5D6B-44F1-A422-7F702C63A0C2}"/>
                </a:ext>
              </a:extLst>
            </p:cNvPr>
            <p:cNvSpPr/>
            <p:nvPr/>
          </p:nvSpPr>
          <p:spPr>
            <a:xfrm>
              <a:off x="4089725" y="4445357"/>
              <a:ext cx="4927974" cy="1724662"/>
            </a:xfrm>
            <a:prstGeom prst="wedgeRectCallout">
              <a:avLst>
                <a:gd name="adj1" fmla="val 4069"/>
                <a:gd name="adj2" fmla="val 63997"/>
              </a:avLst>
            </a:prstGeom>
            <a:solidFill>
              <a:schemeClr val="tx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kern="0" dirty="0">
                <a:solidFill>
                  <a:schemeClr val="bg1"/>
                </a:solidFill>
                <a:cs typeface="Arial" pitchFamily="34" charset="0"/>
              </a:endParaRPr>
            </a:p>
            <a:p>
              <a:r>
                <a:rPr lang="en-US" sz="1100" dirty="0">
                  <a:cs typeface="Arial" panose="020B0604020202020204" pitchFamily="34" charset="0"/>
                </a:rPr>
                <a:t>So the great thing about this mini grant is that it came with some pretty big outcomes and the first we're really excited about is that we're migrating all of the </a:t>
              </a:r>
              <a:r>
                <a:rPr lang="en-US" sz="1100" dirty="0" err="1">
                  <a:cs typeface="Arial" panose="020B0604020202020204" pitchFamily="34" charset="0"/>
                </a:rPr>
                <a:t>CourseSource</a:t>
              </a:r>
              <a:r>
                <a:rPr lang="en-US" sz="1100" dirty="0">
                  <a:cs typeface="Arial" panose="020B0604020202020204" pitchFamily="34" charset="0"/>
                </a:rPr>
                <a:t> articles to the QUBES Hub platform by April, and quite frankly we wouldn't had the time energy or expertise to get this done without the support from this mini grant, and we are extremely grateful for that. And the other nice thing is it brought upon long term collaborations... And so again we're really thankful that this mini grant brought us together in a way that we were ready to apply for future funding.</a:t>
              </a:r>
            </a:p>
            <a:p>
              <a:pPr algn="ctr"/>
              <a:endParaRPr lang="en-US" sz="1100" dirty="0">
                <a:solidFill>
                  <a:schemeClr val="bg1"/>
                </a:solidFill>
              </a:endParaRPr>
            </a:p>
          </p:txBody>
        </p:sp>
      </p:grpSp>
    </p:spTree>
    <p:extLst>
      <p:ext uri="{BB962C8B-B14F-4D97-AF65-F5344CB8AC3E}">
        <p14:creationId xmlns:p14="http://schemas.microsoft.com/office/powerpoint/2010/main" val="41969722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TextBox 66">
            <a:extLst>
              <a:ext uri="{FF2B5EF4-FFF2-40B4-BE49-F238E27FC236}">
                <a16:creationId xmlns:a16="http://schemas.microsoft.com/office/drawing/2014/main" id="{8659A576-31FF-4DEE-8BE9-70492C2E0D91}"/>
              </a:ext>
            </a:extLst>
          </p:cNvPr>
          <p:cNvSpPr txBox="1"/>
          <p:nvPr/>
        </p:nvSpPr>
        <p:spPr>
          <a:xfrm>
            <a:off x="87618" y="2574364"/>
            <a:ext cx="2473586" cy="507831"/>
          </a:xfrm>
          <a:prstGeom prst="rect">
            <a:avLst/>
          </a:prstGeom>
          <a:noFill/>
        </p:spPr>
        <p:txBody>
          <a:bodyPr wrap="square">
            <a:spAutoFit/>
          </a:bodyPr>
          <a:lstStyle/>
          <a:p>
            <a:r>
              <a:rPr lang="en-US" sz="900" dirty="0">
                <a:solidFill>
                  <a:srgbClr val="000000"/>
                </a:solidFill>
                <a:effectLst/>
                <a:ea typeface="Times New Roman" panose="02020603050405020304" pitchFamily="18" charset="0"/>
                <a:cs typeface="Calibri" panose="020F0502020204030204" pitchFamily="34" charset="0"/>
              </a:rPr>
              <a:t>S-JEDI participant on </a:t>
            </a:r>
          </a:p>
          <a:p>
            <a:r>
              <a:rPr lang="en-US" sz="900" dirty="0">
                <a:solidFill>
                  <a:srgbClr val="000000"/>
                </a:solidFill>
                <a:effectLst/>
                <a:ea typeface="Times New Roman" panose="02020603050405020304" pitchFamily="18" charset="0"/>
                <a:cs typeface="Calibri" panose="020F0502020204030204" pitchFamily="34" charset="0"/>
              </a:rPr>
              <a:t>continued impact from </a:t>
            </a:r>
          </a:p>
          <a:p>
            <a:r>
              <a:rPr lang="en-US" sz="900" dirty="0">
                <a:solidFill>
                  <a:srgbClr val="000000"/>
                </a:solidFill>
                <a:effectLst/>
                <a:ea typeface="Times New Roman" panose="02020603050405020304" pitchFamily="18" charset="0"/>
                <a:cs typeface="Calibri" panose="020F0502020204030204" pitchFamily="34" charset="0"/>
              </a:rPr>
              <a:t>participation in the learning community. </a:t>
            </a:r>
            <a:endParaRPr lang="en-US" sz="900" dirty="0">
              <a:cs typeface="Calibri" panose="020F0502020204030204" pitchFamily="34" charset="0"/>
            </a:endParaRPr>
          </a:p>
        </p:txBody>
      </p:sp>
      <p:sp>
        <p:nvSpPr>
          <p:cNvPr id="115" name="Rectangular Callout 1">
            <a:extLst>
              <a:ext uri="{FF2B5EF4-FFF2-40B4-BE49-F238E27FC236}">
                <a16:creationId xmlns:a16="http://schemas.microsoft.com/office/drawing/2014/main" id="{434234AE-810A-425F-BC9C-56D23E9B6393}"/>
              </a:ext>
            </a:extLst>
          </p:cNvPr>
          <p:cNvSpPr/>
          <p:nvPr/>
        </p:nvSpPr>
        <p:spPr>
          <a:xfrm>
            <a:off x="166821" y="142614"/>
            <a:ext cx="3207356" cy="2429024"/>
          </a:xfrm>
          <a:prstGeom prst="wedgeRectCallout">
            <a:avLst>
              <a:gd name="adj1" fmla="val 6026"/>
              <a:gd name="adj2" fmla="val 63490"/>
            </a:avLst>
          </a:prstGeom>
          <a:solidFill>
            <a:schemeClr val="accent1"/>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100" kern="0" dirty="0">
              <a:solidFill>
                <a:schemeClr val="bg1"/>
              </a:solidFill>
              <a:cs typeface="Arial" pitchFamily="34" charset="0"/>
            </a:endParaRPr>
          </a:p>
          <a:p>
            <a:r>
              <a:rPr lang="en-US" sz="1100" i="0" dirty="0">
                <a:solidFill>
                  <a:schemeClr val="bg1"/>
                </a:solidFill>
                <a:effectLst/>
              </a:rPr>
              <a:t>[The S-JEDI] activities supported me in my work around framing and designing a number of internal DEI group discussions and brainstorming sessions. The S-JEDI group was a fruitful opportunity for practicing small cohort professional learning that also connected directly to seeing our work through a more informed and more intentional social justice lens. As a company, we have emerged from this collective work done during fall 2020 with a revised vision and set of values for the organization, and a set of DEI resources, which I feel personally better equipped to contribute to going forward. </a:t>
            </a:r>
            <a:endParaRPr lang="en-US" sz="1100" dirty="0">
              <a:solidFill>
                <a:schemeClr val="bg1"/>
              </a:solidFill>
            </a:endParaRPr>
          </a:p>
          <a:p>
            <a:endParaRPr lang="en-US" sz="1100" dirty="0">
              <a:solidFill>
                <a:schemeClr val="bg1"/>
              </a:solidFill>
            </a:endParaRPr>
          </a:p>
        </p:txBody>
      </p:sp>
      <p:sp>
        <p:nvSpPr>
          <p:cNvPr id="116" name="Rectangular Callout 1">
            <a:extLst>
              <a:ext uri="{FF2B5EF4-FFF2-40B4-BE49-F238E27FC236}">
                <a16:creationId xmlns:a16="http://schemas.microsoft.com/office/drawing/2014/main" id="{7D793CA5-BE46-4442-B580-5920213E2B9F}"/>
              </a:ext>
            </a:extLst>
          </p:cNvPr>
          <p:cNvSpPr/>
          <p:nvPr/>
        </p:nvSpPr>
        <p:spPr>
          <a:xfrm>
            <a:off x="171806" y="3120482"/>
            <a:ext cx="3202371" cy="1550544"/>
          </a:xfrm>
          <a:prstGeom prst="wedgeRectCallout">
            <a:avLst>
              <a:gd name="adj1" fmla="val 4315"/>
              <a:gd name="adj2" fmla="val 67722"/>
            </a:avLst>
          </a:prstGeom>
          <a:gradFill flip="none" rotWithShape="1">
            <a:gsLst>
              <a:gs pos="0">
                <a:schemeClr val="accent6">
                  <a:lumMod val="40000"/>
                  <a:lumOff val="60000"/>
                </a:schemeClr>
              </a:gs>
              <a:gs pos="46000">
                <a:schemeClr val="accent6">
                  <a:lumMod val="95000"/>
                  <a:lumOff val="5000"/>
                </a:schemeClr>
              </a:gs>
              <a:gs pos="100000">
                <a:schemeClr val="accent6">
                  <a:lumMod val="60000"/>
                </a:schemeClr>
              </a:gs>
            </a:gsLst>
            <a:path path="circle">
              <a:fillToRect l="50000" t="130000" r="50000" b="-30000"/>
            </a:path>
            <a:tileRect/>
          </a:gra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nSpc>
                <a:spcPct val="107000"/>
              </a:lnSpc>
              <a:spcBef>
                <a:spcPts val="0"/>
              </a:spcBef>
              <a:spcAft>
                <a:spcPts val="0"/>
              </a:spcAft>
            </a:pPr>
            <a:r>
              <a:rPr lang="en-US" sz="1100" dirty="0">
                <a:solidFill>
                  <a:schemeClr val="bg1"/>
                </a:solidFill>
                <a:effectLst/>
                <a:ea typeface="Arial" panose="020B0604020202020204" pitchFamily="34" charset="0"/>
              </a:rPr>
              <a:t>QUBES has provided  important support and insight into building </a:t>
            </a:r>
            <a:r>
              <a:rPr lang="en-US" sz="1100" dirty="0">
                <a:solidFill>
                  <a:schemeClr val="bg1"/>
                </a:solidFill>
                <a:ea typeface="Arial" panose="020B0604020202020204" pitchFamily="34" charset="0"/>
              </a:rPr>
              <a:t> a </a:t>
            </a:r>
            <a:r>
              <a:rPr lang="en-US" sz="1100" dirty="0">
                <a:solidFill>
                  <a:schemeClr val="bg1"/>
                </a:solidFill>
                <a:effectLst/>
                <a:ea typeface="Arial" panose="020B0604020202020204" pitchFamily="34" charset="0"/>
              </a:rPr>
              <a:t>community of practice - think of it as </a:t>
            </a:r>
            <a:r>
              <a:rPr lang="en-US" sz="1100" dirty="0">
                <a:solidFill>
                  <a:schemeClr val="bg1"/>
                </a:solidFill>
                <a:ea typeface="Arial" panose="020B0604020202020204" pitchFamily="34" charset="0"/>
              </a:rPr>
              <a:t>the </a:t>
            </a:r>
            <a:r>
              <a:rPr lang="en-US" sz="1100" dirty="0">
                <a:solidFill>
                  <a:schemeClr val="bg1"/>
                </a:solidFill>
                <a:effectLst/>
                <a:ea typeface="Arial" panose="020B0604020202020204" pitchFamily="34" charset="0"/>
              </a:rPr>
              <a:t>human infrastructure in addition to the technological infrastructure. QUBES has also provided networking  with other OER organizations and communities of practice, especially through our participation in  the SCORE-UBE Network. </a:t>
            </a:r>
            <a:endParaRPr lang="en-US" sz="1100" dirty="0">
              <a:solidFill>
                <a:schemeClr val="bg1"/>
              </a:solidFill>
            </a:endParaRPr>
          </a:p>
        </p:txBody>
      </p:sp>
      <p:sp>
        <p:nvSpPr>
          <p:cNvPr id="4" name="TextBox 3">
            <a:extLst>
              <a:ext uri="{FF2B5EF4-FFF2-40B4-BE49-F238E27FC236}">
                <a16:creationId xmlns:a16="http://schemas.microsoft.com/office/drawing/2014/main" id="{A510AEA7-2C17-46D2-8BF2-6CFFA043D959}"/>
              </a:ext>
            </a:extLst>
          </p:cNvPr>
          <p:cNvSpPr txBox="1"/>
          <p:nvPr/>
        </p:nvSpPr>
        <p:spPr>
          <a:xfrm>
            <a:off x="6602488" y="1033472"/>
            <a:ext cx="2541512" cy="430887"/>
          </a:xfrm>
          <a:prstGeom prst="rect">
            <a:avLst/>
          </a:prstGeom>
          <a:noFill/>
        </p:spPr>
        <p:txBody>
          <a:bodyPr wrap="square" rtlCol="0">
            <a:spAutoFit/>
          </a:bodyPr>
          <a:lstStyle/>
          <a:p>
            <a:pPr marL="171450" indent="-171450" algn="r">
              <a:buFont typeface="Wingdings" panose="05000000000000000000" pitchFamily="2" charset="2"/>
              <a:buChar char="q"/>
            </a:pPr>
            <a:r>
              <a:rPr lang="en-US" sz="1100" b="1" dirty="0">
                <a:solidFill>
                  <a:schemeClr val="tx2">
                    <a:lumMod val="75000"/>
                  </a:schemeClr>
                </a:solidFill>
                <a:cs typeface="Arial" panose="020B0604020202020204" pitchFamily="34" charset="0"/>
                <a:hlinkClick r:id="rId2">
                  <a:extLst>
                    <a:ext uri="{A12FA001-AC4F-418D-AE19-62706E023703}">
                      <ahyp:hlinkClr xmlns:ahyp="http://schemas.microsoft.com/office/drawing/2018/hyperlinkcolor" val="tx"/>
                    </a:ext>
                  </a:extLst>
                </a:hlinkClick>
              </a:rPr>
              <a:t>STEM OER Accessibility Framework</a:t>
            </a:r>
            <a:br>
              <a:rPr lang="en-US" sz="1100" b="1" dirty="0">
                <a:solidFill>
                  <a:schemeClr val="tx2">
                    <a:lumMod val="75000"/>
                  </a:schemeClr>
                </a:solidFill>
                <a:cs typeface="Arial" panose="020B0604020202020204" pitchFamily="34" charset="0"/>
              </a:rPr>
            </a:br>
            <a:r>
              <a:rPr lang="en-US" sz="1100" b="0" i="0" u="none" strike="noStrike" dirty="0">
                <a:solidFill>
                  <a:schemeClr val="bg2">
                    <a:lumMod val="25000"/>
                  </a:schemeClr>
                </a:solidFill>
                <a:effectLst/>
                <a:hlinkClick r:id="rId3">
                  <a:extLst>
                    <a:ext uri="{A12FA001-AC4F-418D-AE19-62706E023703}">
                      <ahyp:hlinkClr xmlns:ahyp="http://schemas.microsoft.com/office/drawing/2018/hyperlinkcolor" val="tx"/>
                    </a:ext>
                  </a:extLst>
                </a:hlinkClick>
              </a:rPr>
              <a:t>doi:10.25334/ERXF-AH09</a:t>
            </a:r>
            <a:endParaRPr lang="en-US" sz="1100" b="1" dirty="0">
              <a:solidFill>
                <a:schemeClr val="bg2">
                  <a:lumMod val="25000"/>
                </a:schemeClr>
              </a:solidFill>
              <a:cs typeface="Arial" panose="020B0604020202020204" pitchFamily="34" charset="0"/>
            </a:endParaRPr>
          </a:p>
        </p:txBody>
      </p:sp>
      <p:sp>
        <p:nvSpPr>
          <p:cNvPr id="175" name="TextBox 174">
            <a:extLst>
              <a:ext uri="{FF2B5EF4-FFF2-40B4-BE49-F238E27FC236}">
                <a16:creationId xmlns:a16="http://schemas.microsoft.com/office/drawing/2014/main" id="{E78F65A3-3F3F-4A31-A4C6-353956021EB9}"/>
              </a:ext>
            </a:extLst>
          </p:cNvPr>
          <p:cNvSpPr txBox="1"/>
          <p:nvPr/>
        </p:nvSpPr>
        <p:spPr>
          <a:xfrm>
            <a:off x="7134134" y="2405635"/>
            <a:ext cx="2003703" cy="769441"/>
          </a:xfrm>
          <a:prstGeom prst="rect">
            <a:avLst/>
          </a:prstGeom>
          <a:noFill/>
        </p:spPr>
        <p:txBody>
          <a:bodyPr wrap="square">
            <a:spAutoFit/>
          </a:bodyPr>
          <a:lstStyle/>
          <a:p>
            <a:pPr marL="171450" indent="-171450">
              <a:buFont typeface="Wingdings" panose="05000000000000000000" pitchFamily="2" charset="2"/>
              <a:buChar char="q"/>
            </a:pPr>
            <a:r>
              <a:rPr lang="en-US" sz="1100" dirty="0">
                <a:solidFill>
                  <a:srgbClr val="000000"/>
                </a:solidFill>
                <a:effectLst/>
                <a:ea typeface="Times New Roman" panose="02020603050405020304" pitchFamily="18" charset="0"/>
                <a:cs typeface="Arial" panose="020B0604020202020204" pitchFamily="34" charset="0"/>
              </a:rPr>
              <a:t>Combined infrastructures to reduce overhead costs with hopes of assuring financial sustainability of OER groups</a:t>
            </a:r>
            <a:endParaRPr lang="en-US" sz="1100" dirty="0">
              <a:cs typeface="Arial" panose="020B0604020202020204" pitchFamily="34" charset="0"/>
            </a:endParaRPr>
          </a:p>
        </p:txBody>
      </p:sp>
      <p:sp>
        <p:nvSpPr>
          <p:cNvPr id="50" name="TextBox 49">
            <a:extLst>
              <a:ext uri="{FF2B5EF4-FFF2-40B4-BE49-F238E27FC236}">
                <a16:creationId xmlns:a16="http://schemas.microsoft.com/office/drawing/2014/main" id="{7E77A550-2BDF-47B0-A073-71EFFF359298}"/>
              </a:ext>
            </a:extLst>
          </p:cNvPr>
          <p:cNvSpPr txBox="1"/>
          <p:nvPr/>
        </p:nvSpPr>
        <p:spPr>
          <a:xfrm>
            <a:off x="3378106" y="3129550"/>
            <a:ext cx="1518866" cy="769441"/>
          </a:xfrm>
          <a:prstGeom prst="rect">
            <a:avLst/>
          </a:prstGeom>
          <a:noFill/>
        </p:spPr>
        <p:txBody>
          <a:bodyPr wrap="square">
            <a:spAutoFit/>
          </a:bodyPr>
          <a:lstStyle/>
          <a:p>
            <a:pPr marL="171450" indent="-171450">
              <a:buFont typeface="Wingdings" panose="05000000000000000000" pitchFamily="2" charset="2"/>
              <a:buChar char="q"/>
            </a:pPr>
            <a:r>
              <a:rPr lang="en-US" sz="1100" b="1" dirty="0">
                <a:solidFill>
                  <a:schemeClr val="accent4">
                    <a:lumMod val="75000"/>
                  </a:schemeClr>
                </a:solidFill>
                <a:effectLst/>
                <a:ea typeface="Times New Roman" panose="02020603050405020304" pitchFamily="18" charset="0"/>
                <a:cs typeface="Arial" panose="020B0604020202020204" pitchFamily="34" charset="0"/>
              </a:rPr>
              <a:t>Exchange of ideas to improve organization processes</a:t>
            </a:r>
            <a:endParaRPr lang="en-US" sz="1100" b="1" dirty="0">
              <a:solidFill>
                <a:schemeClr val="accent4">
                  <a:lumMod val="75000"/>
                </a:schemeClr>
              </a:solidFill>
              <a:cs typeface="Arial" panose="020B0604020202020204" pitchFamily="34" charset="0"/>
            </a:endParaRPr>
          </a:p>
        </p:txBody>
      </p:sp>
      <p:sp>
        <p:nvSpPr>
          <p:cNvPr id="51" name="TextBox 50">
            <a:extLst>
              <a:ext uri="{FF2B5EF4-FFF2-40B4-BE49-F238E27FC236}">
                <a16:creationId xmlns:a16="http://schemas.microsoft.com/office/drawing/2014/main" id="{F943A389-32DA-41BC-8064-B1E9BA19DCEF}"/>
              </a:ext>
            </a:extLst>
          </p:cNvPr>
          <p:cNvSpPr txBox="1"/>
          <p:nvPr/>
        </p:nvSpPr>
        <p:spPr>
          <a:xfrm>
            <a:off x="7134134" y="4116352"/>
            <a:ext cx="2009866" cy="1107996"/>
          </a:xfrm>
          <a:prstGeom prst="rect">
            <a:avLst/>
          </a:prstGeom>
          <a:noFill/>
        </p:spPr>
        <p:txBody>
          <a:bodyPr wrap="square">
            <a:spAutoFit/>
          </a:bodyPr>
          <a:lstStyle/>
          <a:p>
            <a:pPr marL="171450" indent="-171450">
              <a:buFont typeface="Wingdings" panose="05000000000000000000" pitchFamily="2" charset="2"/>
              <a:buChar char="q"/>
            </a:pPr>
            <a:r>
              <a:rPr lang="en-US" sz="1100" dirty="0">
                <a:solidFill>
                  <a:schemeClr val="accent6">
                    <a:lumMod val="75000"/>
                  </a:schemeClr>
                </a:solidFill>
                <a:cs typeface="Arial" panose="020B0604020202020204" pitchFamily="34" charset="0"/>
              </a:rPr>
              <a:t>Research to increase understanding of metadata used by STEM faculty to locate resources which meet accessibility needs of their learners.  </a:t>
            </a:r>
          </a:p>
        </p:txBody>
      </p:sp>
      <p:grpSp>
        <p:nvGrpSpPr>
          <p:cNvPr id="6" name="Group 5">
            <a:extLst>
              <a:ext uri="{FF2B5EF4-FFF2-40B4-BE49-F238E27FC236}">
                <a16:creationId xmlns:a16="http://schemas.microsoft.com/office/drawing/2014/main" id="{9A3367F9-6198-48C4-9B8C-64DCE54155DF}"/>
              </a:ext>
            </a:extLst>
          </p:cNvPr>
          <p:cNvGrpSpPr/>
          <p:nvPr/>
        </p:nvGrpSpPr>
        <p:grpSpPr>
          <a:xfrm>
            <a:off x="4687631" y="2544477"/>
            <a:ext cx="2494337" cy="2428266"/>
            <a:chOff x="4864024" y="2129584"/>
            <a:chExt cx="2494337" cy="2428266"/>
          </a:xfrm>
        </p:grpSpPr>
        <p:grpSp>
          <p:nvGrpSpPr>
            <p:cNvPr id="3" name="Group 2">
              <a:extLst>
                <a:ext uri="{FF2B5EF4-FFF2-40B4-BE49-F238E27FC236}">
                  <a16:creationId xmlns:a16="http://schemas.microsoft.com/office/drawing/2014/main" id="{97C0FD8D-7146-40F8-B9DD-15AFE90C2DCB}"/>
                </a:ext>
              </a:extLst>
            </p:cNvPr>
            <p:cNvGrpSpPr/>
            <p:nvPr/>
          </p:nvGrpSpPr>
          <p:grpSpPr>
            <a:xfrm>
              <a:off x="4864024" y="2129584"/>
              <a:ext cx="2494337" cy="2428266"/>
              <a:chOff x="4792796" y="1040235"/>
              <a:chExt cx="2569169" cy="2582652"/>
            </a:xfrm>
          </p:grpSpPr>
          <p:grpSp>
            <p:nvGrpSpPr>
              <p:cNvPr id="142" name="Group 141">
                <a:extLst>
                  <a:ext uri="{FF2B5EF4-FFF2-40B4-BE49-F238E27FC236}">
                    <a16:creationId xmlns:a16="http://schemas.microsoft.com/office/drawing/2014/main" id="{F1CE6D4B-303C-470D-80B6-D5C593C50ECA}"/>
                  </a:ext>
                </a:extLst>
              </p:cNvPr>
              <p:cNvGrpSpPr/>
              <p:nvPr/>
            </p:nvGrpSpPr>
            <p:grpSpPr>
              <a:xfrm>
                <a:off x="4792796" y="1040235"/>
                <a:ext cx="2569169" cy="2582652"/>
                <a:chOff x="2627709" y="1715164"/>
                <a:chExt cx="3888582" cy="4021268"/>
              </a:xfrm>
            </p:grpSpPr>
            <p:grpSp>
              <p:nvGrpSpPr>
                <p:cNvPr id="143" name="Group 142">
                  <a:extLst>
                    <a:ext uri="{FF2B5EF4-FFF2-40B4-BE49-F238E27FC236}">
                      <a16:creationId xmlns:a16="http://schemas.microsoft.com/office/drawing/2014/main" id="{52F85688-D259-4CD9-A16A-5D8E30F18040}"/>
                    </a:ext>
                  </a:extLst>
                </p:cNvPr>
                <p:cNvGrpSpPr/>
                <p:nvPr/>
              </p:nvGrpSpPr>
              <p:grpSpPr>
                <a:xfrm>
                  <a:off x="2627709" y="1715164"/>
                  <a:ext cx="3888582" cy="4021268"/>
                  <a:chOff x="3502024" y="1143885"/>
                  <a:chExt cx="5184776" cy="5361690"/>
                </a:xfrm>
              </p:grpSpPr>
              <p:grpSp>
                <p:nvGrpSpPr>
                  <p:cNvPr id="156" name="Group 155">
                    <a:extLst>
                      <a:ext uri="{FF2B5EF4-FFF2-40B4-BE49-F238E27FC236}">
                        <a16:creationId xmlns:a16="http://schemas.microsoft.com/office/drawing/2014/main" id="{69C1DD78-438F-4242-8347-9AB8A83F37AD}"/>
                      </a:ext>
                    </a:extLst>
                  </p:cNvPr>
                  <p:cNvGrpSpPr/>
                  <p:nvPr/>
                </p:nvGrpSpPr>
                <p:grpSpPr>
                  <a:xfrm>
                    <a:off x="3502024" y="1143885"/>
                    <a:ext cx="5184776" cy="5180715"/>
                    <a:chOff x="4260128" y="1756906"/>
                    <a:chExt cx="4114143" cy="4110922"/>
                  </a:xfrm>
                  <a:effectLst/>
                  <a:scene3d>
                    <a:camera prst="perspectiveFront" fov="4800000"/>
                    <a:lightRig rig="balanced" dir="t">
                      <a:rot lat="0" lon="0" rev="3000000"/>
                    </a:lightRig>
                  </a:scene3d>
                </p:grpSpPr>
                <p:sp>
                  <p:nvSpPr>
                    <p:cNvPr id="161" name="Right Arrow 3">
                      <a:extLst>
                        <a:ext uri="{FF2B5EF4-FFF2-40B4-BE49-F238E27FC236}">
                          <a16:creationId xmlns:a16="http://schemas.microsoft.com/office/drawing/2014/main" id="{AE270E29-5FDD-48C9-99DA-C19EB55C9D3A}"/>
                        </a:ext>
                      </a:extLst>
                    </p:cNvPr>
                    <p:cNvSpPr/>
                    <p:nvPr/>
                  </p:nvSpPr>
                  <p:spPr>
                    <a:xfrm rot="2700000">
                      <a:off x="6464538" y="4082627"/>
                      <a:ext cx="1905000" cy="1665402"/>
                    </a:xfrm>
                    <a:prstGeom prst="rightArrow">
                      <a:avLst>
                        <a:gd name="adj1" fmla="val 73276"/>
                        <a:gd name="adj2" fmla="val 50000"/>
                      </a:avLst>
                    </a:prstGeom>
                    <a:solidFill>
                      <a:srgbClr val="6CAC04"/>
                    </a:solidFill>
                    <a:ln>
                      <a:noFill/>
                    </a:ln>
                    <a:sp3d prstMaterial="plastic">
                      <a:bevelT w="0" h="12700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solidFill>
                          <a:prstClr val="white"/>
                        </a:solidFill>
                        <a:cs typeface="Arial" panose="020B0604020202020204" pitchFamily="34" charset="0"/>
                      </a:endParaRPr>
                    </a:p>
                  </p:txBody>
                </p:sp>
                <p:sp>
                  <p:nvSpPr>
                    <p:cNvPr id="162" name="Right Arrow 4">
                      <a:extLst>
                        <a:ext uri="{FF2B5EF4-FFF2-40B4-BE49-F238E27FC236}">
                          <a16:creationId xmlns:a16="http://schemas.microsoft.com/office/drawing/2014/main" id="{47D433F4-5451-4AF1-AB44-DF70CACC0A40}"/>
                        </a:ext>
                      </a:extLst>
                    </p:cNvPr>
                    <p:cNvSpPr/>
                    <p:nvPr/>
                  </p:nvSpPr>
                  <p:spPr>
                    <a:xfrm rot="18900000">
                      <a:off x="6469271" y="1873484"/>
                      <a:ext cx="1905000" cy="1665402"/>
                    </a:xfrm>
                    <a:prstGeom prst="rightArrow">
                      <a:avLst>
                        <a:gd name="adj1" fmla="val 73276"/>
                        <a:gd name="adj2" fmla="val 50000"/>
                      </a:avLst>
                    </a:prstGeom>
                    <a:solidFill>
                      <a:schemeClr val="tx2"/>
                    </a:solidFill>
                    <a:ln>
                      <a:noFill/>
                    </a:ln>
                    <a:sp3d prstMaterial="plastic">
                      <a:bevelT w="0" h="12700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solidFill>
                          <a:prstClr val="white"/>
                        </a:solidFill>
                        <a:cs typeface="Arial" panose="020B0604020202020204" pitchFamily="34" charset="0"/>
                      </a:endParaRPr>
                    </a:p>
                  </p:txBody>
                </p:sp>
                <p:sp>
                  <p:nvSpPr>
                    <p:cNvPr id="163" name="Right Arrow 5">
                      <a:extLst>
                        <a:ext uri="{FF2B5EF4-FFF2-40B4-BE49-F238E27FC236}">
                          <a16:creationId xmlns:a16="http://schemas.microsoft.com/office/drawing/2014/main" id="{ABBDA5B6-F476-477C-A01A-431D62F456C0}"/>
                        </a:ext>
                      </a:extLst>
                    </p:cNvPr>
                    <p:cNvSpPr/>
                    <p:nvPr/>
                  </p:nvSpPr>
                  <p:spPr>
                    <a:xfrm rot="8100000" flipV="1">
                      <a:off x="4260128" y="4082627"/>
                      <a:ext cx="1905000" cy="1665402"/>
                    </a:xfrm>
                    <a:prstGeom prst="rightArrow">
                      <a:avLst>
                        <a:gd name="adj1" fmla="val 73276"/>
                        <a:gd name="adj2" fmla="val 50000"/>
                      </a:avLst>
                    </a:prstGeom>
                    <a:solidFill>
                      <a:srgbClr val="C00000"/>
                    </a:solidFill>
                    <a:ln>
                      <a:noFill/>
                    </a:ln>
                    <a:sp3d prstMaterial="plastic">
                      <a:bevelT w="0" h="12700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solidFill>
                          <a:prstClr val="white"/>
                        </a:solidFill>
                        <a:cs typeface="Arial" panose="020B0604020202020204" pitchFamily="34" charset="0"/>
                      </a:endParaRPr>
                    </a:p>
                  </p:txBody>
                </p:sp>
                <p:sp>
                  <p:nvSpPr>
                    <p:cNvPr id="164" name="Right Arrow 6">
                      <a:extLst>
                        <a:ext uri="{FF2B5EF4-FFF2-40B4-BE49-F238E27FC236}">
                          <a16:creationId xmlns:a16="http://schemas.microsoft.com/office/drawing/2014/main" id="{25CD4B3F-CA22-49EC-A09D-B553C86710DA}"/>
                        </a:ext>
                      </a:extLst>
                    </p:cNvPr>
                    <p:cNvSpPr/>
                    <p:nvPr/>
                  </p:nvSpPr>
                  <p:spPr>
                    <a:xfrm rot="2700000" flipH="1">
                      <a:off x="4258615" y="1876705"/>
                      <a:ext cx="1905000" cy="1665402"/>
                    </a:xfrm>
                    <a:prstGeom prst="rightArrow">
                      <a:avLst>
                        <a:gd name="adj1" fmla="val 73276"/>
                        <a:gd name="adj2" fmla="val 50000"/>
                      </a:avLst>
                    </a:prstGeom>
                    <a:ln>
                      <a:noFill/>
                    </a:ln>
                    <a:sp3d prstMaterial="plastic">
                      <a:bevelT w="0" h="12700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solidFill>
                          <a:prstClr val="white"/>
                        </a:solidFill>
                        <a:cs typeface="Arial" panose="020B0604020202020204" pitchFamily="34" charset="0"/>
                      </a:endParaRPr>
                    </a:p>
                  </p:txBody>
                </p:sp>
              </p:grpSp>
              <p:sp>
                <p:nvSpPr>
                  <p:cNvPr id="157" name="Rectangle 156">
                    <a:extLst>
                      <a:ext uri="{FF2B5EF4-FFF2-40B4-BE49-F238E27FC236}">
                        <a16:creationId xmlns:a16="http://schemas.microsoft.com/office/drawing/2014/main" id="{D72A1E35-FCB9-4FF4-9123-7A4D7FA24258}"/>
                      </a:ext>
                    </a:extLst>
                  </p:cNvPr>
                  <p:cNvSpPr/>
                  <p:nvPr/>
                </p:nvSpPr>
                <p:spPr>
                  <a:xfrm>
                    <a:off x="3846272" y="5972175"/>
                    <a:ext cx="1488450" cy="533400"/>
                  </a:xfrm>
                  <a:prstGeom prst="rect">
                    <a:avLst/>
                  </a:prstGeom>
                  <a:gradFill flip="none" rotWithShape="1">
                    <a:gsLst>
                      <a:gs pos="0">
                        <a:srgbClr val="C00000">
                          <a:shade val="67500"/>
                          <a:satMod val="115000"/>
                          <a:alpha val="34000"/>
                        </a:srgbClr>
                      </a:gs>
                      <a:gs pos="71000">
                        <a:srgbClr val="C00000">
                          <a:shade val="100000"/>
                          <a:satMod val="115000"/>
                          <a:alpha val="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solidFill>
                        <a:prstClr val="white"/>
                      </a:solidFill>
                      <a:cs typeface="Arial" panose="020B0604020202020204" pitchFamily="34" charset="0"/>
                    </a:endParaRPr>
                  </a:p>
                </p:txBody>
              </p:sp>
              <p:sp>
                <p:nvSpPr>
                  <p:cNvPr id="158" name="Rectangle 157">
                    <a:extLst>
                      <a:ext uri="{FF2B5EF4-FFF2-40B4-BE49-F238E27FC236}">
                        <a16:creationId xmlns:a16="http://schemas.microsoft.com/office/drawing/2014/main" id="{79CBAFA6-F4E9-4409-9BB6-19DF777FB487}"/>
                      </a:ext>
                    </a:extLst>
                  </p:cNvPr>
                  <p:cNvSpPr/>
                  <p:nvPr/>
                </p:nvSpPr>
                <p:spPr>
                  <a:xfrm>
                    <a:off x="6842833" y="5956409"/>
                    <a:ext cx="1479350" cy="533400"/>
                  </a:xfrm>
                  <a:prstGeom prst="rect">
                    <a:avLst/>
                  </a:prstGeom>
                  <a:gradFill flip="none" rotWithShape="1">
                    <a:gsLst>
                      <a:gs pos="0">
                        <a:srgbClr val="6CAC04">
                          <a:shade val="67500"/>
                          <a:satMod val="115000"/>
                          <a:alpha val="54000"/>
                        </a:srgbClr>
                      </a:gs>
                      <a:gs pos="100000">
                        <a:srgbClr val="6CAC04">
                          <a:shade val="100000"/>
                          <a:satMod val="115000"/>
                          <a:alpha val="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solidFill>
                        <a:prstClr val="white"/>
                      </a:solidFill>
                      <a:cs typeface="Arial" panose="020B0604020202020204" pitchFamily="34" charset="0"/>
                    </a:endParaRPr>
                  </a:p>
                </p:txBody>
              </p:sp>
              <p:sp>
                <p:nvSpPr>
                  <p:cNvPr id="159" name="Freeform 11">
                    <a:extLst>
                      <a:ext uri="{FF2B5EF4-FFF2-40B4-BE49-F238E27FC236}">
                        <a16:creationId xmlns:a16="http://schemas.microsoft.com/office/drawing/2014/main" id="{9579FAAA-ED88-4ED0-B1BE-2E8C8F028316}"/>
                      </a:ext>
                    </a:extLst>
                  </p:cNvPr>
                  <p:cNvSpPr/>
                  <p:nvPr/>
                </p:nvSpPr>
                <p:spPr>
                  <a:xfrm>
                    <a:off x="6728495" y="5618983"/>
                    <a:ext cx="115914" cy="886592"/>
                  </a:xfrm>
                  <a:custGeom>
                    <a:avLst/>
                    <a:gdLst>
                      <a:gd name="connsiteX0" fmla="*/ 0 w 1479350"/>
                      <a:gd name="connsiteY0" fmla="*/ 0 h 533400"/>
                      <a:gd name="connsiteX1" fmla="*/ 1479350 w 1479350"/>
                      <a:gd name="connsiteY1" fmla="*/ 0 h 533400"/>
                      <a:gd name="connsiteX2" fmla="*/ 1479350 w 1479350"/>
                      <a:gd name="connsiteY2" fmla="*/ 533400 h 533400"/>
                      <a:gd name="connsiteX3" fmla="*/ 0 w 1479350"/>
                      <a:gd name="connsiteY3" fmla="*/ 533400 h 533400"/>
                      <a:gd name="connsiteX4" fmla="*/ 0 w 1479350"/>
                      <a:gd name="connsiteY4" fmla="*/ 0 h 533400"/>
                      <a:gd name="connsiteX0" fmla="*/ 420338 w 1479350"/>
                      <a:gd name="connsiteY0" fmla="*/ 0 h 886592"/>
                      <a:gd name="connsiteX1" fmla="*/ 1479350 w 1479350"/>
                      <a:gd name="connsiteY1" fmla="*/ 353192 h 886592"/>
                      <a:gd name="connsiteX2" fmla="*/ 1479350 w 1479350"/>
                      <a:gd name="connsiteY2" fmla="*/ 886592 h 886592"/>
                      <a:gd name="connsiteX3" fmla="*/ 0 w 1479350"/>
                      <a:gd name="connsiteY3" fmla="*/ 886592 h 886592"/>
                      <a:gd name="connsiteX4" fmla="*/ 420338 w 1479350"/>
                      <a:gd name="connsiteY4" fmla="*/ 0 h 886592"/>
                      <a:gd name="connsiteX0" fmla="*/ 0 w 1059012"/>
                      <a:gd name="connsiteY0" fmla="*/ 0 h 914400"/>
                      <a:gd name="connsiteX1" fmla="*/ 1059012 w 1059012"/>
                      <a:gd name="connsiteY1" fmla="*/ 353192 h 914400"/>
                      <a:gd name="connsiteX2" fmla="*/ 1059012 w 1059012"/>
                      <a:gd name="connsiteY2" fmla="*/ 886592 h 914400"/>
                      <a:gd name="connsiteX3" fmla="*/ 56087 w 1059012"/>
                      <a:gd name="connsiteY3" fmla="*/ 914400 h 914400"/>
                      <a:gd name="connsiteX4" fmla="*/ 0 w 1059012"/>
                      <a:gd name="connsiteY4" fmla="*/ 0 h 914400"/>
                      <a:gd name="connsiteX0" fmla="*/ 0 w 1059012"/>
                      <a:gd name="connsiteY0" fmla="*/ 0 h 886592"/>
                      <a:gd name="connsiteX1" fmla="*/ 1059012 w 1059012"/>
                      <a:gd name="connsiteY1" fmla="*/ 353192 h 886592"/>
                      <a:gd name="connsiteX2" fmla="*/ 1059012 w 1059012"/>
                      <a:gd name="connsiteY2" fmla="*/ 886592 h 886592"/>
                      <a:gd name="connsiteX3" fmla="*/ 27884 w 1059012"/>
                      <a:gd name="connsiteY3" fmla="*/ 576876 h 886592"/>
                      <a:gd name="connsiteX4" fmla="*/ 0 w 1059012"/>
                      <a:gd name="connsiteY4" fmla="*/ 0 h 8865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59012" h="886592">
                        <a:moveTo>
                          <a:pt x="0" y="0"/>
                        </a:moveTo>
                        <a:lnTo>
                          <a:pt x="1059012" y="353192"/>
                        </a:lnTo>
                        <a:lnTo>
                          <a:pt x="1059012" y="886592"/>
                        </a:lnTo>
                        <a:lnTo>
                          <a:pt x="27884" y="576876"/>
                        </a:lnTo>
                        <a:lnTo>
                          <a:pt x="0" y="0"/>
                        </a:lnTo>
                        <a:close/>
                      </a:path>
                    </a:pathLst>
                  </a:custGeom>
                  <a:gradFill flip="none" rotWithShape="1">
                    <a:gsLst>
                      <a:gs pos="0">
                        <a:srgbClr val="6CAC04">
                          <a:shade val="67500"/>
                          <a:satMod val="115000"/>
                          <a:alpha val="56000"/>
                        </a:srgbClr>
                      </a:gs>
                      <a:gs pos="70000">
                        <a:srgbClr val="6CAC04">
                          <a:shade val="100000"/>
                          <a:satMod val="115000"/>
                          <a:alpha val="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solidFill>
                        <a:prstClr val="white"/>
                      </a:solidFill>
                      <a:cs typeface="Arial" panose="020B0604020202020204" pitchFamily="34" charset="0"/>
                    </a:endParaRPr>
                  </a:p>
                </p:txBody>
              </p:sp>
              <p:sp>
                <p:nvSpPr>
                  <p:cNvPr id="160" name="Freeform 12">
                    <a:extLst>
                      <a:ext uri="{FF2B5EF4-FFF2-40B4-BE49-F238E27FC236}">
                        <a16:creationId xmlns:a16="http://schemas.microsoft.com/office/drawing/2014/main" id="{01620542-F248-4BA4-ACA0-FF8254B338B1}"/>
                      </a:ext>
                    </a:extLst>
                  </p:cNvPr>
                  <p:cNvSpPr/>
                  <p:nvPr/>
                </p:nvSpPr>
                <p:spPr>
                  <a:xfrm flipH="1">
                    <a:off x="5336180" y="5616998"/>
                    <a:ext cx="115914" cy="886592"/>
                  </a:xfrm>
                  <a:custGeom>
                    <a:avLst/>
                    <a:gdLst>
                      <a:gd name="connsiteX0" fmla="*/ 0 w 1479350"/>
                      <a:gd name="connsiteY0" fmla="*/ 0 h 533400"/>
                      <a:gd name="connsiteX1" fmla="*/ 1479350 w 1479350"/>
                      <a:gd name="connsiteY1" fmla="*/ 0 h 533400"/>
                      <a:gd name="connsiteX2" fmla="*/ 1479350 w 1479350"/>
                      <a:gd name="connsiteY2" fmla="*/ 533400 h 533400"/>
                      <a:gd name="connsiteX3" fmla="*/ 0 w 1479350"/>
                      <a:gd name="connsiteY3" fmla="*/ 533400 h 533400"/>
                      <a:gd name="connsiteX4" fmla="*/ 0 w 1479350"/>
                      <a:gd name="connsiteY4" fmla="*/ 0 h 533400"/>
                      <a:gd name="connsiteX0" fmla="*/ 420338 w 1479350"/>
                      <a:gd name="connsiteY0" fmla="*/ 0 h 886592"/>
                      <a:gd name="connsiteX1" fmla="*/ 1479350 w 1479350"/>
                      <a:gd name="connsiteY1" fmla="*/ 353192 h 886592"/>
                      <a:gd name="connsiteX2" fmla="*/ 1479350 w 1479350"/>
                      <a:gd name="connsiteY2" fmla="*/ 886592 h 886592"/>
                      <a:gd name="connsiteX3" fmla="*/ 0 w 1479350"/>
                      <a:gd name="connsiteY3" fmla="*/ 886592 h 886592"/>
                      <a:gd name="connsiteX4" fmla="*/ 420338 w 1479350"/>
                      <a:gd name="connsiteY4" fmla="*/ 0 h 886592"/>
                      <a:gd name="connsiteX0" fmla="*/ 0 w 1059012"/>
                      <a:gd name="connsiteY0" fmla="*/ 0 h 914400"/>
                      <a:gd name="connsiteX1" fmla="*/ 1059012 w 1059012"/>
                      <a:gd name="connsiteY1" fmla="*/ 353192 h 914400"/>
                      <a:gd name="connsiteX2" fmla="*/ 1059012 w 1059012"/>
                      <a:gd name="connsiteY2" fmla="*/ 886592 h 914400"/>
                      <a:gd name="connsiteX3" fmla="*/ 56087 w 1059012"/>
                      <a:gd name="connsiteY3" fmla="*/ 914400 h 914400"/>
                      <a:gd name="connsiteX4" fmla="*/ 0 w 1059012"/>
                      <a:gd name="connsiteY4" fmla="*/ 0 h 914400"/>
                      <a:gd name="connsiteX0" fmla="*/ 0 w 1059012"/>
                      <a:gd name="connsiteY0" fmla="*/ 0 h 886592"/>
                      <a:gd name="connsiteX1" fmla="*/ 1059012 w 1059012"/>
                      <a:gd name="connsiteY1" fmla="*/ 353192 h 886592"/>
                      <a:gd name="connsiteX2" fmla="*/ 1059012 w 1059012"/>
                      <a:gd name="connsiteY2" fmla="*/ 886592 h 886592"/>
                      <a:gd name="connsiteX3" fmla="*/ 27884 w 1059012"/>
                      <a:gd name="connsiteY3" fmla="*/ 576876 h 886592"/>
                      <a:gd name="connsiteX4" fmla="*/ 0 w 1059012"/>
                      <a:gd name="connsiteY4" fmla="*/ 0 h 8865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59012" h="886592">
                        <a:moveTo>
                          <a:pt x="0" y="0"/>
                        </a:moveTo>
                        <a:lnTo>
                          <a:pt x="1059012" y="353192"/>
                        </a:lnTo>
                        <a:lnTo>
                          <a:pt x="1059012" y="886592"/>
                        </a:lnTo>
                        <a:lnTo>
                          <a:pt x="27884" y="576876"/>
                        </a:lnTo>
                        <a:lnTo>
                          <a:pt x="0" y="0"/>
                        </a:lnTo>
                        <a:close/>
                      </a:path>
                    </a:pathLst>
                  </a:custGeom>
                  <a:gradFill>
                    <a:gsLst>
                      <a:gs pos="0">
                        <a:srgbClr val="C00000">
                          <a:shade val="67500"/>
                          <a:satMod val="115000"/>
                          <a:alpha val="34000"/>
                        </a:srgbClr>
                      </a:gs>
                      <a:gs pos="71000">
                        <a:srgbClr val="C00000">
                          <a:shade val="100000"/>
                          <a:satMod val="115000"/>
                          <a:alpha val="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solidFill>
                        <a:prstClr val="white"/>
                      </a:solidFill>
                      <a:cs typeface="Arial" panose="020B0604020202020204" pitchFamily="34" charset="0"/>
                    </a:endParaRPr>
                  </a:p>
                </p:txBody>
              </p:sp>
            </p:grpSp>
            <p:grpSp>
              <p:nvGrpSpPr>
                <p:cNvPr id="144" name="Group 143">
                  <a:extLst>
                    <a:ext uri="{FF2B5EF4-FFF2-40B4-BE49-F238E27FC236}">
                      <a16:creationId xmlns:a16="http://schemas.microsoft.com/office/drawing/2014/main" id="{E0973B45-1B58-4DDE-932B-5440514A8AE8}"/>
                    </a:ext>
                  </a:extLst>
                </p:cNvPr>
                <p:cNvGrpSpPr/>
                <p:nvPr/>
              </p:nvGrpSpPr>
              <p:grpSpPr>
                <a:xfrm>
                  <a:off x="3185038" y="2286664"/>
                  <a:ext cx="2704779" cy="3023335"/>
                  <a:chOff x="3185038" y="2286664"/>
                  <a:chExt cx="2704779" cy="3023335"/>
                </a:xfrm>
              </p:grpSpPr>
              <p:grpSp>
                <p:nvGrpSpPr>
                  <p:cNvPr id="149" name="Group 148">
                    <a:extLst>
                      <a:ext uri="{FF2B5EF4-FFF2-40B4-BE49-F238E27FC236}">
                        <a16:creationId xmlns:a16="http://schemas.microsoft.com/office/drawing/2014/main" id="{3AAF3D89-267C-4D5C-B1A3-9BF48AD65DB3}"/>
                      </a:ext>
                    </a:extLst>
                  </p:cNvPr>
                  <p:cNvGrpSpPr/>
                  <p:nvPr/>
                </p:nvGrpSpPr>
                <p:grpSpPr>
                  <a:xfrm>
                    <a:off x="3510725" y="2286664"/>
                    <a:ext cx="2276528" cy="3023335"/>
                    <a:chOff x="4679372" y="1905882"/>
                    <a:chExt cx="3035369" cy="4031110"/>
                  </a:xfrm>
                </p:grpSpPr>
                <p:sp>
                  <p:nvSpPr>
                    <p:cNvPr id="154" name="TextBox 153">
                      <a:extLst>
                        <a:ext uri="{FF2B5EF4-FFF2-40B4-BE49-F238E27FC236}">
                          <a16:creationId xmlns:a16="http://schemas.microsoft.com/office/drawing/2014/main" id="{DC97EA0A-D0B9-4EC2-BB6A-C1FB19C71C38}"/>
                        </a:ext>
                      </a:extLst>
                    </p:cNvPr>
                    <p:cNvSpPr txBox="1"/>
                    <p:nvPr/>
                  </p:nvSpPr>
                  <p:spPr>
                    <a:xfrm rot="2761057">
                      <a:off x="4257080" y="2328174"/>
                      <a:ext cx="1325066" cy="480481"/>
                    </a:xfrm>
                    <a:prstGeom prst="rect">
                      <a:avLst/>
                    </a:prstGeom>
                    <a:noFill/>
                  </p:spPr>
                  <p:txBody>
                    <a:bodyPr wrap="square" rtlCol="0">
                      <a:spAutoFit/>
                    </a:bodyPr>
                    <a:lstStyle/>
                    <a:p>
                      <a:pPr>
                        <a:lnSpc>
                          <a:spcPct val="80000"/>
                        </a:lnSpc>
                      </a:pPr>
                      <a:r>
                        <a:rPr lang="en-US" sz="1100" kern="0" dirty="0">
                          <a:solidFill>
                            <a:prstClr val="white"/>
                          </a:solidFill>
                          <a:cs typeface="Arial" pitchFamily="34" charset="0"/>
                        </a:rPr>
                        <a:t>S-JEDI</a:t>
                      </a:r>
                    </a:p>
                  </p:txBody>
                </p:sp>
                <p:sp>
                  <p:nvSpPr>
                    <p:cNvPr id="155" name="TextBox 154">
                      <a:extLst>
                        <a:ext uri="{FF2B5EF4-FFF2-40B4-BE49-F238E27FC236}">
                          <a16:creationId xmlns:a16="http://schemas.microsoft.com/office/drawing/2014/main" id="{9D2A1991-6222-4D90-9347-A7A01C1F63CB}"/>
                        </a:ext>
                      </a:extLst>
                    </p:cNvPr>
                    <p:cNvSpPr txBox="1"/>
                    <p:nvPr/>
                  </p:nvSpPr>
                  <p:spPr>
                    <a:xfrm rot="2761057">
                      <a:off x="6377727" y="4599977"/>
                      <a:ext cx="1912060" cy="761969"/>
                    </a:xfrm>
                    <a:prstGeom prst="rect">
                      <a:avLst/>
                    </a:prstGeom>
                    <a:noFill/>
                  </p:spPr>
                  <p:txBody>
                    <a:bodyPr wrap="square" rtlCol="0">
                      <a:spAutoFit/>
                    </a:bodyPr>
                    <a:lstStyle/>
                    <a:p>
                      <a:pPr>
                        <a:lnSpc>
                          <a:spcPct val="80000"/>
                        </a:lnSpc>
                      </a:pPr>
                      <a:r>
                        <a:rPr lang="en-US" sz="1100" kern="0" dirty="0">
                          <a:solidFill>
                            <a:prstClr val="white"/>
                          </a:solidFill>
                          <a:cs typeface="Arial" pitchFamily="34" charset="0"/>
                        </a:rPr>
                        <a:t>Other Activities</a:t>
                      </a:r>
                    </a:p>
                  </p:txBody>
                </p:sp>
              </p:grpSp>
              <p:grpSp>
                <p:nvGrpSpPr>
                  <p:cNvPr id="150" name="Group 149">
                    <a:extLst>
                      <a:ext uri="{FF2B5EF4-FFF2-40B4-BE49-F238E27FC236}">
                        <a16:creationId xmlns:a16="http://schemas.microsoft.com/office/drawing/2014/main" id="{B7E06891-1421-4FEA-A6F0-3F4AE8B0A755}"/>
                      </a:ext>
                    </a:extLst>
                  </p:cNvPr>
                  <p:cNvGrpSpPr/>
                  <p:nvPr/>
                </p:nvGrpSpPr>
                <p:grpSpPr>
                  <a:xfrm rot="16200000">
                    <a:off x="3450639" y="2204987"/>
                    <a:ext cx="2173578" cy="2704779"/>
                    <a:chOff x="4712865" y="1888688"/>
                    <a:chExt cx="2898100" cy="3606375"/>
                  </a:xfrm>
                </p:grpSpPr>
                <p:sp>
                  <p:nvSpPr>
                    <p:cNvPr id="152" name="TextBox 151">
                      <a:extLst>
                        <a:ext uri="{FF2B5EF4-FFF2-40B4-BE49-F238E27FC236}">
                          <a16:creationId xmlns:a16="http://schemas.microsoft.com/office/drawing/2014/main" id="{7A80E661-9B41-43AF-8D46-6483F4E2F0DA}"/>
                        </a:ext>
                      </a:extLst>
                    </p:cNvPr>
                    <p:cNvSpPr txBox="1"/>
                    <p:nvPr/>
                  </p:nvSpPr>
                  <p:spPr>
                    <a:xfrm rot="2761057">
                      <a:off x="4244187" y="2357366"/>
                      <a:ext cx="1447751" cy="510395"/>
                    </a:xfrm>
                    <a:prstGeom prst="rect">
                      <a:avLst/>
                    </a:prstGeom>
                    <a:noFill/>
                  </p:spPr>
                  <p:txBody>
                    <a:bodyPr wrap="square" rtlCol="0">
                      <a:spAutoFit/>
                    </a:bodyPr>
                    <a:lstStyle/>
                    <a:p>
                      <a:pPr>
                        <a:lnSpc>
                          <a:spcPct val="80000"/>
                        </a:lnSpc>
                      </a:pPr>
                      <a:r>
                        <a:rPr lang="en-US" sz="1100" kern="0" dirty="0">
                          <a:solidFill>
                            <a:prstClr val="white"/>
                          </a:solidFill>
                          <a:cs typeface="Arial" pitchFamily="34" charset="0"/>
                        </a:rPr>
                        <a:t>SPLINE</a:t>
                      </a:r>
                    </a:p>
                  </p:txBody>
                </p:sp>
                <p:sp>
                  <p:nvSpPr>
                    <p:cNvPr id="153" name="TextBox 152">
                      <a:extLst>
                        <a:ext uri="{FF2B5EF4-FFF2-40B4-BE49-F238E27FC236}">
                          <a16:creationId xmlns:a16="http://schemas.microsoft.com/office/drawing/2014/main" id="{0FAD456C-5742-4B35-B496-1D7A67C3F46B}"/>
                        </a:ext>
                      </a:extLst>
                    </p:cNvPr>
                    <p:cNvSpPr txBox="1"/>
                    <p:nvPr/>
                  </p:nvSpPr>
                  <p:spPr>
                    <a:xfrm rot="2761057">
                      <a:off x="6560497" y="4444594"/>
                      <a:ext cx="1291528" cy="809409"/>
                    </a:xfrm>
                    <a:prstGeom prst="rect">
                      <a:avLst/>
                    </a:prstGeom>
                    <a:noFill/>
                  </p:spPr>
                  <p:txBody>
                    <a:bodyPr wrap="square" rtlCol="0">
                      <a:spAutoFit/>
                    </a:bodyPr>
                    <a:lstStyle/>
                    <a:p>
                      <a:pPr algn="r">
                        <a:lnSpc>
                          <a:spcPct val="80000"/>
                        </a:lnSpc>
                      </a:pPr>
                      <a:r>
                        <a:rPr lang="en-US" sz="1100" kern="0" dirty="0">
                          <a:solidFill>
                            <a:prstClr val="white"/>
                          </a:solidFill>
                          <a:cs typeface="Arial" pitchFamily="34" charset="0"/>
                        </a:rPr>
                        <a:t>Mini-grants</a:t>
                      </a:r>
                    </a:p>
                  </p:txBody>
                </p:sp>
              </p:grpSp>
            </p:grpSp>
          </p:grpSp>
          <p:pic>
            <p:nvPicPr>
              <p:cNvPr id="165" name="Picture 164" descr="Logo&#10;&#10;Description automatically generated with medium confidence">
                <a:extLst>
                  <a:ext uri="{FF2B5EF4-FFF2-40B4-BE49-F238E27FC236}">
                    <a16:creationId xmlns:a16="http://schemas.microsoft.com/office/drawing/2014/main" id="{9287FBE9-8C98-4796-997B-F9053CC93F7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984255" y="1208184"/>
                <a:ext cx="367072" cy="395500"/>
              </a:xfrm>
              <a:prstGeom prst="rect">
                <a:avLst/>
              </a:prstGeom>
            </p:spPr>
          </p:pic>
          <p:pic>
            <p:nvPicPr>
              <p:cNvPr id="166" name="Picture 165" descr="Icon&#10;&#10;Description automatically generated">
                <a:extLst>
                  <a:ext uri="{FF2B5EF4-FFF2-40B4-BE49-F238E27FC236}">
                    <a16:creationId xmlns:a16="http://schemas.microsoft.com/office/drawing/2014/main" id="{8BB5C229-AC33-419A-BC09-B1B8D80530F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747989" y="1956162"/>
                <a:ext cx="656245" cy="656245"/>
              </a:xfrm>
              <a:prstGeom prst="rect">
                <a:avLst/>
              </a:prstGeom>
            </p:spPr>
          </p:pic>
          <p:pic>
            <p:nvPicPr>
              <p:cNvPr id="167" name="Picture 166" descr="A close up of a logo&#10;&#10;Description automatically generated">
                <a:extLst>
                  <a:ext uri="{FF2B5EF4-FFF2-40B4-BE49-F238E27FC236}">
                    <a16:creationId xmlns:a16="http://schemas.microsoft.com/office/drawing/2014/main" id="{B2E8C448-6B17-431E-BE1C-10A0E2921569}"/>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661952" y="2035124"/>
                <a:ext cx="809782" cy="502841"/>
              </a:xfrm>
              <a:prstGeom prst="rect">
                <a:avLst/>
              </a:prstGeom>
            </p:spPr>
          </p:pic>
        </p:grpSp>
        <p:pic>
          <p:nvPicPr>
            <p:cNvPr id="168" name="Picture 167" descr="Diagram, venn diagram&#10;&#10;Description automatically generated">
              <a:extLst>
                <a:ext uri="{FF2B5EF4-FFF2-40B4-BE49-F238E27FC236}">
                  <a16:creationId xmlns:a16="http://schemas.microsoft.com/office/drawing/2014/main" id="{2C467848-CBAD-47DE-B3D4-2D73F5BCE4A9}"/>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054907" y="3930986"/>
              <a:ext cx="330733" cy="295879"/>
            </a:xfrm>
            <a:prstGeom prst="rect">
              <a:avLst/>
            </a:prstGeom>
          </p:spPr>
        </p:pic>
        <p:grpSp>
          <p:nvGrpSpPr>
            <p:cNvPr id="169" name="Group 168">
              <a:extLst>
                <a:ext uri="{FF2B5EF4-FFF2-40B4-BE49-F238E27FC236}">
                  <a16:creationId xmlns:a16="http://schemas.microsoft.com/office/drawing/2014/main" id="{25EC4AAD-4AE8-4389-B580-08BDEC889035}"/>
                </a:ext>
              </a:extLst>
            </p:cNvPr>
            <p:cNvGrpSpPr/>
            <p:nvPr/>
          </p:nvGrpSpPr>
          <p:grpSpPr>
            <a:xfrm>
              <a:off x="6743291" y="2310909"/>
              <a:ext cx="402405" cy="295200"/>
              <a:chOff x="4587819" y="3696242"/>
              <a:chExt cx="563871" cy="513910"/>
            </a:xfrm>
          </p:grpSpPr>
          <p:pic>
            <p:nvPicPr>
              <p:cNvPr id="170" name="Picture 169" descr="Logo&#10;&#10;Description automatically generated">
                <a:extLst>
                  <a:ext uri="{FF2B5EF4-FFF2-40B4-BE49-F238E27FC236}">
                    <a16:creationId xmlns:a16="http://schemas.microsoft.com/office/drawing/2014/main" id="{A136077D-7DEC-4A85-8D74-5394474324D5}"/>
                  </a:ext>
                </a:extLst>
              </p:cNvPr>
              <p:cNvPicPr>
                <a:picLocks noChangeAspect="1"/>
              </p:cNvPicPr>
              <p:nvPr/>
            </p:nvPicPr>
            <p:blipFill rotWithShape="1">
              <a:blip r:embed="rId8">
                <a:extLst>
                  <a:ext uri="{28A0092B-C50C-407E-A947-70E740481C1C}">
                    <a14:useLocalDpi xmlns:a14="http://schemas.microsoft.com/office/drawing/2010/main" val="0"/>
                  </a:ext>
                </a:extLst>
              </a:blip>
              <a:srcRect r="78455" b="-7746"/>
              <a:stretch/>
            </p:blipFill>
            <p:spPr>
              <a:xfrm>
                <a:off x="4587819" y="3719032"/>
                <a:ext cx="268255" cy="229303"/>
              </a:xfrm>
              <a:prstGeom prst="rect">
                <a:avLst/>
              </a:prstGeom>
            </p:spPr>
          </p:pic>
          <p:pic>
            <p:nvPicPr>
              <p:cNvPr id="171" name="Picture 170" descr="Shape&#10;&#10;Description automatically generated with medium confidence">
                <a:extLst>
                  <a:ext uri="{FF2B5EF4-FFF2-40B4-BE49-F238E27FC236}">
                    <a16:creationId xmlns:a16="http://schemas.microsoft.com/office/drawing/2014/main" id="{CF7B581E-63FA-4DA1-BD19-0445FBDAFCAD}"/>
                  </a:ext>
                </a:extLst>
              </p:cNvPr>
              <p:cNvPicPr>
                <a:picLocks noChangeAspect="1"/>
              </p:cNvPicPr>
              <p:nvPr/>
            </p:nvPicPr>
            <p:blipFill rotWithShape="1">
              <a:blip r:embed="rId9">
                <a:extLst>
                  <a:ext uri="{28A0092B-C50C-407E-A947-70E740481C1C}">
                    <a14:useLocalDpi xmlns:a14="http://schemas.microsoft.com/office/drawing/2010/main" val="0"/>
                  </a:ext>
                </a:extLst>
              </a:blip>
              <a:srcRect r="67733" b="-5646"/>
              <a:stretch/>
            </p:blipFill>
            <p:spPr>
              <a:xfrm>
                <a:off x="4606598" y="3951966"/>
                <a:ext cx="230695" cy="258186"/>
              </a:xfrm>
              <a:prstGeom prst="rect">
                <a:avLst/>
              </a:prstGeom>
            </p:spPr>
          </p:pic>
          <p:pic>
            <p:nvPicPr>
              <p:cNvPr id="172" name="Picture 171" descr="A picture containing diagram&#10;&#10;Description automatically generated">
                <a:extLst>
                  <a:ext uri="{FF2B5EF4-FFF2-40B4-BE49-F238E27FC236}">
                    <a16:creationId xmlns:a16="http://schemas.microsoft.com/office/drawing/2014/main" id="{EF7A3998-E760-4044-9203-55EF86C28442}"/>
                  </a:ext>
                </a:extLst>
              </p:cNvPr>
              <p:cNvPicPr>
                <a:picLocks noChangeAspect="1"/>
              </p:cNvPicPr>
              <p:nvPr/>
            </p:nvPicPr>
            <p:blipFill rotWithShape="1">
              <a:blip r:embed="rId10">
                <a:extLst>
                  <a:ext uri="{28A0092B-C50C-407E-A947-70E740481C1C}">
                    <a14:useLocalDpi xmlns:a14="http://schemas.microsoft.com/office/drawing/2010/main" val="0"/>
                  </a:ext>
                </a:extLst>
              </a:blip>
              <a:srcRect l="4959" t="13626" r="44831" b="-1"/>
              <a:stretch/>
            </p:blipFill>
            <p:spPr>
              <a:xfrm>
                <a:off x="4900484" y="3696242"/>
                <a:ext cx="251206" cy="411645"/>
              </a:xfrm>
              <a:prstGeom prst="rect">
                <a:avLst/>
              </a:prstGeom>
            </p:spPr>
          </p:pic>
          <p:pic>
            <p:nvPicPr>
              <p:cNvPr id="173" name="Picture 172" descr="A picture containing text&#10;&#10;Description automatically generated">
                <a:extLst>
                  <a:ext uri="{FF2B5EF4-FFF2-40B4-BE49-F238E27FC236}">
                    <a16:creationId xmlns:a16="http://schemas.microsoft.com/office/drawing/2014/main" id="{252E8C1B-4808-4FB6-BB4E-E6141C8249F3}"/>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4881704" y="3939655"/>
                <a:ext cx="234015" cy="238806"/>
              </a:xfrm>
              <a:prstGeom prst="rect">
                <a:avLst/>
              </a:prstGeom>
            </p:spPr>
          </p:pic>
          <p:pic>
            <p:nvPicPr>
              <p:cNvPr id="174" name="Picture 173" descr="Icon&#10;&#10;Description automatically generated">
                <a:extLst>
                  <a:ext uri="{FF2B5EF4-FFF2-40B4-BE49-F238E27FC236}">
                    <a16:creationId xmlns:a16="http://schemas.microsoft.com/office/drawing/2014/main" id="{3A6C49AC-4834-476B-BDA8-28D65EFAFBF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761272" y="3842253"/>
                <a:ext cx="234015" cy="238806"/>
              </a:xfrm>
              <a:prstGeom prst="rect">
                <a:avLst/>
              </a:prstGeom>
            </p:spPr>
          </p:pic>
        </p:grpSp>
        <p:grpSp>
          <p:nvGrpSpPr>
            <p:cNvPr id="5" name="Group 4">
              <a:extLst>
                <a:ext uri="{FF2B5EF4-FFF2-40B4-BE49-F238E27FC236}">
                  <a16:creationId xmlns:a16="http://schemas.microsoft.com/office/drawing/2014/main" id="{43AE46FA-D2D9-4195-87D5-1D7E129FC083}"/>
                </a:ext>
              </a:extLst>
            </p:cNvPr>
            <p:cNvGrpSpPr/>
            <p:nvPr/>
          </p:nvGrpSpPr>
          <p:grpSpPr>
            <a:xfrm>
              <a:off x="6815579" y="4020406"/>
              <a:ext cx="301689" cy="247415"/>
              <a:chOff x="6838304" y="4483143"/>
              <a:chExt cx="301689" cy="247415"/>
            </a:xfrm>
          </p:grpSpPr>
          <p:pic>
            <p:nvPicPr>
              <p:cNvPr id="48" name="Picture 47" descr="Icon&#10;&#10;Description automatically generated">
                <a:extLst>
                  <a:ext uri="{FF2B5EF4-FFF2-40B4-BE49-F238E27FC236}">
                    <a16:creationId xmlns:a16="http://schemas.microsoft.com/office/drawing/2014/main" id="{1466D0E9-C7EB-4AFB-960A-64766540269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855509" y="4483143"/>
                <a:ext cx="255398" cy="247415"/>
              </a:xfrm>
              <a:prstGeom prst="rect">
                <a:avLst/>
              </a:prstGeom>
            </p:spPr>
          </p:pic>
          <p:pic>
            <p:nvPicPr>
              <p:cNvPr id="49" name="Picture 48" descr="Shape&#10;&#10;Description automatically generated with low confidence">
                <a:extLst>
                  <a:ext uri="{FF2B5EF4-FFF2-40B4-BE49-F238E27FC236}">
                    <a16:creationId xmlns:a16="http://schemas.microsoft.com/office/drawing/2014/main" id="{C8B42FCC-9EEC-4453-A788-3DF1A7382BB7}"/>
                  </a:ext>
                </a:extLst>
              </p:cNvPr>
              <p:cNvPicPr>
                <a:picLocks noChangeAspect="1"/>
              </p:cNvPicPr>
              <p:nvPr/>
            </p:nvPicPr>
            <p:blipFill rotWithShape="1">
              <a:blip r:embed="rId12">
                <a:duotone>
                  <a:schemeClr val="accent2">
                    <a:shade val="45000"/>
                    <a:satMod val="135000"/>
                  </a:schemeClr>
                  <a:prstClr val="white"/>
                </a:duotone>
                <a:alphaModFix/>
                <a:extLst>
                  <a:ext uri="{28A0092B-C50C-407E-A947-70E740481C1C}">
                    <a14:useLocalDpi xmlns:a14="http://schemas.microsoft.com/office/drawing/2010/main" val="0"/>
                  </a:ext>
                </a:extLst>
              </a:blip>
              <a:srcRect b="12717"/>
              <a:stretch/>
            </p:blipFill>
            <p:spPr>
              <a:xfrm>
                <a:off x="6848462" y="4493642"/>
                <a:ext cx="271572" cy="229549"/>
              </a:xfrm>
              <a:prstGeom prst="rect">
                <a:avLst/>
              </a:prstGeom>
            </p:spPr>
          </p:pic>
          <p:pic>
            <p:nvPicPr>
              <p:cNvPr id="52" name="Picture 51" descr="Shape&#10;&#10;Description automatically generated with low confidence">
                <a:extLst>
                  <a:ext uri="{FF2B5EF4-FFF2-40B4-BE49-F238E27FC236}">
                    <a16:creationId xmlns:a16="http://schemas.microsoft.com/office/drawing/2014/main" id="{0318E2F6-73EF-442B-B0B4-F92CE7D32C21}"/>
                  </a:ext>
                </a:extLst>
              </p:cNvPr>
              <p:cNvPicPr>
                <a:picLocks noChangeAspect="1"/>
              </p:cNvPicPr>
              <p:nvPr/>
            </p:nvPicPr>
            <p:blipFill rotWithShape="1">
              <a:blip r:embed="rId13">
                <a:duotone>
                  <a:schemeClr val="accent1">
                    <a:shade val="45000"/>
                    <a:satMod val="135000"/>
                  </a:schemeClr>
                  <a:prstClr val="white"/>
                </a:duotone>
                <a:alphaModFix amt="35000"/>
                <a:extLst>
                  <a:ext uri="{28A0092B-C50C-407E-A947-70E740481C1C}">
                    <a14:useLocalDpi xmlns:a14="http://schemas.microsoft.com/office/drawing/2010/main" val="0"/>
                  </a:ext>
                </a:extLst>
              </a:blip>
              <a:srcRect b="13980"/>
              <a:stretch/>
            </p:blipFill>
            <p:spPr>
              <a:xfrm>
                <a:off x="6838304" y="4526938"/>
                <a:ext cx="301689" cy="184575"/>
              </a:xfrm>
              <a:prstGeom prst="rect">
                <a:avLst/>
              </a:prstGeom>
            </p:spPr>
          </p:pic>
        </p:grpSp>
      </p:grpSp>
      <p:sp>
        <p:nvSpPr>
          <p:cNvPr id="53" name="TextBox 52">
            <a:extLst>
              <a:ext uri="{FF2B5EF4-FFF2-40B4-BE49-F238E27FC236}">
                <a16:creationId xmlns:a16="http://schemas.microsoft.com/office/drawing/2014/main" id="{F38DB0FE-0F54-430E-B536-69C1F82C9F01}"/>
              </a:ext>
            </a:extLst>
          </p:cNvPr>
          <p:cNvSpPr txBox="1"/>
          <p:nvPr/>
        </p:nvSpPr>
        <p:spPr>
          <a:xfrm>
            <a:off x="7134133" y="5394905"/>
            <a:ext cx="2003703" cy="1107996"/>
          </a:xfrm>
          <a:prstGeom prst="rect">
            <a:avLst/>
          </a:prstGeom>
          <a:noFill/>
        </p:spPr>
        <p:txBody>
          <a:bodyPr wrap="square">
            <a:spAutoFit/>
          </a:bodyPr>
          <a:lstStyle/>
          <a:p>
            <a:pPr marL="171450" indent="-171450">
              <a:buFont typeface="Wingdings" panose="05000000000000000000" pitchFamily="2" charset="2"/>
              <a:buChar char="q"/>
            </a:pPr>
            <a:r>
              <a:rPr lang="en-US" sz="1100" dirty="0">
                <a:solidFill>
                  <a:schemeClr val="accent6">
                    <a:lumMod val="75000"/>
                  </a:schemeClr>
                </a:solidFill>
                <a:cs typeface="Arial" panose="020B0604020202020204" pitchFamily="34" charset="0"/>
              </a:rPr>
              <a:t>Research of students’ attitudes and perceptions of OER and how these factors relate across demographic characteristics, self-efficacy, and achievement. </a:t>
            </a:r>
          </a:p>
        </p:txBody>
      </p:sp>
      <p:sp>
        <p:nvSpPr>
          <p:cNvPr id="54" name="TextBox 53">
            <a:extLst>
              <a:ext uri="{FF2B5EF4-FFF2-40B4-BE49-F238E27FC236}">
                <a16:creationId xmlns:a16="http://schemas.microsoft.com/office/drawing/2014/main" id="{5AA2F91A-78DF-42DE-A14F-795130440EDC}"/>
              </a:ext>
            </a:extLst>
          </p:cNvPr>
          <p:cNvSpPr txBox="1"/>
          <p:nvPr/>
        </p:nvSpPr>
        <p:spPr>
          <a:xfrm>
            <a:off x="4883392" y="5143300"/>
            <a:ext cx="2263830" cy="938719"/>
          </a:xfrm>
          <a:prstGeom prst="rect">
            <a:avLst/>
          </a:prstGeom>
          <a:noFill/>
        </p:spPr>
        <p:txBody>
          <a:bodyPr wrap="square">
            <a:spAutoFit/>
          </a:bodyPr>
          <a:lstStyle/>
          <a:p>
            <a:pPr marL="171450" indent="-171450">
              <a:buFont typeface="Wingdings" panose="05000000000000000000" pitchFamily="2" charset="2"/>
              <a:buChar char="q"/>
            </a:pPr>
            <a:r>
              <a:rPr lang="en-US" sz="1100" dirty="0">
                <a:solidFill>
                  <a:schemeClr val="accent6">
                    <a:lumMod val="75000"/>
                  </a:schemeClr>
                </a:solidFill>
                <a:cs typeface="Arial" panose="020B0604020202020204" pitchFamily="34" charset="0"/>
              </a:rPr>
              <a:t>Increased visibility of QUBES services: FMNs, Workshops/ Meetings, Classrooms, Publishing, Project websites, and Private working groups</a:t>
            </a:r>
          </a:p>
        </p:txBody>
      </p:sp>
      <p:sp>
        <p:nvSpPr>
          <p:cNvPr id="55" name="TextBox 54">
            <a:extLst>
              <a:ext uri="{FF2B5EF4-FFF2-40B4-BE49-F238E27FC236}">
                <a16:creationId xmlns:a16="http://schemas.microsoft.com/office/drawing/2014/main" id="{88806E82-75B0-4479-946B-14CE7ECA30F8}"/>
              </a:ext>
            </a:extLst>
          </p:cNvPr>
          <p:cNvSpPr txBox="1"/>
          <p:nvPr/>
        </p:nvSpPr>
        <p:spPr>
          <a:xfrm>
            <a:off x="7134134" y="1634915"/>
            <a:ext cx="2003703" cy="600164"/>
          </a:xfrm>
          <a:prstGeom prst="rect">
            <a:avLst/>
          </a:prstGeom>
          <a:noFill/>
        </p:spPr>
        <p:txBody>
          <a:bodyPr wrap="square">
            <a:spAutoFit/>
          </a:bodyPr>
          <a:lstStyle/>
          <a:p>
            <a:pPr marL="171450" indent="-171450">
              <a:buFont typeface="Wingdings" panose="05000000000000000000" pitchFamily="2" charset="2"/>
              <a:buChar char="q"/>
            </a:pPr>
            <a:r>
              <a:rPr lang="en-US" sz="1100" dirty="0">
                <a:solidFill>
                  <a:schemeClr val="tx2">
                    <a:lumMod val="75000"/>
                  </a:schemeClr>
                </a:solidFill>
                <a:effectLst/>
                <a:ea typeface="Times New Roman" panose="02020603050405020304" pitchFamily="18" charset="0"/>
                <a:cs typeface="Arial" panose="020B0604020202020204" pitchFamily="34" charset="0"/>
              </a:rPr>
              <a:t>MM Hub Writer’s Workshop to increase submissions of math modeling resources. </a:t>
            </a:r>
            <a:endParaRPr lang="en-US" sz="1100" dirty="0">
              <a:solidFill>
                <a:schemeClr val="tx2">
                  <a:lumMod val="75000"/>
                </a:schemeClr>
              </a:solidFill>
              <a:cs typeface="Arial" panose="020B0604020202020204" pitchFamily="34" charset="0"/>
            </a:endParaRPr>
          </a:p>
        </p:txBody>
      </p:sp>
      <p:sp>
        <p:nvSpPr>
          <p:cNvPr id="56" name="TextBox 55">
            <a:extLst>
              <a:ext uri="{FF2B5EF4-FFF2-40B4-BE49-F238E27FC236}">
                <a16:creationId xmlns:a16="http://schemas.microsoft.com/office/drawing/2014/main" id="{3F5179F3-6E21-4EAD-9F10-354605CCAAF2}"/>
              </a:ext>
            </a:extLst>
          </p:cNvPr>
          <p:cNvSpPr txBox="1"/>
          <p:nvPr/>
        </p:nvSpPr>
        <p:spPr>
          <a:xfrm>
            <a:off x="7134134" y="3345632"/>
            <a:ext cx="2003703" cy="600164"/>
          </a:xfrm>
          <a:prstGeom prst="rect">
            <a:avLst/>
          </a:prstGeom>
          <a:noFill/>
        </p:spPr>
        <p:txBody>
          <a:bodyPr wrap="square">
            <a:spAutoFit/>
          </a:bodyPr>
          <a:lstStyle>
            <a:defPPr>
              <a:defRPr lang="en-US"/>
            </a:defPPr>
            <a:lvl1pPr>
              <a:defRPr sz="1100" b="1">
                <a:effectLst/>
                <a:ea typeface="Times New Roman" panose="02020603050405020304" pitchFamily="18" charset="0"/>
                <a:cs typeface="Arial" panose="020B0604020202020204" pitchFamily="34" charset="0"/>
              </a:defRPr>
            </a:lvl1pPr>
          </a:lstStyle>
          <a:p>
            <a:pPr marL="171450" indent="-171450">
              <a:buFont typeface="Wingdings" panose="05000000000000000000" pitchFamily="2" charset="2"/>
              <a:buChar char="q"/>
            </a:pPr>
            <a:r>
              <a:rPr lang="en-US" dirty="0">
                <a:solidFill>
                  <a:schemeClr val="accent4">
                    <a:lumMod val="75000"/>
                  </a:schemeClr>
                </a:solidFill>
              </a:rPr>
              <a:t>Increased network connections and cross-collaborations</a:t>
            </a:r>
          </a:p>
        </p:txBody>
      </p:sp>
      <p:sp>
        <p:nvSpPr>
          <p:cNvPr id="57" name="TextBox 56">
            <a:extLst>
              <a:ext uri="{FF2B5EF4-FFF2-40B4-BE49-F238E27FC236}">
                <a16:creationId xmlns:a16="http://schemas.microsoft.com/office/drawing/2014/main" id="{A5051B22-18C7-4CA6-9A31-678CF8909D4E}"/>
              </a:ext>
            </a:extLst>
          </p:cNvPr>
          <p:cNvSpPr txBox="1"/>
          <p:nvPr/>
        </p:nvSpPr>
        <p:spPr>
          <a:xfrm>
            <a:off x="3360325" y="1827595"/>
            <a:ext cx="1488813" cy="938719"/>
          </a:xfrm>
          <a:prstGeom prst="rect">
            <a:avLst/>
          </a:prstGeom>
          <a:noFill/>
        </p:spPr>
        <p:txBody>
          <a:bodyPr wrap="square">
            <a:spAutoFit/>
          </a:bodyPr>
          <a:lstStyle/>
          <a:p>
            <a:pPr marL="171450" indent="-171450">
              <a:buFont typeface="Wingdings" panose="05000000000000000000" pitchFamily="2" charset="2"/>
              <a:buChar char="q"/>
            </a:pPr>
            <a:r>
              <a:rPr lang="en-US" sz="1100" dirty="0">
                <a:solidFill>
                  <a:schemeClr val="accent1"/>
                </a:solidFill>
                <a:effectLst/>
                <a:ea typeface="Times New Roman" panose="02020603050405020304" pitchFamily="18" charset="0"/>
                <a:cs typeface="Arial" panose="020B0604020202020204" pitchFamily="34" charset="0"/>
              </a:rPr>
              <a:t>Timely discussions of centering S-JEDI to support agency and organizational transformations </a:t>
            </a:r>
            <a:endParaRPr lang="en-US" sz="1100" dirty="0">
              <a:solidFill>
                <a:schemeClr val="accent1"/>
              </a:solidFill>
              <a:cs typeface="Arial" panose="020B0604020202020204" pitchFamily="34" charset="0"/>
            </a:endParaRPr>
          </a:p>
        </p:txBody>
      </p:sp>
      <p:sp>
        <p:nvSpPr>
          <p:cNvPr id="58" name="TextBox 57">
            <a:extLst>
              <a:ext uri="{FF2B5EF4-FFF2-40B4-BE49-F238E27FC236}">
                <a16:creationId xmlns:a16="http://schemas.microsoft.com/office/drawing/2014/main" id="{B0AD912A-89FE-4028-9EE6-E67FA16B184A}"/>
              </a:ext>
            </a:extLst>
          </p:cNvPr>
          <p:cNvSpPr txBox="1"/>
          <p:nvPr/>
        </p:nvSpPr>
        <p:spPr>
          <a:xfrm>
            <a:off x="4711078" y="1551513"/>
            <a:ext cx="2428819" cy="938719"/>
          </a:xfrm>
          <a:prstGeom prst="rect">
            <a:avLst/>
          </a:prstGeom>
          <a:noFill/>
        </p:spPr>
        <p:txBody>
          <a:bodyPr wrap="square">
            <a:spAutoFit/>
          </a:bodyPr>
          <a:lstStyle>
            <a:defPPr>
              <a:defRPr lang="en-US"/>
            </a:defPPr>
            <a:lvl1pPr>
              <a:defRPr sz="1100" b="1">
                <a:effectLst/>
                <a:ea typeface="Times New Roman" panose="02020603050405020304" pitchFamily="18" charset="0"/>
                <a:cs typeface="Arial" panose="020B0604020202020204" pitchFamily="34" charset="0"/>
              </a:defRPr>
            </a:lvl1pPr>
          </a:lstStyle>
          <a:p>
            <a:pPr marL="171450" indent="-171450">
              <a:buFont typeface="Wingdings" panose="05000000000000000000" pitchFamily="2" charset="2"/>
              <a:buChar char="q"/>
            </a:pPr>
            <a:r>
              <a:rPr lang="en-US" dirty="0">
                <a:solidFill>
                  <a:schemeClr val="accent4">
                    <a:lumMod val="75000"/>
                  </a:schemeClr>
                </a:solidFill>
              </a:rPr>
              <a:t>Continued snowball effects as participants modify practices with an S-JEDI lens and share information gained with colleagues and peers. </a:t>
            </a:r>
          </a:p>
        </p:txBody>
      </p:sp>
      <p:sp>
        <p:nvSpPr>
          <p:cNvPr id="60" name="TextBox 59">
            <a:extLst>
              <a:ext uri="{FF2B5EF4-FFF2-40B4-BE49-F238E27FC236}">
                <a16:creationId xmlns:a16="http://schemas.microsoft.com/office/drawing/2014/main" id="{3C2D2637-B878-46D4-BA3E-9455C1D4F6D8}"/>
              </a:ext>
            </a:extLst>
          </p:cNvPr>
          <p:cNvSpPr txBox="1"/>
          <p:nvPr/>
        </p:nvSpPr>
        <p:spPr>
          <a:xfrm>
            <a:off x="3380057" y="1033472"/>
            <a:ext cx="2492524" cy="430887"/>
          </a:xfrm>
          <a:prstGeom prst="rect">
            <a:avLst/>
          </a:prstGeom>
          <a:noFill/>
        </p:spPr>
        <p:txBody>
          <a:bodyPr wrap="square">
            <a:spAutoFit/>
          </a:bodyPr>
          <a:lstStyle/>
          <a:p>
            <a:pPr marL="171450" indent="-171450">
              <a:buFont typeface="Wingdings" panose="05000000000000000000" pitchFamily="2" charset="2"/>
              <a:buChar char="q"/>
            </a:pPr>
            <a:r>
              <a:rPr lang="en-US" sz="1100" b="1" dirty="0">
                <a:solidFill>
                  <a:schemeClr val="accent1"/>
                </a:solidFill>
                <a:effectLst/>
                <a:ea typeface="Calibri" panose="020F0502020204030204" pitchFamily="34" charset="0"/>
                <a:cs typeface="Arial" panose="020B0604020202020204" pitchFamily="34" charset="0"/>
                <a:hlinkClick r:id="rId14">
                  <a:extLst>
                    <a:ext uri="{A12FA001-AC4F-418D-AE19-62706E023703}">
                      <ahyp:hlinkClr xmlns:ahyp="http://schemas.microsoft.com/office/drawing/2018/hyperlinkcolor" val="tx"/>
                    </a:ext>
                  </a:extLst>
                </a:hlinkClick>
              </a:rPr>
              <a:t>S-JEDI Learning Group Resource</a:t>
            </a:r>
            <a:br>
              <a:rPr lang="en-US" sz="1100" b="1" dirty="0">
                <a:solidFill>
                  <a:schemeClr val="accent1"/>
                </a:solidFill>
                <a:effectLst/>
                <a:ea typeface="Calibri" panose="020F0502020204030204" pitchFamily="34" charset="0"/>
                <a:cs typeface="Arial" panose="020B0604020202020204" pitchFamily="34" charset="0"/>
                <a:hlinkClick r:id="rId14">
                  <a:extLst>
                    <a:ext uri="{A12FA001-AC4F-418D-AE19-62706E023703}">
                      <ahyp:hlinkClr xmlns:ahyp="http://schemas.microsoft.com/office/drawing/2018/hyperlinkcolor" val="tx"/>
                    </a:ext>
                  </a:extLst>
                </a:hlinkClick>
              </a:rPr>
            </a:br>
            <a:r>
              <a:rPr lang="en-US" sz="1100" b="0" i="0" u="none" strike="noStrike" dirty="0">
                <a:solidFill>
                  <a:srgbClr val="597F2F"/>
                </a:solidFill>
                <a:effectLst/>
                <a:hlinkClick r:id="rId15"/>
              </a:rPr>
              <a:t>doi:10.25334/XXGX-8192</a:t>
            </a:r>
            <a:r>
              <a:rPr lang="en-US" sz="1100" b="1" dirty="0">
                <a:solidFill>
                  <a:schemeClr val="accent1"/>
                </a:solidFill>
                <a:effectLst/>
                <a:ea typeface="Calibri" panose="020F0502020204030204" pitchFamily="34" charset="0"/>
                <a:cs typeface="Arial" panose="020B0604020202020204" pitchFamily="34" charset="0"/>
                <a:hlinkClick r:id="rId14">
                  <a:extLst>
                    <a:ext uri="{A12FA001-AC4F-418D-AE19-62706E023703}">
                      <ahyp:hlinkClr xmlns:ahyp="http://schemas.microsoft.com/office/drawing/2018/hyperlinkcolor" val="tx"/>
                    </a:ext>
                  </a:extLst>
                </a:hlinkClick>
              </a:rPr>
              <a:t> </a:t>
            </a:r>
            <a:endParaRPr lang="en-US" sz="1100" dirty="0">
              <a:solidFill>
                <a:schemeClr val="accent1"/>
              </a:solidFill>
              <a:cs typeface="Arial" panose="020B0604020202020204" pitchFamily="34" charset="0"/>
            </a:endParaRPr>
          </a:p>
        </p:txBody>
      </p:sp>
      <p:sp>
        <p:nvSpPr>
          <p:cNvPr id="61" name="TextBox 60">
            <a:extLst>
              <a:ext uri="{FF2B5EF4-FFF2-40B4-BE49-F238E27FC236}">
                <a16:creationId xmlns:a16="http://schemas.microsoft.com/office/drawing/2014/main" id="{9AE8A19F-C940-4609-ABF4-91B4E3FD12FB}"/>
              </a:ext>
            </a:extLst>
          </p:cNvPr>
          <p:cNvSpPr txBox="1"/>
          <p:nvPr/>
        </p:nvSpPr>
        <p:spPr>
          <a:xfrm>
            <a:off x="3360325" y="5902737"/>
            <a:ext cx="1488813" cy="600164"/>
          </a:xfrm>
          <a:prstGeom prst="rect">
            <a:avLst/>
          </a:prstGeom>
          <a:noFill/>
        </p:spPr>
        <p:txBody>
          <a:bodyPr wrap="square">
            <a:spAutoFit/>
          </a:bodyPr>
          <a:lstStyle/>
          <a:p>
            <a:pPr marL="171450" indent="-171450">
              <a:buFont typeface="Wingdings" panose="05000000000000000000" pitchFamily="2" charset="2"/>
              <a:buChar char="q"/>
            </a:pPr>
            <a:r>
              <a:rPr lang="en-US" sz="1100" dirty="0">
                <a:solidFill>
                  <a:schemeClr val="accent2">
                    <a:lumMod val="75000"/>
                  </a:schemeClr>
                </a:solidFill>
                <a:cs typeface="Arial" panose="020B0604020202020204" pitchFamily="34" charset="0"/>
              </a:rPr>
              <a:t>Proposal submitted to continue SPLINE program </a:t>
            </a:r>
          </a:p>
        </p:txBody>
      </p:sp>
      <p:sp>
        <p:nvSpPr>
          <p:cNvPr id="62" name="TextBox 61">
            <a:extLst>
              <a:ext uri="{FF2B5EF4-FFF2-40B4-BE49-F238E27FC236}">
                <a16:creationId xmlns:a16="http://schemas.microsoft.com/office/drawing/2014/main" id="{D2180642-C8A8-4833-8EC8-44C41C0ACC0B}"/>
              </a:ext>
            </a:extLst>
          </p:cNvPr>
          <p:cNvSpPr txBox="1"/>
          <p:nvPr/>
        </p:nvSpPr>
        <p:spPr>
          <a:xfrm>
            <a:off x="3360325" y="4262227"/>
            <a:ext cx="1519281" cy="1277273"/>
          </a:xfrm>
          <a:prstGeom prst="rect">
            <a:avLst/>
          </a:prstGeom>
          <a:noFill/>
        </p:spPr>
        <p:txBody>
          <a:bodyPr wrap="square">
            <a:spAutoFit/>
          </a:bodyPr>
          <a:lstStyle/>
          <a:p>
            <a:pPr marL="171450" indent="-171450">
              <a:buFont typeface="Wingdings" panose="05000000000000000000" pitchFamily="2" charset="2"/>
              <a:buChar char="q"/>
            </a:pPr>
            <a:r>
              <a:rPr lang="en-US" sz="1100" dirty="0">
                <a:solidFill>
                  <a:schemeClr val="accent2">
                    <a:lumMod val="75000"/>
                  </a:schemeClr>
                </a:solidFill>
                <a:cs typeface="Arial" panose="020B0604020202020204" pitchFamily="34" charset="0"/>
              </a:rPr>
              <a:t>Increased efficacy for determining how UDL, inclusive pedagogy, and OEP can support and enhance projects of SPLINE participants. </a:t>
            </a:r>
          </a:p>
        </p:txBody>
      </p:sp>
      <p:sp>
        <p:nvSpPr>
          <p:cNvPr id="63" name="TextBox 62">
            <a:extLst>
              <a:ext uri="{FF2B5EF4-FFF2-40B4-BE49-F238E27FC236}">
                <a16:creationId xmlns:a16="http://schemas.microsoft.com/office/drawing/2014/main" id="{05052947-7E13-4E82-97FE-60D8AA5ADE79}"/>
              </a:ext>
            </a:extLst>
          </p:cNvPr>
          <p:cNvSpPr txBox="1"/>
          <p:nvPr/>
        </p:nvSpPr>
        <p:spPr>
          <a:xfrm>
            <a:off x="3308260" y="152378"/>
            <a:ext cx="5835740" cy="261610"/>
          </a:xfrm>
          <a:prstGeom prst="rect">
            <a:avLst/>
          </a:prstGeom>
          <a:noFill/>
        </p:spPr>
        <p:txBody>
          <a:bodyPr wrap="square" rtlCol="0">
            <a:spAutoFit/>
          </a:bodyPr>
          <a:lstStyle/>
          <a:p>
            <a:pPr algn="ctr"/>
            <a:r>
              <a:rPr lang="en-US" sz="1100" b="1" dirty="0"/>
              <a:t>Highlights and Findings of Grant Activities. </a:t>
            </a:r>
          </a:p>
        </p:txBody>
      </p:sp>
      <p:sp>
        <p:nvSpPr>
          <p:cNvPr id="65" name="TextBox 64">
            <a:extLst>
              <a:ext uri="{FF2B5EF4-FFF2-40B4-BE49-F238E27FC236}">
                <a16:creationId xmlns:a16="http://schemas.microsoft.com/office/drawing/2014/main" id="{D055D8C7-0330-48C7-9120-39B781780630}"/>
              </a:ext>
            </a:extLst>
          </p:cNvPr>
          <p:cNvSpPr txBox="1"/>
          <p:nvPr/>
        </p:nvSpPr>
        <p:spPr>
          <a:xfrm>
            <a:off x="108993" y="4655637"/>
            <a:ext cx="1856182" cy="369332"/>
          </a:xfrm>
          <a:prstGeom prst="rect">
            <a:avLst/>
          </a:prstGeom>
          <a:noFill/>
        </p:spPr>
        <p:txBody>
          <a:bodyPr wrap="square">
            <a:spAutoFit/>
          </a:bodyPr>
          <a:lstStyle/>
          <a:p>
            <a:r>
              <a:rPr lang="en-US" sz="900" dirty="0">
                <a:solidFill>
                  <a:srgbClr val="000000"/>
                </a:solidFill>
                <a:effectLst/>
                <a:ea typeface="Times New Roman" panose="02020603050405020304" pitchFamily="18" charset="0"/>
                <a:cs typeface="Calibri" panose="020F0502020204030204" pitchFamily="34" charset="0"/>
              </a:rPr>
              <a:t>QUBES Partner feedback of their experience with QUBES and SCORE</a:t>
            </a:r>
            <a:endParaRPr lang="en-US" sz="900" dirty="0">
              <a:cs typeface="Calibri" panose="020F0502020204030204" pitchFamily="34" charset="0"/>
            </a:endParaRPr>
          </a:p>
        </p:txBody>
      </p:sp>
      <p:sp>
        <p:nvSpPr>
          <p:cNvPr id="69" name="TextBox 68">
            <a:extLst>
              <a:ext uri="{FF2B5EF4-FFF2-40B4-BE49-F238E27FC236}">
                <a16:creationId xmlns:a16="http://schemas.microsoft.com/office/drawing/2014/main" id="{F7FC5EC3-F0A4-4746-A9B3-AC684F5C0F61}"/>
              </a:ext>
            </a:extLst>
          </p:cNvPr>
          <p:cNvSpPr txBox="1"/>
          <p:nvPr/>
        </p:nvSpPr>
        <p:spPr>
          <a:xfrm>
            <a:off x="3380057" y="408291"/>
            <a:ext cx="5763943" cy="600164"/>
          </a:xfrm>
          <a:prstGeom prst="rect">
            <a:avLst/>
          </a:prstGeom>
          <a:noFill/>
        </p:spPr>
        <p:txBody>
          <a:bodyPr wrap="square">
            <a:spAutoFit/>
          </a:bodyPr>
          <a:lstStyle/>
          <a:p>
            <a:r>
              <a:rPr lang="en-US" sz="1100" dirty="0">
                <a:solidFill>
                  <a:srgbClr val="000000"/>
                </a:solidFill>
                <a:cs typeface="Arial" panose="020B0604020202020204" pitchFamily="34" charset="0"/>
              </a:rPr>
              <a:t>The following represents current highlights that have emerged across project activities: </a:t>
            </a:r>
            <a:r>
              <a:rPr lang="en-US" sz="1100" dirty="0">
                <a:solidFill>
                  <a:schemeClr val="accent1"/>
                </a:solidFill>
                <a:cs typeface="Arial" panose="020B0604020202020204" pitchFamily="34" charset="0"/>
              </a:rPr>
              <a:t>S-JEDI Learning Community</a:t>
            </a:r>
            <a:r>
              <a:rPr lang="en-US" sz="1100" dirty="0">
                <a:solidFill>
                  <a:srgbClr val="000000"/>
                </a:solidFill>
                <a:cs typeface="Arial" panose="020B0604020202020204" pitchFamily="34" charset="0"/>
              </a:rPr>
              <a:t>, </a:t>
            </a:r>
            <a:r>
              <a:rPr lang="en-US" sz="1100" dirty="0">
                <a:solidFill>
                  <a:schemeClr val="accent2">
                    <a:lumMod val="75000"/>
                  </a:schemeClr>
                </a:solidFill>
                <a:cs typeface="Arial" panose="020B0604020202020204" pitchFamily="34" charset="0"/>
              </a:rPr>
              <a:t>SPLINE</a:t>
            </a:r>
            <a:r>
              <a:rPr lang="en-US" sz="1100" dirty="0">
                <a:solidFill>
                  <a:srgbClr val="000000"/>
                </a:solidFill>
                <a:cs typeface="Arial" panose="020B0604020202020204" pitchFamily="34" charset="0"/>
              </a:rPr>
              <a:t>, </a:t>
            </a:r>
            <a:r>
              <a:rPr lang="en-US" sz="1100" dirty="0">
                <a:solidFill>
                  <a:schemeClr val="tx2">
                    <a:lumMod val="75000"/>
                  </a:schemeClr>
                </a:solidFill>
                <a:cs typeface="Arial" panose="020B0604020202020204" pitchFamily="34" charset="0"/>
              </a:rPr>
              <a:t>Mini-grants</a:t>
            </a:r>
            <a:r>
              <a:rPr lang="en-US" sz="1100" dirty="0">
                <a:solidFill>
                  <a:srgbClr val="000000"/>
                </a:solidFill>
                <a:cs typeface="Arial" panose="020B0604020202020204" pitchFamily="34" charset="0"/>
              </a:rPr>
              <a:t>, and </a:t>
            </a:r>
            <a:r>
              <a:rPr lang="en-US" sz="1100" dirty="0">
                <a:solidFill>
                  <a:schemeClr val="accent6">
                    <a:lumMod val="75000"/>
                  </a:schemeClr>
                </a:solidFill>
                <a:cs typeface="Arial" panose="020B0604020202020204" pitchFamily="34" charset="0"/>
              </a:rPr>
              <a:t>other activities</a:t>
            </a:r>
            <a:r>
              <a:rPr lang="en-US" sz="1100" dirty="0">
                <a:solidFill>
                  <a:srgbClr val="000000"/>
                </a:solidFill>
                <a:cs typeface="Arial" panose="020B0604020202020204" pitchFamily="34" charset="0"/>
              </a:rPr>
              <a:t>. Findings that transcend across activities are </a:t>
            </a:r>
            <a:r>
              <a:rPr lang="en-US" sz="1100" b="1" dirty="0">
                <a:solidFill>
                  <a:schemeClr val="accent4">
                    <a:lumMod val="75000"/>
                  </a:schemeClr>
                </a:solidFill>
                <a:cs typeface="Arial" panose="020B0604020202020204" pitchFamily="34" charset="0"/>
              </a:rPr>
              <a:t>highlighted</a:t>
            </a:r>
            <a:r>
              <a:rPr lang="en-US" sz="1100" b="1" dirty="0">
                <a:solidFill>
                  <a:srgbClr val="000000"/>
                </a:solidFill>
                <a:cs typeface="Arial" panose="020B0604020202020204" pitchFamily="34" charset="0"/>
              </a:rPr>
              <a:t>.</a:t>
            </a:r>
            <a:r>
              <a:rPr lang="en-US" sz="1100" b="1" dirty="0">
                <a:solidFill>
                  <a:srgbClr val="000000"/>
                </a:solidFill>
                <a:highlight>
                  <a:srgbClr val="C0C0C0"/>
                </a:highlight>
                <a:cs typeface="Arial" panose="020B0604020202020204" pitchFamily="34" charset="0"/>
              </a:rPr>
              <a:t> </a:t>
            </a:r>
            <a:endParaRPr lang="en-US" sz="1100" b="1" dirty="0">
              <a:highlight>
                <a:srgbClr val="C0C0C0"/>
              </a:highlight>
              <a:cs typeface="Arial" panose="020B0604020202020204" pitchFamily="34" charset="0"/>
            </a:endParaRPr>
          </a:p>
        </p:txBody>
      </p:sp>
      <p:sp>
        <p:nvSpPr>
          <p:cNvPr id="70" name="TextBox 69">
            <a:extLst>
              <a:ext uri="{FF2B5EF4-FFF2-40B4-BE49-F238E27FC236}">
                <a16:creationId xmlns:a16="http://schemas.microsoft.com/office/drawing/2014/main" id="{F55A36A8-C1C5-4318-A260-6430C589F997}"/>
              </a:ext>
            </a:extLst>
          </p:cNvPr>
          <p:cNvSpPr txBox="1"/>
          <p:nvPr/>
        </p:nvSpPr>
        <p:spPr>
          <a:xfrm>
            <a:off x="169148" y="6104073"/>
            <a:ext cx="2310526" cy="507831"/>
          </a:xfrm>
          <a:prstGeom prst="rect">
            <a:avLst/>
          </a:prstGeom>
          <a:noFill/>
        </p:spPr>
        <p:txBody>
          <a:bodyPr wrap="square">
            <a:spAutoFit/>
          </a:bodyPr>
          <a:lstStyle/>
          <a:p>
            <a:r>
              <a:rPr lang="en-US" sz="900" dirty="0">
                <a:solidFill>
                  <a:srgbClr val="000000"/>
                </a:solidFill>
                <a:effectLst/>
                <a:ea typeface="Times New Roman" panose="02020603050405020304" pitchFamily="18" charset="0"/>
                <a:cs typeface="Calibri" panose="020F0502020204030204" pitchFamily="34" charset="0"/>
              </a:rPr>
              <a:t>Student’s feedback in Calling Bull </a:t>
            </a:r>
          </a:p>
          <a:p>
            <a:r>
              <a:rPr lang="en-US" sz="900" dirty="0">
                <a:solidFill>
                  <a:srgbClr val="000000"/>
                </a:solidFill>
                <a:effectLst/>
                <a:ea typeface="Times New Roman" panose="02020603050405020304" pitchFamily="18" charset="0"/>
                <a:cs typeface="Calibri" panose="020F0502020204030204" pitchFamily="34" charset="0"/>
              </a:rPr>
              <a:t>study about benefits of courses </a:t>
            </a:r>
          </a:p>
          <a:p>
            <a:r>
              <a:rPr lang="en-US" sz="900" dirty="0">
                <a:solidFill>
                  <a:srgbClr val="000000"/>
                </a:solidFill>
                <a:effectLst/>
                <a:ea typeface="Times New Roman" panose="02020603050405020304" pitchFamily="18" charset="0"/>
                <a:cs typeface="Calibri" panose="020F0502020204030204" pitchFamily="34" charset="0"/>
              </a:rPr>
              <a:t>utilizing OEP</a:t>
            </a:r>
            <a:endParaRPr lang="en-US" sz="900" dirty="0">
              <a:cs typeface="Calibri" panose="020F0502020204030204" pitchFamily="34" charset="0"/>
            </a:endParaRPr>
          </a:p>
        </p:txBody>
      </p:sp>
      <p:sp>
        <p:nvSpPr>
          <p:cNvPr id="71" name="Rectangular Callout 1">
            <a:extLst>
              <a:ext uri="{FF2B5EF4-FFF2-40B4-BE49-F238E27FC236}">
                <a16:creationId xmlns:a16="http://schemas.microsoft.com/office/drawing/2014/main" id="{1DCD6B4E-A0D2-4FBE-98BA-A67C861CFBC1}"/>
              </a:ext>
            </a:extLst>
          </p:cNvPr>
          <p:cNvSpPr/>
          <p:nvPr/>
        </p:nvSpPr>
        <p:spPr>
          <a:xfrm>
            <a:off x="167583" y="5097221"/>
            <a:ext cx="3202370" cy="984798"/>
          </a:xfrm>
          <a:prstGeom prst="wedgeRectCallout">
            <a:avLst>
              <a:gd name="adj1" fmla="val 4225"/>
              <a:gd name="adj2" fmla="val 76316"/>
            </a:avLst>
          </a:prstGeom>
          <a:solidFill>
            <a:schemeClr val="accent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kern="0" dirty="0">
              <a:solidFill>
                <a:schemeClr val="bg1"/>
              </a:solidFill>
              <a:cs typeface="Arial" pitchFamily="34" charset="0"/>
            </a:endParaRPr>
          </a:p>
          <a:p>
            <a:r>
              <a:rPr lang="en-US" sz="1100" dirty="0">
                <a:effectLst/>
                <a:ea typeface="Times New Roman" panose="02020603050405020304" pitchFamily="18" charset="0"/>
                <a:cs typeface="Arial" panose="020B0604020202020204" pitchFamily="34" charset="0"/>
              </a:rPr>
              <a:t>Remote classes with open education practices creates a more equal playing field. This is important since some students were on campus and off campus meaning their access to certain materials differed.</a:t>
            </a:r>
            <a:endParaRPr lang="en-US" sz="1100" dirty="0">
              <a:effectLst/>
              <a:ea typeface="Calibri" panose="020F0502020204030204" pitchFamily="34" charset="0"/>
              <a:cs typeface="Arial" panose="020B0604020202020204" pitchFamily="34" charset="0"/>
            </a:endParaRPr>
          </a:p>
          <a:p>
            <a:pPr algn="ctr"/>
            <a:endParaRPr lang="en-US" sz="1100" dirty="0">
              <a:solidFill>
                <a:schemeClr val="bg1"/>
              </a:solidFill>
              <a:cs typeface="Arial" panose="020B0604020202020204" pitchFamily="34" charset="0"/>
            </a:endParaRPr>
          </a:p>
        </p:txBody>
      </p:sp>
    </p:spTree>
    <p:extLst>
      <p:ext uri="{BB962C8B-B14F-4D97-AF65-F5344CB8AC3E}">
        <p14:creationId xmlns:p14="http://schemas.microsoft.com/office/powerpoint/2010/main" val="72355436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722</TotalTime>
  <Words>1000</Words>
  <Application>Microsoft Office PowerPoint</Application>
  <PresentationFormat>Letter Paper (8.5x11 in)</PresentationFormat>
  <Paragraphs>60</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Wingdings</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Robin Taylor</dc:creator>
  <cp:lastModifiedBy>Robin Taylor</cp:lastModifiedBy>
  <cp:revision>70</cp:revision>
  <cp:lastPrinted>2021-02-24T00:54:52Z</cp:lastPrinted>
  <dcterms:created xsi:type="dcterms:W3CDTF">2021-02-22T01:44:22Z</dcterms:created>
  <dcterms:modified xsi:type="dcterms:W3CDTF">2021-02-24T00:58:49Z</dcterms:modified>
</cp:coreProperties>
</file>