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2" r:id="rId3"/>
    <p:sldId id="275" r:id="rId4"/>
    <p:sldId id="278" r:id="rId5"/>
    <p:sldId id="309" r:id="rId6"/>
    <p:sldId id="307" r:id="rId7"/>
    <p:sldId id="302" r:id="rId8"/>
    <p:sldId id="306" r:id="rId9"/>
    <p:sldId id="286" r:id="rId10"/>
    <p:sldId id="300" r:id="rId11"/>
    <p:sldId id="261" r:id="rId12"/>
    <p:sldId id="289" r:id="rId13"/>
    <p:sldId id="308" r:id="rId14"/>
    <p:sldId id="313" r:id="rId15"/>
    <p:sldId id="276" r:id="rId16"/>
    <p:sldId id="303" r:id="rId17"/>
    <p:sldId id="30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8F58-35CB-4FF7-B2B5-CAC71257CF7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F7AC9-9FAF-41DE-B992-477E6FA7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2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62CE6-C59A-4562-98E9-2E09FDF532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8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E352-00BE-4738-93DF-5396ABAE7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35EE0-CD16-43E0-A254-EF76D4835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81914-C30B-405C-8D9B-F6220869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7636-AA39-4641-B451-76F1C3BF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F37B7-368E-461A-9AF5-C1174533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19AE-9910-4C9D-8534-568A0625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2F366-7611-47BF-A427-8ECA5EEEB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F509-4F1B-4221-BEBD-777F87FF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B5A94-E5CE-4B06-969B-8EABB623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45196-F809-4322-B27D-1C879B46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782EA-4DB9-4131-AFB1-50B5A4DD5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E0091-E952-4CA0-8EEB-B0E0BC654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583DF-1FA4-4220-874D-F8430D27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BCA1-0E42-4085-94B0-758A428D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883F-7F79-4325-B5F4-B8622E7C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D728-F855-4AA5-B708-6071D41D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BD502-84F5-47F4-998E-20EDA677D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A0937-FB01-4237-A5D6-9771248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E06BC-2E66-4AFB-8A12-DE8ED6AB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DB1EF-1CCB-465C-8673-309466A5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7AE8-9B20-4DF0-86C2-8502DD26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D4B1E-7CE8-4FBF-A365-70719547B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567C8-2480-46FB-9636-8EBABBF8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47604-63FC-4DE1-AD00-910BC0D5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08C2E-8D84-42A2-A816-48AE207F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25A7-CBEF-4C2C-B9B0-B6EFA1AD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24F9-0758-4D56-9264-406909018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244BD-364D-4DF5-A5F7-A1D57FA39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25582-3DD1-4267-A3B0-9D7E1C0B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8CF5A-B1E4-4A09-BBCD-5C6F0DF5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40E42-71C4-4C76-9878-8C7E0465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6C01-72E2-447C-998E-993F9090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5F50-BC21-4E71-8509-1521291D9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C6BA7-D577-4C46-BCDA-0D5DBCE16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2ECBD-5611-4821-8196-32CAA8FD6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6D485-BCD7-42DB-A824-45A02F4E3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F64F7B-0830-4B9C-98F6-40238D88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0986E-527E-42FE-BBC0-63B3B673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6729DB-C76D-47AC-B3F3-151A990A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5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2A58-7B78-4132-ADB2-309AA108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DEF78-36F4-474F-81EA-CE38168F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E128E-FAAB-4097-AD52-025611D0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7ECA8-5438-4B1E-A194-F1528029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503481-1BF5-4027-94A8-8A8E32EF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078EB-5338-4AF9-8224-E9DC45B2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1E256-2C6D-40AA-8A4C-DDC19EA8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8A45-265D-4A99-B0C3-1BD31756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29105-50E7-40A5-951E-F9473841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90E17-E847-443F-8BFB-F89A817A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EF495-65FA-4B78-8826-00E0856D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048A8-B75A-4EB4-97F4-1A8EFF2D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328CF-D59A-4D5D-8374-9D8C87B5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8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004D-553C-48BC-88EA-EED92E03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E8158-CDAB-45DE-8CCB-A27302CD3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86AFE-9D2B-4580-A2CF-FBAC71D02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B5234-24B4-4D4A-9DCB-094D1964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653CA-CF67-48BF-A980-B7C13893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D3338-4892-466B-A7BE-9B3B2446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27C01-35C6-4A3B-B253-2972DBE8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8D7E8-EDDF-49C9-84A6-7F0996191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BA47-27AC-4D00-B665-9908E301C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6CC7-6497-41D8-AD64-D3827836C3C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DF0B1-A705-4CE8-8AC6-B359EF373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B604B-E71B-40D6-81AF-72E8E464D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AFC7E-10BC-4724-9BB4-9E8C5A91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8848/1835-2014/CGP/v06i02/4444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onomia.net/taxa" TargetMode="External"/><Relationship Id="rId2" Type="http://schemas.openxmlformats.org/officeDocument/2006/relationships/hyperlink" Target="https://transcription.si.edu/instructions-entomology#collecto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ne@bon-earth.org" TargetMode="External"/><Relationship Id="rId2" Type="http://schemas.openxmlformats.org/officeDocument/2006/relationships/hyperlink" Target="http://www.bon-earth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9E9B-302F-4882-B8C7-C9FE5819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693996"/>
            <a:ext cx="10515600" cy="821418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What can we learn from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an insect label?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1EFFD-2434-4828-A17D-BAA8F16F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889955"/>
            <a:ext cx="9842620" cy="36153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6700" i="1" dirty="0">
                <a:latin typeface="+mj-lt"/>
                <a:cs typeface="Times New Roman" panose="02020603050405020304" pitchFamily="18" charset="0"/>
              </a:rPr>
              <a:t>Specimen data as a multiliteracy resource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200" dirty="0"/>
              <a:t>Presented by Dr. Anne Basham</a:t>
            </a:r>
          </a:p>
          <a:p>
            <a:pPr marL="0" indent="0">
              <a:buNone/>
            </a:pPr>
            <a:r>
              <a:rPr lang="en-US" sz="4200" dirty="0"/>
              <a:t>Biodiversity Outreach Network/</a:t>
            </a:r>
          </a:p>
          <a:p>
            <a:pPr marL="0" indent="0">
              <a:buNone/>
            </a:pPr>
            <a:r>
              <a:rPr lang="en-US" sz="4200" dirty="0"/>
              <a:t>SCAN</a:t>
            </a:r>
          </a:p>
          <a:p>
            <a:pPr marL="0" indent="0">
              <a:buNone/>
            </a:pPr>
            <a:r>
              <a:rPr lang="en-US" sz="4200" dirty="0"/>
              <a:t>4/21/21</a:t>
            </a:r>
          </a:p>
          <a:p>
            <a:pPr marL="0" indent="0">
              <a:buNone/>
            </a:pPr>
            <a:r>
              <a:rPr lang="en-US" sz="4200" dirty="0"/>
              <a:t>EODI Coffee Break </a:t>
            </a:r>
            <a:r>
              <a:rPr lang="en-US" sz="4200" dirty="0" err="1"/>
              <a:t>iDigBio</a:t>
            </a:r>
            <a:endParaRPr lang="en-US" sz="4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7E468-DA82-4E80-A4BB-4CF4D053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3"/>
          <a:stretch/>
        </p:blipFill>
        <p:spPr>
          <a:xfrm>
            <a:off x="8489244" y="0"/>
            <a:ext cx="8566269" cy="68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9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91978-DEF6-4B0C-ABB6-43B2E33DB54D}"/>
              </a:ext>
            </a:extLst>
          </p:cNvPr>
          <p:cNvSpPr txBox="1"/>
          <p:nvPr/>
        </p:nvSpPr>
        <p:spPr>
          <a:xfrm>
            <a:off x="533399" y="948690"/>
            <a:ext cx="111252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Module 1: Multiliteracy standards and objectives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r>
              <a:rPr lang="en-US" dirty="0"/>
              <a:t>1.1 Historical context of the specimen label. Why do we use?</a:t>
            </a:r>
          </a:p>
          <a:p>
            <a:r>
              <a:rPr lang="en-US" dirty="0"/>
              <a:t>1.2 Parts of the specimen label.</a:t>
            </a:r>
          </a:p>
          <a:p>
            <a:r>
              <a:rPr lang="en-US" dirty="0"/>
              <a:t>1.3 Parts of the scientific name.</a:t>
            </a:r>
          </a:p>
          <a:p>
            <a:r>
              <a:rPr lang="en-US" dirty="0"/>
              <a:t>1.4 Who discovered it?</a:t>
            </a:r>
          </a:p>
          <a:p>
            <a:r>
              <a:rPr lang="en-US" dirty="0"/>
              <a:t>1.5 Different labels for different information.</a:t>
            </a:r>
          </a:p>
          <a:p>
            <a:endParaRPr lang="en-US" dirty="0"/>
          </a:p>
          <a:p>
            <a:r>
              <a:rPr lang="en-US" b="1" dirty="0"/>
              <a:t>Module 2: Multiliteracy standards and objectives</a:t>
            </a:r>
          </a:p>
          <a:p>
            <a:r>
              <a:rPr lang="en-US" dirty="0"/>
              <a:t>2.1 Understanding space and place</a:t>
            </a:r>
          </a:p>
          <a:p>
            <a:r>
              <a:rPr lang="en-US" dirty="0"/>
              <a:t>2.2  Geolocation practice with Google Earth</a:t>
            </a:r>
          </a:p>
          <a:p>
            <a:r>
              <a:rPr lang="en-US" dirty="0"/>
              <a:t>2.3  Fact Check! Verifying the data</a:t>
            </a:r>
          </a:p>
          <a:p>
            <a:endParaRPr lang="en-US" dirty="0"/>
          </a:p>
          <a:p>
            <a:r>
              <a:rPr lang="en-US" b="1" dirty="0"/>
              <a:t>Module 3: Multiliteracy standards and objectives</a:t>
            </a:r>
          </a:p>
          <a:p>
            <a:r>
              <a:rPr lang="en-US" dirty="0"/>
              <a:t>3.1 Label Interactive</a:t>
            </a:r>
          </a:p>
          <a:p>
            <a:r>
              <a:rPr lang="en-US" dirty="0"/>
              <a:t>3.2 Make your own paper specimen and label</a:t>
            </a:r>
          </a:p>
          <a:p>
            <a:r>
              <a:rPr lang="en-US" dirty="0"/>
              <a:t>3.3  Practice with Transcription—Zooniverse/</a:t>
            </a:r>
            <a:r>
              <a:rPr lang="en-US" dirty="0" err="1"/>
              <a:t>WeDigBio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Key Terms</a:t>
            </a:r>
          </a:p>
          <a:p>
            <a:r>
              <a:rPr lang="en-US" dirty="0"/>
              <a:t>Assess Learning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C149E-CE0B-41DF-9FB3-15388E9EB9A9}"/>
              </a:ext>
            </a:extLst>
          </p:cNvPr>
          <p:cNvSpPr txBox="1"/>
          <p:nvPr/>
        </p:nvSpPr>
        <p:spPr>
          <a:xfrm>
            <a:off x="533399" y="441063"/>
            <a:ext cx="185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Proposed Outline</a:t>
            </a:r>
          </a:p>
        </p:txBody>
      </p:sp>
    </p:spTree>
    <p:extLst>
      <p:ext uri="{BB962C8B-B14F-4D97-AF65-F5344CB8AC3E}">
        <p14:creationId xmlns:p14="http://schemas.microsoft.com/office/powerpoint/2010/main" val="229912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994" y="577880"/>
            <a:ext cx="6349777" cy="572464"/>
          </a:xfrm>
          <a:prstGeom prst="rect">
            <a:avLst/>
          </a:prstGeom>
        </p:spPr>
        <p:txBody>
          <a:bodyPr vert="horz" wrap="square" lIns="0" tIns="18288" rIns="0" bIns="0" rtlCol="0" anchor="ctr">
            <a:spAutoFit/>
          </a:bodyPr>
          <a:lstStyle/>
          <a:p>
            <a:pPr marL="18288">
              <a:lnSpc>
                <a:spcPct val="100000"/>
              </a:lnSpc>
              <a:spcBef>
                <a:spcPts val="144"/>
              </a:spcBef>
            </a:pPr>
            <a:r>
              <a:rPr sz="3600" dirty="0"/>
              <a:t>1.</a:t>
            </a:r>
            <a:r>
              <a:rPr lang="en-US" sz="3600" dirty="0"/>
              <a:t>2</a:t>
            </a:r>
            <a:r>
              <a:rPr sz="3600" spc="-29" dirty="0"/>
              <a:t> </a:t>
            </a:r>
            <a:r>
              <a:rPr sz="3600" dirty="0"/>
              <a:t>The</a:t>
            </a:r>
            <a:r>
              <a:rPr sz="3600" spc="-22" dirty="0"/>
              <a:t> </a:t>
            </a:r>
            <a:r>
              <a:rPr sz="3600" dirty="0"/>
              <a:t>parts</a:t>
            </a:r>
            <a:r>
              <a:rPr sz="3600" spc="-22" dirty="0"/>
              <a:t> </a:t>
            </a:r>
            <a:r>
              <a:rPr sz="3600" dirty="0"/>
              <a:t>of</a:t>
            </a:r>
            <a:r>
              <a:rPr sz="3600" spc="-22" dirty="0"/>
              <a:t> </a:t>
            </a:r>
            <a:r>
              <a:rPr sz="3600" dirty="0"/>
              <a:t>a</a:t>
            </a:r>
            <a:r>
              <a:rPr sz="3600" spc="-29" dirty="0"/>
              <a:t> </a:t>
            </a:r>
            <a:r>
              <a:rPr sz="3600" dirty="0"/>
              <a:t>specimen</a:t>
            </a:r>
            <a:r>
              <a:rPr sz="3600" spc="-22" dirty="0"/>
              <a:t> </a:t>
            </a:r>
            <a:r>
              <a:rPr sz="3600" dirty="0"/>
              <a:t>label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4994" y="4869925"/>
            <a:ext cx="5725058" cy="1426673"/>
          </a:xfrm>
          <a:prstGeom prst="rect">
            <a:avLst/>
          </a:prstGeom>
        </p:spPr>
        <p:txBody>
          <a:bodyPr vert="horz" wrap="square" lIns="0" tIns="18288" rIns="0" bIns="0" rtlCol="0">
            <a:spAutoFit/>
          </a:bodyPr>
          <a:lstStyle/>
          <a:p>
            <a:pPr marL="18288" marR="7315">
              <a:lnSpc>
                <a:spcPct val="116100"/>
              </a:lnSpc>
              <a:spcBef>
                <a:spcPts val="144"/>
              </a:spcBef>
              <a:tabLst>
                <a:tab pos="3770986" algn="l"/>
              </a:tabLst>
            </a:pP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There is </a:t>
            </a:r>
            <a:r>
              <a:rPr sz="2016" b="1" dirty="0">
                <a:solidFill>
                  <a:srgbClr val="5C583C"/>
                </a:solidFill>
                <a:latin typeface="Arial"/>
                <a:cs typeface="Arial"/>
              </a:rPr>
              <a:t>a </a:t>
            </a: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lot of information that has to go into </a:t>
            </a:r>
            <a:r>
              <a:rPr sz="2016" b="1" spc="-540" dirty="0">
                <a:solidFill>
                  <a:srgbClr val="5C583C"/>
                </a:solidFill>
                <a:latin typeface="Arial"/>
                <a:cs typeface="Arial"/>
              </a:rPr>
              <a:t> </a:t>
            </a:r>
            <a:r>
              <a:rPr sz="2016" b="1" dirty="0">
                <a:solidFill>
                  <a:srgbClr val="5C583C"/>
                </a:solidFill>
                <a:latin typeface="Arial"/>
                <a:cs typeface="Arial"/>
              </a:rPr>
              <a:t>a </a:t>
            </a: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label. Labels can be so small you might need </a:t>
            </a:r>
            <a:r>
              <a:rPr sz="2016" b="1" spc="-540" dirty="0">
                <a:solidFill>
                  <a:srgbClr val="5C583C"/>
                </a:solidFill>
                <a:latin typeface="Arial"/>
                <a:cs typeface="Arial"/>
              </a:rPr>
              <a:t> </a:t>
            </a:r>
            <a:r>
              <a:rPr sz="2016" b="1" dirty="0">
                <a:solidFill>
                  <a:srgbClr val="5C583C"/>
                </a:solidFill>
                <a:latin typeface="Arial"/>
                <a:cs typeface="Arial"/>
              </a:rPr>
              <a:t>a</a:t>
            </a: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 magnifying</a:t>
            </a:r>
            <a:r>
              <a:rPr sz="2016" b="1" dirty="0">
                <a:solidFill>
                  <a:srgbClr val="5C583C"/>
                </a:solidFill>
                <a:latin typeface="Arial"/>
                <a:cs typeface="Arial"/>
              </a:rPr>
              <a:t> </a:t>
            </a: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glass</a:t>
            </a:r>
            <a:r>
              <a:rPr sz="2016" b="1" dirty="0">
                <a:solidFill>
                  <a:srgbClr val="5C583C"/>
                </a:solidFill>
                <a:latin typeface="Arial"/>
                <a:cs typeface="Arial"/>
              </a:rPr>
              <a:t> </a:t>
            </a: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to read</a:t>
            </a:r>
            <a:r>
              <a:rPr sz="2016" b="1" dirty="0">
                <a:solidFill>
                  <a:srgbClr val="5C583C"/>
                </a:solidFill>
                <a:latin typeface="Arial"/>
                <a:cs typeface="Arial"/>
              </a:rPr>
              <a:t> </a:t>
            </a: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it!	Read about the </a:t>
            </a:r>
            <a:r>
              <a:rPr sz="2016" b="1" dirty="0">
                <a:solidFill>
                  <a:srgbClr val="5C583C"/>
                </a:solidFill>
                <a:latin typeface="Arial"/>
                <a:cs typeface="Arial"/>
              </a:rPr>
              <a:t> </a:t>
            </a: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different</a:t>
            </a:r>
            <a:r>
              <a:rPr sz="2016" b="1" spc="-14" dirty="0">
                <a:solidFill>
                  <a:srgbClr val="5C583C"/>
                </a:solidFill>
                <a:latin typeface="Arial"/>
                <a:cs typeface="Arial"/>
              </a:rPr>
              <a:t> </a:t>
            </a: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parts on</a:t>
            </a:r>
            <a:r>
              <a:rPr sz="2016" b="1" spc="-14" dirty="0">
                <a:solidFill>
                  <a:srgbClr val="5C583C"/>
                </a:solidFill>
                <a:latin typeface="Arial"/>
                <a:cs typeface="Arial"/>
              </a:rPr>
              <a:t> </a:t>
            </a: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the next</a:t>
            </a:r>
            <a:r>
              <a:rPr sz="2016" b="1" spc="-14" dirty="0">
                <a:solidFill>
                  <a:srgbClr val="5C583C"/>
                </a:solidFill>
                <a:latin typeface="Arial"/>
                <a:cs typeface="Arial"/>
              </a:rPr>
              <a:t> </a:t>
            </a:r>
            <a:r>
              <a:rPr sz="2016" b="1" spc="-7" dirty="0">
                <a:solidFill>
                  <a:srgbClr val="5C583C"/>
                </a:solidFill>
                <a:latin typeface="Arial"/>
                <a:cs typeface="Arial"/>
              </a:rPr>
              <a:t>page.</a:t>
            </a:r>
            <a:endParaRPr sz="2016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73884" y="1397949"/>
            <a:ext cx="6820887" cy="3207893"/>
            <a:chOff x="332367" y="1003757"/>
            <a:chExt cx="3991610" cy="1743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840" y="1003757"/>
              <a:ext cx="3301059" cy="17430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367" y="1589069"/>
              <a:ext cx="1095374" cy="10096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218156" y="6124103"/>
            <a:ext cx="2233879" cy="312034"/>
          </a:xfrm>
          <a:prstGeom prst="rect">
            <a:avLst/>
          </a:prstGeom>
        </p:spPr>
        <p:txBody>
          <a:bodyPr vert="horz" wrap="square" lIns="0" tIns="32918" rIns="0" bIns="0" rtlCol="0">
            <a:spAutoFit/>
          </a:bodyPr>
          <a:lstStyle/>
          <a:p>
            <a:pPr algn="ctr">
              <a:spcBef>
                <a:spcPts val="259"/>
              </a:spcBef>
            </a:pPr>
            <a:r>
              <a:rPr sz="864" b="1" spc="65" dirty="0">
                <a:latin typeface="Arial"/>
                <a:cs typeface="Arial"/>
              </a:rPr>
              <a:t>ANAX</a:t>
            </a:r>
            <a:r>
              <a:rPr sz="864" b="1" spc="164" dirty="0">
                <a:latin typeface="Arial"/>
                <a:cs typeface="Arial"/>
              </a:rPr>
              <a:t> </a:t>
            </a:r>
            <a:r>
              <a:rPr sz="864" b="1" spc="72" dirty="0">
                <a:latin typeface="Arial"/>
                <a:cs typeface="Arial"/>
              </a:rPr>
              <a:t>JUNIUS</a:t>
            </a:r>
            <a:endParaRPr sz="864">
              <a:latin typeface="Arial"/>
              <a:cs typeface="Arial"/>
            </a:endParaRPr>
          </a:p>
          <a:p>
            <a:pPr algn="ctr">
              <a:spcBef>
                <a:spcPts val="115"/>
              </a:spcBef>
            </a:pPr>
            <a:r>
              <a:rPr sz="864" b="1" spc="58" dirty="0">
                <a:latin typeface="Arial"/>
                <a:cs typeface="Arial"/>
              </a:rPr>
              <a:t>NPS</a:t>
            </a:r>
            <a:r>
              <a:rPr sz="864" b="1" spc="180" dirty="0">
                <a:latin typeface="Arial"/>
                <a:cs typeface="Arial"/>
              </a:rPr>
              <a:t> </a:t>
            </a:r>
            <a:r>
              <a:rPr sz="864" b="1" spc="72" dirty="0">
                <a:latin typeface="Arial"/>
                <a:cs typeface="Arial"/>
              </a:rPr>
              <a:t>PHOTO</a:t>
            </a:r>
            <a:r>
              <a:rPr sz="864" b="1" spc="180" dirty="0">
                <a:latin typeface="Arial"/>
                <a:cs typeface="Arial"/>
              </a:rPr>
              <a:t> </a:t>
            </a:r>
            <a:r>
              <a:rPr sz="864" b="1" spc="43" dirty="0">
                <a:latin typeface="Arial"/>
                <a:cs typeface="Arial"/>
              </a:rPr>
              <a:t>BY</a:t>
            </a:r>
            <a:r>
              <a:rPr sz="864" b="1" spc="187" dirty="0">
                <a:latin typeface="Arial"/>
                <a:cs typeface="Arial"/>
              </a:rPr>
              <a:t> </a:t>
            </a:r>
            <a:r>
              <a:rPr sz="864" b="1" spc="72" dirty="0">
                <a:latin typeface="Arial"/>
                <a:cs typeface="Arial"/>
              </a:rPr>
              <a:t>ANDREW</a:t>
            </a:r>
            <a:r>
              <a:rPr sz="864" b="1" spc="180" dirty="0">
                <a:latin typeface="Arial"/>
                <a:cs typeface="Arial"/>
              </a:rPr>
              <a:t> </a:t>
            </a:r>
            <a:r>
              <a:rPr sz="864" b="1" spc="79" dirty="0">
                <a:latin typeface="Arial"/>
                <a:cs typeface="Arial"/>
              </a:rPr>
              <a:t>CATTOIR</a:t>
            </a:r>
            <a:endParaRPr sz="86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644" y="418081"/>
            <a:ext cx="7949381" cy="1008891"/>
          </a:xfrm>
          <a:prstGeom prst="rect">
            <a:avLst/>
          </a:prstGeom>
        </p:spPr>
        <p:txBody>
          <a:bodyPr vert="horz" wrap="square" lIns="0" tIns="23774" rIns="0" bIns="0" rtlCol="0" anchor="ctr">
            <a:spAutoFit/>
          </a:bodyPr>
          <a:lstStyle/>
          <a:p>
            <a:pPr marL="18288">
              <a:lnSpc>
                <a:spcPct val="100000"/>
              </a:lnSpc>
              <a:spcBef>
                <a:spcPts val="187"/>
              </a:spcBef>
              <a:tabLst>
                <a:tab pos="686713" algn="l"/>
              </a:tabLst>
            </a:pPr>
            <a:r>
              <a:rPr lang="en-US" sz="3200" b="1" spc="14" dirty="0"/>
              <a:t>Activity Example  </a:t>
            </a:r>
            <a:r>
              <a:rPr sz="3200" b="1" spc="14" dirty="0"/>
              <a:t>	</a:t>
            </a:r>
            <a:r>
              <a:rPr lang="en-US" sz="3200" b="1" spc="14" dirty="0"/>
              <a:t>                                                                </a:t>
            </a:r>
            <a:r>
              <a:rPr sz="3200" b="1" spc="22" dirty="0"/>
              <a:t>Fact</a:t>
            </a:r>
            <a:r>
              <a:rPr sz="3200" b="1" spc="-7" dirty="0"/>
              <a:t> </a:t>
            </a:r>
            <a:r>
              <a:rPr sz="3200" b="1" spc="22" dirty="0"/>
              <a:t>Check!</a:t>
            </a:r>
            <a:r>
              <a:rPr sz="3200" b="1" spc="-7" dirty="0"/>
              <a:t> </a:t>
            </a:r>
            <a:r>
              <a:rPr sz="3200" b="1" spc="14" dirty="0"/>
              <a:t>Verifying</a:t>
            </a:r>
            <a:r>
              <a:rPr sz="3200" b="1" spc="-7" dirty="0"/>
              <a:t> </a:t>
            </a:r>
            <a:r>
              <a:rPr sz="3200" b="1" spc="14" dirty="0"/>
              <a:t>the</a:t>
            </a:r>
            <a:r>
              <a:rPr sz="3200" b="1" spc="-7" dirty="0"/>
              <a:t> </a:t>
            </a:r>
            <a:r>
              <a:rPr sz="3200" b="1" spc="22" dirty="0"/>
              <a:t>Data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958644" y="1936110"/>
            <a:ext cx="9453715" cy="3491315"/>
          </a:xfrm>
          <a:prstGeom prst="rect">
            <a:avLst/>
          </a:prstGeom>
        </p:spPr>
        <p:txBody>
          <a:bodyPr vert="horz" wrap="square" lIns="0" tIns="17374" rIns="0" bIns="0" rtlCol="0">
            <a:spAutoFit/>
          </a:bodyPr>
          <a:lstStyle/>
          <a:p>
            <a:pPr marL="18288" marR="7315">
              <a:lnSpc>
                <a:spcPct val="117000"/>
              </a:lnSpc>
              <a:spcBef>
                <a:spcPts val="137"/>
              </a:spcBef>
            </a:pPr>
            <a:r>
              <a:rPr sz="2088" dirty="0">
                <a:latin typeface="Arial"/>
                <a:cs typeface="Arial"/>
              </a:rPr>
              <a:t>Sometimes data is not correct and </a:t>
            </a:r>
            <a:r>
              <a:rPr sz="2088" spc="7" dirty="0">
                <a:latin typeface="Arial"/>
                <a:cs typeface="Arial"/>
              </a:rPr>
              <a:t>we </a:t>
            </a:r>
            <a:r>
              <a:rPr sz="2088" dirty="0">
                <a:latin typeface="Arial"/>
                <a:cs typeface="Arial"/>
              </a:rPr>
              <a:t>need to verify its accuracy.</a:t>
            </a:r>
            <a:r>
              <a:rPr sz="2088" spc="7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See if you can find out which </a:t>
            </a:r>
            <a:r>
              <a:rPr sz="2088" spc="7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one of these labels has coordinates that does not </a:t>
            </a:r>
            <a:r>
              <a:rPr sz="2088" spc="-562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match</a:t>
            </a:r>
            <a:r>
              <a:rPr sz="2088" spc="-7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what is described.</a:t>
            </a:r>
          </a:p>
          <a:p>
            <a:pPr marL="18288" marR="214884">
              <a:lnSpc>
                <a:spcPct val="117000"/>
              </a:lnSpc>
            </a:pPr>
            <a:r>
              <a:rPr sz="2088" dirty="0">
                <a:latin typeface="Arial"/>
                <a:cs typeface="Arial"/>
              </a:rPr>
              <a:t>Look up the coordinates listed for each label on </a:t>
            </a:r>
            <a:r>
              <a:rPr sz="2088" spc="-562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next</a:t>
            </a:r>
            <a:r>
              <a:rPr sz="2088" spc="-7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page in Google</a:t>
            </a:r>
            <a:r>
              <a:rPr sz="2088" spc="-7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Earth.</a:t>
            </a:r>
          </a:p>
          <a:p>
            <a:pPr marL="18288" marR="140818">
              <a:lnSpc>
                <a:spcPct val="117000"/>
              </a:lnSpc>
            </a:pPr>
            <a:endParaRPr lang="en-US" sz="2088" spc="7" dirty="0">
              <a:latin typeface="Arial"/>
              <a:cs typeface="Arial"/>
            </a:endParaRPr>
          </a:p>
          <a:p>
            <a:pPr marL="18288" marR="140818">
              <a:lnSpc>
                <a:spcPct val="117000"/>
              </a:lnSpc>
            </a:pPr>
            <a:r>
              <a:rPr sz="2088" spc="7" dirty="0">
                <a:latin typeface="Arial"/>
                <a:cs typeface="Arial"/>
              </a:rPr>
              <a:t>Do </a:t>
            </a:r>
            <a:r>
              <a:rPr sz="2088" dirty="0">
                <a:latin typeface="Arial"/>
                <a:cs typeface="Arial"/>
              </a:rPr>
              <a:t>the environments and habitats match what is </a:t>
            </a:r>
            <a:r>
              <a:rPr sz="2088" spc="-562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on</a:t>
            </a:r>
            <a:r>
              <a:rPr sz="2088" spc="-7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the label?</a:t>
            </a:r>
          </a:p>
          <a:p>
            <a:pPr>
              <a:spcBef>
                <a:spcPts val="50"/>
              </a:spcBef>
            </a:pPr>
            <a:endParaRPr sz="2880" dirty="0">
              <a:latin typeface="Arial"/>
              <a:cs typeface="Arial"/>
            </a:endParaRPr>
          </a:p>
          <a:p>
            <a:pPr marL="18288"/>
            <a:r>
              <a:rPr sz="2088" dirty="0">
                <a:latin typeface="Arial"/>
                <a:cs typeface="Arial"/>
              </a:rPr>
              <a:t>Write</a:t>
            </a:r>
            <a:r>
              <a:rPr sz="2088" spc="-14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your</a:t>
            </a:r>
            <a:r>
              <a:rPr sz="2088" spc="-14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observations</a:t>
            </a:r>
            <a:r>
              <a:rPr sz="2088" spc="-14" dirty="0">
                <a:latin typeface="Arial"/>
                <a:cs typeface="Arial"/>
              </a:rPr>
              <a:t> </a:t>
            </a:r>
            <a:r>
              <a:rPr sz="2088" dirty="0">
                <a:latin typeface="Arial"/>
                <a:cs typeface="Arial"/>
              </a:rPr>
              <a:t>below.</a:t>
            </a:r>
          </a:p>
          <a:p>
            <a:pPr marL="18288">
              <a:spcBef>
                <a:spcPts val="518"/>
              </a:spcBef>
            </a:pPr>
            <a:r>
              <a:rPr sz="2448" dirty="0">
                <a:latin typeface="Open Sans Light"/>
                <a:cs typeface="Open Sans Light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0D7-BDAD-45B8-97C8-32622987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316594"/>
            <a:ext cx="10776857" cy="516618"/>
          </a:xfrm>
        </p:spPr>
        <p:txBody>
          <a:bodyPr>
            <a:noAutofit/>
          </a:bodyPr>
          <a:lstStyle/>
          <a:p>
            <a:r>
              <a:rPr lang="en-US" sz="2800" b="1" dirty="0"/>
              <a:t>Developing Multiliteracy Standards for collections and their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110EB-E507-4BCF-AA7E-24EB2DD0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42077"/>
            <a:ext cx="10515600" cy="5391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I. </a:t>
            </a:r>
            <a:r>
              <a:rPr lang="en-US" sz="2400" dirty="0"/>
              <a:t>Multimodal (One of the six modes of communication)</a:t>
            </a:r>
          </a:p>
          <a:p>
            <a:pPr marL="914400" lvl="1" indent="-457200">
              <a:buAutoNum type="alphaLcPeriod"/>
            </a:pPr>
            <a:r>
              <a:rPr lang="en-US" dirty="0"/>
              <a:t>One of the four literacy strands.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/>
              <a:t>Specific literacy skill</a:t>
            </a:r>
          </a:p>
          <a:p>
            <a:pPr marL="914400" lvl="1" indent="-457200">
              <a:buAutoNum type="alphaLcPeriod"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For example</a:t>
            </a:r>
          </a:p>
          <a:p>
            <a:pPr marL="457200" lvl="1" indent="0">
              <a:buNone/>
            </a:pPr>
            <a:r>
              <a:rPr lang="en-US" b="1" dirty="0"/>
              <a:t>Lesson: Fact Check! Verifying the data</a:t>
            </a:r>
          </a:p>
          <a:p>
            <a:pPr marL="457200" lvl="1" indent="0">
              <a:buNone/>
            </a:pPr>
            <a:endParaRPr lang="en-US" b="1" dirty="0"/>
          </a:p>
          <a:p>
            <a:pPr marL="971550" lvl="1" indent="-514350">
              <a:buAutoNum type="romanUcPeriod"/>
            </a:pPr>
            <a:r>
              <a:rPr lang="en-US" dirty="0"/>
              <a:t>Multimodal: Visual</a:t>
            </a:r>
          </a:p>
          <a:p>
            <a:pPr marL="1371600" lvl="2" indent="-457200">
              <a:buAutoNum type="alphaLcPeriod"/>
            </a:pPr>
            <a:r>
              <a:rPr lang="en-US" sz="2400" dirty="0"/>
              <a:t>Information and Technology  </a:t>
            </a:r>
          </a:p>
          <a:p>
            <a:pPr marL="1371600" lvl="3" indent="-222250">
              <a:buNone/>
            </a:pPr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Skills: Digital literacy </a:t>
            </a:r>
          </a:p>
          <a:p>
            <a:pPr marL="457200" lvl="3" indent="-338138">
              <a:buNone/>
            </a:pPr>
            <a:r>
              <a:rPr lang="en-US" sz="2400" dirty="0"/>
              <a:t>	II.    Multimodal: Spatial</a:t>
            </a:r>
          </a:p>
          <a:p>
            <a:pPr marL="457200" lvl="3" indent="-338138">
              <a:buNone/>
            </a:pPr>
            <a:r>
              <a:rPr lang="en-US" sz="2400" dirty="0"/>
              <a:t>		a.  Learning and Innovation</a:t>
            </a:r>
          </a:p>
          <a:p>
            <a:pPr marL="290513" lvl="3" indent="-290513">
              <a:buNone/>
            </a:pPr>
            <a:r>
              <a:rPr lang="en-US" sz="2400" dirty="0"/>
              <a:t>		      </a:t>
            </a:r>
            <a:r>
              <a:rPr lang="en-US" sz="2400" dirty="0" err="1"/>
              <a:t>i</a:t>
            </a:r>
            <a:r>
              <a:rPr lang="en-US" sz="2400" dirty="0"/>
              <a:t>. Skills: Critical thinking and problem solving	 	</a:t>
            </a:r>
          </a:p>
          <a:p>
            <a:pPr marL="457200" lvl="3" indent="0">
              <a:buNone/>
            </a:pPr>
            <a:r>
              <a:rPr lang="en-US" sz="2200" dirty="0"/>
              <a:t>		</a:t>
            </a:r>
          </a:p>
          <a:p>
            <a:pPr marL="457200" lvl="3" indent="0">
              <a:buNone/>
            </a:pPr>
            <a:r>
              <a:rPr lang="en-US" sz="2200" dirty="0"/>
              <a:t>Others? science/numerical literacy</a:t>
            </a:r>
          </a:p>
          <a:p>
            <a:pPr marL="457200" lvl="3" indent="0">
              <a:buNone/>
            </a:pPr>
            <a:endParaRPr lang="en-US" sz="2200" dirty="0"/>
          </a:p>
          <a:p>
            <a:pPr marL="457200" lvl="3" indent="0">
              <a:buNone/>
            </a:pPr>
            <a:endParaRPr lang="en-US" sz="2200" dirty="0"/>
          </a:p>
          <a:p>
            <a:pPr marL="457200" lvl="3" indent="0">
              <a:buNone/>
            </a:pPr>
            <a:endParaRPr lang="en-US" sz="2200" dirty="0"/>
          </a:p>
          <a:p>
            <a:pPr marL="1828800" lvl="4" indent="-914400">
              <a:buFont typeface="+mj-lt"/>
              <a:buAutoNum type="alphaLcPeriod" startAt="2"/>
            </a:pPr>
            <a:endParaRPr lang="en-US" sz="2200" dirty="0"/>
          </a:p>
          <a:p>
            <a:pPr marL="1371600" lvl="3" indent="0">
              <a:buNone/>
            </a:pPr>
            <a:endParaRPr lang="en-US" sz="2200" dirty="0"/>
          </a:p>
          <a:p>
            <a:pPr marL="1885950" lvl="3" indent="-514350">
              <a:buAutoNum type="romanUcPeriod"/>
            </a:pPr>
            <a:endParaRPr lang="en-US" sz="2200" dirty="0"/>
          </a:p>
          <a:p>
            <a:pPr marL="1428750" lvl="2" indent="-514350">
              <a:buAutoNum type="romanU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D784-8C0F-4029-919B-5ECE745B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460" y="2087127"/>
            <a:ext cx="10515600" cy="26837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might be some other benefits of a multiliteracy standards in informal education.</a:t>
            </a:r>
          </a:p>
          <a:p>
            <a:r>
              <a:rPr lang="en-US" dirty="0"/>
              <a:t>Would provide a framework for evaluation and assessment. </a:t>
            </a:r>
          </a:p>
          <a:p>
            <a:r>
              <a:rPr lang="en-US" dirty="0"/>
              <a:t>Museum education and other informal learning experiences have typically been difficult to assess by way of outcome and impact without having specific parameters for which to measure.  </a:t>
            </a:r>
          </a:p>
        </p:txBody>
      </p:sp>
    </p:spTree>
    <p:extLst>
      <p:ext uri="{BB962C8B-B14F-4D97-AF65-F5344CB8AC3E}">
        <p14:creationId xmlns:p14="http://schemas.microsoft.com/office/powerpoint/2010/main" val="97669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736215-C3FE-4BFA-8B74-073884E8696F}"/>
              </a:ext>
            </a:extLst>
          </p:cNvPr>
          <p:cNvSpPr txBox="1"/>
          <p:nvPr/>
        </p:nvSpPr>
        <p:spPr>
          <a:xfrm>
            <a:off x="960491" y="1019979"/>
            <a:ext cx="100123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Key Take Away</a:t>
            </a:r>
          </a:p>
          <a:p>
            <a:endParaRPr lang="en-US" sz="3200" b="1" dirty="0"/>
          </a:p>
          <a:p>
            <a:r>
              <a:rPr lang="en-US" sz="3200" dirty="0"/>
              <a:t>-Can you think of some ways that your collection can be used as a multiliteracy resource?</a:t>
            </a:r>
          </a:p>
          <a:p>
            <a:endParaRPr lang="en-US" sz="3200" dirty="0"/>
          </a:p>
          <a:p>
            <a:r>
              <a:rPr lang="en-US" sz="3200" dirty="0"/>
              <a:t>-How many different types of literacy might you develop? </a:t>
            </a:r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2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E20A-3856-4A2E-9FCF-78E86644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0" y="1056501"/>
            <a:ext cx="10515600" cy="460065"/>
          </a:xfrm>
        </p:spPr>
        <p:txBody>
          <a:bodyPr>
            <a:noAutofit/>
          </a:bodyPr>
          <a:lstStyle/>
          <a:p>
            <a:r>
              <a:rPr lang="en-US" sz="3600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F30AB-1350-455B-9142-4BCBBC76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90" y="175046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Savva, Stefania, (2013).  “Museum-based Multiliteracies and Learning for 21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Skills, a preliminary study”.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the Inclusive Museum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DOI:</a:t>
            </a:r>
            <a:r>
              <a:rPr lang="en-US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10.18848/1835-2014/CGP/v06i02/44444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1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80B3-6400-4CC8-A27D-482F9F9A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988"/>
            <a:ext cx="10515600" cy="571577"/>
          </a:xfrm>
        </p:spPr>
        <p:txBody>
          <a:bodyPr>
            <a:noAutofit/>
          </a:bodyPr>
          <a:lstStyle/>
          <a:p>
            <a:r>
              <a:rPr lang="en-US" sz="4000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454E-D20A-491C-9F1D-29B5940E9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pc="-7" dirty="0">
                <a:latin typeface="Arial"/>
                <a:cs typeface="Arial"/>
              </a:rPr>
              <a:t>More information on specimen labels. </a:t>
            </a: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https://entmuseum.ucr.edu/specimen_preparation/  index.html 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Smithsonian label and transcription instructions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https://transcription.si.edu/instructions-entomology#collector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https://bionomia.net/taxa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2DF674-333B-492B-B2BE-678523F0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A4F6E-6EA7-4F3F-AE44-920EE1CE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36" y="1253331"/>
            <a:ext cx="10515600" cy="4351338"/>
          </a:xfrm>
        </p:spPr>
        <p:txBody>
          <a:bodyPr/>
          <a:lstStyle/>
          <a:p>
            <a:r>
              <a:rPr lang="en-US" dirty="0"/>
              <a:t>We welcome collaboration and feedback on this resource!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600" dirty="0"/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>
                <a:hlinkClick r:id="rId2"/>
              </a:rPr>
              <a:t>www.bon-earth.org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Contact: </a:t>
            </a:r>
            <a:r>
              <a:rPr lang="en-US" dirty="0">
                <a:hlinkClick r:id="rId3"/>
              </a:rPr>
              <a:t>Anne@bon-earth.org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06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E90B0D-8A58-45A8-B8AE-85BF73D46521}"/>
              </a:ext>
            </a:extLst>
          </p:cNvPr>
          <p:cNvSpPr txBox="1"/>
          <p:nvPr/>
        </p:nvSpPr>
        <p:spPr>
          <a:xfrm>
            <a:off x="1351094" y="1510725"/>
            <a:ext cx="89073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Times New Roman" panose="02020603050405020304" pitchFamily="18" charset="0"/>
              </a:rPr>
              <a:t>Key objectives of this talk  </a:t>
            </a:r>
          </a:p>
          <a:p>
            <a:endParaRPr lang="en-US" sz="3200" dirty="0"/>
          </a:p>
          <a:p>
            <a:r>
              <a:rPr lang="en-US" sz="2800" dirty="0">
                <a:cs typeface="Times New Roman" panose="02020603050405020304" pitchFamily="18" charset="0"/>
              </a:rPr>
              <a:t>1. Defining multiliteracy.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>
                <a:cs typeface="Times New Roman" panose="02020603050405020304" pitchFamily="18" charset="0"/>
              </a:rPr>
              <a:t>2. Is the specimen label a good multiliteracy resource?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>
                <a:cs typeface="Times New Roman" panose="02020603050405020304" pitchFamily="18" charset="0"/>
              </a:rPr>
              <a:t>3. Applying a multiliteracy model with museum collections</a:t>
            </a:r>
          </a:p>
        </p:txBody>
      </p:sp>
    </p:spTree>
    <p:extLst>
      <p:ext uri="{BB962C8B-B14F-4D97-AF65-F5344CB8AC3E}">
        <p14:creationId xmlns:p14="http://schemas.microsoft.com/office/powerpoint/2010/main" val="330897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60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7850" y="721691"/>
            <a:ext cx="3150479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en-US" b="1" dirty="0"/>
              <a:t>2D/3D Repository via digital capture/preservation.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1928260"/>
            <a:ext cx="3602182" cy="12926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/>
              <a:t>Development of new/accessible tools/technologies that connects the public/science with biodiversity data.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3440" y="549739"/>
            <a:ext cx="332464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b="1" dirty="0"/>
              <a:t>Development of programs that connect the public with physical and virtual collections.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200" y="3443429"/>
            <a:ext cx="3685566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en-US" b="1" dirty="0"/>
              <a:t>Integrating genetic data in tools that introduce and show evolutionary relationships.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6471" y="4843647"/>
            <a:ext cx="3150479" cy="12926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en-US" b="1" dirty="0"/>
              <a:t>Integration of spatial data to explore changes in specie populations, etc. especially as it relates to climate change.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0189" y="5303443"/>
            <a:ext cx="332464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6.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/>
              <a:t>Development of resources that show structural morphology and diversity of species.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7880" y="2075887"/>
            <a:ext cx="3324640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US" sz="2400" b="1" dirty="0"/>
              <a:t>. </a:t>
            </a:r>
            <a:r>
              <a:rPr lang="en-US" b="1" dirty="0"/>
              <a:t>Evaluation and publication of programs/tools. Assess impact.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7BE02-4F5D-44B5-9EB4-D8D1B4F64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81" y="1778589"/>
            <a:ext cx="2125196" cy="21251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59600-36CC-40AF-A0EA-3CA6429B3E8E}"/>
              </a:ext>
            </a:extLst>
          </p:cNvPr>
          <p:cNvSpPr txBox="1"/>
          <p:nvPr/>
        </p:nvSpPr>
        <p:spPr>
          <a:xfrm>
            <a:off x="4576457" y="3982898"/>
            <a:ext cx="271837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Research and Education</a:t>
            </a:r>
          </a:p>
          <a:p>
            <a:pPr algn="ctr"/>
            <a:r>
              <a:rPr lang="en-US" sz="2000" b="1" dirty="0"/>
              <a:t>Key 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51DAB-D6B5-4638-A7E0-7A972775A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5103837"/>
            <a:ext cx="1807816" cy="1498708"/>
          </a:xfrm>
          <a:prstGeom prst="rect">
            <a:avLst/>
          </a:prstGeom>
        </p:spPr>
      </p:pic>
      <p:pic>
        <p:nvPicPr>
          <p:cNvPr id="1026" name="Picture 2" descr="Dna, genetics, genome, molecule, science icon - Download on Iconfinder">
            <a:extLst>
              <a:ext uri="{FF2B5EF4-FFF2-40B4-BE49-F238E27FC236}">
                <a16:creationId xmlns:a16="http://schemas.microsoft.com/office/drawing/2014/main" id="{D6BD7859-3F34-47EF-8234-17882765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41" y="1880784"/>
            <a:ext cx="2023001" cy="20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et from previous figure (Figure 4). Label data attached to small... |  Download Scientific Diagram">
            <a:extLst>
              <a:ext uri="{FF2B5EF4-FFF2-40B4-BE49-F238E27FC236}">
                <a16:creationId xmlns:a16="http://schemas.microsoft.com/office/drawing/2014/main" id="{46D82534-9165-44E0-A288-079D3F894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7" y="3037562"/>
            <a:ext cx="2912722" cy="17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67364" y="4024683"/>
            <a:ext cx="299692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7. </a:t>
            </a:r>
            <a:r>
              <a:rPr lang="en-US" b="1" dirty="0"/>
              <a:t>Using specimen labels and data as a tool to integrate a multiliteracy pedagogy.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042380-2535-4E7A-9A52-B00923265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07" y="324678"/>
            <a:ext cx="1603582" cy="160358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5EE0E1D-4A43-4067-8036-66A1103AB084}"/>
              </a:ext>
            </a:extLst>
          </p:cNvPr>
          <p:cNvSpPr/>
          <p:nvPr/>
        </p:nvSpPr>
        <p:spPr>
          <a:xfrm rot="19730979">
            <a:off x="722583" y="5018496"/>
            <a:ext cx="648291" cy="49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6FE77-5990-4DD2-8F89-D033B136F8D2}"/>
              </a:ext>
            </a:extLst>
          </p:cNvPr>
          <p:cNvSpPr txBox="1"/>
          <p:nvPr/>
        </p:nvSpPr>
        <p:spPr>
          <a:xfrm>
            <a:off x="273770" y="5604147"/>
            <a:ext cx="168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focus in our</a:t>
            </a:r>
          </a:p>
          <a:p>
            <a:r>
              <a:rPr lang="en-US" dirty="0"/>
              <a:t>talk today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2528-A40F-478B-A74F-02301814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88" y="762965"/>
            <a:ext cx="10515600" cy="317210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 How do we define multiliteracy?</a:t>
            </a:r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54467-893A-4620-874C-6404680A7DA3}"/>
              </a:ext>
            </a:extLst>
          </p:cNvPr>
          <p:cNvSpPr txBox="1"/>
          <p:nvPr/>
        </p:nvSpPr>
        <p:spPr>
          <a:xfrm>
            <a:off x="751112" y="1584931"/>
            <a:ext cx="1014495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Multiliteracy was a term proposed in 1996 by a group of ten academics known as the “New London Group” (NLG). They proposed that due to the rapid changes of globalization, technology and cultural diversity there was a need for a new pedagogy to address these changes. </a:t>
            </a:r>
          </a:p>
          <a:p>
            <a:endParaRPr lang="en-US" sz="2800" dirty="0"/>
          </a:p>
          <a:p>
            <a:r>
              <a:rPr lang="en-US" sz="2800" dirty="0"/>
              <a:t>Multiliteracy is a concept of understanding and communicating information through different modalities of learning.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2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72FB-D74F-4B9F-A965-CDF407D8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Why we need to start thinking about multiliteracy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D6B06-E38A-49D6-9CF5-9ECEF4DD5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--Multiliteracy promotes equity and accessibility.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--Multiliteracy promotes inclusion.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--Serves </a:t>
            </a:r>
            <a:r>
              <a:rPr lang="en-US" dirty="0"/>
              <a:t>different types of learners.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ive modes work together to build successful projects for consumers.">
            <a:extLst>
              <a:ext uri="{FF2B5EF4-FFF2-40B4-BE49-F238E27FC236}">
                <a16:creationId xmlns:a16="http://schemas.microsoft.com/office/drawing/2014/main" id="{DF1CE21B-CF7A-4DA5-B332-63622254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4786"/>
            <a:ext cx="8205107" cy="47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D871CC-F41B-4BB0-8323-C83F99EFD4A3}"/>
              </a:ext>
            </a:extLst>
          </p:cNvPr>
          <p:cNvSpPr txBox="1"/>
          <p:nvPr/>
        </p:nvSpPr>
        <p:spPr>
          <a:xfrm>
            <a:off x="7380664" y="387941"/>
            <a:ext cx="4811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Object-based pedagogy already</a:t>
            </a:r>
          </a:p>
          <a:p>
            <a:r>
              <a:rPr lang="en-US" sz="2400" dirty="0"/>
              <a:t> incorporates many of these modes. </a:t>
            </a:r>
          </a:p>
          <a:p>
            <a:r>
              <a:rPr lang="en-US" sz="2400" dirty="0"/>
              <a:t>What’s missing?</a:t>
            </a:r>
          </a:p>
          <a:p>
            <a:r>
              <a:rPr lang="en-US" sz="2400" dirty="0"/>
              <a:t>We need to consider the tactile and kinesthetic-an important modal in museum education.</a:t>
            </a:r>
          </a:p>
        </p:txBody>
      </p:sp>
    </p:spTree>
    <p:extLst>
      <p:ext uri="{BB962C8B-B14F-4D97-AF65-F5344CB8AC3E}">
        <p14:creationId xmlns:p14="http://schemas.microsoft.com/office/powerpoint/2010/main" val="215665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DC44B4-CE4F-41C1-9647-3FAF280A63A5}"/>
              </a:ext>
            </a:extLst>
          </p:cNvPr>
          <p:cNvGraphicFramePr>
            <a:graphicFrameLocks noGrp="1"/>
          </p:cNvGraphicFramePr>
          <p:nvPr/>
        </p:nvGraphicFramePr>
        <p:xfrm>
          <a:off x="0" y="41128"/>
          <a:ext cx="12192001" cy="6475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755">
                  <a:extLst>
                    <a:ext uri="{9D8B030D-6E8A-4147-A177-3AD203B41FA5}">
                      <a16:colId xmlns:a16="http://schemas.microsoft.com/office/drawing/2014/main" val="1892735593"/>
                    </a:ext>
                  </a:extLst>
                </a:gridCol>
                <a:gridCol w="2835246">
                  <a:extLst>
                    <a:ext uri="{9D8B030D-6E8A-4147-A177-3AD203B41FA5}">
                      <a16:colId xmlns:a16="http://schemas.microsoft.com/office/drawing/2014/main" val="3268165686"/>
                    </a:ext>
                  </a:extLst>
                </a:gridCol>
                <a:gridCol w="3253930">
                  <a:extLst>
                    <a:ext uri="{9D8B030D-6E8A-4147-A177-3AD203B41FA5}">
                      <a16:colId xmlns:a16="http://schemas.microsoft.com/office/drawing/2014/main" val="2867093830"/>
                    </a:ext>
                  </a:extLst>
                </a:gridCol>
                <a:gridCol w="2842070">
                  <a:extLst>
                    <a:ext uri="{9D8B030D-6E8A-4147-A177-3AD203B41FA5}">
                      <a16:colId xmlns:a16="http://schemas.microsoft.com/office/drawing/2014/main" val="189370420"/>
                    </a:ext>
                  </a:extLst>
                </a:gridCol>
              </a:tblGrid>
              <a:tr h="119465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  <a:r>
                        <a:rPr lang="en-US" sz="2400" baseline="30000" dirty="0"/>
                        <a:t>st</a:t>
                      </a:r>
                      <a:r>
                        <a:rPr lang="en-US" sz="2400" dirty="0"/>
                        <a:t> Century Skills Framework</a:t>
                      </a:r>
                    </a:p>
                    <a:p>
                      <a:pPr algn="ctr"/>
                      <a:r>
                        <a:rPr lang="en-US" sz="2400" dirty="0"/>
                        <a:t>Adapted for Libraries and Museums</a:t>
                      </a:r>
                    </a:p>
                    <a:p>
                      <a:pPr algn="ctr"/>
                      <a:r>
                        <a:rPr lang="en-US" sz="2400" dirty="0"/>
                        <a:t>(Institute of Museum and Library Sciences 2009)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37474"/>
                  </a:ext>
                </a:extLst>
              </a:tr>
              <a:tr h="9220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Learning and Innovation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Information and Technology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Life and Career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21</a:t>
                      </a:r>
                      <a:r>
                        <a:rPr lang="en-US" sz="2400" b="1" baseline="30000" dirty="0"/>
                        <a:t>st</a:t>
                      </a:r>
                      <a:r>
                        <a:rPr lang="en-US" sz="2400" b="1" dirty="0"/>
                        <a:t> Century Themes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35622"/>
                  </a:ext>
                </a:extLst>
              </a:tr>
              <a:tr h="3581651">
                <a:tc>
                  <a:txBody>
                    <a:bodyPr/>
                    <a:lstStyle/>
                    <a:p>
                      <a:r>
                        <a:rPr lang="en-US" sz="2000" dirty="0"/>
                        <a:t>-Critical Thinking and Problem Solving </a:t>
                      </a:r>
                    </a:p>
                    <a:p>
                      <a:r>
                        <a:rPr lang="en-US" sz="2000" dirty="0"/>
                        <a:t>-Creativity </a:t>
                      </a:r>
                    </a:p>
                    <a:p>
                      <a:r>
                        <a:rPr lang="en-US" sz="2000" dirty="0"/>
                        <a:t>-Communication and Collaboration </a:t>
                      </a:r>
                    </a:p>
                    <a:p>
                      <a:r>
                        <a:rPr lang="en-US" sz="2000" dirty="0"/>
                        <a:t>--Visual Literacy</a:t>
                      </a: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-Spatial Literacy </a:t>
                      </a:r>
                    </a:p>
                    <a:p>
                      <a:r>
                        <a:rPr lang="en-US" sz="2000" dirty="0"/>
                        <a:t>--Scientific and Numerical Literacy </a:t>
                      </a:r>
                    </a:p>
                    <a:p>
                      <a:r>
                        <a:rPr lang="en-US" sz="2000" dirty="0"/>
                        <a:t>--Cross-Disciplinary Thinking --Functional Literacy –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skills needed to function effectively in their community. 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-Information Literacy </a:t>
                      </a:r>
                    </a:p>
                    <a:p>
                      <a:r>
                        <a:rPr lang="en-US" sz="2000" dirty="0"/>
                        <a:t>-Media/Digital Literacy</a:t>
                      </a:r>
                    </a:p>
                    <a:p>
                      <a:r>
                        <a:rPr lang="en-US" sz="2000" dirty="0"/>
                        <a:t>-Communications and Technology (ICT) Literacy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-Flexibility and Adaptability </a:t>
                      </a:r>
                    </a:p>
                    <a:p>
                      <a:r>
                        <a:rPr lang="en-US" sz="2000" dirty="0"/>
                        <a:t>--Initiative and Self-Direction </a:t>
                      </a:r>
                    </a:p>
                    <a:p>
                      <a:r>
                        <a:rPr lang="en-US" sz="2000" dirty="0"/>
                        <a:t>-Social and Cross-Cultural Skills </a:t>
                      </a:r>
                    </a:p>
                    <a:p>
                      <a:r>
                        <a:rPr lang="en-US" sz="2000" dirty="0"/>
                        <a:t>-Productivity and Accountability </a:t>
                      </a:r>
                    </a:p>
                    <a:p>
                      <a:r>
                        <a:rPr lang="en-US" sz="2000" dirty="0"/>
                        <a:t>-Leadership and Responsibility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-Global Awareness                        --Financial, Economic, Business, and Entrepreneurial Literacy     --Civic Literacy </a:t>
                      </a:r>
                    </a:p>
                    <a:p>
                      <a:r>
                        <a:rPr lang="en-US" sz="2000" dirty="0"/>
                        <a:t>--Health Literacy</a:t>
                      </a: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-Critical Literacy </a:t>
                      </a: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--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</a:rPr>
                        <a:t>Ecoliteracy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—Environment/Climate Change/biodiversity</a:t>
                      </a: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-Language-ELL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7792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C85073-5D44-4EAF-8542-27484F9495A9}"/>
              </a:ext>
            </a:extLst>
          </p:cNvPr>
          <p:cNvSpPr txBox="1"/>
          <p:nvPr/>
        </p:nvSpPr>
        <p:spPr>
          <a:xfrm>
            <a:off x="1404256" y="6211669"/>
            <a:ext cx="10402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data adapted from IMLS’s report 2009 . Cited by Savva, Stefania, 2013.  Museum-based Multiliteracies and Learning for 21</a:t>
            </a:r>
            <a:r>
              <a:rPr lang="en-US" baseline="30000" dirty="0"/>
              <a:t>st</a:t>
            </a:r>
            <a:r>
              <a:rPr lang="en-US" dirty="0"/>
              <a:t> Century Skills, a preliminary study.  International Journal of the Inclusive Museum.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6D291-E8BC-4139-A2DC-24F843409C9A}"/>
              </a:ext>
            </a:extLst>
          </p:cNvPr>
          <p:cNvSpPr txBox="1"/>
          <p:nvPr/>
        </p:nvSpPr>
        <p:spPr>
          <a:xfrm>
            <a:off x="3352672" y="495486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--In 2009 the Institute for Libraries and Museums proposed a museum-based pedagogy with a focus in multiliteracy. </a:t>
            </a:r>
          </a:p>
        </p:txBody>
      </p:sp>
    </p:spTree>
    <p:extLst>
      <p:ext uri="{BB962C8B-B14F-4D97-AF65-F5344CB8AC3E}">
        <p14:creationId xmlns:p14="http://schemas.microsoft.com/office/powerpoint/2010/main" val="16566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DC44B4-CE4F-41C1-9647-3FAF280A63A5}"/>
              </a:ext>
            </a:extLst>
          </p:cNvPr>
          <p:cNvGraphicFramePr>
            <a:graphicFrameLocks noGrp="1"/>
          </p:cNvGraphicFramePr>
          <p:nvPr/>
        </p:nvGraphicFramePr>
        <p:xfrm>
          <a:off x="0" y="54429"/>
          <a:ext cx="12192001" cy="6170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755">
                  <a:extLst>
                    <a:ext uri="{9D8B030D-6E8A-4147-A177-3AD203B41FA5}">
                      <a16:colId xmlns:a16="http://schemas.microsoft.com/office/drawing/2014/main" val="1892735593"/>
                    </a:ext>
                  </a:extLst>
                </a:gridCol>
                <a:gridCol w="2835246">
                  <a:extLst>
                    <a:ext uri="{9D8B030D-6E8A-4147-A177-3AD203B41FA5}">
                      <a16:colId xmlns:a16="http://schemas.microsoft.com/office/drawing/2014/main" val="3268165686"/>
                    </a:ext>
                  </a:extLst>
                </a:gridCol>
                <a:gridCol w="3253930">
                  <a:extLst>
                    <a:ext uri="{9D8B030D-6E8A-4147-A177-3AD203B41FA5}">
                      <a16:colId xmlns:a16="http://schemas.microsoft.com/office/drawing/2014/main" val="2867093830"/>
                    </a:ext>
                  </a:extLst>
                </a:gridCol>
                <a:gridCol w="2842070">
                  <a:extLst>
                    <a:ext uri="{9D8B030D-6E8A-4147-A177-3AD203B41FA5}">
                      <a16:colId xmlns:a16="http://schemas.microsoft.com/office/drawing/2014/main" val="189370420"/>
                    </a:ext>
                  </a:extLst>
                </a:gridCol>
              </a:tblGrid>
              <a:tr h="119465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  <a:r>
                        <a:rPr lang="en-US" sz="2400" baseline="30000" dirty="0"/>
                        <a:t>st</a:t>
                      </a:r>
                      <a:r>
                        <a:rPr lang="en-US" sz="2400" dirty="0"/>
                        <a:t> Century Skills Framework</a:t>
                      </a:r>
                    </a:p>
                    <a:p>
                      <a:pPr algn="ctr"/>
                      <a:r>
                        <a:rPr lang="en-US" sz="2400" dirty="0"/>
                        <a:t>Adapted for Libraries and Museums</a:t>
                      </a:r>
                    </a:p>
                    <a:p>
                      <a:pPr algn="ctr"/>
                      <a:r>
                        <a:rPr lang="en-US" sz="2400" dirty="0"/>
                        <a:t>(Institute of Museum and Library Sciences 2009)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37474"/>
                  </a:ext>
                </a:extLst>
              </a:tr>
              <a:tr h="9220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Learning and Innovation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Information and Technology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Life and Career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21</a:t>
                      </a:r>
                      <a:r>
                        <a:rPr lang="en-US" sz="2400" b="1" baseline="30000" dirty="0"/>
                        <a:t>st</a:t>
                      </a:r>
                      <a:r>
                        <a:rPr lang="en-US" sz="2400" b="1" dirty="0"/>
                        <a:t> Century Themes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35622"/>
                  </a:ext>
                </a:extLst>
              </a:tr>
              <a:tr h="35816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-Critical Thinking and Problem Solving </a:t>
                      </a: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-Creativity </a:t>
                      </a: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Communication and Collaboration </a:t>
                      </a: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--Visual Literacy</a:t>
                      </a: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--Scientific and Numerical Literacy </a:t>
                      </a:r>
                    </a:p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--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Cross-Disciplinary Thinking --Functional Literacy </a:t>
                      </a:r>
                      <a:r>
                        <a:rPr lang="en-US" sz="2000" dirty="0"/>
                        <a:t>–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skills needed to function effectively in their community. 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Information Literacy </a:t>
                      </a: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-Media/Digital Literacy</a:t>
                      </a: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-Communications and Technology (ICT) Literacy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-Flexibility and Adaptability </a:t>
                      </a:r>
                    </a:p>
                    <a:p>
                      <a:r>
                        <a:rPr lang="en-US" sz="2000" dirty="0"/>
                        <a:t>--Initiative and Self-Direction </a:t>
                      </a: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-Social and Cross-Cultural Skills </a:t>
                      </a:r>
                    </a:p>
                    <a:p>
                      <a:r>
                        <a:rPr lang="en-US" sz="2000" dirty="0"/>
                        <a:t>-Productivity and Accountability </a:t>
                      </a:r>
                    </a:p>
                    <a:p>
                      <a:r>
                        <a:rPr lang="en-US" sz="2000" dirty="0"/>
                        <a:t>-Leadership and Responsibility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  <a:r>
                        <a:rPr lang="en-US" sz="2000" b="1" dirty="0"/>
                        <a:t>Global Awareness                        </a:t>
                      </a:r>
                      <a:r>
                        <a:rPr lang="en-US" sz="2000" dirty="0"/>
                        <a:t>--Financial, Economic, Business, and Entrepreneurial Literacy     --Civic Literacy </a:t>
                      </a: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--Health Literacy </a:t>
                      </a: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--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Ecoliteracy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—Environment/Climate Change/biodiversity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7792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C85073-5D44-4EAF-8542-27484F9495A9}"/>
              </a:ext>
            </a:extLst>
          </p:cNvPr>
          <p:cNvSpPr txBox="1"/>
          <p:nvPr/>
        </p:nvSpPr>
        <p:spPr>
          <a:xfrm>
            <a:off x="705394" y="6211669"/>
            <a:ext cx="11101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data adapted from IMLS’s report 2009 as cited by Savva, Stefania, 2013.  Museum-based Multiliteracies and Learning for 21</a:t>
            </a:r>
            <a:r>
              <a:rPr lang="en-US" baseline="30000" dirty="0"/>
              <a:t>st</a:t>
            </a:r>
            <a:r>
              <a:rPr lang="en-US" dirty="0"/>
              <a:t> Century Skills, a preliminary study.  </a:t>
            </a:r>
            <a:r>
              <a:rPr lang="en-US" i="1" dirty="0"/>
              <a:t>International Journal of the Inclusive Museum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1D8480-BD3C-47CA-AFAC-42CE5677F79F}"/>
              </a:ext>
            </a:extLst>
          </p:cNvPr>
          <p:cNvSpPr txBox="1"/>
          <p:nvPr/>
        </p:nvSpPr>
        <p:spPr>
          <a:xfrm>
            <a:off x="2939144" y="5420506"/>
            <a:ext cx="779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Literacies we might develop from a specimen label </a:t>
            </a:r>
          </a:p>
        </p:txBody>
      </p:sp>
    </p:spTree>
    <p:extLst>
      <p:ext uri="{BB962C8B-B14F-4D97-AF65-F5344CB8AC3E}">
        <p14:creationId xmlns:p14="http://schemas.microsoft.com/office/powerpoint/2010/main" val="142560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8B2C88-1ECC-44A4-98C6-9AF2AC48F1AC}"/>
              </a:ext>
            </a:extLst>
          </p:cNvPr>
          <p:cNvSpPr txBox="1"/>
          <p:nvPr/>
        </p:nvSpPr>
        <p:spPr>
          <a:xfrm>
            <a:off x="252608" y="2515987"/>
            <a:ext cx="4036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Resource currently in </a:t>
            </a:r>
          </a:p>
          <a:p>
            <a:r>
              <a:rPr lang="en-US" sz="2400" dirty="0"/>
              <a:t>development aligned with </a:t>
            </a:r>
          </a:p>
          <a:p>
            <a:r>
              <a:rPr lang="en-US" sz="2400" dirty="0"/>
              <a:t>Multiliteracy Standards for</a:t>
            </a:r>
          </a:p>
          <a:p>
            <a:r>
              <a:rPr lang="en-US" sz="2400" dirty="0"/>
              <a:t>formal and informal education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BF51ADA-DFCD-4394-9824-CC1BCB103E5B}"/>
              </a:ext>
            </a:extLst>
          </p:cNvPr>
          <p:cNvSpPr/>
          <p:nvPr/>
        </p:nvSpPr>
        <p:spPr>
          <a:xfrm>
            <a:off x="4288971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4762500" h="4762500">
                <a:moveTo>
                  <a:pt x="4762499" y="4762499"/>
                </a:moveTo>
                <a:lnTo>
                  <a:pt x="0" y="4762499"/>
                </a:lnTo>
                <a:lnTo>
                  <a:pt x="0" y="0"/>
                </a:lnTo>
                <a:lnTo>
                  <a:pt x="4762499" y="0"/>
                </a:lnTo>
                <a:lnTo>
                  <a:pt x="4762499" y="4762499"/>
                </a:lnTo>
                <a:close/>
              </a:path>
            </a:pathLst>
          </a:custGeom>
          <a:solidFill>
            <a:srgbClr val="F1E6D9"/>
          </a:solidFill>
        </p:spPr>
        <p:txBody>
          <a:bodyPr wrap="square" lIns="0" tIns="0" rIns="0" bIns="0" rtlCol="0"/>
          <a:lstStyle/>
          <a:p>
            <a:endParaRPr sz="2592"/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D6BDCCD8-BDF2-4E5E-AF5F-23865A9DA177}"/>
              </a:ext>
            </a:extLst>
          </p:cNvPr>
          <p:cNvGrpSpPr/>
          <p:nvPr/>
        </p:nvGrpSpPr>
        <p:grpSpPr>
          <a:xfrm>
            <a:off x="4288971" y="148639"/>
            <a:ext cx="6858000" cy="5297118"/>
            <a:chOff x="0" y="135728"/>
            <a:chExt cx="4762500" cy="3678554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2360640B-0862-4509-9C93-6ECB27C7EB9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20"/>
              <a:ext cx="4762499" cy="3524249"/>
            </a:xfrm>
            <a:prstGeom prst="rect">
              <a:avLst/>
            </a:prstGeom>
          </p:spPr>
        </p:pic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39801D73-D880-4FB8-A120-F3221AB6AA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0702" y="135728"/>
              <a:ext cx="1571624" cy="790574"/>
            </a:xfrm>
            <a:prstGeom prst="rect">
              <a:avLst/>
            </a:prstGeom>
          </p:spPr>
        </p:pic>
      </p:grpSp>
      <p:sp>
        <p:nvSpPr>
          <p:cNvPr id="12" name="object 6">
            <a:extLst>
              <a:ext uri="{FF2B5EF4-FFF2-40B4-BE49-F238E27FC236}">
                <a16:creationId xmlns:a16="http://schemas.microsoft.com/office/drawing/2014/main" id="{8A728760-00B3-4F44-AE9F-51F1B35A5E3E}"/>
              </a:ext>
            </a:extLst>
          </p:cNvPr>
          <p:cNvSpPr txBox="1"/>
          <p:nvPr/>
        </p:nvSpPr>
        <p:spPr>
          <a:xfrm>
            <a:off x="5232125" y="5593629"/>
            <a:ext cx="5071262" cy="1116499"/>
          </a:xfrm>
          <a:prstGeom prst="rect">
            <a:avLst/>
          </a:prstGeom>
        </p:spPr>
        <p:txBody>
          <a:bodyPr vert="horz" wrap="square" lIns="0" tIns="17374" rIns="0" bIns="0" rtlCol="0">
            <a:spAutoFit/>
          </a:bodyPr>
          <a:lstStyle/>
          <a:p>
            <a:pPr marL="1263699" marR="7315" indent="-1246327">
              <a:lnSpc>
                <a:spcPct val="114900"/>
              </a:lnSpc>
              <a:spcBef>
                <a:spcPts val="137"/>
              </a:spcBef>
            </a:pPr>
            <a:r>
              <a:rPr sz="2016" b="1" spc="310" dirty="0">
                <a:solidFill>
                  <a:srgbClr val="4A4029"/>
                </a:solidFill>
                <a:latin typeface="Arial"/>
                <a:cs typeface="Arial"/>
              </a:rPr>
              <a:t>WHAT</a:t>
            </a:r>
            <a:r>
              <a:rPr sz="2016" b="1" spc="432" dirty="0">
                <a:solidFill>
                  <a:srgbClr val="4A4029"/>
                </a:solidFill>
                <a:latin typeface="Arial"/>
                <a:cs typeface="Arial"/>
              </a:rPr>
              <a:t> </a:t>
            </a:r>
            <a:r>
              <a:rPr sz="2016" b="1" spc="288" dirty="0">
                <a:solidFill>
                  <a:srgbClr val="4A4029"/>
                </a:solidFill>
                <a:latin typeface="Arial"/>
                <a:cs typeface="Arial"/>
              </a:rPr>
              <a:t>CAN</a:t>
            </a:r>
            <a:r>
              <a:rPr sz="2016" b="1" spc="439" dirty="0">
                <a:solidFill>
                  <a:srgbClr val="4A4029"/>
                </a:solidFill>
                <a:latin typeface="Arial"/>
                <a:cs typeface="Arial"/>
              </a:rPr>
              <a:t> </a:t>
            </a:r>
            <a:r>
              <a:rPr sz="2016" b="1" spc="209" dirty="0">
                <a:solidFill>
                  <a:srgbClr val="4A4029"/>
                </a:solidFill>
                <a:latin typeface="Arial"/>
                <a:cs typeface="Arial"/>
              </a:rPr>
              <a:t>WE</a:t>
            </a:r>
            <a:r>
              <a:rPr sz="2016" b="1" spc="432" dirty="0">
                <a:solidFill>
                  <a:srgbClr val="4A4029"/>
                </a:solidFill>
                <a:latin typeface="Arial"/>
                <a:cs typeface="Arial"/>
              </a:rPr>
              <a:t> </a:t>
            </a:r>
            <a:r>
              <a:rPr sz="2016" b="1" spc="194" dirty="0">
                <a:solidFill>
                  <a:srgbClr val="4A4029"/>
                </a:solidFill>
                <a:latin typeface="Arial"/>
                <a:cs typeface="Arial"/>
              </a:rPr>
              <a:t>LEARN</a:t>
            </a:r>
            <a:r>
              <a:rPr sz="2016" b="1" spc="439" dirty="0">
                <a:solidFill>
                  <a:srgbClr val="4A4029"/>
                </a:solidFill>
                <a:latin typeface="Arial"/>
                <a:cs typeface="Arial"/>
              </a:rPr>
              <a:t> </a:t>
            </a:r>
            <a:r>
              <a:rPr sz="2016" b="1" spc="252" dirty="0">
                <a:solidFill>
                  <a:srgbClr val="4A4029"/>
                </a:solidFill>
                <a:latin typeface="Arial"/>
                <a:cs typeface="Arial"/>
              </a:rPr>
              <a:t>FROM</a:t>
            </a:r>
            <a:r>
              <a:rPr sz="2016" b="1" spc="439" dirty="0">
                <a:solidFill>
                  <a:srgbClr val="4A4029"/>
                </a:solidFill>
                <a:latin typeface="Arial"/>
                <a:cs typeface="Arial"/>
              </a:rPr>
              <a:t> </a:t>
            </a:r>
            <a:r>
              <a:rPr sz="2016" b="1" spc="281" dirty="0">
                <a:solidFill>
                  <a:srgbClr val="4A4029"/>
                </a:solidFill>
                <a:latin typeface="Arial"/>
                <a:cs typeface="Arial"/>
              </a:rPr>
              <a:t>AN </a:t>
            </a:r>
            <a:r>
              <a:rPr sz="2016" b="1" spc="-540" dirty="0">
                <a:solidFill>
                  <a:srgbClr val="4A4029"/>
                </a:solidFill>
                <a:latin typeface="Arial"/>
                <a:cs typeface="Arial"/>
              </a:rPr>
              <a:t> </a:t>
            </a:r>
            <a:r>
              <a:rPr sz="2016" b="1" spc="216" dirty="0">
                <a:solidFill>
                  <a:srgbClr val="4A4029"/>
                </a:solidFill>
                <a:latin typeface="Arial"/>
                <a:cs typeface="Arial"/>
              </a:rPr>
              <a:t>INSECT</a:t>
            </a:r>
            <a:r>
              <a:rPr sz="2016" b="1" spc="439" dirty="0">
                <a:solidFill>
                  <a:srgbClr val="4A4029"/>
                </a:solidFill>
                <a:latin typeface="Arial"/>
                <a:cs typeface="Arial"/>
              </a:rPr>
              <a:t> </a:t>
            </a:r>
            <a:r>
              <a:rPr sz="2016" b="1" spc="130" dirty="0">
                <a:solidFill>
                  <a:srgbClr val="4A4029"/>
                </a:solidFill>
                <a:latin typeface="Arial"/>
                <a:cs typeface="Arial"/>
              </a:rPr>
              <a:t>LABEL?</a:t>
            </a:r>
            <a:endParaRPr sz="2016" dirty="0">
              <a:latin typeface="Arial"/>
              <a:cs typeface="Arial"/>
            </a:endParaRPr>
          </a:p>
          <a:p>
            <a:pPr marL="544068">
              <a:spcBef>
                <a:spcPts val="461"/>
              </a:spcBef>
            </a:pPr>
            <a:r>
              <a:rPr sz="2088" spc="115" dirty="0">
                <a:solidFill>
                  <a:srgbClr val="4A4029"/>
                </a:solidFill>
                <a:latin typeface="Lucida Sans Unicode"/>
                <a:cs typeface="Lucida Sans Unicode"/>
              </a:rPr>
              <a:t>COLLECTIONS</a:t>
            </a:r>
            <a:r>
              <a:rPr sz="2088" spc="216" dirty="0">
                <a:solidFill>
                  <a:srgbClr val="4A4029"/>
                </a:solidFill>
                <a:latin typeface="Lucida Sans Unicode"/>
                <a:cs typeface="Lucida Sans Unicode"/>
              </a:rPr>
              <a:t> </a:t>
            </a:r>
            <a:r>
              <a:rPr sz="2088" spc="79" dirty="0">
                <a:solidFill>
                  <a:srgbClr val="4A4029"/>
                </a:solidFill>
                <a:latin typeface="Lucida Sans Unicode"/>
                <a:cs typeface="Lucida Sans Unicode"/>
              </a:rPr>
              <a:t>THAT</a:t>
            </a:r>
            <a:r>
              <a:rPr sz="2088" spc="223" dirty="0">
                <a:solidFill>
                  <a:srgbClr val="4A4029"/>
                </a:solidFill>
                <a:latin typeface="Lucida Sans Unicode"/>
                <a:cs typeface="Lucida Sans Unicode"/>
              </a:rPr>
              <a:t> </a:t>
            </a:r>
            <a:r>
              <a:rPr sz="2088" spc="108" dirty="0">
                <a:solidFill>
                  <a:srgbClr val="4A4029"/>
                </a:solidFill>
                <a:latin typeface="Lucida Sans Unicode"/>
                <a:cs typeface="Lucida Sans Unicode"/>
              </a:rPr>
              <a:t>TEACH</a:t>
            </a:r>
            <a:endParaRPr sz="2088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1248</Words>
  <Application>Microsoft Office PowerPoint</Application>
  <PresentationFormat>Widescreen</PresentationFormat>
  <Paragraphs>195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Lucida Sans Unicode</vt:lpstr>
      <vt:lpstr>Open Sans Light</vt:lpstr>
      <vt:lpstr>Times New Roman</vt:lpstr>
      <vt:lpstr>Office Theme</vt:lpstr>
      <vt:lpstr>What can we learn from  an insect label?</vt:lpstr>
      <vt:lpstr>PowerPoint Presentation</vt:lpstr>
      <vt:lpstr>PowerPoint Presentation</vt:lpstr>
      <vt:lpstr>PowerPoint Presentation</vt:lpstr>
      <vt:lpstr>Why we need to start thinking about multiliteracy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 The parts of a specimen label</vt:lpstr>
      <vt:lpstr>Activity Example                                                                   Fact Check! Verifying the Data</vt:lpstr>
      <vt:lpstr>Developing Multiliteracy Standards for collections and their data</vt:lpstr>
      <vt:lpstr>PowerPoint Presentation</vt:lpstr>
      <vt:lpstr>PowerPoint Presentation</vt:lpstr>
      <vt:lpstr>References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learn from  an insect label?</dc:title>
  <dc:creator>Anne Basham</dc:creator>
  <cp:lastModifiedBy>Anne Basham</cp:lastModifiedBy>
  <cp:revision>2</cp:revision>
  <dcterms:created xsi:type="dcterms:W3CDTF">2021-04-22T17:23:42Z</dcterms:created>
  <dcterms:modified xsi:type="dcterms:W3CDTF">2021-04-22T17:48:20Z</dcterms:modified>
</cp:coreProperties>
</file>