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837" r:id="rId2"/>
  </p:sldMasterIdLst>
  <p:notesMasterIdLst>
    <p:notesMasterId r:id="rId42"/>
  </p:notesMasterIdLst>
  <p:sldIdLst>
    <p:sldId id="1373" r:id="rId3"/>
    <p:sldId id="1374" r:id="rId4"/>
    <p:sldId id="1376" r:id="rId5"/>
    <p:sldId id="1375" r:id="rId6"/>
    <p:sldId id="1377" r:id="rId7"/>
    <p:sldId id="1379" r:id="rId8"/>
    <p:sldId id="1380" r:id="rId9"/>
    <p:sldId id="1378" r:id="rId10"/>
    <p:sldId id="1383" r:id="rId11"/>
    <p:sldId id="1384" r:id="rId12"/>
    <p:sldId id="1385" r:id="rId13"/>
    <p:sldId id="1386" r:id="rId14"/>
    <p:sldId id="1387" r:id="rId15"/>
    <p:sldId id="1382" r:id="rId16"/>
    <p:sldId id="1381" r:id="rId17"/>
    <p:sldId id="1388" r:id="rId18"/>
    <p:sldId id="258" r:id="rId19"/>
    <p:sldId id="1371" r:id="rId20"/>
    <p:sldId id="1392" r:id="rId21"/>
    <p:sldId id="1410" r:id="rId22"/>
    <p:sldId id="1409" r:id="rId23"/>
    <p:sldId id="262" r:id="rId24"/>
    <p:sldId id="1421" r:id="rId25"/>
    <p:sldId id="1415" r:id="rId26"/>
    <p:sldId id="257" r:id="rId27"/>
    <p:sldId id="256" r:id="rId28"/>
    <p:sldId id="1389" r:id="rId29"/>
    <p:sldId id="1390" r:id="rId30"/>
    <p:sldId id="1420" r:id="rId31"/>
    <p:sldId id="1372" r:id="rId32"/>
    <p:sldId id="1411" r:id="rId33"/>
    <p:sldId id="267" r:id="rId34"/>
    <p:sldId id="1412" r:id="rId35"/>
    <p:sldId id="1413" r:id="rId36"/>
    <p:sldId id="1416" r:id="rId37"/>
    <p:sldId id="1414" r:id="rId38"/>
    <p:sldId id="1417" r:id="rId39"/>
    <p:sldId id="1418" r:id="rId40"/>
    <p:sldId id="141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66FF"/>
    <a:srgbClr val="CC99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73186" autoAdjust="0"/>
  </p:normalViewPr>
  <p:slideViewPr>
    <p:cSldViewPr snapToGrid="0">
      <p:cViewPr varScale="1">
        <p:scale>
          <a:sx n="73" d="100"/>
          <a:sy n="73" d="100"/>
        </p:scale>
        <p:origin x="7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69914-5D80-42FB-A1CE-0DF9081B0841}" type="datetimeFigureOut">
              <a:rPr lang="en-US" smtClean="0"/>
              <a:t>5/10/2021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285A1-A4DF-41FD-B95D-8536796EADC3}" type="slidenum">
              <a:rPr lang="en-US" smtClean="0"/>
              <a:t>‹#›</a:t>
            </a:fld>
            <a:endParaRPr lang="en-US"/>
          </a:p>
        </p:txBody>
      </p:sp>
    </p:spTree>
    <p:extLst>
      <p:ext uri="{BB962C8B-B14F-4D97-AF65-F5344CB8AC3E}">
        <p14:creationId xmlns:p14="http://schemas.microsoft.com/office/powerpoint/2010/main" val="3957297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ture.com/articles/3507706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ature.com/articles/nature0453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science/article/pii/S00063207173092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rsbl.royalsocietypublishing.org/content/12/12/20160332"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advances.sciencemag.org/content/3/4/e1601365" TargetMode="External"/><Relationship Id="rId4" Type="http://schemas.openxmlformats.org/officeDocument/2006/relationships/hyperlink" Target="http://science.psu.edu/news-and-events/2013-news/Post9-2013"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ience.sciencemag.org/content/early/2018/02/14/science.aan8097.ful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anpn.org/data/spri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ncbi.nlm.nih.gov/pmc/articles/PMC298194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science/article/pii/S096098221401342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1</a:t>
            </a:fld>
            <a:endParaRPr lang="en-US"/>
          </a:p>
        </p:txBody>
      </p:sp>
    </p:spTree>
    <p:extLst>
      <p:ext uri="{BB962C8B-B14F-4D97-AF65-F5344CB8AC3E}">
        <p14:creationId xmlns:p14="http://schemas.microsoft.com/office/powerpoint/2010/main" val="139606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Spring comes early, but the flycatcher doesn’t</a:t>
            </a:r>
          </a:p>
          <a:p>
            <a:pPr fontAlgn="base"/>
            <a:r>
              <a:rPr lang="en-US" sz="1200" b="0" i="0" kern="1200" dirty="0">
                <a:solidFill>
                  <a:schemeClr val="tx1"/>
                </a:solidFill>
                <a:effectLst/>
                <a:latin typeface="+mn-lt"/>
                <a:ea typeface="+mn-ea"/>
                <a:cs typeface="+mn-cs"/>
              </a:rPr>
              <a:t>The European pied flycatcher runs on a tight schedule each spring.</a:t>
            </a:r>
          </a:p>
          <a:p>
            <a:pPr fontAlgn="base"/>
            <a:r>
              <a:rPr lang="en-US" sz="1200" b="0" i="0" kern="1200" dirty="0">
                <a:solidFill>
                  <a:schemeClr val="tx1"/>
                </a:solidFill>
                <a:effectLst/>
                <a:latin typeface="+mn-lt"/>
                <a:ea typeface="+mn-ea"/>
                <a:cs typeface="+mn-cs"/>
              </a:rPr>
              <a:t>From its wintering grounds in Africa, the bird flies thousands of miles north to Europe to lay eggs in time for the emergence of winter moth caterpillars, which appear for a few weeks each spring to munch on young oak leaves.</a:t>
            </a:r>
          </a:p>
          <a:p>
            <a:pPr fontAlgn="base"/>
            <a:r>
              <a:rPr lang="en-US" sz="1200" b="0" i="0" kern="1200" dirty="0">
                <a:solidFill>
                  <a:schemeClr val="tx1"/>
                </a:solidFill>
                <a:effectLst/>
                <a:latin typeface="+mn-lt"/>
                <a:ea typeface="+mn-ea"/>
                <a:cs typeface="+mn-cs"/>
              </a:rPr>
              <a:t>By timing this just right, the flycatchers ensure there’s enough food around when their hungry chicks hatch. In a series of studies in the 2000s, however, scientists in the Netherlands showed that many flycatchers </a:t>
            </a:r>
            <a:r>
              <a:rPr lang="en-US" sz="1200" b="0" i="0" kern="1200" dirty="0">
                <a:solidFill>
                  <a:schemeClr val="tx1"/>
                </a:solidFill>
                <a:effectLst/>
                <a:latin typeface="+mn-lt"/>
                <a:ea typeface="+mn-ea"/>
                <a:cs typeface="+mn-cs"/>
                <a:hlinkClick r:id="rId3"/>
              </a:rPr>
              <a:t>were starting to miss this narrow window</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As spring temperatures warmed, oak trees were leafing out earlier and peak caterpillar season was arriving up to two weeks sooner in some places. But many flycatchers, which appear to schedule their departure from Africa based on the length of day there, were not getting to Europe early enough for their spring meals.</a:t>
            </a:r>
          </a:p>
          <a:p>
            <a:pPr fontAlgn="base"/>
            <a:r>
              <a:rPr lang="en-US" sz="1200" b="0" i="0" kern="1200" dirty="0">
                <a:solidFill>
                  <a:schemeClr val="tx1"/>
                </a:solidFill>
                <a:effectLst/>
                <a:latin typeface="+mn-lt"/>
                <a:ea typeface="+mn-ea"/>
                <a:cs typeface="+mn-cs"/>
              </a:rPr>
              <a:t>In the parts of the Netherlands where peak caterpillar season had advanced the fastest, the scientists later found, flycatcher populations </a:t>
            </a:r>
            <a:r>
              <a:rPr lang="en-US" sz="1200" b="0" i="0" kern="1200" dirty="0">
                <a:solidFill>
                  <a:schemeClr val="tx1"/>
                </a:solidFill>
                <a:effectLst/>
                <a:latin typeface="+mn-lt"/>
                <a:ea typeface="+mn-ea"/>
                <a:cs typeface="+mn-cs"/>
                <a:hlinkClick r:id="rId4"/>
              </a:rPr>
              <a:t>dwindled sharply</a:t>
            </a:r>
            <a:r>
              <a:rPr lang="en-US" sz="1200" b="0" i="0" kern="1200" dirty="0">
                <a:solidFill>
                  <a:schemeClr val="tx1"/>
                </a:solidFill>
                <a:effectLst/>
                <a:latin typeface="+mn-lt"/>
                <a:ea typeface="+mn-ea"/>
                <a:cs typeface="+mn-cs"/>
              </a:rPr>
              <a:t>. “That was the big discovery that suggested this mismatch could have real consequences for populations,” said Christiaan Both, an ecologist at the University of Groningen.</a:t>
            </a:r>
          </a:p>
        </p:txBody>
      </p:sp>
      <p:sp>
        <p:nvSpPr>
          <p:cNvPr id="4" name="Slide Number Placeholder 3"/>
          <p:cNvSpPr>
            <a:spLocks noGrp="1"/>
          </p:cNvSpPr>
          <p:nvPr>
            <p:ph type="sldNum" sz="quarter" idx="5"/>
          </p:nvPr>
        </p:nvSpPr>
        <p:spPr/>
        <p:txBody>
          <a:bodyPr/>
          <a:lstStyle/>
          <a:p>
            <a:fld id="{67C285A1-A4DF-41FD-B95D-8536796EADC3}" type="slidenum">
              <a:rPr lang="en-US" smtClean="0"/>
              <a:t>10</a:t>
            </a:fld>
            <a:endParaRPr lang="en-US"/>
          </a:p>
        </p:txBody>
      </p:sp>
    </p:spTree>
    <p:extLst>
      <p:ext uri="{BB962C8B-B14F-4D97-AF65-F5344CB8AC3E}">
        <p14:creationId xmlns:p14="http://schemas.microsoft.com/office/powerpoint/2010/main" val="229405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Birds and tractors get too close for comfort</a:t>
            </a:r>
          </a:p>
          <a:p>
            <a:pPr fontAlgn="base"/>
            <a:r>
              <a:rPr lang="en-US" sz="1200" b="0" i="0" kern="1200" dirty="0">
                <a:solidFill>
                  <a:schemeClr val="tx1"/>
                </a:solidFill>
                <a:effectLst/>
                <a:latin typeface="+mn-lt"/>
                <a:ea typeface="+mn-ea"/>
                <a:cs typeface="+mn-cs"/>
              </a:rPr>
              <a:t>Climate change doesn’t just cause missed connections. In some cases, the advance of warmer weather can lead to perilous meetings.</a:t>
            </a:r>
          </a:p>
          <a:p>
            <a:pPr fontAlgn="base"/>
            <a:r>
              <a:rPr lang="en-US" sz="1200" b="0" i="0" kern="1200" dirty="0">
                <a:solidFill>
                  <a:schemeClr val="tx1"/>
                </a:solidFill>
                <a:effectLst/>
                <a:latin typeface="+mn-lt"/>
                <a:ea typeface="+mn-ea"/>
                <a:cs typeface="+mn-cs"/>
              </a:rPr>
              <a:t>In Finland, for example, the Northern lapwing and Eurasian curlew have usually built their ground nests on barley fields after farmers have sown their crops in the spring. But as temperatures have risen, the birds are now increasingly laying their eggs before the farmers get to the fields, which means their well-concealed nests are more likely to get destroyed by tractors and other machinery.</a:t>
            </a:r>
          </a:p>
          <a:p>
            <a:pPr fontAlgn="base"/>
            <a:r>
              <a:rPr lang="en-US" sz="1200" b="0" i="0" kern="1200" dirty="0">
                <a:solidFill>
                  <a:schemeClr val="tx1"/>
                </a:solidFill>
                <a:effectLst/>
                <a:latin typeface="+mn-lt"/>
                <a:ea typeface="+mn-ea"/>
                <a:cs typeface="+mn-cs"/>
              </a:rPr>
              <a:t>Looking at 38 years of data, researchers</a:t>
            </a:r>
            <a:r>
              <a:rPr lang="en-US" sz="1200" b="0" i="0" kern="1200" dirty="0">
                <a:solidFill>
                  <a:schemeClr val="tx1"/>
                </a:solidFill>
                <a:effectLst/>
                <a:latin typeface="+mn-lt"/>
                <a:ea typeface="+mn-ea"/>
                <a:cs typeface="+mn-cs"/>
                <a:hlinkClick r:id="rId3"/>
              </a:rPr>
              <a:t> found</a:t>
            </a:r>
            <a:r>
              <a:rPr lang="en-US" sz="1200" b="0" i="0" kern="1200" dirty="0">
                <a:solidFill>
                  <a:schemeClr val="tx1"/>
                </a:solidFill>
                <a:effectLst/>
                <a:latin typeface="+mn-lt"/>
                <a:ea typeface="+mn-ea"/>
                <a:cs typeface="+mn-cs"/>
              </a:rPr>
              <a:t> that farmers in Finland are now sowing their fields a week earlier in response to warmer temperatures, but the birds are laying their eggs two to three weeks earlier. “This has created a phenological mismatch,” said Mr. </a:t>
            </a:r>
            <a:r>
              <a:rPr lang="en-US" sz="1200" b="0" i="0" kern="1200" dirty="0" err="1">
                <a:solidFill>
                  <a:schemeClr val="tx1"/>
                </a:solidFill>
                <a:effectLst/>
                <a:latin typeface="+mn-lt"/>
                <a:ea typeface="+mn-ea"/>
                <a:cs typeface="+mn-cs"/>
              </a:rPr>
              <a:t>Santangeli</a:t>
            </a:r>
            <a:r>
              <a:rPr lang="en-US" sz="1200" b="0" i="0" kern="1200" dirty="0">
                <a:solidFill>
                  <a:schemeClr val="tx1"/>
                </a:solidFill>
                <a:effectLst/>
                <a:latin typeface="+mn-lt"/>
                <a:ea typeface="+mn-ea"/>
                <a:cs typeface="+mn-cs"/>
              </a:rPr>
              <a:t>, the lead author of the study. “The response we’ll see is declines of these birds.”</a:t>
            </a:r>
          </a:p>
        </p:txBody>
      </p:sp>
      <p:sp>
        <p:nvSpPr>
          <p:cNvPr id="4" name="Slide Number Placeholder 3"/>
          <p:cNvSpPr>
            <a:spLocks noGrp="1"/>
          </p:cNvSpPr>
          <p:nvPr>
            <p:ph type="sldNum" sz="quarter" idx="5"/>
          </p:nvPr>
        </p:nvSpPr>
        <p:spPr/>
        <p:txBody>
          <a:bodyPr/>
          <a:lstStyle/>
          <a:p>
            <a:fld id="{67C285A1-A4DF-41FD-B95D-8536796EADC3}" type="slidenum">
              <a:rPr lang="en-US" smtClean="0"/>
              <a:t>11</a:t>
            </a:fld>
            <a:endParaRPr lang="en-US"/>
          </a:p>
        </p:txBody>
      </p:sp>
    </p:spTree>
    <p:extLst>
      <p:ext uri="{BB962C8B-B14F-4D97-AF65-F5344CB8AC3E}">
        <p14:creationId xmlns:p14="http://schemas.microsoft.com/office/powerpoint/2010/main" val="377364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Caribou show up late for lunch</a:t>
            </a:r>
          </a:p>
          <a:p>
            <a:pPr fontAlgn="base"/>
            <a:r>
              <a:rPr lang="en-US" sz="1200" b="0" i="0" kern="1200" dirty="0">
                <a:solidFill>
                  <a:schemeClr val="tx1"/>
                </a:solidFill>
                <a:effectLst/>
                <a:latin typeface="+mn-lt"/>
                <a:ea typeface="+mn-ea"/>
                <a:cs typeface="+mn-cs"/>
              </a:rPr>
              <a:t>Caribou in western Greenland follow a strict seasonal diet. In the winter, they eat lichen along the coast. In the spring and summer, they venture inland to give birth to their calves and eat the Arctic plants that grow there.</a:t>
            </a:r>
          </a:p>
          <a:p>
            <a:pPr fontAlgn="base"/>
            <a:r>
              <a:rPr lang="en-US" sz="1200" b="0" i="0" kern="1200" dirty="0">
                <a:solidFill>
                  <a:schemeClr val="tx1"/>
                </a:solidFill>
                <a:effectLst/>
                <a:latin typeface="+mn-lt"/>
                <a:ea typeface="+mn-ea"/>
                <a:cs typeface="+mn-cs"/>
              </a:rPr>
              <a:t>As Greenland has warmed up and sea ice has declined, however, those inland Arctic plants</a:t>
            </a:r>
            <a:r>
              <a:rPr lang="en-US" sz="1200" b="0" i="0" kern="1200" dirty="0">
                <a:solidFill>
                  <a:schemeClr val="tx1"/>
                </a:solidFill>
                <a:effectLst/>
                <a:latin typeface="+mn-lt"/>
                <a:ea typeface="+mn-ea"/>
                <a:cs typeface="+mn-cs"/>
                <a:hlinkClick r:id="rId3"/>
              </a:rPr>
              <a:t> have been emerging earlier</a:t>
            </a:r>
            <a:r>
              <a:rPr lang="en-US" sz="1200" b="0" i="0" kern="1200" dirty="0">
                <a:solidFill>
                  <a:schemeClr val="tx1"/>
                </a:solidFill>
                <a:effectLst/>
                <a:latin typeface="+mn-lt"/>
                <a:ea typeface="+mn-ea"/>
                <a:cs typeface="+mn-cs"/>
              </a:rPr>
              <a:t> — with some plant species now greening 26 days earlier than they did a decade ago. But the caribou have not shifted their migration as quickly. And scientists have</a:t>
            </a:r>
            <a:r>
              <a:rPr lang="en-US" sz="1200" b="0" i="0" kern="1200" dirty="0">
                <a:solidFill>
                  <a:schemeClr val="tx1"/>
                </a:solidFill>
                <a:effectLst/>
                <a:latin typeface="+mn-lt"/>
                <a:ea typeface="+mn-ea"/>
                <a:cs typeface="+mn-cs"/>
                <a:hlinkClick r:id="rId4"/>
              </a:rPr>
              <a:t> documented a troubling trend</a:t>
            </a:r>
            <a:r>
              <a:rPr lang="en-US" sz="1200" b="0" i="0" kern="1200" dirty="0">
                <a:solidFill>
                  <a:schemeClr val="tx1"/>
                </a:solidFill>
                <a:effectLst/>
                <a:latin typeface="+mn-lt"/>
                <a:ea typeface="+mn-ea"/>
                <a:cs typeface="+mn-cs"/>
              </a:rPr>
              <a:t> in the region: More caribou calves appear to be dying early in years when the spring plant growth preceded the caribou’s calving season.</a:t>
            </a:r>
          </a:p>
          <a:p>
            <a:pPr fontAlgn="base"/>
            <a:r>
              <a:rPr lang="en-US" sz="1200" b="0" i="0" kern="1200" dirty="0">
                <a:solidFill>
                  <a:schemeClr val="tx1"/>
                </a:solidFill>
                <a:effectLst/>
                <a:latin typeface="+mn-lt"/>
                <a:ea typeface="+mn-ea"/>
                <a:cs typeface="+mn-cs"/>
              </a:rPr>
              <a:t>While that study only found a correlation between warmer temperatures and caribou calf deaths, “it’s consistent with the idea that mismatch is disadvantageous,” said Eric Post, an ecology professor at the University of California, Davis. When Arctic plants green up earlier, they</a:t>
            </a:r>
            <a:r>
              <a:rPr lang="en-US" sz="1200" b="0" i="0" kern="1200" dirty="0">
                <a:solidFill>
                  <a:schemeClr val="tx1"/>
                </a:solidFill>
                <a:effectLst/>
                <a:latin typeface="+mn-lt"/>
                <a:ea typeface="+mn-ea"/>
                <a:cs typeface="+mn-cs"/>
                <a:hlinkClick r:id="rId5"/>
              </a:rPr>
              <a:t> may become tougher and less nutritious</a:t>
            </a:r>
            <a:r>
              <a:rPr lang="en-US" sz="1200" b="0" i="0" kern="1200" dirty="0">
                <a:solidFill>
                  <a:schemeClr val="tx1"/>
                </a:solidFill>
                <a:effectLst/>
                <a:latin typeface="+mn-lt"/>
                <a:ea typeface="+mn-ea"/>
                <a:cs typeface="+mn-cs"/>
              </a:rPr>
              <a:t> by the time the caribou get there and start eating them.</a:t>
            </a:r>
          </a:p>
          <a:p>
            <a:pPr fontAlgn="base"/>
            <a:r>
              <a:rPr lang="en-US" sz="1200" b="0" i="0" kern="1200" dirty="0">
                <a:solidFill>
                  <a:schemeClr val="tx1"/>
                </a:solidFill>
                <a:effectLst/>
                <a:latin typeface="+mn-lt"/>
                <a:ea typeface="+mn-ea"/>
                <a:cs typeface="+mn-cs"/>
              </a:rPr>
              <a:t>Why don’t the caribou speed up their migration? One possibility is that their reproductive cycles respond most strongly to seasonal signals like the length of the day, whereas plants respond more strongly to local temperatures, which are rising.</a:t>
            </a:r>
          </a:p>
          <a:p>
            <a:pPr fontAlgn="base"/>
            <a:r>
              <a:rPr lang="en-US" sz="1200" b="0" i="0" kern="1200" dirty="0">
                <a:solidFill>
                  <a:schemeClr val="tx1"/>
                </a:solidFill>
                <a:effectLst/>
                <a:latin typeface="+mn-lt"/>
                <a:ea typeface="+mn-ea"/>
                <a:cs typeface="+mn-cs"/>
              </a:rPr>
              <a:t>In theory, if given enough time, the caribou might eventually adjust as natural selection takes its course and favors individuals that calve earlier. But with the Arctic warming faster than the rest of the globe, Dr. Post said, “the question is whether things are changing too fast for evolution to matter.”</a:t>
            </a:r>
          </a:p>
        </p:txBody>
      </p:sp>
      <p:sp>
        <p:nvSpPr>
          <p:cNvPr id="4" name="Slide Number Placeholder 3"/>
          <p:cNvSpPr>
            <a:spLocks noGrp="1"/>
          </p:cNvSpPr>
          <p:nvPr>
            <p:ph type="sldNum" sz="quarter" idx="5"/>
          </p:nvPr>
        </p:nvSpPr>
        <p:spPr/>
        <p:txBody>
          <a:bodyPr/>
          <a:lstStyle/>
          <a:p>
            <a:fld id="{67C285A1-A4DF-41FD-B95D-8536796EADC3}" type="slidenum">
              <a:rPr lang="en-US" smtClean="0"/>
              <a:t>12</a:t>
            </a:fld>
            <a:endParaRPr lang="en-US"/>
          </a:p>
        </p:txBody>
      </p:sp>
    </p:spTree>
    <p:extLst>
      <p:ext uri="{BB962C8B-B14F-4D97-AF65-F5344CB8AC3E}">
        <p14:creationId xmlns:p14="http://schemas.microsoft.com/office/powerpoint/2010/main" val="106857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snowshoe hare has a wardrobe malfunction</a:t>
            </a:r>
          </a:p>
          <a:p>
            <a:pPr fontAlgn="base"/>
            <a:r>
              <a:rPr lang="en-US" sz="1200" b="0" i="0" kern="1200" dirty="0">
                <a:solidFill>
                  <a:schemeClr val="tx1"/>
                </a:solidFill>
                <a:effectLst/>
                <a:latin typeface="+mn-lt"/>
                <a:ea typeface="+mn-ea"/>
                <a:cs typeface="+mn-cs"/>
              </a:rPr>
              <a:t>Climate change doesn’t just cause mismatches in the spring. Consider the snowshoe hare, whose fur coat has evolved to change from brown to white during the winter for camouflage. As the earth has warmed, however, snow cover in the hare’s habitat melts sooner, leaving the animal more exposed to predators.</a:t>
            </a:r>
          </a:p>
          <a:p>
            <a:pPr fontAlgn="base"/>
            <a:r>
              <a:rPr lang="en-US" sz="1200" b="0" i="0" kern="1200" dirty="0">
                <a:solidFill>
                  <a:schemeClr val="tx1"/>
                </a:solidFill>
                <a:effectLst/>
                <a:latin typeface="+mn-lt"/>
                <a:ea typeface="+mn-ea"/>
                <a:cs typeface="+mn-cs"/>
              </a:rPr>
              <a:t>“Camouflage is critical to keep prey animals alive,” said L. Scott Mills, a professor of wildlife biology at the University of Montana who studies the </a:t>
            </a:r>
            <a:r>
              <a:rPr lang="en-US" sz="1200" b="0" i="0" kern="1200" dirty="0">
                <a:solidFill>
                  <a:schemeClr val="tx1"/>
                </a:solidFill>
                <a:effectLst/>
                <a:latin typeface="+mn-lt"/>
                <a:ea typeface="+mn-ea"/>
                <a:cs typeface="+mn-cs"/>
                <a:hlinkClick r:id="rId3"/>
              </a:rPr>
              <a:t>impacts of camouflage mismatch</a:t>
            </a:r>
            <a:r>
              <a:rPr lang="en-US" sz="1200" b="0" i="0" kern="1200" dirty="0">
                <a:solidFill>
                  <a:schemeClr val="tx1"/>
                </a:solidFill>
                <a:effectLst/>
                <a:latin typeface="+mn-lt"/>
                <a:ea typeface="+mn-ea"/>
                <a:cs typeface="+mn-cs"/>
              </a:rPr>
              <a:t> on species like the snowshoe hare.</a:t>
            </a:r>
          </a:p>
          <a:p>
            <a:pPr fontAlgn="base"/>
            <a:r>
              <a:rPr lang="en-US" sz="1200" b="0" i="0" kern="1200" dirty="0">
                <a:solidFill>
                  <a:schemeClr val="tx1"/>
                </a:solidFill>
                <a:effectLst/>
                <a:latin typeface="+mn-lt"/>
                <a:ea typeface="+mn-ea"/>
                <a:cs typeface="+mn-cs"/>
              </a:rPr>
              <a:t>For every week the hare is mismatched, Dr. Mills and his colleagues found, it had a 7 percent higher chance of being killed by predators like the lynx.</a:t>
            </a:r>
          </a:p>
          <a:p>
            <a:pPr fontAlgn="base"/>
            <a:r>
              <a:rPr lang="en-US" sz="1200" b="0" i="0" kern="1200" dirty="0">
                <a:solidFill>
                  <a:schemeClr val="tx1"/>
                </a:solidFill>
                <a:effectLst/>
                <a:latin typeface="+mn-lt"/>
                <a:ea typeface="+mn-ea"/>
                <a:cs typeface="+mn-cs"/>
              </a:rPr>
              <a:t>Currently, the hare is only mismatched by a week or two. But by midcentury, Dr. Mills said, that could extend up to eight weeks. If that were to happen, he said, the hare “would start declining toward extinction.”</a:t>
            </a:r>
          </a:p>
          <a:p>
            <a:pPr fontAlgn="base"/>
            <a:r>
              <a:rPr lang="en-US" sz="1200" b="0" i="0" kern="1200" dirty="0">
                <a:solidFill>
                  <a:schemeClr val="tx1"/>
                </a:solidFill>
                <a:effectLst/>
                <a:latin typeface="+mn-lt"/>
                <a:ea typeface="+mn-ea"/>
                <a:cs typeface="+mn-cs"/>
              </a:rPr>
              <a:t>There is some good news for the snowshoe hare, however. Where evolution was previously thought to take millions of years, scientists now think an animal like the hare could adapt in five to 10 generations, especially if those parts of the hare population which are more adaptable are protected.</a:t>
            </a:r>
          </a:p>
          <a:p>
            <a:pPr fontAlgn="base"/>
            <a:r>
              <a:rPr lang="en-US" sz="1200" b="0" i="0" kern="1200" dirty="0">
                <a:solidFill>
                  <a:schemeClr val="tx1"/>
                </a:solidFill>
                <a:effectLst/>
                <a:latin typeface="+mn-lt"/>
                <a:ea typeface="+mn-ea"/>
                <a:cs typeface="+mn-cs"/>
              </a:rPr>
              <a:t>“It does give us an avenue for hope,” Dr. Mills said. “It’s not a foregone conclusion that species with phenological mismatch are going to go extinct.”</a:t>
            </a:r>
          </a:p>
        </p:txBody>
      </p:sp>
      <p:sp>
        <p:nvSpPr>
          <p:cNvPr id="4" name="Slide Number Placeholder 3"/>
          <p:cNvSpPr>
            <a:spLocks noGrp="1"/>
          </p:cNvSpPr>
          <p:nvPr>
            <p:ph type="sldNum" sz="quarter" idx="5"/>
          </p:nvPr>
        </p:nvSpPr>
        <p:spPr/>
        <p:txBody>
          <a:bodyPr/>
          <a:lstStyle/>
          <a:p>
            <a:fld id="{67C285A1-A4DF-41FD-B95D-8536796EADC3}" type="slidenum">
              <a:rPr lang="en-US" smtClean="0"/>
              <a:t>13</a:t>
            </a:fld>
            <a:endParaRPr lang="en-US"/>
          </a:p>
        </p:txBody>
      </p:sp>
    </p:spTree>
    <p:extLst>
      <p:ext uri="{BB962C8B-B14F-4D97-AF65-F5344CB8AC3E}">
        <p14:creationId xmlns:p14="http://schemas.microsoft.com/office/powerpoint/2010/main" val="1514312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Photoperiod = day length = duration of light in a 24 hour period</a:t>
            </a:r>
          </a:p>
          <a:p>
            <a:r>
              <a:rPr lang="en-US" sz="1200" b="0" i="0" kern="1200" dirty="0">
                <a:solidFill>
                  <a:schemeClr val="tx1"/>
                </a:solidFill>
                <a:effectLst/>
                <a:latin typeface="+mn-lt"/>
                <a:ea typeface="+mn-ea"/>
                <a:cs typeface="+mn-cs"/>
              </a:rPr>
              <a:t>Irradiance is the amount of light reaching a plant at any given moment in time. </a:t>
            </a:r>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14</a:t>
            </a:fld>
            <a:endParaRPr lang="en-US"/>
          </a:p>
        </p:txBody>
      </p:sp>
    </p:spTree>
    <p:extLst>
      <p:ext uri="{BB962C8B-B14F-4D97-AF65-F5344CB8AC3E}">
        <p14:creationId xmlns:p14="http://schemas.microsoft.com/office/powerpoint/2010/main" val="37174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3-5 minutes to reflect on what they just learned about these new ideas of phenology and phenological mismatch by answering these two questions in a Google Form</a:t>
            </a:r>
          </a:p>
        </p:txBody>
      </p:sp>
      <p:sp>
        <p:nvSpPr>
          <p:cNvPr id="4" name="Slide Number Placeholder 3"/>
          <p:cNvSpPr>
            <a:spLocks noGrp="1"/>
          </p:cNvSpPr>
          <p:nvPr>
            <p:ph type="sldNum" sz="quarter" idx="5"/>
          </p:nvPr>
        </p:nvSpPr>
        <p:spPr/>
        <p:txBody>
          <a:bodyPr/>
          <a:lstStyle/>
          <a:p>
            <a:fld id="{67C285A1-A4DF-41FD-B95D-8536796EADC3}" type="slidenum">
              <a:rPr lang="en-US" smtClean="0"/>
              <a:t>15</a:t>
            </a:fld>
            <a:endParaRPr lang="en-US"/>
          </a:p>
        </p:txBody>
      </p:sp>
    </p:spTree>
    <p:extLst>
      <p:ext uri="{BB962C8B-B14F-4D97-AF65-F5344CB8AC3E}">
        <p14:creationId xmlns:p14="http://schemas.microsoft.com/office/powerpoint/2010/main" val="3951560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21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Xerces society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707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think, pair, and share</a:t>
            </a:r>
          </a:p>
        </p:txBody>
      </p:sp>
      <p:sp>
        <p:nvSpPr>
          <p:cNvPr id="4" name="Slide Number Placeholder 3"/>
          <p:cNvSpPr>
            <a:spLocks noGrp="1"/>
          </p:cNvSpPr>
          <p:nvPr>
            <p:ph type="sldNum" sz="quarter" idx="5"/>
          </p:nvPr>
        </p:nvSpPr>
        <p:spPr/>
        <p:txBody>
          <a:bodyPr/>
          <a:lstStyle/>
          <a:p>
            <a:fld id="{67C285A1-A4DF-41FD-B95D-8536796EADC3}" type="slidenum">
              <a:rPr lang="en-US" smtClean="0"/>
              <a:t>19</a:t>
            </a:fld>
            <a:endParaRPr lang="en-US"/>
          </a:p>
        </p:txBody>
      </p:sp>
    </p:spTree>
    <p:extLst>
      <p:ext uri="{BB962C8B-B14F-4D97-AF65-F5344CB8AC3E}">
        <p14:creationId xmlns:p14="http://schemas.microsoft.com/office/powerpoint/2010/main" val="1538269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think, pair, and share</a:t>
            </a:r>
          </a:p>
          <a:p>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20</a:t>
            </a:fld>
            <a:endParaRPr lang="en-US"/>
          </a:p>
        </p:txBody>
      </p:sp>
    </p:spTree>
    <p:extLst>
      <p:ext uri="{BB962C8B-B14F-4D97-AF65-F5344CB8AC3E}">
        <p14:creationId xmlns:p14="http://schemas.microsoft.com/office/powerpoint/2010/main" val="375893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2</a:t>
            </a:fld>
            <a:endParaRPr lang="en-US"/>
          </a:p>
        </p:txBody>
      </p:sp>
    </p:spTree>
    <p:extLst>
      <p:ext uri="{BB962C8B-B14F-4D97-AF65-F5344CB8AC3E}">
        <p14:creationId xmlns:p14="http://schemas.microsoft.com/office/powerpoint/2010/main" val="1926906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think, pair, and share</a:t>
            </a:r>
          </a:p>
          <a:p>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21</a:t>
            </a:fld>
            <a:endParaRPr lang="en-US"/>
          </a:p>
        </p:txBody>
      </p:sp>
    </p:spTree>
    <p:extLst>
      <p:ext uri="{BB962C8B-B14F-4D97-AF65-F5344CB8AC3E}">
        <p14:creationId xmlns:p14="http://schemas.microsoft.com/office/powerpoint/2010/main" val="187588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476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23</a:t>
            </a:fld>
            <a:endParaRPr lang="en-US"/>
          </a:p>
        </p:txBody>
      </p:sp>
    </p:spTree>
    <p:extLst>
      <p:ext uri="{BB962C8B-B14F-4D97-AF65-F5344CB8AC3E}">
        <p14:creationId xmlns:p14="http://schemas.microsoft.com/office/powerpoint/2010/main" val="972474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species studied</a:t>
            </a:r>
            <a:r>
              <a:rPr lang="en-US" baseline="0" dirty="0"/>
              <a:t> is </a:t>
            </a:r>
            <a:r>
              <a:rPr lang="en-US" baseline="0" dirty="0" err="1"/>
              <a:t>Bombus</a:t>
            </a:r>
            <a:r>
              <a:rPr lang="en-US" baseline="0" dirty="0"/>
              <a:t> </a:t>
            </a:r>
            <a:r>
              <a:rPr lang="en-US" baseline="0" dirty="0" err="1"/>
              <a:t>hyocrita</a:t>
            </a:r>
            <a:r>
              <a:rPr lang="en-US" baseline="0" dirty="0"/>
              <a:t> </a:t>
            </a:r>
            <a:r>
              <a:rPr lang="en-US" baseline="0" dirty="0" err="1"/>
              <a:t>sapporoensis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088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incompatible perennial</a:t>
            </a:r>
            <a:r>
              <a:rPr lang="en-US" baseline="0" dirty="0"/>
              <a:t> non-clonal</a:t>
            </a:r>
            <a:r>
              <a:rPr lang="en-US" dirty="0"/>
              <a:t>, visited mostly by bumblebees.</a:t>
            </a:r>
            <a:r>
              <a:rPr lang="en-US" baseline="0" dirty="0"/>
              <a:t> </a:t>
            </a:r>
          </a:p>
          <a:p>
            <a:r>
              <a:rPr lang="en-US" baseline="0" dirty="0"/>
              <a:t>Shoots emerge after snow melts, flowering mid-April-early may, and aboveground parts die after seed dispersal in late may.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81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incompatible perennial</a:t>
            </a:r>
            <a:r>
              <a:rPr lang="en-US" baseline="0" dirty="0"/>
              <a:t> non-clonal</a:t>
            </a:r>
            <a:r>
              <a:rPr lang="en-US" dirty="0"/>
              <a:t>, visited mostly by bumblebees.</a:t>
            </a:r>
            <a:r>
              <a:rPr lang="en-US" baseline="0" dirty="0"/>
              <a:t> </a:t>
            </a:r>
          </a:p>
          <a:p>
            <a:r>
              <a:rPr lang="en-US" baseline="0" dirty="0"/>
              <a:t>Shoots emerge after snow melts, flowering mid-April-early may, and aboveground parts die after seed dispersal in late may.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1412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incompatible perennial</a:t>
            </a:r>
            <a:r>
              <a:rPr lang="en-US" baseline="0" dirty="0"/>
              <a:t> non-clonal</a:t>
            </a:r>
            <a:r>
              <a:rPr lang="en-US" dirty="0"/>
              <a:t>, visited mostly by bumblebees.</a:t>
            </a:r>
            <a:r>
              <a:rPr lang="en-US" baseline="0" dirty="0"/>
              <a:t> </a:t>
            </a:r>
          </a:p>
          <a:p>
            <a:r>
              <a:rPr lang="en-US" baseline="0" dirty="0"/>
              <a:t>Shoots emerge after snow melts, flowering mid-April-early may, and aboveground parts die after seed dispersal in late may.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3506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57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a:t>
            </a:r>
            <a:r>
              <a:rPr lang="en-US" baseline="0" dirty="0"/>
              <a:t> more affected by/sensitive to snowmelt DOY (warming?) than bees.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847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a:t>
            </a:r>
            <a:r>
              <a:rPr lang="en-US" baseline="0" dirty="0"/>
              <a:t> more affected by/sensitive to snowmelt DOY (warming?) than bees.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C6566D-6311-FE4D-B726-8ACAC6D9CC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84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3</a:t>
            </a:fld>
            <a:endParaRPr lang="en-US"/>
          </a:p>
        </p:txBody>
      </p:sp>
    </p:spTree>
    <p:extLst>
      <p:ext uri="{BB962C8B-B14F-4D97-AF65-F5344CB8AC3E}">
        <p14:creationId xmlns:p14="http://schemas.microsoft.com/office/powerpoint/2010/main" val="111992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4</a:t>
            </a:fld>
            <a:endParaRPr lang="en-US"/>
          </a:p>
        </p:txBody>
      </p:sp>
    </p:spTree>
    <p:extLst>
      <p:ext uri="{BB962C8B-B14F-4D97-AF65-F5344CB8AC3E}">
        <p14:creationId xmlns:p14="http://schemas.microsoft.com/office/powerpoint/2010/main" val="412613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5</a:t>
            </a:fld>
            <a:endParaRPr lang="en-US"/>
          </a:p>
        </p:txBody>
      </p:sp>
    </p:spTree>
    <p:extLst>
      <p:ext uri="{BB962C8B-B14F-4D97-AF65-F5344CB8AC3E}">
        <p14:creationId xmlns:p14="http://schemas.microsoft.com/office/powerpoint/2010/main" val="55321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6</a:t>
            </a:fld>
            <a:endParaRPr lang="en-US"/>
          </a:p>
        </p:txBody>
      </p:sp>
    </p:spTree>
    <p:extLst>
      <p:ext uri="{BB962C8B-B14F-4D97-AF65-F5344CB8AC3E}">
        <p14:creationId xmlns:p14="http://schemas.microsoft.com/office/powerpoint/2010/main" val="282321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https://www.usanpn.org/about/why-phenology</a:t>
            </a:r>
          </a:p>
        </p:txBody>
      </p:sp>
      <p:sp>
        <p:nvSpPr>
          <p:cNvPr id="4" name="Slide Number Placeholder 3"/>
          <p:cNvSpPr>
            <a:spLocks noGrp="1"/>
          </p:cNvSpPr>
          <p:nvPr>
            <p:ph type="sldNum" sz="quarter" idx="5"/>
          </p:nvPr>
        </p:nvSpPr>
        <p:spPr/>
        <p:txBody>
          <a:bodyPr/>
          <a:lstStyle/>
          <a:p>
            <a:fld id="{67C285A1-A4DF-41FD-B95D-8536796EADC3}" type="slidenum">
              <a:rPr lang="en-US" smtClean="0"/>
              <a:t>7</a:t>
            </a:fld>
            <a:endParaRPr lang="en-US"/>
          </a:p>
        </p:txBody>
      </p:sp>
    </p:spTree>
    <p:extLst>
      <p:ext uri="{BB962C8B-B14F-4D97-AF65-F5344CB8AC3E}">
        <p14:creationId xmlns:p14="http://schemas.microsoft.com/office/powerpoint/2010/main" val="1577620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Every year, as the seasons change, a complex ballet unfolds around the world. Trees in the Northern Hemisphere leaf out in the spring as frost recedes. Caterpillars hatch to gorge on leaves. Bees and butterflies emerge to pollinate flowers. Birds leave the Southern Hemisphere and fly thousands of miles to lay eggs and feast on insects in the north.</a:t>
            </a:r>
          </a:p>
          <a:p>
            <a:pPr fontAlgn="base"/>
            <a:r>
              <a:rPr lang="en-US" sz="1200" b="0" i="0" kern="1200" dirty="0">
                <a:solidFill>
                  <a:schemeClr val="tx1"/>
                </a:solidFill>
                <a:effectLst/>
                <a:latin typeface="+mn-lt"/>
                <a:ea typeface="+mn-ea"/>
                <a:cs typeface="+mn-cs"/>
              </a:rPr>
              <a:t>All of these species stay in sync with each other by relying on environmental cues, much as ballet dancers move to orchestral music.</a:t>
            </a:r>
          </a:p>
          <a:p>
            <a:pPr fontAlgn="base"/>
            <a:r>
              <a:rPr lang="en-US" sz="1200" b="0" i="0" kern="1200" dirty="0">
                <a:solidFill>
                  <a:schemeClr val="tx1"/>
                </a:solidFill>
                <a:effectLst/>
                <a:latin typeface="+mn-lt"/>
                <a:ea typeface="+mn-ea"/>
                <a:cs typeface="+mn-cs"/>
              </a:rPr>
              <a:t>But global warming is changing the music, with spring now</a:t>
            </a:r>
            <a:r>
              <a:rPr lang="en-US" sz="1200" b="0" i="0" kern="1200" dirty="0">
                <a:solidFill>
                  <a:schemeClr val="tx1"/>
                </a:solidFill>
                <a:effectLst/>
                <a:latin typeface="+mn-lt"/>
                <a:ea typeface="+mn-ea"/>
                <a:cs typeface="+mn-cs"/>
                <a:hlinkClick r:id="rId3"/>
              </a:rPr>
              <a:t> arriving several weeks earlier</a:t>
            </a:r>
            <a:r>
              <a:rPr lang="en-US" sz="1200" b="0" i="0" kern="1200" dirty="0">
                <a:solidFill>
                  <a:schemeClr val="tx1"/>
                </a:solidFill>
                <a:effectLst/>
                <a:latin typeface="+mn-lt"/>
                <a:ea typeface="+mn-ea"/>
                <a:cs typeface="+mn-cs"/>
              </a:rPr>
              <a:t> in parts of the world than it did a few decades ago. Not all species are adjusting to this warming at the same rate, and, as a result, some are falling out of step. </a:t>
            </a:r>
          </a:p>
          <a:p>
            <a:pPr fontAlgn="base"/>
            <a:r>
              <a:rPr lang="en-US" sz="1200" b="0" i="0" kern="1200" dirty="0">
                <a:solidFill>
                  <a:schemeClr val="tx1"/>
                </a:solidFill>
                <a:effectLst/>
                <a:latin typeface="+mn-lt"/>
                <a:ea typeface="+mn-ea"/>
                <a:cs typeface="+mn-cs"/>
              </a:rPr>
              <a:t>Scientists who study the changes in plants and animals triggered by seasons have a term for this: </a:t>
            </a:r>
            <a:r>
              <a:rPr lang="en-US" sz="1200" b="0" i="0" kern="1200" dirty="0">
                <a:solidFill>
                  <a:schemeClr val="tx1"/>
                </a:solidFill>
                <a:effectLst/>
                <a:latin typeface="+mn-lt"/>
                <a:ea typeface="+mn-ea"/>
                <a:cs typeface="+mn-cs"/>
                <a:hlinkClick r:id="rId4"/>
              </a:rPr>
              <a:t>phenological mismatch</a:t>
            </a:r>
            <a:r>
              <a:rPr lang="en-US" sz="1200" b="0" i="0" kern="1200" dirty="0">
                <a:solidFill>
                  <a:schemeClr val="tx1"/>
                </a:solidFill>
                <a:effectLst/>
                <a:latin typeface="+mn-lt"/>
                <a:ea typeface="+mn-ea"/>
                <a:cs typeface="+mn-cs"/>
              </a:rPr>
              <a:t>. And they’re still trying to understand exactly how such mismatches — like the blooming of a flower before its pollinator emerges — might affect ecosystems.</a:t>
            </a:r>
          </a:p>
          <a:p>
            <a:r>
              <a:rPr lang="en-US" sz="1200" b="0" i="0" kern="1200" dirty="0">
                <a:solidFill>
                  <a:schemeClr val="tx1"/>
                </a:solidFill>
                <a:effectLst/>
                <a:latin typeface="+mn-lt"/>
                <a:ea typeface="+mn-ea"/>
                <a:cs typeface="+mn-cs"/>
              </a:rPr>
              <a:t>In some cases, species might simply adapt by shifting their ranges, or eating different foods. But if species can’t adapt quickly enough, these mismatches could have “significant negative impacts,” said Madeleine Rubenstein, a biologist at the United States Geological Survey’s National Climate Change and Wildlife Science Center.</a:t>
            </a:r>
          </a:p>
          <a:p>
            <a:r>
              <a:rPr lang="en-US" sz="1200" b="0" i="0" kern="1200" dirty="0">
                <a:solidFill>
                  <a:schemeClr val="tx1"/>
                </a:solidFill>
                <a:effectLst/>
                <a:latin typeface="+mn-lt"/>
                <a:ea typeface="+mn-ea"/>
                <a:cs typeface="+mn-cs"/>
              </a:rPr>
              <a:t>“If you look at the past history of climate on earth, there has never been such a dramatic, rapid, change in the climate,” said Andrea </a:t>
            </a:r>
            <a:r>
              <a:rPr lang="en-US" sz="1200" b="0" i="0" kern="1200" dirty="0" err="1">
                <a:solidFill>
                  <a:schemeClr val="tx1"/>
                </a:solidFill>
                <a:effectLst/>
                <a:latin typeface="+mn-lt"/>
                <a:ea typeface="+mn-ea"/>
                <a:cs typeface="+mn-cs"/>
              </a:rPr>
              <a:t>Santangeli</a:t>
            </a:r>
            <a:r>
              <a:rPr lang="en-US" sz="1200" b="0" i="0" kern="1200" dirty="0">
                <a:solidFill>
                  <a:schemeClr val="tx1"/>
                </a:solidFill>
                <a:effectLst/>
                <a:latin typeface="+mn-lt"/>
                <a:ea typeface="+mn-ea"/>
                <a:cs typeface="+mn-cs"/>
              </a:rPr>
              <a:t>, a postdoctoral researcher at the Finnish Museum of Natural History. “Species have to respond really fast,” he said, “that’s really unprecedented.”</a:t>
            </a:r>
          </a:p>
          <a:p>
            <a:r>
              <a:rPr lang="en-US" sz="1200" b="0" i="0" kern="1200" dirty="0">
                <a:solidFill>
                  <a:schemeClr val="tx1"/>
                </a:solidFill>
                <a:effectLst/>
                <a:latin typeface="+mn-lt"/>
                <a:ea typeface="+mn-ea"/>
                <a:cs typeface="+mn-cs"/>
              </a:rPr>
              <a:t>Here are five examples of mismatch, just one of the many threats that species face from global warming, that scientists have discovered so far:</a:t>
            </a:r>
            <a:endParaRPr lang="en-US" dirty="0"/>
          </a:p>
        </p:txBody>
      </p:sp>
      <p:sp>
        <p:nvSpPr>
          <p:cNvPr id="4" name="Slide Number Placeholder 3"/>
          <p:cNvSpPr>
            <a:spLocks noGrp="1"/>
          </p:cNvSpPr>
          <p:nvPr>
            <p:ph type="sldNum" sz="quarter" idx="5"/>
          </p:nvPr>
        </p:nvSpPr>
        <p:spPr/>
        <p:txBody>
          <a:bodyPr/>
          <a:lstStyle/>
          <a:p>
            <a:fld id="{67C285A1-A4DF-41FD-B95D-8536796EADC3}" type="slidenum">
              <a:rPr lang="en-US" smtClean="0"/>
              <a:t>8</a:t>
            </a:fld>
            <a:endParaRPr lang="en-US"/>
          </a:p>
        </p:txBody>
      </p:sp>
    </p:spTree>
    <p:extLst>
      <p:ext uri="{BB962C8B-B14F-4D97-AF65-F5344CB8AC3E}">
        <p14:creationId xmlns:p14="http://schemas.microsoft.com/office/powerpoint/2010/main" val="350275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An orchid’s chances to mate turns bleak</a:t>
            </a:r>
          </a:p>
          <a:p>
            <a:pPr fontAlgn="base"/>
            <a:r>
              <a:rPr lang="en-US" sz="1200" b="0" i="0" kern="1200" dirty="0">
                <a:solidFill>
                  <a:schemeClr val="tx1"/>
                </a:solidFill>
                <a:effectLst/>
                <a:latin typeface="+mn-lt"/>
                <a:ea typeface="+mn-ea"/>
                <a:cs typeface="+mn-cs"/>
              </a:rPr>
              <a:t>The early spider orchid relies on deception to reproduce. Each spring, the orchid, whose bulbous crimson body looks like an insect, releases a pheromone that tricks solitary male bees into thinking the plant is a mating partner — a key step for pollination.</a:t>
            </a:r>
          </a:p>
          <a:p>
            <a:pPr fontAlgn="base"/>
            <a:r>
              <a:rPr lang="en-US" sz="1200" b="0" i="0" kern="1200" dirty="0">
                <a:solidFill>
                  <a:schemeClr val="tx1"/>
                </a:solidFill>
                <a:effectLst/>
                <a:latin typeface="+mn-lt"/>
                <a:ea typeface="+mn-ea"/>
                <a:cs typeface="+mn-cs"/>
              </a:rPr>
              <a:t>This ruse, which scientists call </a:t>
            </a:r>
            <a:r>
              <a:rPr lang="en-US" sz="1200" b="0" i="0" kern="1200" dirty="0" err="1">
                <a:solidFill>
                  <a:schemeClr val="tx1"/>
                </a:solidFill>
                <a:effectLst/>
                <a:latin typeface="+mn-lt"/>
                <a:ea typeface="+mn-ea"/>
                <a:cs typeface="+mn-cs"/>
              </a:rPr>
              <a:t>pseudocopulation</a:t>
            </a:r>
            <a:r>
              <a:rPr lang="en-US" sz="1200" b="0" i="0" kern="1200" dirty="0">
                <a:solidFill>
                  <a:schemeClr val="tx1"/>
                </a:solidFill>
                <a:effectLst/>
                <a:latin typeface="+mn-lt"/>
                <a:ea typeface="+mn-ea"/>
                <a:cs typeface="+mn-cs"/>
              </a:rPr>
              <a:t>, works because the orchid tends to bloom during a specific window each spring — shortly after lonely male bees emerge from hibernation but before female bees appear.</a:t>
            </a:r>
          </a:p>
          <a:p>
            <a:pPr fontAlgn="base"/>
            <a:r>
              <a:rPr lang="en-US" sz="1200" b="0" i="0" kern="1200" dirty="0">
                <a:solidFill>
                  <a:schemeClr val="tx1"/>
                </a:solidFill>
                <a:effectLst/>
                <a:latin typeface="+mn-lt"/>
                <a:ea typeface="+mn-ea"/>
                <a:cs typeface="+mn-cs"/>
              </a:rPr>
              <a:t>Yet with spring coming earlier, female bees are now emerging sooner and luring the male bees away from the lovelorn orchid, according to</a:t>
            </a:r>
            <a:r>
              <a:rPr lang="en-US" sz="1200" b="0" i="0" kern="1200" dirty="0">
                <a:solidFill>
                  <a:schemeClr val="tx1"/>
                </a:solidFill>
                <a:effectLst/>
                <a:latin typeface="+mn-lt"/>
                <a:ea typeface="+mn-ea"/>
                <a:cs typeface="+mn-cs"/>
                <a:hlinkClick r:id="rId3"/>
              </a:rPr>
              <a:t> a 2014 study</a:t>
            </a:r>
            <a:r>
              <a:rPr lang="en-US" sz="1200" b="0" i="0" kern="1200" dirty="0">
                <a:solidFill>
                  <a:schemeClr val="tx1"/>
                </a:solidFill>
                <a:effectLst/>
                <a:latin typeface="+mn-lt"/>
                <a:ea typeface="+mn-ea"/>
                <a:cs typeface="+mn-cs"/>
              </a:rPr>
              <a:t> from Britain.</a:t>
            </a:r>
          </a:p>
          <a:p>
            <a:pPr fontAlgn="base"/>
            <a:r>
              <a:rPr lang="en-US" sz="1200" b="0" i="0" kern="1200" dirty="0">
                <a:solidFill>
                  <a:schemeClr val="tx1"/>
                </a:solidFill>
                <a:effectLst/>
                <a:latin typeface="+mn-lt"/>
                <a:ea typeface="+mn-ea"/>
                <a:cs typeface="+mn-cs"/>
              </a:rPr>
              <a:t>By examining data collected in herbariums and in the field over a century, the researchers found that the gap between the times when male bees and female bees emerge shrinks by about 6.6 days for each degree Celsius of warming, giving the orchid less opportunity to reproduce.</a:t>
            </a:r>
          </a:p>
          <a:p>
            <a:pPr fontAlgn="base"/>
            <a:r>
              <a:rPr lang="en-US" sz="1200" b="0" i="0" kern="1200" dirty="0">
                <a:solidFill>
                  <a:schemeClr val="tx1"/>
                </a:solidFill>
                <a:effectLst/>
                <a:latin typeface="+mn-lt"/>
                <a:ea typeface="+mn-ea"/>
                <a:cs typeface="+mn-cs"/>
              </a:rPr>
              <a:t>“The main finding is that things are getting increasingly bad for orchid pollination,” said Anthony Davy, a professor of biological science at the University of East Anglia, and the lead author of the paper. For this orchid — which is already rare — the future looks bleak, he said.</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C285A1-A4DF-41FD-B95D-8536796EADC3}" type="slidenum">
              <a:rPr lang="en-US" smtClean="0"/>
              <a:t>9</a:t>
            </a:fld>
            <a:endParaRPr lang="en-US"/>
          </a:p>
        </p:txBody>
      </p:sp>
    </p:spTree>
    <p:extLst>
      <p:ext uri="{BB962C8B-B14F-4D97-AF65-F5344CB8AC3E}">
        <p14:creationId xmlns:p14="http://schemas.microsoft.com/office/powerpoint/2010/main" val="18361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AE899C-5D99-4D2C-B263-2A190E8D6312}" type="datetime1">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353370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1ECA6-D8D1-466A-AC00-F8964D60BBF3}" type="datetime1">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170934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49B12-9FC2-455E-B3F0-30F7D5D3CACA}" type="datetime1">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32534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B8990-7BE6-E74A-A0D3-C2DB89AA7BC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3826409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B8990-7BE6-E74A-A0D3-C2DB89AA7BC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1903354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B8990-7BE6-E74A-A0D3-C2DB89AA7BC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1617875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B8990-7BE6-E74A-A0D3-C2DB89AA7BC6}"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363296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B8990-7BE6-E74A-A0D3-C2DB89AA7BC6}"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1425400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B8990-7BE6-E74A-A0D3-C2DB89AA7BC6}" type="datetimeFigureOut">
              <a:rPr lang="en-US" smtClean="0"/>
              <a:t>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35261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B8990-7BE6-E74A-A0D3-C2DB89AA7BC6}" type="datetimeFigureOut">
              <a:rPr lang="en-US" smtClean="0"/>
              <a:t>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2382782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B8990-7BE6-E74A-A0D3-C2DB89AA7BC6}"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408038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14AD43-E01D-46AC-A5FE-DE42D242D5B4}" type="datetime1">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7639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B8990-7BE6-E74A-A0D3-C2DB89AA7BC6}"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2662246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B8990-7BE6-E74A-A0D3-C2DB89AA7BC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302942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B8990-7BE6-E74A-A0D3-C2DB89AA7BC6}"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F70EB-CBDE-0149-B7E8-76D80D8B3001}" type="slidenum">
              <a:rPr lang="en-US" smtClean="0"/>
              <a:t>‹#›</a:t>
            </a:fld>
            <a:endParaRPr lang="en-US"/>
          </a:p>
        </p:txBody>
      </p:sp>
    </p:spTree>
    <p:extLst>
      <p:ext uri="{BB962C8B-B14F-4D97-AF65-F5344CB8AC3E}">
        <p14:creationId xmlns:p14="http://schemas.microsoft.com/office/powerpoint/2010/main" val="257855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F2B28F-9BE8-4C3F-9A10-F6303DA8C830}" type="datetime1">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105405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65FD2A-BFCB-4D87-8C3C-D02CF6F49D02}" type="datetime1">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14489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28C397-B6F4-4F07-9F1E-043E3BBEC064}" type="datetime1">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90232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84054B-22A7-4C25-B9DD-507983E23EA1}" type="datetime1">
              <a:rPr lang="en-US" smtClean="0"/>
              <a:t>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95841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C4080-5F5E-41CE-BDAA-9D5ED89F9F6E}" type="datetime1">
              <a:rPr lang="en-US" smtClean="0"/>
              <a:t>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127678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B9805D-9A56-4FA6-902F-E669E3C26FEA}" type="datetime1">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541379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FACDBE-4F3D-48A2-8A58-67D5D487F5F7}" type="datetime1">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EA45A-A3A7-47FB-B879-C34DE2F04DB6}" type="slidenum">
              <a:rPr lang="en-US" smtClean="0"/>
              <a:t>‹#›</a:t>
            </a:fld>
            <a:endParaRPr lang="en-US"/>
          </a:p>
        </p:txBody>
      </p:sp>
    </p:spTree>
    <p:extLst>
      <p:ext uri="{BB962C8B-B14F-4D97-AF65-F5344CB8AC3E}">
        <p14:creationId xmlns:p14="http://schemas.microsoft.com/office/powerpoint/2010/main" val="3110075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FF2D4-4D01-46E6-B067-968DFB1598E9}" type="datetime1">
              <a:rPr lang="en-US" smtClean="0"/>
              <a:t>5/10/2021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EA45A-A3A7-47FB-B879-C34DE2F04DB6}" type="slidenum">
              <a:rPr lang="en-US" smtClean="0"/>
              <a:t>‹#›</a:t>
            </a:fld>
            <a:endParaRPr lang="en-US"/>
          </a:p>
        </p:txBody>
      </p:sp>
    </p:spTree>
    <p:extLst>
      <p:ext uri="{BB962C8B-B14F-4D97-AF65-F5344CB8AC3E}">
        <p14:creationId xmlns:p14="http://schemas.microsoft.com/office/powerpoint/2010/main" val="4610201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B8990-7BE6-E74A-A0D3-C2DB89AA7BC6}" type="datetimeFigureOut">
              <a:rPr lang="en-US" smtClean="0"/>
              <a:t>5/10/2021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F70EB-CBDE-0149-B7E8-76D80D8B3001}" type="slidenum">
              <a:rPr lang="en-US" smtClean="0"/>
              <a:t>‹#›</a:t>
            </a:fld>
            <a:endParaRPr lang="en-US"/>
          </a:p>
        </p:txBody>
      </p:sp>
    </p:spTree>
    <p:extLst>
      <p:ext uri="{BB962C8B-B14F-4D97-AF65-F5344CB8AC3E}">
        <p14:creationId xmlns:p14="http://schemas.microsoft.com/office/powerpoint/2010/main" val="323986625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hyperlink" Target="https://commons.wikimedia.org/wiki/File:Bumble_bee_feeding.JPG" TargetMode="Externa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hyperlink" Target="https://idfg.idaho.gov/" TargetMode="External"/><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www.usanpn.org/partner/volunteer-scientists"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992195-AC59-4AA2-90FD-176C9F084724}"/>
              </a:ext>
            </a:extLst>
          </p:cNvPr>
          <p:cNvSpPr>
            <a:spLocks noGrp="1"/>
          </p:cNvSpPr>
          <p:nvPr>
            <p:ph type="sldNum" sz="quarter" idx="12"/>
          </p:nvPr>
        </p:nvSpPr>
        <p:spPr/>
        <p:txBody>
          <a:bodyPr/>
          <a:lstStyle/>
          <a:p>
            <a:fld id="{648EA45A-A3A7-47FB-B879-C34DE2F04DB6}" type="slidenum">
              <a:rPr lang="en-US" smtClean="0"/>
              <a:t>1</a:t>
            </a:fld>
            <a:endParaRPr lang="en-US"/>
          </a:p>
        </p:txBody>
      </p:sp>
      <p:pic>
        <p:nvPicPr>
          <p:cNvPr id="3" name="Picture 2">
            <a:extLst>
              <a:ext uri="{FF2B5EF4-FFF2-40B4-BE49-F238E27FC236}">
                <a16:creationId xmlns:a16="http://schemas.microsoft.com/office/drawing/2014/main" id="{4FBCC56C-8A42-47C5-97BF-FE69756231B3}"/>
              </a:ext>
            </a:extLst>
          </p:cNvPr>
          <p:cNvPicPr>
            <a:picLocks noChangeAspect="1"/>
          </p:cNvPicPr>
          <p:nvPr/>
        </p:nvPicPr>
        <p:blipFill rotWithShape="1">
          <a:blip r:embed="rId3"/>
          <a:srcRect r="18676" b="8475"/>
          <a:stretch/>
        </p:blipFill>
        <p:spPr>
          <a:xfrm>
            <a:off x="0" y="0"/>
            <a:ext cx="9144000" cy="6858000"/>
          </a:xfrm>
          <a:prstGeom prst="rect">
            <a:avLst/>
          </a:prstGeom>
        </p:spPr>
      </p:pic>
      <p:sp>
        <p:nvSpPr>
          <p:cNvPr id="4" name="TextBox 3">
            <a:extLst>
              <a:ext uri="{FF2B5EF4-FFF2-40B4-BE49-F238E27FC236}">
                <a16:creationId xmlns:a16="http://schemas.microsoft.com/office/drawing/2014/main" id="{10D6CFA4-E1BA-4E8B-9E66-1B8A9C1D67E6}"/>
              </a:ext>
            </a:extLst>
          </p:cNvPr>
          <p:cNvSpPr txBox="1"/>
          <p:nvPr/>
        </p:nvSpPr>
        <p:spPr>
          <a:xfrm>
            <a:off x="186812" y="285134"/>
            <a:ext cx="4532671" cy="1569660"/>
          </a:xfrm>
          <a:prstGeom prst="rect">
            <a:avLst/>
          </a:prstGeom>
          <a:solidFill>
            <a:schemeClr val="bg1">
              <a:alpha val="64000"/>
            </a:schemeClr>
          </a:solidFill>
        </p:spPr>
        <p:txBody>
          <a:bodyPr wrap="square" rtlCol="0">
            <a:spAutoFit/>
          </a:bodyPr>
          <a:lstStyle/>
          <a:p>
            <a:pPr algn="ctr"/>
            <a:r>
              <a:rPr lang="en-US" sz="3200" dirty="0"/>
              <a:t>Are bumblebees behaving differently today than they did in the past?</a:t>
            </a:r>
          </a:p>
        </p:txBody>
      </p:sp>
      <p:sp>
        <p:nvSpPr>
          <p:cNvPr id="5" name="Rectangle 4">
            <a:extLst>
              <a:ext uri="{FF2B5EF4-FFF2-40B4-BE49-F238E27FC236}">
                <a16:creationId xmlns:a16="http://schemas.microsoft.com/office/drawing/2014/main" id="{D93EC33E-2BA4-4E76-8190-B020E9C7738B}"/>
              </a:ext>
            </a:extLst>
          </p:cNvPr>
          <p:cNvSpPr/>
          <p:nvPr/>
        </p:nvSpPr>
        <p:spPr>
          <a:xfrm>
            <a:off x="6012371" y="6215747"/>
            <a:ext cx="3131629" cy="646331"/>
          </a:xfrm>
          <a:prstGeom prst="rect">
            <a:avLst/>
          </a:prstGeom>
        </p:spPr>
        <p:txBody>
          <a:bodyPr wrap="square">
            <a:spAutoFit/>
          </a:bodyPr>
          <a:lstStyle/>
          <a:p>
            <a:r>
              <a:rPr lang="en-US" sz="1200" dirty="0"/>
              <a:t>https://</a:t>
            </a:r>
            <a:r>
              <a:rPr lang="en-US" sz="1200" dirty="0" err="1"/>
              <a:t>www.needpix.com</a:t>
            </a:r>
            <a:r>
              <a:rPr lang="en-US" sz="1200" dirty="0"/>
              <a:t>/photo/958969/bumble-bee-bumblebee-insect-flower-bumble-bee-bumble-bee-free-pictures-free-photos</a:t>
            </a:r>
          </a:p>
        </p:txBody>
      </p:sp>
    </p:spTree>
    <p:extLst>
      <p:ext uri="{BB962C8B-B14F-4D97-AF65-F5344CB8AC3E}">
        <p14:creationId xmlns:p14="http://schemas.microsoft.com/office/powerpoint/2010/main" val="176051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10</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Rectangle 4">
            <a:extLst>
              <a:ext uri="{FF2B5EF4-FFF2-40B4-BE49-F238E27FC236}">
                <a16:creationId xmlns:a16="http://schemas.microsoft.com/office/drawing/2014/main" id="{A762DF22-558F-4B7E-B7B3-6101AC70649B}"/>
              </a:ext>
            </a:extLst>
          </p:cNvPr>
          <p:cNvSpPr/>
          <p:nvPr/>
        </p:nvSpPr>
        <p:spPr>
          <a:xfrm>
            <a:off x="1880558" y="136524"/>
            <a:ext cx="2691442" cy="646331"/>
          </a:xfrm>
          <a:prstGeom prst="rect">
            <a:avLst/>
          </a:prstGeom>
          <a:solidFill>
            <a:schemeClr val="bg1"/>
          </a:solidFill>
          <a:ln>
            <a:solidFill>
              <a:schemeClr val="accent6">
                <a:lumMod val="75000"/>
              </a:schemeClr>
            </a:solidFill>
          </a:ln>
        </p:spPr>
        <p:txBody>
          <a:bodyPr wrap="square">
            <a:spAutoFit/>
          </a:bodyPr>
          <a:lstStyle/>
          <a:p>
            <a:pPr algn="ctr" fontAlgn="base"/>
            <a:r>
              <a:rPr lang="en-US" b="1" dirty="0"/>
              <a:t>Spring comes early, but the flycatcher doesn’t</a:t>
            </a:r>
          </a:p>
        </p:txBody>
      </p:sp>
    </p:spTree>
    <p:extLst>
      <p:ext uri="{BB962C8B-B14F-4D97-AF65-F5344CB8AC3E}">
        <p14:creationId xmlns:p14="http://schemas.microsoft.com/office/powerpoint/2010/main" val="150053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11</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Rectangle 4">
            <a:extLst>
              <a:ext uri="{FF2B5EF4-FFF2-40B4-BE49-F238E27FC236}">
                <a16:creationId xmlns:a16="http://schemas.microsoft.com/office/drawing/2014/main" id="{A762DF22-558F-4B7E-B7B3-6101AC70649B}"/>
              </a:ext>
            </a:extLst>
          </p:cNvPr>
          <p:cNvSpPr/>
          <p:nvPr/>
        </p:nvSpPr>
        <p:spPr>
          <a:xfrm>
            <a:off x="6452558" y="216880"/>
            <a:ext cx="2691442" cy="646331"/>
          </a:xfrm>
          <a:prstGeom prst="rect">
            <a:avLst/>
          </a:prstGeom>
          <a:solidFill>
            <a:schemeClr val="bg1"/>
          </a:solidFill>
          <a:ln>
            <a:solidFill>
              <a:schemeClr val="accent6">
                <a:lumMod val="75000"/>
              </a:schemeClr>
            </a:solidFill>
          </a:ln>
        </p:spPr>
        <p:txBody>
          <a:bodyPr wrap="square">
            <a:spAutoFit/>
          </a:bodyPr>
          <a:lstStyle/>
          <a:p>
            <a:pPr algn="ctr" fontAlgn="base"/>
            <a:r>
              <a:rPr lang="en-US" b="1" dirty="0"/>
              <a:t>Birds and tractors get too close for comfort</a:t>
            </a:r>
          </a:p>
        </p:txBody>
      </p:sp>
    </p:spTree>
    <p:extLst>
      <p:ext uri="{BB962C8B-B14F-4D97-AF65-F5344CB8AC3E}">
        <p14:creationId xmlns:p14="http://schemas.microsoft.com/office/powerpoint/2010/main" val="51320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12</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Rectangle 4">
            <a:extLst>
              <a:ext uri="{FF2B5EF4-FFF2-40B4-BE49-F238E27FC236}">
                <a16:creationId xmlns:a16="http://schemas.microsoft.com/office/drawing/2014/main" id="{A762DF22-558F-4B7E-B7B3-6101AC70649B}"/>
              </a:ext>
            </a:extLst>
          </p:cNvPr>
          <p:cNvSpPr/>
          <p:nvPr/>
        </p:nvSpPr>
        <p:spPr>
          <a:xfrm>
            <a:off x="123465" y="6148015"/>
            <a:ext cx="3105510" cy="369332"/>
          </a:xfrm>
          <a:prstGeom prst="rect">
            <a:avLst/>
          </a:prstGeom>
          <a:solidFill>
            <a:schemeClr val="bg1"/>
          </a:solidFill>
          <a:ln>
            <a:solidFill>
              <a:schemeClr val="accent6">
                <a:lumMod val="75000"/>
              </a:schemeClr>
            </a:solidFill>
          </a:ln>
        </p:spPr>
        <p:txBody>
          <a:bodyPr wrap="square">
            <a:spAutoFit/>
          </a:bodyPr>
          <a:lstStyle/>
          <a:p>
            <a:pPr fontAlgn="base"/>
            <a:r>
              <a:rPr lang="en-US" b="1" dirty="0"/>
              <a:t>Caribou show up late for lunch</a:t>
            </a:r>
          </a:p>
        </p:txBody>
      </p:sp>
    </p:spTree>
    <p:extLst>
      <p:ext uri="{BB962C8B-B14F-4D97-AF65-F5344CB8AC3E}">
        <p14:creationId xmlns:p14="http://schemas.microsoft.com/office/powerpoint/2010/main" val="367564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13</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Rectangle 4">
            <a:extLst>
              <a:ext uri="{FF2B5EF4-FFF2-40B4-BE49-F238E27FC236}">
                <a16:creationId xmlns:a16="http://schemas.microsoft.com/office/drawing/2014/main" id="{A762DF22-558F-4B7E-B7B3-6101AC70649B}"/>
              </a:ext>
            </a:extLst>
          </p:cNvPr>
          <p:cNvSpPr/>
          <p:nvPr/>
        </p:nvSpPr>
        <p:spPr>
          <a:xfrm>
            <a:off x="2952929" y="1972831"/>
            <a:ext cx="2562586" cy="646331"/>
          </a:xfrm>
          <a:prstGeom prst="rect">
            <a:avLst/>
          </a:prstGeom>
          <a:solidFill>
            <a:schemeClr val="bg1"/>
          </a:solidFill>
          <a:ln>
            <a:solidFill>
              <a:schemeClr val="accent6">
                <a:lumMod val="75000"/>
              </a:schemeClr>
            </a:solidFill>
          </a:ln>
        </p:spPr>
        <p:txBody>
          <a:bodyPr wrap="square">
            <a:spAutoFit/>
          </a:bodyPr>
          <a:lstStyle/>
          <a:p>
            <a:pPr algn="ctr" fontAlgn="base"/>
            <a:r>
              <a:rPr lang="en-US" b="1" dirty="0"/>
              <a:t>The snowshoe hare has a wardrobe malfunction</a:t>
            </a:r>
          </a:p>
        </p:txBody>
      </p:sp>
    </p:spTree>
    <p:extLst>
      <p:ext uri="{BB962C8B-B14F-4D97-AF65-F5344CB8AC3E}">
        <p14:creationId xmlns:p14="http://schemas.microsoft.com/office/powerpoint/2010/main" val="2963212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2A1CF7-D242-4D6C-A0C7-7F2A8107CC2B}"/>
              </a:ext>
            </a:extLst>
          </p:cNvPr>
          <p:cNvSpPr>
            <a:spLocks noGrp="1"/>
          </p:cNvSpPr>
          <p:nvPr>
            <p:ph type="sldNum" sz="quarter" idx="12"/>
          </p:nvPr>
        </p:nvSpPr>
        <p:spPr/>
        <p:txBody>
          <a:bodyPr/>
          <a:lstStyle/>
          <a:p>
            <a:fld id="{648EA45A-A3A7-47FB-B879-C34DE2F04DB6}" type="slidenum">
              <a:rPr lang="en-US" smtClean="0"/>
              <a:t>14</a:t>
            </a:fld>
            <a:endParaRPr lang="en-US"/>
          </a:p>
        </p:txBody>
      </p:sp>
      <p:pic>
        <p:nvPicPr>
          <p:cNvPr id="4" name="Picture 3">
            <a:extLst>
              <a:ext uri="{FF2B5EF4-FFF2-40B4-BE49-F238E27FC236}">
                <a16:creationId xmlns:a16="http://schemas.microsoft.com/office/drawing/2014/main" id="{D3CBFBDB-03F3-4599-87C5-17DFEE62E53B}"/>
              </a:ext>
            </a:extLst>
          </p:cNvPr>
          <p:cNvPicPr>
            <a:picLocks noChangeAspect="1"/>
          </p:cNvPicPr>
          <p:nvPr/>
        </p:nvPicPr>
        <p:blipFill>
          <a:blip r:embed="rId3"/>
          <a:stretch>
            <a:fillRect/>
          </a:stretch>
        </p:blipFill>
        <p:spPr>
          <a:xfrm>
            <a:off x="376551" y="1729111"/>
            <a:ext cx="3248025" cy="3248025"/>
          </a:xfrm>
          <a:prstGeom prst="rect">
            <a:avLst/>
          </a:prstGeom>
        </p:spPr>
      </p:pic>
      <p:sp>
        <p:nvSpPr>
          <p:cNvPr id="5" name="TextBox 4">
            <a:extLst>
              <a:ext uri="{FF2B5EF4-FFF2-40B4-BE49-F238E27FC236}">
                <a16:creationId xmlns:a16="http://schemas.microsoft.com/office/drawing/2014/main" id="{6841D3E5-511E-4042-B502-E07C1311B3C5}"/>
              </a:ext>
            </a:extLst>
          </p:cNvPr>
          <p:cNvSpPr txBox="1"/>
          <p:nvPr/>
        </p:nvSpPr>
        <p:spPr>
          <a:xfrm>
            <a:off x="823413" y="5061769"/>
            <a:ext cx="2354299" cy="923330"/>
          </a:xfrm>
          <a:prstGeom prst="rect">
            <a:avLst/>
          </a:prstGeom>
          <a:noFill/>
        </p:spPr>
        <p:txBody>
          <a:bodyPr wrap="none" rtlCol="0">
            <a:spAutoFit/>
          </a:bodyPr>
          <a:lstStyle/>
          <a:p>
            <a:r>
              <a:rPr lang="en-US" dirty="0"/>
              <a:t>Dr. Stephanie Pau</a:t>
            </a:r>
          </a:p>
          <a:p>
            <a:r>
              <a:rPr lang="en-US" dirty="0"/>
              <a:t>Associate Professor</a:t>
            </a:r>
          </a:p>
          <a:p>
            <a:r>
              <a:rPr lang="en-US" dirty="0"/>
              <a:t>Florida State University</a:t>
            </a:r>
          </a:p>
        </p:txBody>
      </p:sp>
      <p:sp>
        <p:nvSpPr>
          <p:cNvPr id="6" name="Rectangle 5">
            <a:extLst>
              <a:ext uri="{FF2B5EF4-FFF2-40B4-BE49-F238E27FC236}">
                <a16:creationId xmlns:a16="http://schemas.microsoft.com/office/drawing/2014/main" id="{C224B396-BBD6-45CF-8F3E-151A394F8C2D}"/>
              </a:ext>
            </a:extLst>
          </p:cNvPr>
          <p:cNvSpPr/>
          <p:nvPr/>
        </p:nvSpPr>
        <p:spPr>
          <a:xfrm>
            <a:off x="3744555" y="1843950"/>
            <a:ext cx="5095874" cy="3477875"/>
          </a:xfrm>
          <a:prstGeom prst="rect">
            <a:avLst/>
          </a:prstGeom>
        </p:spPr>
        <p:txBody>
          <a:bodyPr wrap="square">
            <a:spAutoFit/>
          </a:bodyPr>
          <a:lstStyle/>
          <a:p>
            <a:r>
              <a:rPr lang="en-US" sz="2000" dirty="0"/>
              <a:t>Reviewed studies that sought to identify </a:t>
            </a:r>
            <a:r>
              <a:rPr lang="en-US" sz="2000" b="1" i="1" dirty="0"/>
              <a:t>environmental cues for flowering or leaf budburst: </a:t>
            </a:r>
          </a:p>
          <a:p>
            <a:endParaRPr lang="en-US" sz="2000" b="1" i="1" dirty="0"/>
          </a:p>
          <a:p>
            <a:pPr marL="742950" lvl="1" indent="-285750">
              <a:buFont typeface="Arial" panose="020B0604020202020204" pitchFamily="34" charset="0"/>
              <a:buChar char="•"/>
            </a:pPr>
            <a:r>
              <a:rPr lang="en-US" sz="2000" dirty="0"/>
              <a:t>photoperiod</a:t>
            </a:r>
          </a:p>
          <a:p>
            <a:pPr marL="742950" lvl="1" indent="-285750">
              <a:buFont typeface="Arial" panose="020B0604020202020204" pitchFamily="34" charset="0"/>
              <a:buChar char="•"/>
            </a:pPr>
            <a:r>
              <a:rPr lang="en-US" sz="2000" dirty="0"/>
              <a:t>light intensity </a:t>
            </a:r>
          </a:p>
          <a:p>
            <a:pPr marL="742950" lvl="1" indent="-285750">
              <a:buFont typeface="Arial" panose="020B0604020202020204" pitchFamily="34" charset="0"/>
              <a:buChar char="•"/>
            </a:pPr>
            <a:r>
              <a:rPr lang="en-US" sz="2000" dirty="0"/>
              <a:t>temperature </a:t>
            </a:r>
          </a:p>
          <a:p>
            <a:pPr marL="742950" lvl="1" indent="-285750">
              <a:buFont typeface="Arial" panose="020B0604020202020204" pitchFamily="34" charset="0"/>
              <a:buChar char="•"/>
            </a:pPr>
            <a:r>
              <a:rPr lang="en-US" sz="2000" dirty="0"/>
              <a:t>Precipitation</a:t>
            </a:r>
          </a:p>
          <a:p>
            <a:endParaRPr lang="en-US" sz="2000" b="1" dirty="0"/>
          </a:p>
          <a:p>
            <a:r>
              <a:rPr lang="en-US" sz="2000" b="1" i="1" dirty="0"/>
              <a:t>…accurately forecasting phenology depends on identifying the correct cues</a:t>
            </a:r>
            <a:r>
              <a:rPr lang="en-US" sz="2000" dirty="0"/>
              <a:t>.</a:t>
            </a:r>
          </a:p>
        </p:txBody>
      </p:sp>
      <p:sp>
        <p:nvSpPr>
          <p:cNvPr id="7" name="TextBox 6">
            <a:extLst>
              <a:ext uri="{FF2B5EF4-FFF2-40B4-BE49-F238E27FC236}">
                <a16:creationId xmlns:a16="http://schemas.microsoft.com/office/drawing/2014/main" id="{AEB5A837-0250-4B0B-89A6-F87360C07B51}"/>
              </a:ext>
            </a:extLst>
          </p:cNvPr>
          <p:cNvSpPr txBox="1"/>
          <p:nvPr/>
        </p:nvSpPr>
        <p:spPr>
          <a:xfrm>
            <a:off x="823413" y="233686"/>
            <a:ext cx="2606676" cy="523220"/>
          </a:xfrm>
          <a:prstGeom prst="rect">
            <a:avLst/>
          </a:prstGeom>
          <a:noFill/>
          <a:ln>
            <a:solidFill>
              <a:schemeClr val="accent6">
                <a:lumMod val="75000"/>
              </a:schemeClr>
            </a:solidFill>
          </a:ln>
        </p:spPr>
        <p:txBody>
          <a:bodyPr wrap="none" rtlCol="0">
            <a:spAutoFit/>
          </a:bodyPr>
          <a:lstStyle/>
          <a:p>
            <a:r>
              <a:rPr lang="en-US" sz="2800" b="1">
                <a:solidFill>
                  <a:srgbClr val="00B050"/>
                </a:solidFill>
              </a:rPr>
              <a:t>Plant Phenology</a:t>
            </a:r>
            <a:endParaRPr lang="en-US" sz="2800" b="1" dirty="0">
              <a:solidFill>
                <a:srgbClr val="00B050"/>
              </a:solidFill>
            </a:endParaRPr>
          </a:p>
        </p:txBody>
      </p:sp>
      <p:sp>
        <p:nvSpPr>
          <p:cNvPr id="8" name="Rectangle 7">
            <a:extLst>
              <a:ext uri="{FF2B5EF4-FFF2-40B4-BE49-F238E27FC236}">
                <a16:creationId xmlns:a16="http://schemas.microsoft.com/office/drawing/2014/main" id="{B85A64DC-5827-4874-93C5-EFEEB24E9B7A}"/>
              </a:ext>
            </a:extLst>
          </p:cNvPr>
          <p:cNvSpPr/>
          <p:nvPr/>
        </p:nvSpPr>
        <p:spPr>
          <a:xfrm>
            <a:off x="106325" y="1275146"/>
            <a:ext cx="3788473" cy="369332"/>
          </a:xfrm>
          <a:prstGeom prst="rect">
            <a:avLst/>
          </a:prstGeom>
        </p:spPr>
        <p:txBody>
          <a:bodyPr wrap="none">
            <a:spAutoFit/>
          </a:bodyPr>
          <a:lstStyle/>
          <a:p>
            <a:r>
              <a:rPr lang="en-US" dirty="0"/>
              <a:t>Pau et al. 2011. </a:t>
            </a:r>
            <a:r>
              <a:rPr lang="en-US" i="1" dirty="0"/>
              <a:t>Global Change Biology</a:t>
            </a:r>
          </a:p>
        </p:txBody>
      </p:sp>
      <p:sp>
        <p:nvSpPr>
          <p:cNvPr id="3" name="Rectangle 2">
            <a:extLst>
              <a:ext uri="{FF2B5EF4-FFF2-40B4-BE49-F238E27FC236}">
                <a16:creationId xmlns:a16="http://schemas.microsoft.com/office/drawing/2014/main" id="{506E91FB-A608-40BC-B481-A24B4428211A}"/>
              </a:ext>
            </a:extLst>
          </p:cNvPr>
          <p:cNvSpPr/>
          <p:nvPr/>
        </p:nvSpPr>
        <p:spPr>
          <a:xfrm>
            <a:off x="4572000" y="136524"/>
            <a:ext cx="4572000" cy="553998"/>
          </a:xfrm>
          <a:prstGeom prst="rect">
            <a:avLst/>
          </a:prstGeom>
        </p:spPr>
        <p:txBody>
          <a:bodyPr>
            <a:spAutoFit/>
          </a:bodyPr>
          <a:lstStyle/>
          <a:p>
            <a:r>
              <a:rPr lang="en-US" sz="1000" dirty="0">
                <a:solidFill>
                  <a:srgbClr val="222222"/>
                </a:solidFill>
                <a:latin typeface="Arial" panose="020B0604020202020204" pitchFamily="34" charset="0"/>
              </a:rPr>
              <a:t>Pau, S., </a:t>
            </a:r>
            <a:r>
              <a:rPr lang="en-US" sz="1000" dirty="0" err="1">
                <a:solidFill>
                  <a:srgbClr val="222222"/>
                </a:solidFill>
                <a:latin typeface="Arial" panose="020B0604020202020204" pitchFamily="34" charset="0"/>
              </a:rPr>
              <a:t>Wolkovich</a:t>
            </a:r>
            <a:r>
              <a:rPr lang="en-US" sz="1000" dirty="0">
                <a:solidFill>
                  <a:srgbClr val="222222"/>
                </a:solidFill>
                <a:latin typeface="Arial" panose="020B0604020202020204" pitchFamily="34" charset="0"/>
              </a:rPr>
              <a:t>, E. M., Cook, B. I., Davies, T. J., Kraft, N. J., </a:t>
            </a:r>
            <a:r>
              <a:rPr lang="en-US" sz="1000" dirty="0" err="1">
                <a:solidFill>
                  <a:srgbClr val="222222"/>
                </a:solidFill>
                <a:latin typeface="Arial" panose="020B0604020202020204" pitchFamily="34" charset="0"/>
              </a:rPr>
              <a:t>Bolmgren</a:t>
            </a:r>
            <a:r>
              <a:rPr lang="en-US" sz="1000" dirty="0">
                <a:solidFill>
                  <a:srgbClr val="222222"/>
                </a:solidFill>
                <a:latin typeface="Arial" panose="020B0604020202020204" pitchFamily="34" charset="0"/>
              </a:rPr>
              <a:t>, K., ... &amp; Cleland, E. E. (2011). Predicting phenology by integrating ecology, evolution and climate science. </a:t>
            </a:r>
            <a:r>
              <a:rPr lang="en-US" sz="1000" i="1" dirty="0">
                <a:solidFill>
                  <a:srgbClr val="222222"/>
                </a:solidFill>
                <a:latin typeface="Arial" panose="020B0604020202020204" pitchFamily="34" charset="0"/>
              </a:rPr>
              <a:t>Global Change Biology</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17</a:t>
            </a:r>
            <a:r>
              <a:rPr lang="en-US" sz="1000" dirty="0">
                <a:solidFill>
                  <a:srgbClr val="222222"/>
                </a:solidFill>
                <a:latin typeface="Arial" panose="020B0604020202020204" pitchFamily="34" charset="0"/>
              </a:rPr>
              <a:t>(12), 3633-3643.</a:t>
            </a:r>
            <a:endParaRPr lang="en-US" sz="1000" dirty="0"/>
          </a:p>
        </p:txBody>
      </p:sp>
    </p:spTree>
    <p:extLst>
      <p:ext uri="{BB962C8B-B14F-4D97-AF65-F5344CB8AC3E}">
        <p14:creationId xmlns:p14="http://schemas.microsoft.com/office/powerpoint/2010/main" val="107938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19684B-0743-486A-9D04-8590ED864937}"/>
              </a:ext>
            </a:extLst>
          </p:cNvPr>
          <p:cNvSpPr>
            <a:spLocks noGrp="1"/>
          </p:cNvSpPr>
          <p:nvPr>
            <p:ph type="sldNum" sz="quarter" idx="12"/>
          </p:nvPr>
        </p:nvSpPr>
        <p:spPr/>
        <p:txBody>
          <a:bodyPr/>
          <a:lstStyle/>
          <a:p>
            <a:fld id="{648EA45A-A3A7-47FB-B879-C34DE2F04DB6}" type="slidenum">
              <a:rPr lang="en-US" smtClean="0"/>
              <a:t>15</a:t>
            </a:fld>
            <a:endParaRPr lang="en-US"/>
          </a:p>
        </p:txBody>
      </p:sp>
      <p:sp>
        <p:nvSpPr>
          <p:cNvPr id="3" name="Rectangle 2">
            <a:extLst>
              <a:ext uri="{FF2B5EF4-FFF2-40B4-BE49-F238E27FC236}">
                <a16:creationId xmlns:a16="http://schemas.microsoft.com/office/drawing/2014/main" id="{1305F8AF-72CB-4931-AF79-071883896C26}"/>
              </a:ext>
            </a:extLst>
          </p:cNvPr>
          <p:cNvSpPr/>
          <p:nvPr/>
        </p:nvSpPr>
        <p:spPr>
          <a:xfrm>
            <a:off x="5777009" y="245380"/>
            <a:ext cx="3366991" cy="2369880"/>
          </a:xfrm>
          <a:prstGeom prst="rect">
            <a:avLst/>
          </a:prstGeom>
        </p:spPr>
        <p:txBody>
          <a:bodyPr wrap="square">
            <a:spAutoFit/>
          </a:bodyPr>
          <a:lstStyle/>
          <a:p>
            <a:r>
              <a:rPr lang="en-US" sz="2800" dirty="0">
                <a:latin typeface="Cambria" panose="02040503050406030204" pitchFamily="18" charset="0"/>
                <a:ea typeface="MS Mincho" panose="02020609040205080304" pitchFamily="49" charset="-128"/>
                <a:cs typeface="Times New Roman" panose="02020603050405020304" pitchFamily="18" charset="0"/>
              </a:rPr>
              <a:t>Google Form:</a:t>
            </a:r>
          </a:p>
          <a:p>
            <a:pPr marL="457200" indent="-457200">
              <a:buFont typeface="Arial" panose="020B0604020202020204" pitchFamily="34" charset="0"/>
              <a:buChar char="•"/>
            </a:pPr>
            <a:r>
              <a:rPr lang="en-US" sz="2400" dirty="0">
                <a:latin typeface="Cambria" panose="02040503050406030204" pitchFamily="18" charset="0"/>
                <a:ea typeface="MS Mincho" panose="02020609040205080304" pitchFamily="49" charset="-128"/>
                <a:cs typeface="Times New Roman" panose="02020603050405020304" pitchFamily="18" charset="0"/>
              </a:rPr>
              <a:t>Why do people care about phenology? </a:t>
            </a:r>
          </a:p>
          <a:p>
            <a:pPr marL="457200" indent="-457200">
              <a:buFont typeface="Arial" panose="020B0604020202020204" pitchFamily="34" charset="0"/>
              <a:buChar char="•"/>
            </a:pPr>
            <a:r>
              <a:rPr lang="en-US" sz="2400" dirty="0">
                <a:latin typeface="Cambria" panose="02040503050406030204" pitchFamily="18" charset="0"/>
                <a:ea typeface="MS Mincho" panose="02020609040205080304" pitchFamily="49" charset="-128"/>
                <a:cs typeface="Times New Roman" panose="02020603050405020304" pitchFamily="18" charset="0"/>
              </a:rPr>
              <a:t>What is most interesting to you about phenology?</a:t>
            </a:r>
          </a:p>
        </p:txBody>
      </p:sp>
      <p:pic>
        <p:nvPicPr>
          <p:cNvPr id="4" name="Picture 3">
            <a:extLst>
              <a:ext uri="{FF2B5EF4-FFF2-40B4-BE49-F238E27FC236}">
                <a16:creationId xmlns:a16="http://schemas.microsoft.com/office/drawing/2014/main" id="{0B227DD6-9114-4CE6-8530-4B488CF27939}"/>
              </a:ext>
            </a:extLst>
          </p:cNvPr>
          <p:cNvPicPr>
            <a:picLocks noChangeAspect="1"/>
          </p:cNvPicPr>
          <p:nvPr/>
        </p:nvPicPr>
        <p:blipFill>
          <a:blip r:embed="rId3"/>
          <a:stretch>
            <a:fillRect/>
          </a:stretch>
        </p:blipFill>
        <p:spPr>
          <a:xfrm>
            <a:off x="0" y="2856320"/>
            <a:ext cx="6003985" cy="4001680"/>
          </a:xfrm>
          <a:prstGeom prst="rect">
            <a:avLst/>
          </a:prstGeom>
        </p:spPr>
      </p:pic>
      <p:pic>
        <p:nvPicPr>
          <p:cNvPr id="5" name="Picture 4">
            <a:extLst>
              <a:ext uri="{FF2B5EF4-FFF2-40B4-BE49-F238E27FC236}">
                <a16:creationId xmlns:a16="http://schemas.microsoft.com/office/drawing/2014/main" id="{4152CA26-4223-4100-9817-F217FD339564}"/>
              </a:ext>
            </a:extLst>
          </p:cNvPr>
          <p:cNvPicPr>
            <a:picLocks noChangeAspect="1"/>
          </p:cNvPicPr>
          <p:nvPr/>
        </p:nvPicPr>
        <p:blipFill>
          <a:blip r:embed="rId4"/>
          <a:stretch>
            <a:fillRect/>
          </a:stretch>
        </p:blipFill>
        <p:spPr>
          <a:xfrm>
            <a:off x="5855388" y="4744079"/>
            <a:ext cx="1977397" cy="1977397"/>
          </a:xfrm>
          <a:prstGeom prst="rect">
            <a:avLst/>
          </a:prstGeom>
        </p:spPr>
      </p:pic>
      <p:pic>
        <p:nvPicPr>
          <p:cNvPr id="6" name="Picture 5">
            <a:extLst>
              <a:ext uri="{FF2B5EF4-FFF2-40B4-BE49-F238E27FC236}">
                <a16:creationId xmlns:a16="http://schemas.microsoft.com/office/drawing/2014/main" id="{F545038D-1856-43E4-9A22-1A2EC06E2669}"/>
              </a:ext>
            </a:extLst>
          </p:cNvPr>
          <p:cNvPicPr>
            <a:picLocks noChangeAspect="1"/>
          </p:cNvPicPr>
          <p:nvPr/>
        </p:nvPicPr>
        <p:blipFill rotWithShape="1">
          <a:blip r:embed="rId5"/>
          <a:srcRect l="968" t="38005" r="63661" b="21275"/>
          <a:stretch/>
        </p:blipFill>
        <p:spPr>
          <a:xfrm>
            <a:off x="1894993" y="117419"/>
            <a:ext cx="1570153" cy="1016793"/>
          </a:xfrm>
          <a:prstGeom prst="rect">
            <a:avLst/>
          </a:prstGeom>
        </p:spPr>
      </p:pic>
      <p:pic>
        <p:nvPicPr>
          <p:cNvPr id="7" name="Picture 6">
            <a:extLst>
              <a:ext uri="{FF2B5EF4-FFF2-40B4-BE49-F238E27FC236}">
                <a16:creationId xmlns:a16="http://schemas.microsoft.com/office/drawing/2014/main" id="{1DD8D1E6-6529-4052-8970-5A6ABDE96C71}"/>
              </a:ext>
            </a:extLst>
          </p:cNvPr>
          <p:cNvPicPr>
            <a:picLocks noChangeAspect="1"/>
          </p:cNvPicPr>
          <p:nvPr/>
        </p:nvPicPr>
        <p:blipFill rotWithShape="1">
          <a:blip r:embed="rId6"/>
          <a:srcRect l="1614" t="31888" r="46293" b="17455"/>
          <a:stretch/>
        </p:blipFill>
        <p:spPr>
          <a:xfrm>
            <a:off x="6003985" y="3015563"/>
            <a:ext cx="2924176" cy="1599481"/>
          </a:xfrm>
          <a:prstGeom prst="rect">
            <a:avLst/>
          </a:prstGeom>
        </p:spPr>
      </p:pic>
      <p:pic>
        <p:nvPicPr>
          <p:cNvPr id="8" name="Picture 7">
            <a:extLst>
              <a:ext uri="{FF2B5EF4-FFF2-40B4-BE49-F238E27FC236}">
                <a16:creationId xmlns:a16="http://schemas.microsoft.com/office/drawing/2014/main" id="{C8C9538D-A08C-469A-82D0-319769AD3345}"/>
              </a:ext>
            </a:extLst>
          </p:cNvPr>
          <p:cNvPicPr>
            <a:picLocks noChangeAspect="1"/>
          </p:cNvPicPr>
          <p:nvPr/>
        </p:nvPicPr>
        <p:blipFill rotWithShape="1">
          <a:blip r:embed="rId7"/>
          <a:srcRect r="18676" b="8475"/>
          <a:stretch/>
        </p:blipFill>
        <p:spPr>
          <a:xfrm>
            <a:off x="1552258" y="1300875"/>
            <a:ext cx="2184399" cy="1638299"/>
          </a:xfrm>
          <a:prstGeom prst="rect">
            <a:avLst/>
          </a:prstGeom>
        </p:spPr>
      </p:pic>
      <p:pic>
        <p:nvPicPr>
          <p:cNvPr id="9" name="Picture 8">
            <a:extLst>
              <a:ext uri="{FF2B5EF4-FFF2-40B4-BE49-F238E27FC236}">
                <a16:creationId xmlns:a16="http://schemas.microsoft.com/office/drawing/2014/main" id="{BC7E9B0A-157D-4CD5-88FF-79CA41385ECD}"/>
              </a:ext>
            </a:extLst>
          </p:cNvPr>
          <p:cNvPicPr>
            <a:picLocks noChangeAspect="1"/>
          </p:cNvPicPr>
          <p:nvPr/>
        </p:nvPicPr>
        <p:blipFill rotWithShape="1">
          <a:blip r:embed="rId8"/>
          <a:srcRect l="20241" r="9113"/>
          <a:stretch/>
        </p:blipFill>
        <p:spPr>
          <a:xfrm>
            <a:off x="3848608" y="61542"/>
            <a:ext cx="1854102" cy="1755141"/>
          </a:xfrm>
          <a:prstGeom prst="rect">
            <a:avLst/>
          </a:prstGeom>
        </p:spPr>
      </p:pic>
      <p:pic>
        <p:nvPicPr>
          <p:cNvPr id="10" name="Picture 2" descr="File:Bumblebee 05.JPG">
            <a:extLst>
              <a:ext uri="{FF2B5EF4-FFF2-40B4-BE49-F238E27FC236}">
                <a16:creationId xmlns:a16="http://schemas.microsoft.com/office/drawing/2014/main" id="{7C78FAB3-9282-4DD7-99C0-4288326B1D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196" t="-1078" r="14630" b="1078"/>
          <a:stretch/>
        </p:blipFill>
        <p:spPr bwMode="auto">
          <a:xfrm>
            <a:off x="-334" y="0"/>
            <a:ext cx="1511866" cy="1710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0546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31B13-7E4F-4EA0-AB9D-A4531EFE9727}"/>
              </a:ext>
            </a:extLst>
          </p:cNvPr>
          <p:cNvPicPr>
            <a:picLocks noChangeAspect="1"/>
          </p:cNvPicPr>
          <p:nvPr/>
        </p:nvPicPr>
        <p:blipFill rotWithShape="1">
          <a:blip r:embed="rId2"/>
          <a:srcRect l="3865" r="12830"/>
          <a:stretch/>
        </p:blipFill>
        <p:spPr>
          <a:xfrm>
            <a:off x="-21303" y="1"/>
            <a:ext cx="9165303" cy="6858000"/>
          </a:xfrm>
          <a:prstGeom prst="rect">
            <a:avLst/>
          </a:prstGeom>
        </p:spPr>
      </p:pic>
      <p:sp>
        <p:nvSpPr>
          <p:cNvPr id="2" name="Slide Number Placeholder 1">
            <a:extLst>
              <a:ext uri="{FF2B5EF4-FFF2-40B4-BE49-F238E27FC236}">
                <a16:creationId xmlns:a16="http://schemas.microsoft.com/office/drawing/2014/main" id="{5F992195-AC59-4AA2-90FD-176C9F084724}"/>
              </a:ext>
            </a:extLst>
          </p:cNvPr>
          <p:cNvSpPr>
            <a:spLocks noGrp="1"/>
          </p:cNvSpPr>
          <p:nvPr>
            <p:ph type="sldNum" sz="quarter" idx="12"/>
          </p:nvPr>
        </p:nvSpPr>
        <p:spPr/>
        <p:txBody>
          <a:bodyPr/>
          <a:lstStyle/>
          <a:p>
            <a:fld id="{648EA45A-A3A7-47FB-B879-C34DE2F04DB6}" type="slidenum">
              <a:rPr lang="en-US" smtClean="0"/>
              <a:t>16</a:t>
            </a:fld>
            <a:endParaRPr lang="en-US"/>
          </a:p>
        </p:txBody>
      </p:sp>
      <p:sp>
        <p:nvSpPr>
          <p:cNvPr id="4" name="TextBox 3">
            <a:extLst>
              <a:ext uri="{FF2B5EF4-FFF2-40B4-BE49-F238E27FC236}">
                <a16:creationId xmlns:a16="http://schemas.microsoft.com/office/drawing/2014/main" id="{10D6CFA4-E1BA-4E8B-9E66-1B8A9C1D67E6}"/>
              </a:ext>
            </a:extLst>
          </p:cNvPr>
          <p:cNvSpPr txBox="1"/>
          <p:nvPr/>
        </p:nvSpPr>
        <p:spPr>
          <a:xfrm>
            <a:off x="0" y="69474"/>
            <a:ext cx="3557052" cy="2062103"/>
          </a:xfrm>
          <a:prstGeom prst="rect">
            <a:avLst/>
          </a:prstGeom>
          <a:solidFill>
            <a:schemeClr val="bg1">
              <a:alpha val="64000"/>
            </a:schemeClr>
          </a:solidFill>
        </p:spPr>
        <p:txBody>
          <a:bodyPr wrap="square" rtlCol="0">
            <a:spAutoFit/>
          </a:bodyPr>
          <a:lstStyle/>
          <a:p>
            <a:pPr algn="ctr"/>
            <a:r>
              <a:rPr lang="en-US" sz="3200" dirty="0"/>
              <a:t>Are bumblebees behaving differently today than they did in the past?</a:t>
            </a:r>
          </a:p>
        </p:txBody>
      </p:sp>
      <p:sp>
        <p:nvSpPr>
          <p:cNvPr id="6" name="Rectangle 5">
            <a:extLst>
              <a:ext uri="{FF2B5EF4-FFF2-40B4-BE49-F238E27FC236}">
                <a16:creationId xmlns:a16="http://schemas.microsoft.com/office/drawing/2014/main" id="{C3C66E24-20DE-4C02-A411-77E986E0546A}"/>
              </a:ext>
            </a:extLst>
          </p:cNvPr>
          <p:cNvSpPr/>
          <p:nvPr/>
        </p:nvSpPr>
        <p:spPr>
          <a:xfrm>
            <a:off x="0" y="6536809"/>
            <a:ext cx="7929154" cy="369332"/>
          </a:xfrm>
          <a:prstGeom prst="rect">
            <a:avLst/>
          </a:prstGeom>
        </p:spPr>
        <p:txBody>
          <a:bodyPr wrap="square">
            <a:spAutoFit/>
          </a:bodyPr>
          <a:lstStyle/>
          <a:p>
            <a:r>
              <a:rPr lang="en-US" dirty="0"/>
              <a:t>https://www.eurekalert.org/pub_releases/2019-07/hu-eao071219.php</a:t>
            </a:r>
          </a:p>
        </p:txBody>
      </p:sp>
    </p:spTree>
    <p:extLst>
      <p:ext uri="{BB962C8B-B14F-4D97-AF65-F5344CB8AC3E}">
        <p14:creationId xmlns:p14="http://schemas.microsoft.com/office/powerpoint/2010/main" val="408453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34A42E-8410-4093-A2BF-4ADBC8F9594D}"/>
              </a:ext>
            </a:extLst>
          </p:cNvPr>
          <p:cNvPicPr>
            <a:picLocks noChangeAspect="1"/>
          </p:cNvPicPr>
          <p:nvPr/>
        </p:nvPicPr>
        <p:blipFill rotWithShape="1">
          <a:blip r:embed="rId3"/>
          <a:srcRect l="3865" r="12830"/>
          <a:stretch/>
        </p:blipFill>
        <p:spPr>
          <a:xfrm>
            <a:off x="-21303" y="1"/>
            <a:ext cx="9165303" cy="6858000"/>
          </a:xfrm>
          <a:prstGeom prst="rect">
            <a:avLst/>
          </a:prstGeom>
        </p:spPr>
      </p:pic>
      <p:sp>
        <p:nvSpPr>
          <p:cNvPr id="4" name="TextBox 3"/>
          <p:cNvSpPr txBox="1"/>
          <p:nvPr/>
        </p:nvSpPr>
        <p:spPr>
          <a:xfrm>
            <a:off x="0" y="878607"/>
            <a:ext cx="3372928" cy="1938992"/>
          </a:xfrm>
          <a:prstGeom prst="rect">
            <a:avLst/>
          </a:prstGeom>
          <a:solidFill>
            <a:schemeClr val="bg1">
              <a:alpha val="62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Annual Life Cycle</a:t>
            </a:r>
          </a:p>
          <a:p>
            <a:pPr marL="285750" lvl="1" indent="-285750">
              <a:buFont typeface="Arial"/>
              <a:buChar char="•"/>
            </a:pPr>
            <a:r>
              <a:rPr lang="en-US" sz="2400" dirty="0">
                <a:latin typeface="Calibri"/>
              </a:rPr>
              <a:t>N</a:t>
            </a:r>
            <a:r>
              <a:rPr kumimoji="0" lang="en-US" sz="2400" b="0" i="0" u="none" strike="noStrike" kern="1200" cap="none" spc="0" normalizeH="0" baseline="0" noProof="0" dirty="0" err="1">
                <a:ln>
                  <a:noFill/>
                </a:ln>
                <a:effectLst/>
                <a:uLnTx/>
                <a:uFillTx/>
                <a:latin typeface="Calibri"/>
                <a:ea typeface="+mn-ea"/>
                <a:cs typeface="+mn-cs"/>
              </a:rPr>
              <a:t>ew</a:t>
            </a:r>
            <a:r>
              <a:rPr kumimoji="0" lang="en-US" sz="2400" b="0" i="0" u="none" strike="noStrike" kern="1200" cap="none" spc="0" normalizeH="0" baseline="0" noProof="0" dirty="0">
                <a:ln>
                  <a:noFill/>
                </a:ln>
                <a:effectLst/>
                <a:uLnTx/>
                <a:uFillTx/>
                <a:latin typeface="Calibri"/>
                <a:ea typeface="+mn-ea"/>
                <a:cs typeface="+mn-cs"/>
              </a:rPr>
              <a:t> queen overwinters underground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Cavity Nesters</a:t>
            </a:r>
            <a:endParaRPr kumimoji="0" lang="en-US" sz="1600" b="0" i="0" u="none" strike="noStrike" kern="1200" cap="none" spc="0" normalizeH="0" baseline="0" noProof="0" dirty="0">
              <a:ln>
                <a:noFill/>
              </a:ln>
              <a:effectLst/>
              <a:uLnTx/>
              <a:uFillTx/>
              <a:latin typeface="Calibri"/>
              <a:ea typeface="+mn-ea"/>
              <a:cs typeface="+mn-cs"/>
            </a:endParaRPr>
          </a:p>
        </p:txBody>
      </p:sp>
      <p:sp>
        <p:nvSpPr>
          <p:cNvPr id="5" name="TextBox 4"/>
          <p:cNvSpPr txBox="1"/>
          <p:nvPr/>
        </p:nvSpPr>
        <p:spPr>
          <a:xfrm>
            <a:off x="0" y="9526"/>
            <a:ext cx="9144000" cy="76944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Bumblebees</a:t>
            </a:r>
          </a:p>
        </p:txBody>
      </p:sp>
      <p:sp>
        <p:nvSpPr>
          <p:cNvPr id="6" name="Rectangle 5">
            <a:extLst>
              <a:ext uri="{FF2B5EF4-FFF2-40B4-BE49-F238E27FC236}">
                <a16:creationId xmlns:a16="http://schemas.microsoft.com/office/drawing/2014/main" id="{1AAA1DC4-ADC5-4AEA-AAE2-B03416CD8E0C}"/>
              </a:ext>
            </a:extLst>
          </p:cNvPr>
          <p:cNvSpPr/>
          <p:nvPr/>
        </p:nvSpPr>
        <p:spPr>
          <a:xfrm>
            <a:off x="0" y="6536809"/>
            <a:ext cx="7929154" cy="369332"/>
          </a:xfrm>
          <a:prstGeom prst="rect">
            <a:avLst/>
          </a:prstGeom>
        </p:spPr>
        <p:txBody>
          <a:bodyPr wrap="square">
            <a:spAutoFit/>
          </a:bodyPr>
          <a:lstStyle/>
          <a:p>
            <a:r>
              <a:rPr lang="en-US" dirty="0"/>
              <a:t>https://www.eurekalert.org/pub_releases/2019-07/hu-eao071219.php</a:t>
            </a:r>
          </a:p>
        </p:txBody>
      </p:sp>
    </p:spTree>
    <p:extLst>
      <p:ext uri="{BB962C8B-B14F-4D97-AF65-F5344CB8AC3E}">
        <p14:creationId xmlns:p14="http://schemas.microsoft.com/office/powerpoint/2010/main" val="252472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1BD2B-E640-466C-9B34-D83E7DDD81D0}"/>
              </a:ext>
            </a:extLst>
          </p:cNvPr>
          <p:cNvPicPr>
            <a:picLocks noChangeAspect="1"/>
          </p:cNvPicPr>
          <p:nvPr/>
        </p:nvPicPr>
        <p:blipFill rotWithShape="1">
          <a:blip r:embed="rId3"/>
          <a:srcRect l="75325" t="69103" r="3507" b="4447"/>
          <a:stretch/>
        </p:blipFill>
        <p:spPr>
          <a:xfrm>
            <a:off x="0" y="1230874"/>
            <a:ext cx="2172945" cy="2417202"/>
          </a:xfrm>
          <a:prstGeom prst="rect">
            <a:avLst/>
          </a:prstGeom>
        </p:spPr>
      </p:pic>
      <p:sp>
        <p:nvSpPr>
          <p:cNvPr id="2" name="Title 1"/>
          <p:cNvSpPr>
            <a:spLocks noGrp="1"/>
          </p:cNvSpPr>
          <p:nvPr>
            <p:ph type="title"/>
          </p:nvPr>
        </p:nvSpPr>
        <p:spPr>
          <a:xfrm>
            <a:off x="457200" y="39473"/>
            <a:ext cx="8229600" cy="1143000"/>
          </a:xfrm>
        </p:spPr>
        <p:txBody>
          <a:bodyPr/>
          <a:lstStyle/>
          <a:p>
            <a:r>
              <a:rPr lang="en-US" dirty="0"/>
              <a:t>Bumblebee Life Cycle</a:t>
            </a:r>
          </a:p>
        </p:txBody>
      </p:sp>
      <p:pic>
        <p:nvPicPr>
          <p:cNvPr id="3" name="Picture 2"/>
          <p:cNvPicPr>
            <a:picLocks noChangeAspect="1"/>
          </p:cNvPicPr>
          <p:nvPr/>
        </p:nvPicPr>
        <p:blipFill rotWithShape="1">
          <a:blip r:embed="rId3"/>
          <a:srcRect l="17706" r="20246" b="36103"/>
          <a:stretch/>
        </p:blipFill>
        <p:spPr>
          <a:xfrm>
            <a:off x="2079863" y="1010759"/>
            <a:ext cx="5705488" cy="5230863"/>
          </a:xfrm>
          <a:prstGeom prst="rect">
            <a:avLst/>
          </a:prstGeom>
        </p:spPr>
      </p:pic>
      <p:sp>
        <p:nvSpPr>
          <p:cNvPr id="4" name="TextBox 3">
            <a:extLst>
              <a:ext uri="{FF2B5EF4-FFF2-40B4-BE49-F238E27FC236}">
                <a16:creationId xmlns:a16="http://schemas.microsoft.com/office/drawing/2014/main" id="{F1CCC61F-C55B-664C-BC47-43193D869C38}"/>
              </a:ext>
            </a:extLst>
          </p:cNvPr>
          <p:cNvSpPr txBox="1"/>
          <p:nvPr/>
        </p:nvSpPr>
        <p:spPr>
          <a:xfrm>
            <a:off x="123825" y="3717"/>
            <a:ext cx="385156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https://</a:t>
            </a:r>
            <a:r>
              <a:rPr kumimoji="0" lang="en-US" sz="1100" b="0" i="0" u="none" strike="noStrike" kern="1200" cap="none" spc="0" normalizeH="0" baseline="0" noProof="0" dirty="0" err="1">
                <a:ln>
                  <a:noFill/>
                </a:ln>
                <a:solidFill>
                  <a:prstClr val="black"/>
                </a:solidFill>
                <a:effectLst/>
                <a:uLnTx/>
                <a:uFillTx/>
                <a:latin typeface="Calibri"/>
                <a:ea typeface="+mn-ea"/>
                <a:cs typeface="+mn-cs"/>
              </a:rPr>
              <a:t>xerces.org</a:t>
            </a:r>
            <a:r>
              <a:rPr kumimoji="0" lang="en-US" sz="1100" b="0" i="0" u="none" strike="noStrike" kern="1200" cap="none" spc="0" normalizeH="0" baseline="0" noProof="0" dirty="0">
                <a:ln>
                  <a:noFill/>
                </a:ln>
                <a:solidFill>
                  <a:prstClr val="black"/>
                </a:solidFill>
                <a:effectLst/>
                <a:uLnTx/>
                <a:uFillTx/>
                <a:latin typeface="Calibri"/>
                <a:ea typeface="+mn-ea"/>
                <a:cs typeface="+mn-cs"/>
              </a:rPr>
              <a:t>/bumblebees/about</a:t>
            </a:r>
          </a:p>
        </p:txBody>
      </p:sp>
      <p:pic>
        <p:nvPicPr>
          <p:cNvPr id="5" name="Picture 4">
            <a:extLst>
              <a:ext uri="{FF2B5EF4-FFF2-40B4-BE49-F238E27FC236}">
                <a16:creationId xmlns:a16="http://schemas.microsoft.com/office/drawing/2014/main" id="{6B26BB9F-7C51-414C-B7DD-D193FA117B40}"/>
              </a:ext>
            </a:extLst>
          </p:cNvPr>
          <p:cNvPicPr>
            <a:picLocks noChangeAspect="1"/>
          </p:cNvPicPr>
          <p:nvPr/>
        </p:nvPicPr>
        <p:blipFill rotWithShape="1">
          <a:blip r:embed="rId3"/>
          <a:srcRect l="3007" t="68419" r="76281" b="12165"/>
          <a:stretch/>
        </p:blipFill>
        <p:spPr>
          <a:xfrm>
            <a:off x="6827237" y="884313"/>
            <a:ext cx="2323616" cy="1939143"/>
          </a:xfrm>
          <a:prstGeom prst="rect">
            <a:avLst/>
          </a:prstGeom>
        </p:spPr>
      </p:pic>
      <p:pic>
        <p:nvPicPr>
          <p:cNvPr id="6" name="Picture 5">
            <a:extLst>
              <a:ext uri="{FF2B5EF4-FFF2-40B4-BE49-F238E27FC236}">
                <a16:creationId xmlns:a16="http://schemas.microsoft.com/office/drawing/2014/main" id="{1FA75EFD-3823-4F8A-B337-76BEEC44C04D}"/>
              </a:ext>
            </a:extLst>
          </p:cNvPr>
          <p:cNvPicPr>
            <a:picLocks noChangeAspect="1"/>
          </p:cNvPicPr>
          <p:nvPr/>
        </p:nvPicPr>
        <p:blipFill rotWithShape="1">
          <a:blip r:embed="rId3"/>
          <a:srcRect l="27476" t="69103" r="51355" b="14014"/>
          <a:stretch/>
        </p:blipFill>
        <p:spPr>
          <a:xfrm>
            <a:off x="6419850" y="4917061"/>
            <a:ext cx="2731002" cy="1939143"/>
          </a:xfrm>
          <a:prstGeom prst="rect">
            <a:avLst/>
          </a:prstGeom>
        </p:spPr>
      </p:pic>
      <p:pic>
        <p:nvPicPr>
          <p:cNvPr id="7" name="Picture 6">
            <a:extLst>
              <a:ext uri="{FF2B5EF4-FFF2-40B4-BE49-F238E27FC236}">
                <a16:creationId xmlns:a16="http://schemas.microsoft.com/office/drawing/2014/main" id="{AD614EB4-4AF6-4778-9BE5-0CB0EC091B58}"/>
              </a:ext>
            </a:extLst>
          </p:cNvPr>
          <p:cNvPicPr>
            <a:picLocks noChangeAspect="1"/>
          </p:cNvPicPr>
          <p:nvPr/>
        </p:nvPicPr>
        <p:blipFill rotWithShape="1">
          <a:blip r:embed="rId3"/>
          <a:srcRect l="51150" t="68052" r="27807" b="17532"/>
          <a:stretch/>
        </p:blipFill>
        <p:spPr>
          <a:xfrm>
            <a:off x="1943126" y="5547674"/>
            <a:ext cx="2162175" cy="1318742"/>
          </a:xfrm>
          <a:prstGeom prst="rect">
            <a:avLst/>
          </a:prstGeom>
        </p:spPr>
      </p:pic>
    </p:spTree>
    <p:extLst>
      <p:ext uri="{BB962C8B-B14F-4D97-AF65-F5344CB8AC3E}">
        <p14:creationId xmlns:p14="http://schemas.microsoft.com/office/powerpoint/2010/main" val="37114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7A88FD-09E2-4F54-8A91-0BFE27849A6C}"/>
              </a:ext>
            </a:extLst>
          </p:cNvPr>
          <p:cNvSpPr>
            <a:spLocks noGrp="1"/>
          </p:cNvSpPr>
          <p:nvPr>
            <p:ph type="title"/>
          </p:nvPr>
        </p:nvSpPr>
        <p:spPr>
          <a:xfrm>
            <a:off x="179451" y="189029"/>
            <a:ext cx="8783677" cy="1325563"/>
          </a:xfrm>
        </p:spPr>
        <p:txBody>
          <a:bodyPr>
            <a:normAutofit/>
          </a:bodyPr>
          <a:lstStyle/>
          <a:p>
            <a:r>
              <a:rPr lang="en-US" sz="3600" dirty="0">
                <a:latin typeface="Cambria" panose="02040503050406030204" pitchFamily="18" charset="0"/>
                <a:ea typeface="MS Mincho" panose="02020609040205080304" pitchFamily="49" charset="-128"/>
                <a:cs typeface="Times New Roman" panose="02020603050405020304" pitchFamily="18" charset="0"/>
              </a:rPr>
              <a:t>How do you expect bumblebee emergence phenology to change with latitude?</a:t>
            </a:r>
            <a:endParaRPr lang="en-US" sz="3600" dirty="0"/>
          </a:p>
        </p:txBody>
      </p:sp>
      <p:sp>
        <p:nvSpPr>
          <p:cNvPr id="2" name="Slide Number Placeholder 1">
            <a:extLst>
              <a:ext uri="{FF2B5EF4-FFF2-40B4-BE49-F238E27FC236}">
                <a16:creationId xmlns:a16="http://schemas.microsoft.com/office/drawing/2014/main" id="{45FF6DD1-2E1B-4701-8C5A-6E5020F0FF1E}"/>
              </a:ext>
            </a:extLst>
          </p:cNvPr>
          <p:cNvSpPr>
            <a:spLocks noGrp="1"/>
          </p:cNvSpPr>
          <p:nvPr>
            <p:ph type="sldNum" sz="quarter" idx="12"/>
          </p:nvPr>
        </p:nvSpPr>
        <p:spPr/>
        <p:txBody>
          <a:bodyPr/>
          <a:lstStyle/>
          <a:p>
            <a:fld id="{648EA45A-A3A7-47FB-B879-C34DE2F04DB6}" type="slidenum">
              <a:rPr lang="en-US" smtClean="0"/>
              <a:t>19</a:t>
            </a:fld>
            <a:endParaRPr lang="en-US"/>
          </a:p>
        </p:txBody>
      </p:sp>
      <p:pic>
        <p:nvPicPr>
          <p:cNvPr id="12" name="Picture 11">
            <a:extLst>
              <a:ext uri="{FF2B5EF4-FFF2-40B4-BE49-F238E27FC236}">
                <a16:creationId xmlns:a16="http://schemas.microsoft.com/office/drawing/2014/main" id="{92B223E9-ED1F-46E5-BEE5-1C11C6F1CED7}"/>
              </a:ext>
            </a:extLst>
          </p:cNvPr>
          <p:cNvPicPr>
            <a:picLocks noChangeAspect="1"/>
          </p:cNvPicPr>
          <p:nvPr/>
        </p:nvPicPr>
        <p:blipFill>
          <a:blip r:embed="rId3"/>
          <a:stretch>
            <a:fillRect/>
          </a:stretch>
        </p:blipFill>
        <p:spPr>
          <a:xfrm>
            <a:off x="5490376" y="1479834"/>
            <a:ext cx="2335148" cy="2159798"/>
          </a:xfrm>
          <a:prstGeom prst="rect">
            <a:avLst/>
          </a:prstGeom>
        </p:spPr>
      </p:pic>
      <p:grpSp>
        <p:nvGrpSpPr>
          <p:cNvPr id="71" name="Group 70">
            <a:extLst>
              <a:ext uri="{FF2B5EF4-FFF2-40B4-BE49-F238E27FC236}">
                <a16:creationId xmlns:a16="http://schemas.microsoft.com/office/drawing/2014/main" id="{2EF0DE47-04A0-4839-804C-7451E20C7CBF}"/>
              </a:ext>
            </a:extLst>
          </p:cNvPr>
          <p:cNvGrpSpPr/>
          <p:nvPr/>
        </p:nvGrpSpPr>
        <p:grpSpPr>
          <a:xfrm>
            <a:off x="6283448" y="3639632"/>
            <a:ext cx="2655389" cy="3033074"/>
            <a:chOff x="6283448" y="3639632"/>
            <a:chExt cx="2655389" cy="3033074"/>
          </a:xfrm>
        </p:grpSpPr>
        <p:cxnSp>
          <p:nvCxnSpPr>
            <p:cNvPr id="33" name="Straight Connector 32">
              <a:extLst>
                <a:ext uri="{FF2B5EF4-FFF2-40B4-BE49-F238E27FC236}">
                  <a16:creationId xmlns:a16="http://schemas.microsoft.com/office/drawing/2014/main" id="{ED5F5740-7FB7-4F5D-94E3-8785E4ABE9C3}"/>
                </a:ext>
              </a:extLst>
            </p:cNvPr>
            <p:cNvCxnSpPr/>
            <p:nvPr/>
          </p:nvCxnSpPr>
          <p:spPr>
            <a:xfrm>
              <a:off x="6842314" y="4019341"/>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EC3425C-7FFC-4EBD-A3CE-11A549FF736F}"/>
                </a:ext>
              </a:extLst>
            </p:cNvPr>
            <p:cNvCxnSpPr>
              <a:cxnSpLocks/>
            </p:cNvCxnSpPr>
            <p:nvPr/>
          </p:nvCxnSpPr>
          <p:spPr>
            <a:xfrm flipH="1">
              <a:off x="6842314" y="5807948"/>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2BB10AE-CDF8-456E-BD98-44DC0D3AB506}"/>
                </a:ext>
              </a:extLst>
            </p:cNvPr>
            <p:cNvSpPr txBox="1"/>
            <p:nvPr/>
          </p:nvSpPr>
          <p:spPr>
            <a:xfrm>
              <a:off x="7391043" y="5987019"/>
              <a:ext cx="956800" cy="369332"/>
            </a:xfrm>
            <a:prstGeom prst="rect">
              <a:avLst/>
            </a:prstGeom>
            <a:noFill/>
          </p:spPr>
          <p:txBody>
            <a:bodyPr wrap="none" rtlCol="0">
              <a:spAutoFit/>
            </a:bodyPr>
            <a:lstStyle/>
            <a:p>
              <a:r>
                <a:rPr lang="en-US" dirty="0"/>
                <a:t>Latitude</a:t>
              </a:r>
            </a:p>
          </p:txBody>
        </p:sp>
        <p:sp>
          <p:nvSpPr>
            <p:cNvPr id="36" name="TextBox 35">
              <a:extLst>
                <a:ext uri="{FF2B5EF4-FFF2-40B4-BE49-F238E27FC236}">
                  <a16:creationId xmlns:a16="http://schemas.microsoft.com/office/drawing/2014/main" id="{A7C90EF3-E33F-49F7-BB1F-C2EECEDA8E53}"/>
                </a:ext>
              </a:extLst>
            </p:cNvPr>
            <p:cNvSpPr txBox="1"/>
            <p:nvPr/>
          </p:nvSpPr>
          <p:spPr>
            <a:xfrm>
              <a:off x="6808617" y="5807947"/>
              <a:ext cx="674865" cy="276999"/>
            </a:xfrm>
            <a:prstGeom prst="rect">
              <a:avLst/>
            </a:prstGeom>
            <a:noFill/>
          </p:spPr>
          <p:txBody>
            <a:bodyPr wrap="none" rtlCol="0">
              <a:spAutoFit/>
            </a:bodyPr>
            <a:lstStyle/>
            <a:p>
              <a:r>
                <a:rPr lang="en-US" sz="1200" dirty="0"/>
                <a:t>Equator</a:t>
              </a:r>
            </a:p>
          </p:txBody>
        </p:sp>
        <p:sp>
          <p:nvSpPr>
            <p:cNvPr id="37" name="TextBox 36">
              <a:extLst>
                <a:ext uri="{FF2B5EF4-FFF2-40B4-BE49-F238E27FC236}">
                  <a16:creationId xmlns:a16="http://schemas.microsoft.com/office/drawing/2014/main" id="{25D0A476-22A0-4A4F-ADC8-313803E4F8F2}"/>
                </a:ext>
              </a:extLst>
            </p:cNvPr>
            <p:cNvSpPr txBox="1"/>
            <p:nvPr/>
          </p:nvSpPr>
          <p:spPr>
            <a:xfrm>
              <a:off x="8082384" y="5807947"/>
              <a:ext cx="856453" cy="276999"/>
            </a:xfrm>
            <a:prstGeom prst="rect">
              <a:avLst/>
            </a:prstGeom>
            <a:noFill/>
          </p:spPr>
          <p:txBody>
            <a:bodyPr wrap="none" rtlCol="0">
              <a:spAutoFit/>
            </a:bodyPr>
            <a:lstStyle/>
            <a:p>
              <a:r>
                <a:rPr lang="en-US" sz="1200" dirty="0"/>
                <a:t>North Pole</a:t>
              </a:r>
            </a:p>
          </p:txBody>
        </p:sp>
        <p:sp>
          <p:nvSpPr>
            <p:cNvPr id="38" name="TextBox 37">
              <a:extLst>
                <a:ext uri="{FF2B5EF4-FFF2-40B4-BE49-F238E27FC236}">
                  <a16:creationId xmlns:a16="http://schemas.microsoft.com/office/drawing/2014/main" id="{25DCCEF7-101F-4103-B8CD-9C126141DB8F}"/>
                </a:ext>
              </a:extLst>
            </p:cNvPr>
            <p:cNvSpPr txBox="1"/>
            <p:nvPr/>
          </p:nvSpPr>
          <p:spPr>
            <a:xfrm rot="16200000">
              <a:off x="4951577" y="4971503"/>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39" name="TextBox 38">
              <a:extLst>
                <a:ext uri="{FF2B5EF4-FFF2-40B4-BE49-F238E27FC236}">
                  <a16:creationId xmlns:a16="http://schemas.microsoft.com/office/drawing/2014/main" id="{5C85B072-6922-4F58-B52B-E108272EA365}"/>
                </a:ext>
              </a:extLst>
            </p:cNvPr>
            <p:cNvSpPr txBox="1"/>
            <p:nvPr/>
          </p:nvSpPr>
          <p:spPr>
            <a:xfrm rot="16200000">
              <a:off x="6417307" y="5337666"/>
              <a:ext cx="584455" cy="276999"/>
            </a:xfrm>
            <a:prstGeom prst="rect">
              <a:avLst/>
            </a:prstGeom>
            <a:noFill/>
          </p:spPr>
          <p:txBody>
            <a:bodyPr wrap="none" rtlCol="0">
              <a:spAutoFit/>
            </a:bodyPr>
            <a:lstStyle/>
            <a:p>
              <a:r>
                <a:rPr lang="en-US" sz="1200" dirty="0"/>
                <a:t>Earlier</a:t>
              </a:r>
            </a:p>
          </p:txBody>
        </p:sp>
        <p:sp>
          <p:nvSpPr>
            <p:cNvPr id="40" name="TextBox 39">
              <a:extLst>
                <a:ext uri="{FF2B5EF4-FFF2-40B4-BE49-F238E27FC236}">
                  <a16:creationId xmlns:a16="http://schemas.microsoft.com/office/drawing/2014/main" id="{881BD553-98EE-4CFE-BFE6-A87E425B578D}"/>
                </a:ext>
              </a:extLst>
            </p:cNvPr>
            <p:cNvSpPr txBox="1"/>
            <p:nvPr/>
          </p:nvSpPr>
          <p:spPr>
            <a:xfrm rot="16200000">
              <a:off x="6436673" y="4170912"/>
              <a:ext cx="500586" cy="276999"/>
            </a:xfrm>
            <a:prstGeom prst="rect">
              <a:avLst/>
            </a:prstGeom>
            <a:noFill/>
          </p:spPr>
          <p:txBody>
            <a:bodyPr wrap="none" rtlCol="0">
              <a:spAutoFit/>
            </a:bodyPr>
            <a:lstStyle/>
            <a:p>
              <a:r>
                <a:rPr lang="en-US" sz="1200" dirty="0"/>
                <a:t>Later</a:t>
              </a:r>
            </a:p>
          </p:txBody>
        </p:sp>
        <p:cxnSp>
          <p:nvCxnSpPr>
            <p:cNvPr id="41" name="Straight Connector 40">
              <a:extLst>
                <a:ext uri="{FF2B5EF4-FFF2-40B4-BE49-F238E27FC236}">
                  <a16:creationId xmlns:a16="http://schemas.microsoft.com/office/drawing/2014/main" id="{274A8E3E-A348-495E-A849-B681D88F846F}"/>
                </a:ext>
              </a:extLst>
            </p:cNvPr>
            <p:cNvCxnSpPr>
              <a:cxnSpLocks/>
            </p:cNvCxnSpPr>
            <p:nvPr/>
          </p:nvCxnSpPr>
          <p:spPr>
            <a:xfrm>
              <a:off x="6952231" y="4898174"/>
              <a:ext cx="179356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C8F0DED8-0001-46F7-ACC9-7AA7E775B92E}"/>
              </a:ext>
            </a:extLst>
          </p:cNvPr>
          <p:cNvGrpSpPr/>
          <p:nvPr/>
        </p:nvGrpSpPr>
        <p:grpSpPr>
          <a:xfrm>
            <a:off x="3295213" y="3315014"/>
            <a:ext cx="2786157" cy="3033074"/>
            <a:chOff x="3295213" y="3315014"/>
            <a:chExt cx="2786157" cy="3033074"/>
          </a:xfrm>
        </p:grpSpPr>
        <p:cxnSp>
          <p:nvCxnSpPr>
            <p:cNvPr id="20" name="Straight Connector 19">
              <a:extLst>
                <a:ext uri="{FF2B5EF4-FFF2-40B4-BE49-F238E27FC236}">
                  <a16:creationId xmlns:a16="http://schemas.microsoft.com/office/drawing/2014/main" id="{6AA6CCDA-435E-477F-8137-F8921BD4346D}"/>
                </a:ext>
              </a:extLst>
            </p:cNvPr>
            <p:cNvCxnSpPr/>
            <p:nvPr/>
          </p:nvCxnSpPr>
          <p:spPr>
            <a:xfrm>
              <a:off x="3984847" y="3937248"/>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C49B450-5C41-42E9-A9E7-EBFD36D602B6}"/>
                </a:ext>
              </a:extLst>
            </p:cNvPr>
            <p:cNvCxnSpPr>
              <a:cxnSpLocks/>
            </p:cNvCxnSpPr>
            <p:nvPr/>
          </p:nvCxnSpPr>
          <p:spPr>
            <a:xfrm flipH="1">
              <a:off x="3984847" y="5725855"/>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3287CAE-6E9A-4692-A0D4-28ABAACAEED2}"/>
                </a:ext>
              </a:extLst>
            </p:cNvPr>
            <p:cNvSpPr txBox="1"/>
            <p:nvPr/>
          </p:nvSpPr>
          <p:spPr>
            <a:xfrm>
              <a:off x="4533576" y="5904926"/>
              <a:ext cx="956800" cy="369332"/>
            </a:xfrm>
            <a:prstGeom prst="rect">
              <a:avLst/>
            </a:prstGeom>
            <a:noFill/>
          </p:spPr>
          <p:txBody>
            <a:bodyPr wrap="none" rtlCol="0">
              <a:spAutoFit/>
            </a:bodyPr>
            <a:lstStyle/>
            <a:p>
              <a:r>
                <a:rPr lang="en-US" dirty="0"/>
                <a:t>Latitude</a:t>
              </a:r>
            </a:p>
          </p:txBody>
        </p:sp>
        <p:sp>
          <p:nvSpPr>
            <p:cNvPr id="23" name="TextBox 22">
              <a:extLst>
                <a:ext uri="{FF2B5EF4-FFF2-40B4-BE49-F238E27FC236}">
                  <a16:creationId xmlns:a16="http://schemas.microsoft.com/office/drawing/2014/main" id="{B3EB0924-3048-4EC7-A6A3-5D9D831E4B73}"/>
                </a:ext>
              </a:extLst>
            </p:cNvPr>
            <p:cNvSpPr txBox="1"/>
            <p:nvPr/>
          </p:nvSpPr>
          <p:spPr>
            <a:xfrm>
              <a:off x="3951150" y="5725854"/>
              <a:ext cx="674865" cy="276999"/>
            </a:xfrm>
            <a:prstGeom prst="rect">
              <a:avLst/>
            </a:prstGeom>
            <a:noFill/>
          </p:spPr>
          <p:txBody>
            <a:bodyPr wrap="none" rtlCol="0">
              <a:spAutoFit/>
            </a:bodyPr>
            <a:lstStyle/>
            <a:p>
              <a:r>
                <a:rPr lang="en-US" sz="1200" dirty="0"/>
                <a:t>Equator</a:t>
              </a:r>
            </a:p>
          </p:txBody>
        </p:sp>
        <p:sp>
          <p:nvSpPr>
            <p:cNvPr id="24" name="TextBox 23">
              <a:extLst>
                <a:ext uri="{FF2B5EF4-FFF2-40B4-BE49-F238E27FC236}">
                  <a16:creationId xmlns:a16="http://schemas.microsoft.com/office/drawing/2014/main" id="{E28DF614-AC8F-47DC-B5F7-A436AEAE3763}"/>
                </a:ext>
              </a:extLst>
            </p:cNvPr>
            <p:cNvSpPr txBox="1"/>
            <p:nvPr/>
          </p:nvSpPr>
          <p:spPr>
            <a:xfrm>
              <a:off x="5224917" y="5725854"/>
              <a:ext cx="856453" cy="276999"/>
            </a:xfrm>
            <a:prstGeom prst="rect">
              <a:avLst/>
            </a:prstGeom>
            <a:noFill/>
          </p:spPr>
          <p:txBody>
            <a:bodyPr wrap="none" rtlCol="0">
              <a:spAutoFit/>
            </a:bodyPr>
            <a:lstStyle/>
            <a:p>
              <a:r>
                <a:rPr lang="en-US" sz="1200" dirty="0"/>
                <a:t>North Pole</a:t>
              </a:r>
            </a:p>
          </p:txBody>
        </p:sp>
        <p:sp>
          <p:nvSpPr>
            <p:cNvPr id="25" name="TextBox 24">
              <a:extLst>
                <a:ext uri="{FF2B5EF4-FFF2-40B4-BE49-F238E27FC236}">
                  <a16:creationId xmlns:a16="http://schemas.microsoft.com/office/drawing/2014/main" id="{4C821222-C5B7-4672-AC05-33E1617B4775}"/>
                </a:ext>
              </a:extLst>
            </p:cNvPr>
            <p:cNvSpPr txBox="1"/>
            <p:nvPr/>
          </p:nvSpPr>
          <p:spPr>
            <a:xfrm rot="16200000">
              <a:off x="1963342" y="4646885"/>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26" name="TextBox 25">
              <a:extLst>
                <a:ext uri="{FF2B5EF4-FFF2-40B4-BE49-F238E27FC236}">
                  <a16:creationId xmlns:a16="http://schemas.microsoft.com/office/drawing/2014/main" id="{FB9F612D-8EA5-40BB-BD80-CB685F6FC671}"/>
                </a:ext>
              </a:extLst>
            </p:cNvPr>
            <p:cNvSpPr txBox="1"/>
            <p:nvPr/>
          </p:nvSpPr>
          <p:spPr>
            <a:xfrm rot="16200000">
              <a:off x="3559840" y="5255573"/>
              <a:ext cx="584455" cy="276999"/>
            </a:xfrm>
            <a:prstGeom prst="rect">
              <a:avLst/>
            </a:prstGeom>
            <a:noFill/>
          </p:spPr>
          <p:txBody>
            <a:bodyPr wrap="none" rtlCol="0">
              <a:spAutoFit/>
            </a:bodyPr>
            <a:lstStyle/>
            <a:p>
              <a:r>
                <a:rPr lang="en-US" sz="1200" dirty="0"/>
                <a:t>Earlier</a:t>
              </a:r>
            </a:p>
          </p:txBody>
        </p:sp>
        <p:sp>
          <p:nvSpPr>
            <p:cNvPr id="27" name="TextBox 26">
              <a:extLst>
                <a:ext uri="{FF2B5EF4-FFF2-40B4-BE49-F238E27FC236}">
                  <a16:creationId xmlns:a16="http://schemas.microsoft.com/office/drawing/2014/main" id="{43261065-B6CB-4245-BFB8-CC9ADD7CBE8E}"/>
                </a:ext>
              </a:extLst>
            </p:cNvPr>
            <p:cNvSpPr txBox="1"/>
            <p:nvPr/>
          </p:nvSpPr>
          <p:spPr>
            <a:xfrm rot="16200000">
              <a:off x="3579206" y="4088819"/>
              <a:ext cx="500586" cy="276999"/>
            </a:xfrm>
            <a:prstGeom prst="rect">
              <a:avLst/>
            </a:prstGeom>
            <a:noFill/>
          </p:spPr>
          <p:txBody>
            <a:bodyPr wrap="none" rtlCol="0">
              <a:spAutoFit/>
            </a:bodyPr>
            <a:lstStyle/>
            <a:p>
              <a:r>
                <a:rPr lang="en-US" sz="1200" dirty="0"/>
                <a:t>Later</a:t>
              </a:r>
            </a:p>
          </p:txBody>
        </p:sp>
        <p:cxnSp>
          <p:nvCxnSpPr>
            <p:cNvPr id="28" name="Straight Connector 27">
              <a:extLst>
                <a:ext uri="{FF2B5EF4-FFF2-40B4-BE49-F238E27FC236}">
                  <a16:creationId xmlns:a16="http://schemas.microsoft.com/office/drawing/2014/main" id="{8A1D5FCC-1431-4D27-9DB3-055AC797E83C}"/>
                </a:ext>
              </a:extLst>
            </p:cNvPr>
            <p:cNvCxnSpPr>
              <a:cxnSpLocks/>
            </p:cNvCxnSpPr>
            <p:nvPr/>
          </p:nvCxnSpPr>
          <p:spPr>
            <a:xfrm>
              <a:off x="4087606" y="4082117"/>
              <a:ext cx="1800728" cy="14502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06C14A-DE19-42FD-BC44-4E4CBFB7791E}"/>
                </a:ext>
              </a:extLst>
            </p:cNvPr>
            <p:cNvSpPr txBox="1"/>
            <p:nvPr/>
          </p:nvSpPr>
          <p:spPr>
            <a:xfrm>
              <a:off x="4560108" y="3331993"/>
              <a:ext cx="894303" cy="769441"/>
            </a:xfrm>
            <a:prstGeom prst="rect">
              <a:avLst/>
            </a:prstGeom>
            <a:noFill/>
          </p:spPr>
          <p:txBody>
            <a:bodyPr wrap="square" rtlCol="0">
              <a:spAutoFit/>
            </a:bodyPr>
            <a:lstStyle/>
            <a:p>
              <a:pPr algn="ctr"/>
              <a:r>
                <a:rPr lang="en-US" sz="4400" dirty="0"/>
                <a:t>B</a:t>
              </a:r>
            </a:p>
          </p:txBody>
        </p:sp>
      </p:grpSp>
      <p:sp>
        <p:nvSpPr>
          <p:cNvPr id="46" name="TextBox 45">
            <a:extLst>
              <a:ext uri="{FF2B5EF4-FFF2-40B4-BE49-F238E27FC236}">
                <a16:creationId xmlns:a16="http://schemas.microsoft.com/office/drawing/2014/main" id="{935AD411-27F0-4A8C-A16B-202E891FFBA7}"/>
              </a:ext>
            </a:extLst>
          </p:cNvPr>
          <p:cNvSpPr txBox="1"/>
          <p:nvPr/>
        </p:nvSpPr>
        <p:spPr>
          <a:xfrm>
            <a:off x="7580765" y="3377496"/>
            <a:ext cx="894303" cy="769441"/>
          </a:xfrm>
          <a:prstGeom prst="rect">
            <a:avLst/>
          </a:prstGeom>
          <a:noFill/>
        </p:spPr>
        <p:txBody>
          <a:bodyPr wrap="square" rtlCol="0">
            <a:spAutoFit/>
          </a:bodyPr>
          <a:lstStyle/>
          <a:p>
            <a:pPr algn="ctr"/>
            <a:r>
              <a:rPr lang="en-US" sz="4400" dirty="0"/>
              <a:t>C</a:t>
            </a:r>
          </a:p>
        </p:txBody>
      </p:sp>
      <p:grpSp>
        <p:nvGrpSpPr>
          <p:cNvPr id="69" name="Group 68">
            <a:extLst>
              <a:ext uri="{FF2B5EF4-FFF2-40B4-BE49-F238E27FC236}">
                <a16:creationId xmlns:a16="http://schemas.microsoft.com/office/drawing/2014/main" id="{88F83E77-B602-4D68-ADA9-1D4961427EC4}"/>
              </a:ext>
            </a:extLst>
          </p:cNvPr>
          <p:cNvGrpSpPr/>
          <p:nvPr/>
        </p:nvGrpSpPr>
        <p:grpSpPr>
          <a:xfrm>
            <a:off x="183006" y="3217087"/>
            <a:ext cx="2786157" cy="3033074"/>
            <a:chOff x="183006" y="3217087"/>
            <a:chExt cx="2786157" cy="3033074"/>
          </a:xfrm>
        </p:grpSpPr>
        <p:sp>
          <p:nvSpPr>
            <p:cNvPr id="44" name="TextBox 43">
              <a:extLst>
                <a:ext uri="{FF2B5EF4-FFF2-40B4-BE49-F238E27FC236}">
                  <a16:creationId xmlns:a16="http://schemas.microsoft.com/office/drawing/2014/main" id="{12937391-E674-41AD-A83B-2211E64EB954}"/>
                </a:ext>
              </a:extLst>
            </p:cNvPr>
            <p:cNvSpPr txBox="1"/>
            <p:nvPr/>
          </p:nvSpPr>
          <p:spPr>
            <a:xfrm>
              <a:off x="1483437" y="3377497"/>
              <a:ext cx="894303" cy="769441"/>
            </a:xfrm>
            <a:prstGeom prst="rect">
              <a:avLst/>
            </a:prstGeom>
            <a:noFill/>
          </p:spPr>
          <p:txBody>
            <a:bodyPr wrap="square" rtlCol="0">
              <a:spAutoFit/>
            </a:bodyPr>
            <a:lstStyle/>
            <a:p>
              <a:pPr algn="ctr"/>
              <a:r>
                <a:rPr lang="en-US" sz="4400" dirty="0"/>
                <a:t>A</a:t>
              </a:r>
            </a:p>
          </p:txBody>
        </p:sp>
        <p:cxnSp>
          <p:nvCxnSpPr>
            <p:cNvPr id="57" name="Straight Connector 56">
              <a:extLst>
                <a:ext uri="{FF2B5EF4-FFF2-40B4-BE49-F238E27FC236}">
                  <a16:creationId xmlns:a16="http://schemas.microsoft.com/office/drawing/2014/main" id="{49A5C2A5-010B-4452-9332-CEA599FC0265}"/>
                </a:ext>
              </a:extLst>
            </p:cNvPr>
            <p:cNvCxnSpPr/>
            <p:nvPr/>
          </p:nvCxnSpPr>
          <p:spPr>
            <a:xfrm>
              <a:off x="872640" y="3839321"/>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39DDA22C-FE0A-4E0E-9441-0EEB6A646F1A}"/>
                </a:ext>
              </a:extLst>
            </p:cNvPr>
            <p:cNvCxnSpPr>
              <a:cxnSpLocks/>
            </p:cNvCxnSpPr>
            <p:nvPr/>
          </p:nvCxnSpPr>
          <p:spPr>
            <a:xfrm flipH="1">
              <a:off x="872640" y="5627928"/>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77C0E748-53E1-44A9-9B61-FC5624084867}"/>
                </a:ext>
              </a:extLst>
            </p:cNvPr>
            <p:cNvSpPr txBox="1"/>
            <p:nvPr/>
          </p:nvSpPr>
          <p:spPr>
            <a:xfrm>
              <a:off x="1421369" y="5806999"/>
              <a:ext cx="956800" cy="369332"/>
            </a:xfrm>
            <a:prstGeom prst="rect">
              <a:avLst/>
            </a:prstGeom>
            <a:noFill/>
          </p:spPr>
          <p:txBody>
            <a:bodyPr wrap="none" rtlCol="0">
              <a:spAutoFit/>
            </a:bodyPr>
            <a:lstStyle/>
            <a:p>
              <a:r>
                <a:rPr lang="en-US" dirty="0"/>
                <a:t>Latitude</a:t>
              </a:r>
            </a:p>
          </p:txBody>
        </p:sp>
        <p:sp>
          <p:nvSpPr>
            <p:cNvPr id="60" name="TextBox 59">
              <a:extLst>
                <a:ext uri="{FF2B5EF4-FFF2-40B4-BE49-F238E27FC236}">
                  <a16:creationId xmlns:a16="http://schemas.microsoft.com/office/drawing/2014/main" id="{6F8677F8-0C80-4E6B-892F-40613349DEBC}"/>
                </a:ext>
              </a:extLst>
            </p:cNvPr>
            <p:cNvSpPr txBox="1"/>
            <p:nvPr/>
          </p:nvSpPr>
          <p:spPr>
            <a:xfrm>
              <a:off x="838943" y="5627927"/>
              <a:ext cx="674865" cy="276999"/>
            </a:xfrm>
            <a:prstGeom prst="rect">
              <a:avLst/>
            </a:prstGeom>
            <a:noFill/>
          </p:spPr>
          <p:txBody>
            <a:bodyPr wrap="none" rtlCol="0">
              <a:spAutoFit/>
            </a:bodyPr>
            <a:lstStyle/>
            <a:p>
              <a:r>
                <a:rPr lang="en-US" sz="1200" dirty="0"/>
                <a:t>Equator</a:t>
              </a:r>
            </a:p>
          </p:txBody>
        </p:sp>
        <p:sp>
          <p:nvSpPr>
            <p:cNvPr id="61" name="TextBox 60">
              <a:extLst>
                <a:ext uri="{FF2B5EF4-FFF2-40B4-BE49-F238E27FC236}">
                  <a16:creationId xmlns:a16="http://schemas.microsoft.com/office/drawing/2014/main" id="{BFFE77D2-9B05-4C43-93F9-53824D91E489}"/>
                </a:ext>
              </a:extLst>
            </p:cNvPr>
            <p:cNvSpPr txBox="1"/>
            <p:nvPr/>
          </p:nvSpPr>
          <p:spPr>
            <a:xfrm>
              <a:off x="2112710" y="5627927"/>
              <a:ext cx="856453" cy="276999"/>
            </a:xfrm>
            <a:prstGeom prst="rect">
              <a:avLst/>
            </a:prstGeom>
            <a:noFill/>
          </p:spPr>
          <p:txBody>
            <a:bodyPr wrap="none" rtlCol="0">
              <a:spAutoFit/>
            </a:bodyPr>
            <a:lstStyle/>
            <a:p>
              <a:r>
                <a:rPr lang="en-US" sz="1200" dirty="0"/>
                <a:t>North Pole</a:t>
              </a:r>
            </a:p>
          </p:txBody>
        </p:sp>
        <p:sp>
          <p:nvSpPr>
            <p:cNvPr id="62" name="TextBox 61">
              <a:extLst>
                <a:ext uri="{FF2B5EF4-FFF2-40B4-BE49-F238E27FC236}">
                  <a16:creationId xmlns:a16="http://schemas.microsoft.com/office/drawing/2014/main" id="{641333F3-9A3B-4FEA-B65A-565799FDA666}"/>
                </a:ext>
              </a:extLst>
            </p:cNvPr>
            <p:cNvSpPr txBox="1"/>
            <p:nvPr/>
          </p:nvSpPr>
          <p:spPr>
            <a:xfrm rot="16200000">
              <a:off x="-1148865" y="4548958"/>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63" name="TextBox 62">
              <a:extLst>
                <a:ext uri="{FF2B5EF4-FFF2-40B4-BE49-F238E27FC236}">
                  <a16:creationId xmlns:a16="http://schemas.microsoft.com/office/drawing/2014/main" id="{50827C20-56E6-4B58-8E72-481F8A6B7E2E}"/>
                </a:ext>
              </a:extLst>
            </p:cNvPr>
            <p:cNvSpPr txBox="1"/>
            <p:nvPr/>
          </p:nvSpPr>
          <p:spPr>
            <a:xfrm rot="16200000">
              <a:off x="447633" y="5157646"/>
              <a:ext cx="584455" cy="276999"/>
            </a:xfrm>
            <a:prstGeom prst="rect">
              <a:avLst/>
            </a:prstGeom>
            <a:noFill/>
          </p:spPr>
          <p:txBody>
            <a:bodyPr wrap="none" rtlCol="0">
              <a:spAutoFit/>
            </a:bodyPr>
            <a:lstStyle/>
            <a:p>
              <a:r>
                <a:rPr lang="en-US" sz="1200" dirty="0"/>
                <a:t>Earlier</a:t>
              </a:r>
            </a:p>
          </p:txBody>
        </p:sp>
        <p:sp>
          <p:nvSpPr>
            <p:cNvPr id="64" name="TextBox 63">
              <a:extLst>
                <a:ext uri="{FF2B5EF4-FFF2-40B4-BE49-F238E27FC236}">
                  <a16:creationId xmlns:a16="http://schemas.microsoft.com/office/drawing/2014/main" id="{3FCDD07E-2027-49D2-AFF2-5B162CE1CB62}"/>
                </a:ext>
              </a:extLst>
            </p:cNvPr>
            <p:cNvSpPr txBox="1"/>
            <p:nvPr/>
          </p:nvSpPr>
          <p:spPr>
            <a:xfrm rot="16200000">
              <a:off x="466999" y="3990892"/>
              <a:ext cx="500586" cy="276999"/>
            </a:xfrm>
            <a:prstGeom prst="rect">
              <a:avLst/>
            </a:prstGeom>
            <a:noFill/>
          </p:spPr>
          <p:txBody>
            <a:bodyPr wrap="none" rtlCol="0">
              <a:spAutoFit/>
            </a:bodyPr>
            <a:lstStyle/>
            <a:p>
              <a:r>
                <a:rPr lang="en-US" sz="1200" dirty="0"/>
                <a:t>Later</a:t>
              </a:r>
            </a:p>
          </p:txBody>
        </p:sp>
        <p:cxnSp>
          <p:nvCxnSpPr>
            <p:cNvPr id="65" name="Straight Connector 64">
              <a:extLst>
                <a:ext uri="{FF2B5EF4-FFF2-40B4-BE49-F238E27FC236}">
                  <a16:creationId xmlns:a16="http://schemas.microsoft.com/office/drawing/2014/main" id="{CF31AD14-FAE2-48AC-A936-91B618897C71}"/>
                </a:ext>
              </a:extLst>
            </p:cNvPr>
            <p:cNvCxnSpPr>
              <a:cxnSpLocks/>
            </p:cNvCxnSpPr>
            <p:nvPr/>
          </p:nvCxnSpPr>
          <p:spPr>
            <a:xfrm flipV="1">
              <a:off x="982557" y="3937248"/>
              <a:ext cx="1861127" cy="149715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6D58F601-0790-4770-BDEF-97CA3C5DB609}"/>
              </a:ext>
            </a:extLst>
          </p:cNvPr>
          <p:cNvSpPr txBox="1"/>
          <p:nvPr/>
        </p:nvSpPr>
        <p:spPr>
          <a:xfrm>
            <a:off x="55674" y="2410800"/>
            <a:ext cx="2965683" cy="584775"/>
          </a:xfrm>
          <a:prstGeom prst="rect">
            <a:avLst/>
          </a:prstGeom>
          <a:noFill/>
        </p:spPr>
        <p:txBody>
          <a:bodyPr wrap="square" rtlCol="0">
            <a:spAutoFit/>
          </a:bodyPr>
          <a:lstStyle/>
          <a:p>
            <a:pPr algn="ctr"/>
            <a:r>
              <a:rPr lang="en-US" sz="1600" dirty="0" err="1"/>
              <a:t>DoY</a:t>
            </a:r>
            <a:r>
              <a:rPr lang="en-US" sz="1600" dirty="0"/>
              <a:t> = Day of Year when the first bumblebee activity was recorded</a:t>
            </a:r>
          </a:p>
        </p:txBody>
      </p:sp>
    </p:spTree>
    <p:extLst>
      <p:ext uri="{BB962C8B-B14F-4D97-AF65-F5344CB8AC3E}">
        <p14:creationId xmlns:p14="http://schemas.microsoft.com/office/powerpoint/2010/main" val="114141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99FE2-3173-4513-A2C4-84FAF71119D6}"/>
              </a:ext>
            </a:extLst>
          </p:cNvPr>
          <p:cNvSpPr>
            <a:spLocks noGrp="1"/>
          </p:cNvSpPr>
          <p:nvPr>
            <p:ph type="sldNum" sz="quarter" idx="12"/>
          </p:nvPr>
        </p:nvSpPr>
        <p:spPr/>
        <p:txBody>
          <a:bodyPr/>
          <a:lstStyle/>
          <a:p>
            <a:fld id="{648EA45A-A3A7-47FB-B879-C34DE2F04DB6}" type="slidenum">
              <a:rPr lang="en-US" smtClean="0"/>
              <a:t>2</a:t>
            </a:fld>
            <a:endParaRPr lang="en-US"/>
          </a:p>
        </p:txBody>
      </p:sp>
      <p:pic>
        <p:nvPicPr>
          <p:cNvPr id="3" name="Picture 2">
            <a:extLst>
              <a:ext uri="{FF2B5EF4-FFF2-40B4-BE49-F238E27FC236}">
                <a16:creationId xmlns:a16="http://schemas.microsoft.com/office/drawing/2014/main" id="{DE369F07-1503-4DE7-BFFE-2D0596CB58CE}"/>
              </a:ext>
            </a:extLst>
          </p:cNvPr>
          <p:cNvPicPr>
            <a:picLocks noChangeAspect="1"/>
          </p:cNvPicPr>
          <p:nvPr/>
        </p:nvPicPr>
        <p:blipFill rotWithShape="1">
          <a:blip r:embed="rId3"/>
          <a:srcRect l="1614" t="31888" r="17850" b="17455"/>
          <a:stretch/>
        </p:blipFill>
        <p:spPr>
          <a:xfrm>
            <a:off x="1573161" y="136524"/>
            <a:ext cx="7364361" cy="2605548"/>
          </a:xfrm>
          <a:prstGeom prst="rect">
            <a:avLst/>
          </a:prstGeom>
        </p:spPr>
      </p:pic>
      <p:pic>
        <p:nvPicPr>
          <p:cNvPr id="4" name="Picture 3">
            <a:extLst>
              <a:ext uri="{FF2B5EF4-FFF2-40B4-BE49-F238E27FC236}">
                <a16:creationId xmlns:a16="http://schemas.microsoft.com/office/drawing/2014/main" id="{DF951F0C-59C4-4D24-8630-4A3B0CDB16DB}"/>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5" name="TextBox 4">
            <a:extLst>
              <a:ext uri="{FF2B5EF4-FFF2-40B4-BE49-F238E27FC236}">
                <a16:creationId xmlns:a16="http://schemas.microsoft.com/office/drawing/2014/main" id="{E0B4A23C-F851-4006-9753-B5639B903F6F}"/>
              </a:ext>
            </a:extLst>
          </p:cNvPr>
          <p:cNvSpPr txBox="1"/>
          <p:nvPr/>
        </p:nvSpPr>
        <p:spPr>
          <a:xfrm>
            <a:off x="123207" y="3104839"/>
            <a:ext cx="8897585" cy="830997"/>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en-US" sz="2400" b="1" dirty="0"/>
              <a:t>Phenology is nature’s calendar—when cherry trees bloom, when a robin builds its nest and when leaves turn color in the fall.</a:t>
            </a:r>
          </a:p>
        </p:txBody>
      </p:sp>
      <p:sp>
        <p:nvSpPr>
          <p:cNvPr id="6" name="Rectangle 5">
            <a:extLst>
              <a:ext uri="{FF2B5EF4-FFF2-40B4-BE49-F238E27FC236}">
                <a16:creationId xmlns:a16="http://schemas.microsoft.com/office/drawing/2014/main" id="{FC4902CF-10C9-4A89-98D8-A6EE5126D2E2}"/>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1449026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7A88FD-09E2-4F54-8A91-0BFE27849A6C}"/>
              </a:ext>
            </a:extLst>
          </p:cNvPr>
          <p:cNvSpPr>
            <a:spLocks noGrp="1"/>
          </p:cNvSpPr>
          <p:nvPr>
            <p:ph type="title"/>
          </p:nvPr>
        </p:nvSpPr>
        <p:spPr>
          <a:xfrm>
            <a:off x="179451" y="189029"/>
            <a:ext cx="8783677" cy="1325563"/>
          </a:xfrm>
        </p:spPr>
        <p:txBody>
          <a:bodyPr>
            <a:normAutofit/>
          </a:bodyPr>
          <a:lstStyle/>
          <a:p>
            <a:r>
              <a:rPr lang="en-US" sz="3600" dirty="0">
                <a:latin typeface="Cambria" panose="02040503050406030204" pitchFamily="18" charset="0"/>
                <a:ea typeface="MS Mincho" panose="02020609040205080304" pitchFamily="49" charset="-128"/>
                <a:cs typeface="Times New Roman" panose="02020603050405020304" pitchFamily="18" charset="0"/>
              </a:rPr>
              <a:t>How do you expect bumblebee emergence phenology to change with elevation?</a:t>
            </a:r>
            <a:endParaRPr lang="en-US" sz="3600" dirty="0"/>
          </a:p>
        </p:txBody>
      </p:sp>
      <p:sp>
        <p:nvSpPr>
          <p:cNvPr id="2" name="Slide Number Placeholder 1">
            <a:extLst>
              <a:ext uri="{FF2B5EF4-FFF2-40B4-BE49-F238E27FC236}">
                <a16:creationId xmlns:a16="http://schemas.microsoft.com/office/drawing/2014/main" id="{45FF6DD1-2E1B-4701-8C5A-6E5020F0FF1E}"/>
              </a:ext>
            </a:extLst>
          </p:cNvPr>
          <p:cNvSpPr>
            <a:spLocks noGrp="1"/>
          </p:cNvSpPr>
          <p:nvPr>
            <p:ph type="sldNum" sz="quarter" idx="12"/>
          </p:nvPr>
        </p:nvSpPr>
        <p:spPr/>
        <p:txBody>
          <a:bodyPr/>
          <a:lstStyle/>
          <a:p>
            <a:fld id="{648EA45A-A3A7-47FB-B879-C34DE2F04DB6}" type="slidenum">
              <a:rPr lang="en-US" smtClean="0"/>
              <a:t>20</a:t>
            </a:fld>
            <a:endParaRPr lang="en-US"/>
          </a:p>
        </p:txBody>
      </p:sp>
      <p:pic>
        <p:nvPicPr>
          <p:cNvPr id="3" name="Picture 2">
            <a:extLst>
              <a:ext uri="{FF2B5EF4-FFF2-40B4-BE49-F238E27FC236}">
                <a16:creationId xmlns:a16="http://schemas.microsoft.com/office/drawing/2014/main" id="{51473B57-BFF5-46D5-9163-0F5199616E15}"/>
              </a:ext>
            </a:extLst>
          </p:cNvPr>
          <p:cNvPicPr>
            <a:picLocks noChangeAspect="1"/>
          </p:cNvPicPr>
          <p:nvPr/>
        </p:nvPicPr>
        <p:blipFill rotWithShape="1">
          <a:blip r:embed="rId3"/>
          <a:srcRect b="6595"/>
          <a:stretch/>
        </p:blipFill>
        <p:spPr>
          <a:xfrm>
            <a:off x="3448993" y="1345116"/>
            <a:ext cx="3236637" cy="2049611"/>
          </a:xfrm>
          <a:prstGeom prst="rect">
            <a:avLst/>
          </a:prstGeom>
        </p:spPr>
      </p:pic>
      <p:grpSp>
        <p:nvGrpSpPr>
          <p:cNvPr id="10" name="Group 9">
            <a:extLst>
              <a:ext uri="{FF2B5EF4-FFF2-40B4-BE49-F238E27FC236}">
                <a16:creationId xmlns:a16="http://schemas.microsoft.com/office/drawing/2014/main" id="{B563C338-0B27-4F5A-8164-174D3399B62F}"/>
              </a:ext>
            </a:extLst>
          </p:cNvPr>
          <p:cNvGrpSpPr/>
          <p:nvPr/>
        </p:nvGrpSpPr>
        <p:grpSpPr>
          <a:xfrm>
            <a:off x="586329" y="3377497"/>
            <a:ext cx="2390371" cy="2978854"/>
            <a:chOff x="586329" y="3377497"/>
            <a:chExt cx="2390371" cy="2978854"/>
          </a:xfrm>
        </p:grpSpPr>
        <p:sp>
          <p:nvSpPr>
            <p:cNvPr id="44" name="TextBox 43">
              <a:extLst>
                <a:ext uri="{FF2B5EF4-FFF2-40B4-BE49-F238E27FC236}">
                  <a16:creationId xmlns:a16="http://schemas.microsoft.com/office/drawing/2014/main" id="{12937391-E674-41AD-A83B-2211E64EB954}"/>
                </a:ext>
              </a:extLst>
            </p:cNvPr>
            <p:cNvSpPr txBox="1"/>
            <p:nvPr/>
          </p:nvSpPr>
          <p:spPr>
            <a:xfrm>
              <a:off x="1483437" y="3377497"/>
              <a:ext cx="894303" cy="769441"/>
            </a:xfrm>
            <a:prstGeom prst="rect">
              <a:avLst/>
            </a:prstGeom>
            <a:noFill/>
          </p:spPr>
          <p:txBody>
            <a:bodyPr wrap="square" rtlCol="0">
              <a:spAutoFit/>
            </a:bodyPr>
            <a:lstStyle/>
            <a:p>
              <a:pPr algn="ctr"/>
              <a:r>
                <a:rPr lang="en-US" sz="4400" dirty="0"/>
                <a:t>A</a:t>
              </a:r>
            </a:p>
          </p:txBody>
        </p:sp>
        <p:cxnSp>
          <p:nvCxnSpPr>
            <p:cNvPr id="30" name="Straight Connector 29">
              <a:extLst>
                <a:ext uri="{FF2B5EF4-FFF2-40B4-BE49-F238E27FC236}">
                  <a16:creationId xmlns:a16="http://schemas.microsoft.com/office/drawing/2014/main" id="{127B2038-43F5-488E-AC78-AFF2B62E6D0C}"/>
                </a:ext>
              </a:extLst>
            </p:cNvPr>
            <p:cNvCxnSpPr>
              <a:cxnSpLocks/>
            </p:cNvCxnSpPr>
            <p:nvPr/>
          </p:nvCxnSpPr>
          <p:spPr>
            <a:xfrm>
              <a:off x="880177" y="4019341"/>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06CFC52D-C967-4D57-B42D-BE3955618897}"/>
                </a:ext>
              </a:extLst>
            </p:cNvPr>
            <p:cNvCxnSpPr>
              <a:cxnSpLocks/>
            </p:cNvCxnSpPr>
            <p:nvPr/>
          </p:nvCxnSpPr>
          <p:spPr>
            <a:xfrm flipH="1">
              <a:off x="880177" y="5807948"/>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E1B444AA-C426-4D24-80C4-D86411FF9E32}"/>
                </a:ext>
              </a:extLst>
            </p:cNvPr>
            <p:cNvSpPr txBox="1"/>
            <p:nvPr/>
          </p:nvSpPr>
          <p:spPr>
            <a:xfrm>
              <a:off x="1428905" y="5987019"/>
              <a:ext cx="1109153" cy="369332"/>
            </a:xfrm>
            <a:prstGeom prst="rect">
              <a:avLst/>
            </a:prstGeom>
            <a:noFill/>
          </p:spPr>
          <p:txBody>
            <a:bodyPr wrap="square" rtlCol="0">
              <a:spAutoFit/>
            </a:bodyPr>
            <a:lstStyle/>
            <a:p>
              <a:r>
                <a:rPr lang="en-US" dirty="0"/>
                <a:t>Elevation</a:t>
              </a:r>
            </a:p>
          </p:txBody>
        </p:sp>
        <p:sp>
          <p:nvSpPr>
            <p:cNvPr id="42" name="TextBox 41">
              <a:extLst>
                <a:ext uri="{FF2B5EF4-FFF2-40B4-BE49-F238E27FC236}">
                  <a16:creationId xmlns:a16="http://schemas.microsoft.com/office/drawing/2014/main" id="{D692245E-3899-4D75-8EEB-545520DAB2F9}"/>
                </a:ext>
              </a:extLst>
            </p:cNvPr>
            <p:cNvSpPr txBox="1"/>
            <p:nvPr/>
          </p:nvSpPr>
          <p:spPr>
            <a:xfrm>
              <a:off x="846480" y="5807947"/>
              <a:ext cx="674865" cy="276999"/>
            </a:xfrm>
            <a:prstGeom prst="rect">
              <a:avLst/>
            </a:prstGeom>
            <a:noFill/>
          </p:spPr>
          <p:txBody>
            <a:bodyPr wrap="square" rtlCol="0">
              <a:spAutoFit/>
            </a:bodyPr>
            <a:lstStyle/>
            <a:p>
              <a:r>
                <a:rPr lang="en-US" sz="1200" dirty="0"/>
                <a:t>Low</a:t>
              </a:r>
            </a:p>
          </p:txBody>
        </p:sp>
        <p:sp>
          <p:nvSpPr>
            <p:cNvPr id="43" name="TextBox 42">
              <a:extLst>
                <a:ext uri="{FF2B5EF4-FFF2-40B4-BE49-F238E27FC236}">
                  <a16:creationId xmlns:a16="http://schemas.microsoft.com/office/drawing/2014/main" id="{17E146CB-4C82-4775-9889-968443A39E58}"/>
                </a:ext>
              </a:extLst>
            </p:cNvPr>
            <p:cNvSpPr txBox="1"/>
            <p:nvPr/>
          </p:nvSpPr>
          <p:spPr>
            <a:xfrm>
              <a:off x="2479318" y="5807947"/>
              <a:ext cx="497382" cy="276999"/>
            </a:xfrm>
            <a:prstGeom prst="rect">
              <a:avLst/>
            </a:prstGeom>
            <a:noFill/>
          </p:spPr>
          <p:txBody>
            <a:bodyPr wrap="square" rtlCol="0">
              <a:spAutoFit/>
            </a:bodyPr>
            <a:lstStyle/>
            <a:p>
              <a:r>
                <a:rPr lang="en-US" sz="1200" dirty="0"/>
                <a:t>High</a:t>
              </a:r>
            </a:p>
          </p:txBody>
        </p:sp>
        <p:sp>
          <p:nvSpPr>
            <p:cNvPr id="48" name="TextBox 47">
              <a:extLst>
                <a:ext uri="{FF2B5EF4-FFF2-40B4-BE49-F238E27FC236}">
                  <a16:creationId xmlns:a16="http://schemas.microsoft.com/office/drawing/2014/main" id="{7F2361FE-0AD7-4814-9800-94A25A72DB21}"/>
                </a:ext>
              </a:extLst>
            </p:cNvPr>
            <p:cNvSpPr txBox="1"/>
            <p:nvPr/>
          </p:nvSpPr>
          <p:spPr>
            <a:xfrm rot="16200000">
              <a:off x="455170" y="5337666"/>
              <a:ext cx="584455" cy="276999"/>
            </a:xfrm>
            <a:prstGeom prst="rect">
              <a:avLst/>
            </a:prstGeom>
            <a:noFill/>
          </p:spPr>
          <p:txBody>
            <a:bodyPr wrap="square" rtlCol="0">
              <a:spAutoFit/>
            </a:bodyPr>
            <a:lstStyle/>
            <a:p>
              <a:r>
                <a:rPr lang="en-US" sz="1200" dirty="0"/>
                <a:t>Earlier</a:t>
              </a:r>
            </a:p>
          </p:txBody>
        </p:sp>
        <p:sp>
          <p:nvSpPr>
            <p:cNvPr id="49" name="TextBox 48">
              <a:extLst>
                <a:ext uri="{FF2B5EF4-FFF2-40B4-BE49-F238E27FC236}">
                  <a16:creationId xmlns:a16="http://schemas.microsoft.com/office/drawing/2014/main" id="{206BACCC-AF25-4D3C-8293-18AFC1D36F41}"/>
                </a:ext>
              </a:extLst>
            </p:cNvPr>
            <p:cNvSpPr txBox="1"/>
            <p:nvPr/>
          </p:nvSpPr>
          <p:spPr>
            <a:xfrm rot="16200000">
              <a:off x="474536" y="4170912"/>
              <a:ext cx="500586" cy="276999"/>
            </a:xfrm>
            <a:prstGeom prst="rect">
              <a:avLst/>
            </a:prstGeom>
            <a:noFill/>
          </p:spPr>
          <p:txBody>
            <a:bodyPr wrap="square" rtlCol="0">
              <a:spAutoFit/>
            </a:bodyPr>
            <a:lstStyle/>
            <a:p>
              <a:r>
                <a:rPr lang="en-US" sz="1200" dirty="0"/>
                <a:t>Later</a:t>
              </a:r>
            </a:p>
          </p:txBody>
        </p:sp>
        <p:cxnSp>
          <p:nvCxnSpPr>
            <p:cNvPr id="50" name="Straight Connector 49">
              <a:extLst>
                <a:ext uri="{FF2B5EF4-FFF2-40B4-BE49-F238E27FC236}">
                  <a16:creationId xmlns:a16="http://schemas.microsoft.com/office/drawing/2014/main" id="{DE585824-3454-4844-B35A-56814D90161F}"/>
                </a:ext>
              </a:extLst>
            </p:cNvPr>
            <p:cNvCxnSpPr>
              <a:cxnSpLocks/>
            </p:cNvCxnSpPr>
            <p:nvPr/>
          </p:nvCxnSpPr>
          <p:spPr>
            <a:xfrm flipV="1">
              <a:off x="951484" y="4101434"/>
              <a:ext cx="1854060" cy="162442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5180C685-19E3-4833-A593-B1ABC45B461A}"/>
              </a:ext>
            </a:extLst>
          </p:cNvPr>
          <p:cNvSpPr txBox="1"/>
          <p:nvPr/>
        </p:nvSpPr>
        <p:spPr>
          <a:xfrm rot="16200000">
            <a:off x="-1148865" y="4548958"/>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56" name="TextBox 55">
            <a:extLst>
              <a:ext uri="{FF2B5EF4-FFF2-40B4-BE49-F238E27FC236}">
                <a16:creationId xmlns:a16="http://schemas.microsoft.com/office/drawing/2014/main" id="{73EC55D1-F405-420C-A911-3B11187F256E}"/>
              </a:ext>
            </a:extLst>
          </p:cNvPr>
          <p:cNvSpPr txBox="1"/>
          <p:nvPr/>
        </p:nvSpPr>
        <p:spPr>
          <a:xfrm>
            <a:off x="55674" y="2410800"/>
            <a:ext cx="2965683" cy="584775"/>
          </a:xfrm>
          <a:prstGeom prst="rect">
            <a:avLst/>
          </a:prstGeom>
          <a:noFill/>
        </p:spPr>
        <p:txBody>
          <a:bodyPr wrap="square" rtlCol="0">
            <a:spAutoFit/>
          </a:bodyPr>
          <a:lstStyle/>
          <a:p>
            <a:pPr algn="ctr"/>
            <a:r>
              <a:rPr lang="en-US" sz="1600" dirty="0" err="1"/>
              <a:t>DoY</a:t>
            </a:r>
            <a:r>
              <a:rPr lang="en-US" sz="1600" dirty="0"/>
              <a:t> = Day of Year when the first bumblebee activity was recorded</a:t>
            </a:r>
          </a:p>
        </p:txBody>
      </p:sp>
      <p:grpSp>
        <p:nvGrpSpPr>
          <p:cNvPr id="13" name="Group 12">
            <a:extLst>
              <a:ext uri="{FF2B5EF4-FFF2-40B4-BE49-F238E27FC236}">
                <a16:creationId xmlns:a16="http://schemas.microsoft.com/office/drawing/2014/main" id="{62F47DA7-7DDF-48CB-8688-5A69E1346A74}"/>
              </a:ext>
            </a:extLst>
          </p:cNvPr>
          <p:cNvGrpSpPr/>
          <p:nvPr/>
        </p:nvGrpSpPr>
        <p:grpSpPr>
          <a:xfrm>
            <a:off x="6316298" y="3377496"/>
            <a:ext cx="2661356" cy="3084578"/>
            <a:chOff x="6316298" y="3377496"/>
            <a:chExt cx="2661356" cy="3084578"/>
          </a:xfrm>
        </p:grpSpPr>
        <p:cxnSp>
          <p:nvCxnSpPr>
            <p:cNvPr id="33" name="Straight Connector 32">
              <a:extLst>
                <a:ext uri="{FF2B5EF4-FFF2-40B4-BE49-F238E27FC236}">
                  <a16:creationId xmlns:a16="http://schemas.microsoft.com/office/drawing/2014/main" id="{ED5F5740-7FB7-4F5D-94E3-8785E4ABE9C3}"/>
                </a:ext>
              </a:extLst>
            </p:cNvPr>
            <p:cNvCxnSpPr/>
            <p:nvPr/>
          </p:nvCxnSpPr>
          <p:spPr>
            <a:xfrm>
              <a:off x="6842314" y="4019341"/>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EC3425C-7FFC-4EBD-A3CE-11A549FF736F}"/>
                </a:ext>
              </a:extLst>
            </p:cNvPr>
            <p:cNvCxnSpPr>
              <a:cxnSpLocks/>
            </p:cNvCxnSpPr>
            <p:nvPr/>
          </p:nvCxnSpPr>
          <p:spPr>
            <a:xfrm flipH="1">
              <a:off x="6842314" y="5807948"/>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2BB10AE-CDF8-456E-BD98-44DC0D3AB506}"/>
                </a:ext>
              </a:extLst>
            </p:cNvPr>
            <p:cNvSpPr txBox="1"/>
            <p:nvPr/>
          </p:nvSpPr>
          <p:spPr>
            <a:xfrm>
              <a:off x="7391043" y="5987019"/>
              <a:ext cx="1046825" cy="369332"/>
            </a:xfrm>
            <a:prstGeom prst="rect">
              <a:avLst/>
            </a:prstGeom>
            <a:noFill/>
          </p:spPr>
          <p:txBody>
            <a:bodyPr wrap="none" rtlCol="0">
              <a:spAutoFit/>
            </a:bodyPr>
            <a:lstStyle/>
            <a:p>
              <a:r>
                <a:rPr lang="en-US" dirty="0"/>
                <a:t>Elevation</a:t>
              </a:r>
            </a:p>
          </p:txBody>
        </p:sp>
        <p:sp>
          <p:nvSpPr>
            <p:cNvPr id="39" name="TextBox 38">
              <a:extLst>
                <a:ext uri="{FF2B5EF4-FFF2-40B4-BE49-F238E27FC236}">
                  <a16:creationId xmlns:a16="http://schemas.microsoft.com/office/drawing/2014/main" id="{5C85B072-6922-4F58-B52B-E108272EA365}"/>
                </a:ext>
              </a:extLst>
            </p:cNvPr>
            <p:cNvSpPr txBox="1"/>
            <p:nvPr/>
          </p:nvSpPr>
          <p:spPr>
            <a:xfrm rot="16200000">
              <a:off x="6417307" y="5337666"/>
              <a:ext cx="584455" cy="276999"/>
            </a:xfrm>
            <a:prstGeom prst="rect">
              <a:avLst/>
            </a:prstGeom>
            <a:noFill/>
          </p:spPr>
          <p:txBody>
            <a:bodyPr wrap="none" rtlCol="0">
              <a:spAutoFit/>
            </a:bodyPr>
            <a:lstStyle/>
            <a:p>
              <a:r>
                <a:rPr lang="en-US" sz="1200" dirty="0"/>
                <a:t>Earlier</a:t>
              </a:r>
            </a:p>
          </p:txBody>
        </p:sp>
        <p:sp>
          <p:nvSpPr>
            <p:cNvPr id="40" name="TextBox 39">
              <a:extLst>
                <a:ext uri="{FF2B5EF4-FFF2-40B4-BE49-F238E27FC236}">
                  <a16:creationId xmlns:a16="http://schemas.microsoft.com/office/drawing/2014/main" id="{881BD553-98EE-4CFE-BFE6-A87E425B578D}"/>
                </a:ext>
              </a:extLst>
            </p:cNvPr>
            <p:cNvSpPr txBox="1"/>
            <p:nvPr/>
          </p:nvSpPr>
          <p:spPr>
            <a:xfrm rot="16200000">
              <a:off x="6436673" y="4170912"/>
              <a:ext cx="500586" cy="276999"/>
            </a:xfrm>
            <a:prstGeom prst="rect">
              <a:avLst/>
            </a:prstGeom>
            <a:noFill/>
          </p:spPr>
          <p:txBody>
            <a:bodyPr wrap="none" rtlCol="0">
              <a:spAutoFit/>
            </a:bodyPr>
            <a:lstStyle/>
            <a:p>
              <a:r>
                <a:rPr lang="en-US" sz="1200" dirty="0"/>
                <a:t>Later</a:t>
              </a:r>
            </a:p>
          </p:txBody>
        </p:sp>
        <p:cxnSp>
          <p:nvCxnSpPr>
            <p:cNvPr id="41" name="Straight Connector 40">
              <a:extLst>
                <a:ext uri="{FF2B5EF4-FFF2-40B4-BE49-F238E27FC236}">
                  <a16:creationId xmlns:a16="http://schemas.microsoft.com/office/drawing/2014/main" id="{274A8E3E-A348-495E-A849-B681D88F846F}"/>
                </a:ext>
              </a:extLst>
            </p:cNvPr>
            <p:cNvCxnSpPr>
              <a:cxnSpLocks/>
            </p:cNvCxnSpPr>
            <p:nvPr/>
          </p:nvCxnSpPr>
          <p:spPr>
            <a:xfrm>
              <a:off x="6952231" y="4898174"/>
              <a:ext cx="179356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35AD411-27F0-4A8C-A16B-202E891FFBA7}"/>
                </a:ext>
              </a:extLst>
            </p:cNvPr>
            <p:cNvSpPr txBox="1"/>
            <p:nvPr/>
          </p:nvSpPr>
          <p:spPr>
            <a:xfrm>
              <a:off x="7580765" y="3377496"/>
              <a:ext cx="894303" cy="769441"/>
            </a:xfrm>
            <a:prstGeom prst="rect">
              <a:avLst/>
            </a:prstGeom>
            <a:noFill/>
          </p:spPr>
          <p:txBody>
            <a:bodyPr wrap="square" rtlCol="0">
              <a:spAutoFit/>
            </a:bodyPr>
            <a:lstStyle/>
            <a:p>
              <a:pPr algn="ctr"/>
              <a:r>
                <a:rPr lang="en-US" sz="4400" dirty="0"/>
                <a:t>C</a:t>
              </a:r>
            </a:p>
          </p:txBody>
        </p:sp>
        <p:sp>
          <p:nvSpPr>
            <p:cNvPr id="53" name="TextBox 52">
              <a:extLst>
                <a:ext uri="{FF2B5EF4-FFF2-40B4-BE49-F238E27FC236}">
                  <a16:creationId xmlns:a16="http://schemas.microsoft.com/office/drawing/2014/main" id="{17D1C051-7897-4914-9E6A-74309F07C2E6}"/>
                </a:ext>
              </a:extLst>
            </p:cNvPr>
            <p:cNvSpPr txBox="1"/>
            <p:nvPr/>
          </p:nvSpPr>
          <p:spPr>
            <a:xfrm>
              <a:off x="6847434" y="5782334"/>
              <a:ext cx="674865" cy="276999"/>
            </a:xfrm>
            <a:prstGeom prst="rect">
              <a:avLst/>
            </a:prstGeom>
            <a:noFill/>
          </p:spPr>
          <p:txBody>
            <a:bodyPr wrap="square" rtlCol="0">
              <a:spAutoFit/>
            </a:bodyPr>
            <a:lstStyle/>
            <a:p>
              <a:r>
                <a:rPr lang="en-US" sz="1200" dirty="0"/>
                <a:t>Low</a:t>
              </a:r>
            </a:p>
          </p:txBody>
        </p:sp>
        <p:sp>
          <p:nvSpPr>
            <p:cNvPr id="54" name="TextBox 53">
              <a:extLst>
                <a:ext uri="{FF2B5EF4-FFF2-40B4-BE49-F238E27FC236}">
                  <a16:creationId xmlns:a16="http://schemas.microsoft.com/office/drawing/2014/main" id="{587143B9-CB5B-4609-96EC-CC2FED815D0B}"/>
                </a:ext>
              </a:extLst>
            </p:cNvPr>
            <p:cNvSpPr txBox="1"/>
            <p:nvPr/>
          </p:nvSpPr>
          <p:spPr>
            <a:xfrm>
              <a:off x="8480272" y="5782334"/>
              <a:ext cx="497382" cy="276999"/>
            </a:xfrm>
            <a:prstGeom prst="rect">
              <a:avLst/>
            </a:prstGeom>
            <a:noFill/>
          </p:spPr>
          <p:txBody>
            <a:bodyPr wrap="square" rtlCol="0">
              <a:spAutoFit/>
            </a:bodyPr>
            <a:lstStyle/>
            <a:p>
              <a:r>
                <a:rPr lang="en-US" sz="1200" dirty="0"/>
                <a:t>High</a:t>
              </a:r>
            </a:p>
          </p:txBody>
        </p:sp>
        <p:sp>
          <p:nvSpPr>
            <p:cNvPr id="58" name="TextBox 57">
              <a:extLst>
                <a:ext uri="{FF2B5EF4-FFF2-40B4-BE49-F238E27FC236}">
                  <a16:creationId xmlns:a16="http://schemas.microsoft.com/office/drawing/2014/main" id="{E2BA012C-FB83-4B19-9CC7-3D9E1AA225C9}"/>
                </a:ext>
              </a:extLst>
            </p:cNvPr>
            <p:cNvSpPr txBox="1"/>
            <p:nvPr/>
          </p:nvSpPr>
          <p:spPr>
            <a:xfrm rot="16200000">
              <a:off x="4984427" y="4760871"/>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grpSp>
      <p:grpSp>
        <p:nvGrpSpPr>
          <p:cNvPr id="11" name="Group 10">
            <a:extLst>
              <a:ext uri="{FF2B5EF4-FFF2-40B4-BE49-F238E27FC236}">
                <a16:creationId xmlns:a16="http://schemas.microsoft.com/office/drawing/2014/main" id="{0ED21D81-5561-43D0-8031-C87E291D8582}"/>
              </a:ext>
            </a:extLst>
          </p:cNvPr>
          <p:cNvGrpSpPr/>
          <p:nvPr/>
        </p:nvGrpSpPr>
        <p:grpSpPr>
          <a:xfrm>
            <a:off x="3390192" y="3331993"/>
            <a:ext cx="2724242" cy="3130081"/>
            <a:chOff x="3390192" y="3331993"/>
            <a:chExt cx="2724242" cy="3130081"/>
          </a:xfrm>
        </p:grpSpPr>
        <p:cxnSp>
          <p:nvCxnSpPr>
            <p:cNvPr id="20" name="Straight Connector 19">
              <a:extLst>
                <a:ext uri="{FF2B5EF4-FFF2-40B4-BE49-F238E27FC236}">
                  <a16:creationId xmlns:a16="http://schemas.microsoft.com/office/drawing/2014/main" id="{6AA6CCDA-435E-477F-8137-F8921BD4346D}"/>
                </a:ext>
              </a:extLst>
            </p:cNvPr>
            <p:cNvCxnSpPr/>
            <p:nvPr/>
          </p:nvCxnSpPr>
          <p:spPr>
            <a:xfrm>
              <a:off x="3984847" y="3937248"/>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C49B450-5C41-42E9-A9E7-EBFD36D602B6}"/>
                </a:ext>
              </a:extLst>
            </p:cNvPr>
            <p:cNvCxnSpPr>
              <a:cxnSpLocks/>
            </p:cNvCxnSpPr>
            <p:nvPr/>
          </p:nvCxnSpPr>
          <p:spPr>
            <a:xfrm flipH="1">
              <a:off x="3984847" y="5725855"/>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3287CAE-6E9A-4692-A0D4-28ABAACAEED2}"/>
                </a:ext>
              </a:extLst>
            </p:cNvPr>
            <p:cNvSpPr txBox="1"/>
            <p:nvPr/>
          </p:nvSpPr>
          <p:spPr>
            <a:xfrm>
              <a:off x="4533576" y="5904926"/>
              <a:ext cx="1046825" cy="369332"/>
            </a:xfrm>
            <a:prstGeom prst="rect">
              <a:avLst/>
            </a:prstGeom>
            <a:noFill/>
          </p:spPr>
          <p:txBody>
            <a:bodyPr wrap="none" rtlCol="0">
              <a:spAutoFit/>
            </a:bodyPr>
            <a:lstStyle/>
            <a:p>
              <a:r>
                <a:rPr lang="en-US" dirty="0"/>
                <a:t>Elevation</a:t>
              </a:r>
            </a:p>
          </p:txBody>
        </p:sp>
        <p:sp>
          <p:nvSpPr>
            <p:cNvPr id="26" name="TextBox 25">
              <a:extLst>
                <a:ext uri="{FF2B5EF4-FFF2-40B4-BE49-F238E27FC236}">
                  <a16:creationId xmlns:a16="http://schemas.microsoft.com/office/drawing/2014/main" id="{FB9F612D-8EA5-40BB-BD80-CB685F6FC671}"/>
                </a:ext>
              </a:extLst>
            </p:cNvPr>
            <p:cNvSpPr txBox="1"/>
            <p:nvPr/>
          </p:nvSpPr>
          <p:spPr>
            <a:xfrm rot="16200000">
              <a:off x="3559840" y="5255573"/>
              <a:ext cx="584455" cy="276999"/>
            </a:xfrm>
            <a:prstGeom prst="rect">
              <a:avLst/>
            </a:prstGeom>
            <a:noFill/>
          </p:spPr>
          <p:txBody>
            <a:bodyPr wrap="none" rtlCol="0">
              <a:spAutoFit/>
            </a:bodyPr>
            <a:lstStyle/>
            <a:p>
              <a:r>
                <a:rPr lang="en-US" sz="1200" dirty="0"/>
                <a:t>Earlier</a:t>
              </a:r>
            </a:p>
          </p:txBody>
        </p:sp>
        <p:sp>
          <p:nvSpPr>
            <p:cNvPr id="27" name="TextBox 26">
              <a:extLst>
                <a:ext uri="{FF2B5EF4-FFF2-40B4-BE49-F238E27FC236}">
                  <a16:creationId xmlns:a16="http://schemas.microsoft.com/office/drawing/2014/main" id="{43261065-B6CB-4245-BFB8-CC9ADD7CBE8E}"/>
                </a:ext>
              </a:extLst>
            </p:cNvPr>
            <p:cNvSpPr txBox="1"/>
            <p:nvPr/>
          </p:nvSpPr>
          <p:spPr>
            <a:xfrm rot="16200000">
              <a:off x="3579206" y="4088819"/>
              <a:ext cx="500586" cy="276999"/>
            </a:xfrm>
            <a:prstGeom prst="rect">
              <a:avLst/>
            </a:prstGeom>
            <a:noFill/>
          </p:spPr>
          <p:txBody>
            <a:bodyPr wrap="none" rtlCol="0">
              <a:spAutoFit/>
            </a:bodyPr>
            <a:lstStyle/>
            <a:p>
              <a:r>
                <a:rPr lang="en-US" sz="1200" dirty="0"/>
                <a:t>Later</a:t>
              </a:r>
            </a:p>
          </p:txBody>
        </p:sp>
        <p:cxnSp>
          <p:nvCxnSpPr>
            <p:cNvPr id="28" name="Straight Connector 27">
              <a:extLst>
                <a:ext uri="{FF2B5EF4-FFF2-40B4-BE49-F238E27FC236}">
                  <a16:creationId xmlns:a16="http://schemas.microsoft.com/office/drawing/2014/main" id="{8A1D5FCC-1431-4D27-9DB3-055AC797E83C}"/>
                </a:ext>
              </a:extLst>
            </p:cNvPr>
            <p:cNvCxnSpPr>
              <a:cxnSpLocks/>
            </p:cNvCxnSpPr>
            <p:nvPr/>
          </p:nvCxnSpPr>
          <p:spPr>
            <a:xfrm>
              <a:off x="4087606" y="4082117"/>
              <a:ext cx="1800728" cy="14502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06C14A-DE19-42FD-BC44-4E4CBFB7791E}"/>
                </a:ext>
              </a:extLst>
            </p:cNvPr>
            <p:cNvSpPr txBox="1"/>
            <p:nvPr/>
          </p:nvSpPr>
          <p:spPr>
            <a:xfrm>
              <a:off x="4560108" y="3331993"/>
              <a:ext cx="894303" cy="769441"/>
            </a:xfrm>
            <a:prstGeom prst="rect">
              <a:avLst/>
            </a:prstGeom>
            <a:noFill/>
          </p:spPr>
          <p:txBody>
            <a:bodyPr wrap="square" rtlCol="0">
              <a:spAutoFit/>
            </a:bodyPr>
            <a:lstStyle/>
            <a:p>
              <a:pPr algn="ctr"/>
              <a:r>
                <a:rPr lang="en-US" sz="4400" dirty="0"/>
                <a:t>B</a:t>
              </a:r>
            </a:p>
          </p:txBody>
        </p:sp>
        <p:sp>
          <p:nvSpPr>
            <p:cNvPr id="51" name="TextBox 50">
              <a:extLst>
                <a:ext uri="{FF2B5EF4-FFF2-40B4-BE49-F238E27FC236}">
                  <a16:creationId xmlns:a16="http://schemas.microsoft.com/office/drawing/2014/main" id="{5AD8C6BA-D0EF-49E5-9BCC-42B39536F1FB}"/>
                </a:ext>
              </a:extLst>
            </p:cNvPr>
            <p:cNvSpPr txBox="1"/>
            <p:nvPr/>
          </p:nvSpPr>
          <p:spPr>
            <a:xfrm>
              <a:off x="3984214" y="5691485"/>
              <a:ext cx="674865" cy="276999"/>
            </a:xfrm>
            <a:prstGeom prst="rect">
              <a:avLst/>
            </a:prstGeom>
            <a:noFill/>
          </p:spPr>
          <p:txBody>
            <a:bodyPr wrap="square" rtlCol="0">
              <a:spAutoFit/>
            </a:bodyPr>
            <a:lstStyle/>
            <a:p>
              <a:r>
                <a:rPr lang="en-US" sz="1200" dirty="0"/>
                <a:t>Low</a:t>
              </a:r>
            </a:p>
          </p:txBody>
        </p:sp>
        <p:sp>
          <p:nvSpPr>
            <p:cNvPr id="52" name="TextBox 51">
              <a:extLst>
                <a:ext uri="{FF2B5EF4-FFF2-40B4-BE49-F238E27FC236}">
                  <a16:creationId xmlns:a16="http://schemas.microsoft.com/office/drawing/2014/main" id="{8773D42B-94CA-48F3-89CE-92FE166B24CB}"/>
                </a:ext>
              </a:extLst>
            </p:cNvPr>
            <p:cNvSpPr txBox="1"/>
            <p:nvPr/>
          </p:nvSpPr>
          <p:spPr>
            <a:xfrm>
              <a:off x="5617052" y="5691485"/>
              <a:ext cx="497382" cy="276999"/>
            </a:xfrm>
            <a:prstGeom prst="rect">
              <a:avLst/>
            </a:prstGeom>
            <a:noFill/>
          </p:spPr>
          <p:txBody>
            <a:bodyPr wrap="square" rtlCol="0">
              <a:spAutoFit/>
            </a:bodyPr>
            <a:lstStyle/>
            <a:p>
              <a:r>
                <a:rPr lang="en-US" sz="1200" dirty="0"/>
                <a:t>High</a:t>
              </a:r>
            </a:p>
          </p:txBody>
        </p:sp>
        <p:sp>
          <p:nvSpPr>
            <p:cNvPr id="57" name="TextBox 56">
              <a:extLst>
                <a:ext uri="{FF2B5EF4-FFF2-40B4-BE49-F238E27FC236}">
                  <a16:creationId xmlns:a16="http://schemas.microsoft.com/office/drawing/2014/main" id="{60098BE2-68BA-4D9A-8E4D-62B686AB66FC}"/>
                </a:ext>
              </a:extLst>
            </p:cNvPr>
            <p:cNvSpPr txBox="1"/>
            <p:nvPr/>
          </p:nvSpPr>
          <p:spPr>
            <a:xfrm rot="16200000">
              <a:off x="2058321" y="4760871"/>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grpSp>
    </p:spTree>
    <p:extLst>
      <p:ext uri="{BB962C8B-B14F-4D97-AF65-F5344CB8AC3E}">
        <p14:creationId xmlns:p14="http://schemas.microsoft.com/office/powerpoint/2010/main" val="28197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7A88FD-09E2-4F54-8A91-0BFE27849A6C}"/>
              </a:ext>
            </a:extLst>
          </p:cNvPr>
          <p:cNvSpPr>
            <a:spLocks noGrp="1"/>
          </p:cNvSpPr>
          <p:nvPr>
            <p:ph type="title"/>
          </p:nvPr>
        </p:nvSpPr>
        <p:spPr>
          <a:xfrm>
            <a:off x="125281" y="206100"/>
            <a:ext cx="9031102" cy="1048327"/>
          </a:xfrm>
        </p:spPr>
        <p:txBody>
          <a:bodyPr>
            <a:normAutofit fontScale="90000"/>
          </a:bodyPr>
          <a:lstStyle/>
          <a:p>
            <a:r>
              <a:rPr lang="en-US" sz="3600" dirty="0">
                <a:latin typeface="Cambria" panose="02040503050406030204" pitchFamily="18" charset="0"/>
                <a:ea typeface="MS Mincho" panose="02020609040205080304" pitchFamily="49" charset="-128"/>
                <a:cs typeface="Times New Roman" panose="02020603050405020304" pitchFamily="18" charset="0"/>
              </a:rPr>
              <a:t>How do you expect bumblebee emergence phenology to change across years as the climate warms?</a:t>
            </a:r>
            <a:endParaRPr lang="en-US" sz="3600" dirty="0"/>
          </a:p>
        </p:txBody>
      </p:sp>
      <p:sp>
        <p:nvSpPr>
          <p:cNvPr id="2" name="Slide Number Placeholder 1">
            <a:extLst>
              <a:ext uri="{FF2B5EF4-FFF2-40B4-BE49-F238E27FC236}">
                <a16:creationId xmlns:a16="http://schemas.microsoft.com/office/drawing/2014/main" id="{45FF6DD1-2E1B-4701-8C5A-6E5020F0FF1E}"/>
              </a:ext>
            </a:extLst>
          </p:cNvPr>
          <p:cNvSpPr>
            <a:spLocks noGrp="1"/>
          </p:cNvSpPr>
          <p:nvPr>
            <p:ph type="sldNum" sz="quarter" idx="12"/>
          </p:nvPr>
        </p:nvSpPr>
        <p:spPr/>
        <p:txBody>
          <a:bodyPr/>
          <a:lstStyle/>
          <a:p>
            <a:fld id="{648EA45A-A3A7-47FB-B879-C34DE2F04DB6}" type="slidenum">
              <a:rPr lang="en-US" smtClean="0"/>
              <a:t>21</a:t>
            </a:fld>
            <a:endParaRPr lang="en-US"/>
          </a:p>
        </p:txBody>
      </p:sp>
      <p:cxnSp>
        <p:nvCxnSpPr>
          <p:cNvPr id="20" name="Straight Connector 19">
            <a:extLst>
              <a:ext uri="{FF2B5EF4-FFF2-40B4-BE49-F238E27FC236}">
                <a16:creationId xmlns:a16="http://schemas.microsoft.com/office/drawing/2014/main" id="{6AA6CCDA-435E-477F-8137-F8921BD4346D}"/>
              </a:ext>
            </a:extLst>
          </p:cNvPr>
          <p:cNvCxnSpPr/>
          <p:nvPr/>
        </p:nvCxnSpPr>
        <p:spPr>
          <a:xfrm>
            <a:off x="3827894" y="4329301"/>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C49B450-5C41-42E9-A9E7-EBFD36D602B6}"/>
              </a:ext>
            </a:extLst>
          </p:cNvPr>
          <p:cNvCxnSpPr>
            <a:cxnSpLocks/>
          </p:cNvCxnSpPr>
          <p:nvPr/>
        </p:nvCxnSpPr>
        <p:spPr>
          <a:xfrm flipH="1">
            <a:off x="3827894" y="6117908"/>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FB9F612D-8EA5-40BB-BD80-CB685F6FC671}"/>
              </a:ext>
            </a:extLst>
          </p:cNvPr>
          <p:cNvSpPr txBox="1"/>
          <p:nvPr/>
        </p:nvSpPr>
        <p:spPr>
          <a:xfrm rot="16200000">
            <a:off x="3402887" y="5647626"/>
            <a:ext cx="584455" cy="276999"/>
          </a:xfrm>
          <a:prstGeom prst="rect">
            <a:avLst/>
          </a:prstGeom>
          <a:noFill/>
        </p:spPr>
        <p:txBody>
          <a:bodyPr wrap="none" rtlCol="0">
            <a:spAutoFit/>
          </a:bodyPr>
          <a:lstStyle/>
          <a:p>
            <a:r>
              <a:rPr lang="en-US" sz="1200" dirty="0"/>
              <a:t>Earlier</a:t>
            </a:r>
          </a:p>
        </p:txBody>
      </p:sp>
      <p:sp>
        <p:nvSpPr>
          <p:cNvPr id="27" name="TextBox 26">
            <a:extLst>
              <a:ext uri="{FF2B5EF4-FFF2-40B4-BE49-F238E27FC236}">
                <a16:creationId xmlns:a16="http://schemas.microsoft.com/office/drawing/2014/main" id="{43261065-B6CB-4245-BFB8-CC9ADD7CBE8E}"/>
              </a:ext>
            </a:extLst>
          </p:cNvPr>
          <p:cNvSpPr txBox="1"/>
          <p:nvPr/>
        </p:nvSpPr>
        <p:spPr>
          <a:xfrm rot="16200000">
            <a:off x="3422253" y="4480872"/>
            <a:ext cx="500586" cy="276999"/>
          </a:xfrm>
          <a:prstGeom prst="rect">
            <a:avLst/>
          </a:prstGeom>
          <a:noFill/>
        </p:spPr>
        <p:txBody>
          <a:bodyPr wrap="none" rtlCol="0">
            <a:spAutoFit/>
          </a:bodyPr>
          <a:lstStyle/>
          <a:p>
            <a:r>
              <a:rPr lang="en-US" sz="1200" dirty="0"/>
              <a:t>Later</a:t>
            </a:r>
          </a:p>
        </p:txBody>
      </p:sp>
      <p:cxnSp>
        <p:nvCxnSpPr>
          <p:cNvPr id="28" name="Straight Connector 27">
            <a:extLst>
              <a:ext uri="{FF2B5EF4-FFF2-40B4-BE49-F238E27FC236}">
                <a16:creationId xmlns:a16="http://schemas.microsoft.com/office/drawing/2014/main" id="{8A1D5FCC-1431-4D27-9DB3-055AC797E83C}"/>
              </a:ext>
            </a:extLst>
          </p:cNvPr>
          <p:cNvCxnSpPr>
            <a:cxnSpLocks/>
          </p:cNvCxnSpPr>
          <p:nvPr/>
        </p:nvCxnSpPr>
        <p:spPr>
          <a:xfrm>
            <a:off x="3930653" y="4474170"/>
            <a:ext cx="1800728" cy="14502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5F5740-7FB7-4F5D-94E3-8785E4ABE9C3}"/>
              </a:ext>
            </a:extLst>
          </p:cNvPr>
          <p:cNvCxnSpPr/>
          <p:nvPr/>
        </p:nvCxnSpPr>
        <p:spPr>
          <a:xfrm>
            <a:off x="6685361" y="4411394"/>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EC3425C-7FFC-4EBD-A3CE-11A549FF736F}"/>
              </a:ext>
            </a:extLst>
          </p:cNvPr>
          <p:cNvCxnSpPr>
            <a:cxnSpLocks/>
          </p:cNvCxnSpPr>
          <p:nvPr/>
        </p:nvCxnSpPr>
        <p:spPr>
          <a:xfrm flipH="1">
            <a:off x="6685361" y="6200001"/>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5C85B072-6922-4F58-B52B-E108272EA365}"/>
              </a:ext>
            </a:extLst>
          </p:cNvPr>
          <p:cNvSpPr txBox="1"/>
          <p:nvPr/>
        </p:nvSpPr>
        <p:spPr>
          <a:xfrm rot="16200000">
            <a:off x="6260354" y="5729719"/>
            <a:ext cx="584455" cy="276999"/>
          </a:xfrm>
          <a:prstGeom prst="rect">
            <a:avLst/>
          </a:prstGeom>
          <a:noFill/>
        </p:spPr>
        <p:txBody>
          <a:bodyPr wrap="none" rtlCol="0">
            <a:spAutoFit/>
          </a:bodyPr>
          <a:lstStyle/>
          <a:p>
            <a:r>
              <a:rPr lang="en-US" sz="1200" dirty="0"/>
              <a:t>Earlier</a:t>
            </a:r>
          </a:p>
        </p:txBody>
      </p:sp>
      <p:sp>
        <p:nvSpPr>
          <p:cNvPr id="40" name="TextBox 39">
            <a:extLst>
              <a:ext uri="{FF2B5EF4-FFF2-40B4-BE49-F238E27FC236}">
                <a16:creationId xmlns:a16="http://schemas.microsoft.com/office/drawing/2014/main" id="{881BD553-98EE-4CFE-BFE6-A87E425B578D}"/>
              </a:ext>
            </a:extLst>
          </p:cNvPr>
          <p:cNvSpPr txBox="1"/>
          <p:nvPr/>
        </p:nvSpPr>
        <p:spPr>
          <a:xfrm rot="16200000">
            <a:off x="6279720" y="4562965"/>
            <a:ext cx="500586" cy="276999"/>
          </a:xfrm>
          <a:prstGeom prst="rect">
            <a:avLst/>
          </a:prstGeom>
          <a:noFill/>
        </p:spPr>
        <p:txBody>
          <a:bodyPr wrap="none" rtlCol="0">
            <a:spAutoFit/>
          </a:bodyPr>
          <a:lstStyle/>
          <a:p>
            <a:r>
              <a:rPr lang="en-US" sz="1200" dirty="0"/>
              <a:t>Later</a:t>
            </a:r>
          </a:p>
        </p:txBody>
      </p:sp>
      <p:cxnSp>
        <p:nvCxnSpPr>
          <p:cNvPr id="41" name="Straight Connector 40">
            <a:extLst>
              <a:ext uri="{FF2B5EF4-FFF2-40B4-BE49-F238E27FC236}">
                <a16:creationId xmlns:a16="http://schemas.microsoft.com/office/drawing/2014/main" id="{274A8E3E-A348-495E-A849-B681D88F846F}"/>
              </a:ext>
            </a:extLst>
          </p:cNvPr>
          <p:cNvCxnSpPr>
            <a:cxnSpLocks/>
          </p:cNvCxnSpPr>
          <p:nvPr/>
        </p:nvCxnSpPr>
        <p:spPr>
          <a:xfrm>
            <a:off x="6795278" y="5290227"/>
            <a:ext cx="179356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2937391-E674-41AD-A83B-2211E64EB954}"/>
              </a:ext>
            </a:extLst>
          </p:cNvPr>
          <p:cNvSpPr txBox="1"/>
          <p:nvPr/>
        </p:nvSpPr>
        <p:spPr>
          <a:xfrm>
            <a:off x="1326484" y="3769550"/>
            <a:ext cx="894303" cy="769441"/>
          </a:xfrm>
          <a:prstGeom prst="rect">
            <a:avLst/>
          </a:prstGeom>
          <a:noFill/>
        </p:spPr>
        <p:txBody>
          <a:bodyPr wrap="square" rtlCol="0">
            <a:spAutoFit/>
          </a:bodyPr>
          <a:lstStyle/>
          <a:p>
            <a:pPr algn="ctr"/>
            <a:r>
              <a:rPr lang="en-US" sz="4400" dirty="0"/>
              <a:t>A</a:t>
            </a:r>
          </a:p>
        </p:txBody>
      </p:sp>
      <p:sp>
        <p:nvSpPr>
          <p:cNvPr id="45" name="TextBox 44">
            <a:extLst>
              <a:ext uri="{FF2B5EF4-FFF2-40B4-BE49-F238E27FC236}">
                <a16:creationId xmlns:a16="http://schemas.microsoft.com/office/drawing/2014/main" id="{5D06C14A-DE19-42FD-BC44-4E4CBFB7791E}"/>
              </a:ext>
            </a:extLst>
          </p:cNvPr>
          <p:cNvSpPr txBox="1"/>
          <p:nvPr/>
        </p:nvSpPr>
        <p:spPr>
          <a:xfrm>
            <a:off x="4403155" y="3724046"/>
            <a:ext cx="894303" cy="769441"/>
          </a:xfrm>
          <a:prstGeom prst="rect">
            <a:avLst/>
          </a:prstGeom>
          <a:noFill/>
        </p:spPr>
        <p:txBody>
          <a:bodyPr wrap="square" rtlCol="0">
            <a:spAutoFit/>
          </a:bodyPr>
          <a:lstStyle/>
          <a:p>
            <a:pPr algn="ctr"/>
            <a:r>
              <a:rPr lang="en-US" sz="4400" dirty="0"/>
              <a:t>B</a:t>
            </a:r>
          </a:p>
        </p:txBody>
      </p:sp>
      <p:sp>
        <p:nvSpPr>
          <p:cNvPr id="46" name="TextBox 45">
            <a:extLst>
              <a:ext uri="{FF2B5EF4-FFF2-40B4-BE49-F238E27FC236}">
                <a16:creationId xmlns:a16="http://schemas.microsoft.com/office/drawing/2014/main" id="{935AD411-27F0-4A8C-A16B-202E891FFBA7}"/>
              </a:ext>
            </a:extLst>
          </p:cNvPr>
          <p:cNvSpPr txBox="1"/>
          <p:nvPr/>
        </p:nvSpPr>
        <p:spPr>
          <a:xfrm>
            <a:off x="7423812" y="3769549"/>
            <a:ext cx="894303" cy="769441"/>
          </a:xfrm>
          <a:prstGeom prst="rect">
            <a:avLst/>
          </a:prstGeom>
          <a:noFill/>
        </p:spPr>
        <p:txBody>
          <a:bodyPr wrap="square" rtlCol="0">
            <a:spAutoFit/>
          </a:bodyPr>
          <a:lstStyle/>
          <a:p>
            <a:pPr algn="ctr"/>
            <a:r>
              <a:rPr lang="en-US" sz="4400" dirty="0"/>
              <a:t>C</a:t>
            </a:r>
          </a:p>
        </p:txBody>
      </p:sp>
      <p:cxnSp>
        <p:nvCxnSpPr>
          <p:cNvPr id="30" name="Straight Connector 29">
            <a:extLst>
              <a:ext uri="{FF2B5EF4-FFF2-40B4-BE49-F238E27FC236}">
                <a16:creationId xmlns:a16="http://schemas.microsoft.com/office/drawing/2014/main" id="{545D7ECE-8D38-410F-B090-4DDF9E2F2304}"/>
              </a:ext>
            </a:extLst>
          </p:cNvPr>
          <p:cNvCxnSpPr/>
          <p:nvPr/>
        </p:nvCxnSpPr>
        <p:spPr>
          <a:xfrm>
            <a:off x="754324" y="4371840"/>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FAEA39D-1BF2-43FE-B907-C43222C12E81}"/>
              </a:ext>
            </a:extLst>
          </p:cNvPr>
          <p:cNvCxnSpPr>
            <a:cxnSpLocks/>
          </p:cNvCxnSpPr>
          <p:nvPr/>
        </p:nvCxnSpPr>
        <p:spPr>
          <a:xfrm flipH="1">
            <a:off x="754324" y="6160447"/>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CBEE8DFC-C395-452A-8314-CF16A5E1EC27}"/>
              </a:ext>
            </a:extLst>
          </p:cNvPr>
          <p:cNvSpPr txBox="1"/>
          <p:nvPr/>
        </p:nvSpPr>
        <p:spPr>
          <a:xfrm rot="16200000">
            <a:off x="329317" y="5690165"/>
            <a:ext cx="584455" cy="276999"/>
          </a:xfrm>
          <a:prstGeom prst="rect">
            <a:avLst/>
          </a:prstGeom>
          <a:noFill/>
        </p:spPr>
        <p:txBody>
          <a:bodyPr wrap="none" rtlCol="0">
            <a:spAutoFit/>
          </a:bodyPr>
          <a:lstStyle/>
          <a:p>
            <a:r>
              <a:rPr lang="en-US" sz="1200" dirty="0"/>
              <a:t>Earlier</a:t>
            </a:r>
          </a:p>
        </p:txBody>
      </p:sp>
      <p:sp>
        <p:nvSpPr>
          <p:cNvPr id="49" name="TextBox 48">
            <a:extLst>
              <a:ext uri="{FF2B5EF4-FFF2-40B4-BE49-F238E27FC236}">
                <a16:creationId xmlns:a16="http://schemas.microsoft.com/office/drawing/2014/main" id="{0B610E05-79E1-4C49-AF41-7FBE1297E804}"/>
              </a:ext>
            </a:extLst>
          </p:cNvPr>
          <p:cNvSpPr txBox="1"/>
          <p:nvPr/>
        </p:nvSpPr>
        <p:spPr>
          <a:xfrm rot="16200000">
            <a:off x="348683" y="4523411"/>
            <a:ext cx="500586" cy="276999"/>
          </a:xfrm>
          <a:prstGeom prst="rect">
            <a:avLst/>
          </a:prstGeom>
          <a:noFill/>
        </p:spPr>
        <p:txBody>
          <a:bodyPr wrap="none" rtlCol="0">
            <a:spAutoFit/>
          </a:bodyPr>
          <a:lstStyle/>
          <a:p>
            <a:r>
              <a:rPr lang="en-US" sz="1200" dirty="0"/>
              <a:t>Later</a:t>
            </a:r>
          </a:p>
        </p:txBody>
      </p:sp>
      <p:cxnSp>
        <p:nvCxnSpPr>
          <p:cNvPr id="50" name="Straight Connector 49">
            <a:extLst>
              <a:ext uri="{FF2B5EF4-FFF2-40B4-BE49-F238E27FC236}">
                <a16:creationId xmlns:a16="http://schemas.microsoft.com/office/drawing/2014/main" id="{00C8064E-BA5C-48C8-AC9D-F72582B53FD2}"/>
              </a:ext>
            </a:extLst>
          </p:cNvPr>
          <p:cNvCxnSpPr>
            <a:cxnSpLocks/>
          </p:cNvCxnSpPr>
          <p:nvPr/>
        </p:nvCxnSpPr>
        <p:spPr>
          <a:xfrm flipV="1">
            <a:off x="914400" y="4612193"/>
            <a:ext cx="1698171" cy="14236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B1C50B-8E1B-43FA-886E-8A429FA0E067}"/>
              </a:ext>
            </a:extLst>
          </p:cNvPr>
          <p:cNvCxnSpPr/>
          <p:nvPr/>
        </p:nvCxnSpPr>
        <p:spPr>
          <a:xfrm>
            <a:off x="3786000" y="1132146"/>
            <a:ext cx="0" cy="1788607"/>
          </a:xfrm>
          <a:prstGeom prst="line">
            <a:avLst/>
          </a:prstGeom>
          <a:ln w="3810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26306EF9-389E-4ADB-A6A0-0B1D9F6533AD}"/>
              </a:ext>
            </a:extLst>
          </p:cNvPr>
          <p:cNvCxnSpPr>
            <a:cxnSpLocks/>
          </p:cNvCxnSpPr>
          <p:nvPr/>
        </p:nvCxnSpPr>
        <p:spPr>
          <a:xfrm flipH="1">
            <a:off x="3786000" y="2920752"/>
            <a:ext cx="2054259" cy="0"/>
          </a:xfrm>
          <a:prstGeom prst="line">
            <a:avLst/>
          </a:prstGeom>
          <a:ln w="38100"/>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79AFD7DB-2DBE-446D-BE24-E0DEF92E4944}"/>
              </a:ext>
            </a:extLst>
          </p:cNvPr>
          <p:cNvSpPr txBox="1"/>
          <p:nvPr/>
        </p:nvSpPr>
        <p:spPr>
          <a:xfrm>
            <a:off x="4572000" y="3109579"/>
            <a:ext cx="586507" cy="369332"/>
          </a:xfrm>
          <a:prstGeom prst="rect">
            <a:avLst/>
          </a:prstGeom>
          <a:noFill/>
        </p:spPr>
        <p:txBody>
          <a:bodyPr wrap="none" rtlCol="0">
            <a:spAutoFit/>
          </a:bodyPr>
          <a:lstStyle/>
          <a:p>
            <a:r>
              <a:rPr lang="en-US" dirty="0"/>
              <a:t>Year</a:t>
            </a:r>
          </a:p>
        </p:txBody>
      </p:sp>
      <p:sp>
        <p:nvSpPr>
          <p:cNvPr id="54" name="TextBox 53">
            <a:extLst>
              <a:ext uri="{FF2B5EF4-FFF2-40B4-BE49-F238E27FC236}">
                <a16:creationId xmlns:a16="http://schemas.microsoft.com/office/drawing/2014/main" id="{E381D0DB-4398-4EF4-9A07-3025008B9097}"/>
              </a:ext>
            </a:extLst>
          </p:cNvPr>
          <p:cNvSpPr txBox="1"/>
          <p:nvPr/>
        </p:nvSpPr>
        <p:spPr>
          <a:xfrm>
            <a:off x="3695113" y="2920330"/>
            <a:ext cx="2300609" cy="276999"/>
          </a:xfrm>
          <a:prstGeom prst="rect">
            <a:avLst/>
          </a:prstGeom>
          <a:noFill/>
        </p:spPr>
        <p:txBody>
          <a:bodyPr wrap="square" rtlCol="0">
            <a:spAutoFit/>
          </a:bodyPr>
          <a:lstStyle/>
          <a:p>
            <a:r>
              <a:rPr lang="en-US" sz="1200" dirty="0"/>
              <a:t>2012       2014       2016       2018</a:t>
            </a:r>
          </a:p>
        </p:txBody>
      </p:sp>
      <p:sp>
        <p:nvSpPr>
          <p:cNvPr id="56" name="TextBox 55">
            <a:extLst>
              <a:ext uri="{FF2B5EF4-FFF2-40B4-BE49-F238E27FC236}">
                <a16:creationId xmlns:a16="http://schemas.microsoft.com/office/drawing/2014/main" id="{09D5FD0A-37A1-44A9-8C69-40744B1645EB}"/>
              </a:ext>
            </a:extLst>
          </p:cNvPr>
          <p:cNvSpPr txBox="1"/>
          <p:nvPr/>
        </p:nvSpPr>
        <p:spPr>
          <a:xfrm rot="16200000">
            <a:off x="2255485" y="1852106"/>
            <a:ext cx="2074892" cy="338554"/>
          </a:xfrm>
          <a:prstGeom prst="rect">
            <a:avLst/>
          </a:prstGeom>
          <a:noFill/>
        </p:spPr>
        <p:txBody>
          <a:bodyPr wrap="square" rtlCol="0">
            <a:spAutoFit/>
          </a:bodyPr>
          <a:lstStyle/>
          <a:p>
            <a:r>
              <a:rPr lang="en-US" sz="1600" dirty="0"/>
              <a:t>Mean Spring Temp (°C)</a:t>
            </a:r>
          </a:p>
        </p:txBody>
      </p:sp>
      <p:sp>
        <p:nvSpPr>
          <p:cNvPr id="57" name="TextBox 56">
            <a:extLst>
              <a:ext uri="{FF2B5EF4-FFF2-40B4-BE49-F238E27FC236}">
                <a16:creationId xmlns:a16="http://schemas.microsoft.com/office/drawing/2014/main" id="{98A53B7D-EEED-45A8-A70B-4038F40727C9}"/>
              </a:ext>
            </a:extLst>
          </p:cNvPr>
          <p:cNvSpPr txBox="1"/>
          <p:nvPr/>
        </p:nvSpPr>
        <p:spPr>
          <a:xfrm>
            <a:off x="3357166" y="2673253"/>
            <a:ext cx="458780" cy="276999"/>
          </a:xfrm>
          <a:prstGeom prst="rect">
            <a:avLst/>
          </a:prstGeom>
          <a:noFill/>
        </p:spPr>
        <p:txBody>
          <a:bodyPr wrap="none" rtlCol="0">
            <a:spAutoFit/>
          </a:bodyPr>
          <a:lstStyle/>
          <a:p>
            <a:r>
              <a:rPr lang="en-US" sz="1200" dirty="0"/>
              <a:t>14.2</a:t>
            </a:r>
          </a:p>
        </p:txBody>
      </p:sp>
      <p:cxnSp>
        <p:nvCxnSpPr>
          <p:cNvPr id="59" name="Straight Connector 58">
            <a:extLst>
              <a:ext uri="{FF2B5EF4-FFF2-40B4-BE49-F238E27FC236}">
                <a16:creationId xmlns:a16="http://schemas.microsoft.com/office/drawing/2014/main" id="{6B03A70C-DEC5-4C38-8995-F5B72B372004}"/>
              </a:ext>
            </a:extLst>
          </p:cNvPr>
          <p:cNvCxnSpPr>
            <a:cxnSpLocks/>
          </p:cNvCxnSpPr>
          <p:nvPr/>
        </p:nvCxnSpPr>
        <p:spPr>
          <a:xfrm flipV="1">
            <a:off x="3958715" y="1483925"/>
            <a:ext cx="1587029" cy="71496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2DB1CF6E-B7D3-4E35-AB89-82183171ACFF}"/>
              </a:ext>
            </a:extLst>
          </p:cNvPr>
          <p:cNvSpPr txBox="1"/>
          <p:nvPr/>
        </p:nvSpPr>
        <p:spPr>
          <a:xfrm>
            <a:off x="3360248" y="2464260"/>
            <a:ext cx="458780" cy="276999"/>
          </a:xfrm>
          <a:prstGeom prst="rect">
            <a:avLst/>
          </a:prstGeom>
          <a:noFill/>
        </p:spPr>
        <p:txBody>
          <a:bodyPr wrap="none" rtlCol="0">
            <a:spAutoFit/>
          </a:bodyPr>
          <a:lstStyle/>
          <a:p>
            <a:r>
              <a:rPr lang="en-US" sz="1200" dirty="0"/>
              <a:t>14.3</a:t>
            </a:r>
          </a:p>
        </p:txBody>
      </p:sp>
      <p:sp>
        <p:nvSpPr>
          <p:cNvPr id="61" name="TextBox 60">
            <a:extLst>
              <a:ext uri="{FF2B5EF4-FFF2-40B4-BE49-F238E27FC236}">
                <a16:creationId xmlns:a16="http://schemas.microsoft.com/office/drawing/2014/main" id="{EC2E7390-ADB8-4B6E-A29F-DD687543D6FB}"/>
              </a:ext>
            </a:extLst>
          </p:cNvPr>
          <p:cNvSpPr txBox="1"/>
          <p:nvPr/>
        </p:nvSpPr>
        <p:spPr>
          <a:xfrm>
            <a:off x="3352266" y="2262926"/>
            <a:ext cx="458780" cy="276999"/>
          </a:xfrm>
          <a:prstGeom prst="rect">
            <a:avLst/>
          </a:prstGeom>
          <a:noFill/>
        </p:spPr>
        <p:txBody>
          <a:bodyPr wrap="none" rtlCol="0">
            <a:spAutoFit/>
          </a:bodyPr>
          <a:lstStyle/>
          <a:p>
            <a:r>
              <a:rPr lang="en-US" sz="1200" dirty="0"/>
              <a:t>14.4</a:t>
            </a:r>
          </a:p>
        </p:txBody>
      </p:sp>
      <p:sp>
        <p:nvSpPr>
          <p:cNvPr id="62" name="TextBox 61">
            <a:extLst>
              <a:ext uri="{FF2B5EF4-FFF2-40B4-BE49-F238E27FC236}">
                <a16:creationId xmlns:a16="http://schemas.microsoft.com/office/drawing/2014/main" id="{D61A84B8-474B-4BAF-BF1A-E3758A70A56E}"/>
              </a:ext>
            </a:extLst>
          </p:cNvPr>
          <p:cNvSpPr txBox="1"/>
          <p:nvPr/>
        </p:nvSpPr>
        <p:spPr>
          <a:xfrm>
            <a:off x="3360248" y="2072418"/>
            <a:ext cx="458780" cy="276999"/>
          </a:xfrm>
          <a:prstGeom prst="rect">
            <a:avLst/>
          </a:prstGeom>
          <a:noFill/>
        </p:spPr>
        <p:txBody>
          <a:bodyPr wrap="none" rtlCol="0">
            <a:spAutoFit/>
          </a:bodyPr>
          <a:lstStyle/>
          <a:p>
            <a:r>
              <a:rPr lang="en-US" sz="1200" dirty="0"/>
              <a:t>14.5</a:t>
            </a:r>
          </a:p>
        </p:txBody>
      </p:sp>
      <p:sp>
        <p:nvSpPr>
          <p:cNvPr id="63" name="TextBox 62">
            <a:extLst>
              <a:ext uri="{FF2B5EF4-FFF2-40B4-BE49-F238E27FC236}">
                <a16:creationId xmlns:a16="http://schemas.microsoft.com/office/drawing/2014/main" id="{CE3E7447-6E69-4B92-978E-EFB1C2B11433}"/>
              </a:ext>
            </a:extLst>
          </p:cNvPr>
          <p:cNvSpPr txBox="1"/>
          <p:nvPr/>
        </p:nvSpPr>
        <p:spPr>
          <a:xfrm>
            <a:off x="3360248" y="1882883"/>
            <a:ext cx="458780" cy="276999"/>
          </a:xfrm>
          <a:prstGeom prst="rect">
            <a:avLst/>
          </a:prstGeom>
          <a:noFill/>
        </p:spPr>
        <p:txBody>
          <a:bodyPr wrap="none" rtlCol="0">
            <a:spAutoFit/>
          </a:bodyPr>
          <a:lstStyle/>
          <a:p>
            <a:r>
              <a:rPr lang="en-US" sz="1200" dirty="0"/>
              <a:t>14.6</a:t>
            </a:r>
          </a:p>
        </p:txBody>
      </p:sp>
      <p:sp>
        <p:nvSpPr>
          <p:cNvPr id="64" name="TextBox 63">
            <a:extLst>
              <a:ext uri="{FF2B5EF4-FFF2-40B4-BE49-F238E27FC236}">
                <a16:creationId xmlns:a16="http://schemas.microsoft.com/office/drawing/2014/main" id="{73339F55-96AE-49D5-A0E0-5959A4B9B84C}"/>
              </a:ext>
            </a:extLst>
          </p:cNvPr>
          <p:cNvSpPr txBox="1"/>
          <p:nvPr/>
        </p:nvSpPr>
        <p:spPr>
          <a:xfrm>
            <a:off x="3352266" y="1686841"/>
            <a:ext cx="458780" cy="276999"/>
          </a:xfrm>
          <a:prstGeom prst="rect">
            <a:avLst/>
          </a:prstGeom>
          <a:noFill/>
        </p:spPr>
        <p:txBody>
          <a:bodyPr wrap="none" rtlCol="0">
            <a:spAutoFit/>
          </a:bodyPr>
          <a:lstStyle/>
          <a:p>
            <a:r>
              <a:rPr lang="en-US" sz="1200" dirty="0"/>
              <a:t>14.7</a:t>
            </a:r>
          </a:p>
        </p:txBody>
      </p:sp>
      <p:sp>
        <p:nvSpPr>
          <p:cNvPr id="65" name="TextBox 64">
            <a:extLst>
              <a:ext uri="{FF2B5EF4-FFF2-40B4-BE49-F238E27FC236}">
                <a16:creationId xmlns:a16="http://schemas.microsoft.com/office/drawing/2014/main" id="{D9ACD82D-A6F8-4159-9CA6-69B1A695347F}"/>
              </a:ext>
            </a:extLst>
          </p:cNvPr>
          <p:cNvSpPr txBox="1"/>
          <p:nvPr/>
        </p:nvSpPr>
        <p:spPr>
          <a:xfrm>
            <a:off x="3354209" y="1495958"/>
            <a:ext cx="458780" cy="276999"/>
          </a:xfrm>
          <a:prstGeom prst="rect">
            <a:avLst/>
          </a:prstGeom>
          <a:noFill/>
        </p:spPr>
        <p:txBody>
          <a:bodyPr wrap="none" rtlCol="0">
            <a:spAutoFit/>
          </a:bodyPr>
          <a:lstStyle/>
          <a:p>
            <a:r>
              <a:rPr lang="en-US" sz="1200" dirty="0"/>
              <a:t>14.8</a:t>
            </a:r>
          </a:p>
        </p:txBody>
      </p:sp>
      <p:sp>
        <p:nvSpPr>
          <p:cNvPr id="66" name="TextBox 65">
            <a:extLst>
              <a:ext uri="{FF2B5EF4-FFF2-40B4-BE49-F238E27FC236}">
                <a16:creationId xmlns:a16="http://schemas.microsoft.com/office/drawing/2014/main" id="{0C29CD3E-5395-4AAB-92FC-164FD8C87BD0}"/>
              </a:ext>
            </a:extLst>
          </p:cNvPr>
          <p:cNvSpPr txBox="1"/>
          <p:nvPr/>
        </p:nvSpPr>
        <p:spPr>
          <a:xfrm>
            <a:off x="3369761" y="1316887"/>
            <a:ext cx="458780" cy="276999"/>
          </a:xfrm>
          <a:prstGeom prst="rect">
            <a:avLst/>
          </a:prstGeom>
          <a:noFill/>
        </p:spPr>
        <p:txBody>
          <a:bodyPr wrap="none" rtlCol="0">
            <a:spAutoFit/>
          </a:bodyPr>
          <a:lstStyle/>
          <a:p>
            <a:r>
              <a:rPr lang="en-US" sz="1200" dirty="0"/>
              <a:t>14.9</a:t>
            </a:r>
          </a:p>
        </p:txBody>
      </p:sp>
      <p:sp>
        <p:nvSpPr>
          <p:cNvPr id="67" name="TextBox 66">
            <a:extLst>
              <a:ext uri="{FF2B5EF4-FFF2-40B4-BE49-F238E27FC236}">
                <a16:creationId xmlns:a16="http://schemas.microsoft.com/office/drawing/2014/main" id="{C2F5ED6E-CD4B-490B-BBE3-8725BAA95172}"/>
              </a:ext>
            </a:extLst>
          </p:cNvPr>
          <p:cNvSpPr txBox="1"/>
          <p:nvPr/>
        </p:nvSpPr>
        <p:spPr>
          <a:xfrm>
            <a:off x="3369761" y="1167923"/>
            <a:ext cx="458780" cy="276999"/>
          </a:xfrm>
          <a:prstGeom prst="rect">
            <a:avLst/>
          </a:prstGeom>
          <a:noFill/>
        </p:spPr>
        <p:txBody>
          <a:bodyPr wrap="none" rtlCol="0">
            <a:spAutoFit/>
          </a:bodyPr>
          <a:lstStyle/>
          <a:p>
            <a:r>
              <a:rPr lang="en-US" sz="1200" dirty="0"/>
              <a:t>15.0</a:t>
            </a:r>
          </a:p>
        </p:txBody>
      </p:sp>
      <p:sp>
        <p:nvSpPr>
          <p:cNvPr id="69" name="TextBox 68">
            <a:extLst>
              <a:ext uri="{FF2B5EF4-FFF2-40B4-BE49-F238E27FC236}">
                <a16:creationId xmlns:a16="http://schemas.microsoft.com/office/drawing/2014/main" id="{12339809-8C82-4FB1-980A-B5C602159848}"/>
              </a:ext>
            </a:extLst>
          </p:cNvPr>
          <p:cNvSpPr txBox="1"/>
          <p:nvPr/>
        </p:nvSpPr>
        <p:spPr>
          <a:xfrm>
            <a:off x="1622171" y="6375793"/>
            <a:ext cx="586507" cy="369332"/>
          </a:xfrm>
          <a:prstGeom prst="rect">
            <a:avLst/>
          </a:prstGeom>
          <a:noFill/>
        </p:spPr>
        <p:txBody>
          <a:bodyPr wrap="none" rtlCol="0">
            <a:spAutoFit/>
          </a:bodyPr>
          <a:lstStyle/>
          <a:p>
            <a:r>
              <a:rPr lang="en-US" dirty="0"/>
              <a:t>Year</a:t>
            </a:r>
          </a:p>
        </p:txBody>
      </p:sp>
      <p:sp>
        <p:nvSpPr>
          <p:cNvPr id="70" name="TextBox 69">
            <a:extLst>
              <a:ext uri="{FF2B5EF4-FFF2-40B4-BE49-F238E27FC236}">
                <a16:creationId xmlns:a16="http://schemas.microsoft.com/office/drawing/2014/main" id="{CC21BC10-8A39-43CA-8F02-F8A37C4C1FA7}"/>
              </a:ext>
            </a:extLst>
          </p:cNvPr>
          <p:cNvSpPr txBox="1"/>
          <p:nvPr/>
        </p:nvSpPr>
        <p:spPr>
          <a:xfrm>
            <a:off x="745284" y="6186544"/>
            <a:ext cx="2300609" cy="276999"/>
          </a:xfrm>
          <a:prstGeom prst="rect">
            <a:avLst/>
          </a:prstGeom>
          <a:noFill/>
        </p:spPr>
        <p:txBody>
          <a:bodyPr wrap="square" rtlCol="0">
            <a:spAutoFit/>
          </a:bodyPr>
          <a:lstStyle/>
          <a:p>
            <a:r>
              <a:rPr lang="en-US" sz="1200" dirty="0"/>
              <a:t>2012       2014       2016       2018</a:t>
            </a:r>
          </a:p>
        </p:txBody>
      </p:sp>
      <p:sp>
        <p:nvSpPr>
          <p:cNvPr id="71" name="TextBox 70">
            <a:extLst>
              <a:ext uri="{FF2B5EF4-FFF2-40B4-BE49-F238E27FC236}">
                <a16:creationId xmlns:a16="http://schemas.microsoft.com/office/drawing/2014/main" id="{054A2734-7A9A-4322-978B-6E68EC437DAB}"/>
              </a:ext>
            </a:extLst>
          </p:cNvPr>
          <p:cNvSpPr txBox="1"/>
          <p:nvPr/>
        </p:nvSpPr>
        <p:spPr>
          <a:xfrm>
            <a:off x="4640832" y="6346711"/>
            <a:ext cx="586507" cy="369332"/>
          </a:xfrm>
          <a:prstGeom prst="rect">
            <a:avLst/>
          </a:prstGeom>
          <a:noFill/>
        </p:spPr>
        <p:txBody>
          <a:bodyPr wrap="none" rtlCol="0">
            <a:spAutoFit/>
          </a:bodyPr>
          <a:lstStyle/>
          <a:p>
            <a:r>
              <a:rPr lang="en-US" dirty="0"/>
              <a:t>Year</a:t>
            </a:r>
          </a:p>
        </p:txBody>
      </p:sp>
      <p:sp>
        <p:nvSpPr>
          <p:cNvPr id="72" name="TextBox 71">
            <a:extLst>
              <a:ext uri="{FF2B5EF4-FFF2-40B4-BE49-F238E27FC236}">
                <a16:creationId xmlns:a16="http://schemas.microsoft.com/office/drawing/2014/main" id="{012950F3-DD5A-48DC-B2AF-1C1ACD3289E5}"/>
              </a:ext>
            </a:extLst>
          </p:cNvPr>
          <p:cNvSpPr txBox="1"/>
          <p:nvPr/>
        </p:nvSpPr>
        <p:spPr>
          <a:xfrm>
            <a:off x="3763945" y="6157462"/>
            <a:ext cx="2300609" cy="276999"/>
          </a:xfrm>
          <a:prstGeom prst="rect">
            <a:avLst/>
          </a:prstGeom>
          <a:noFill/>
        </p:spPr>
        <p:txBody>
          <a:bodyPr wrap="square" rtlCol="0">
            <a:spAutoFit/>
          </a:bodyPr>
          <a:lstStyle/>
          <a:p>
            <a:r>
              <a:rPr lang="en-US" sz="1200" dirty="0"/>
              <a:t>2012       2014       2016       2018</a:t>
            </a:r>
          </a:p>
        </p:txBody>
      </p:sp>
      <p:sp>
        <p:nvSpPr>
          <p:cNvPr id="73" name="TextBox 72">
            <a:extLst>
              <a:ext uri="{FF2B5EF4-FFF2-40B4-BE49-F238E27FC236}">
                <a16:creationId xmlns:a16="http://schemas.microsoft.com/office/drawing/2014/main" id="{9AC0E913-9A9D-4E93-9328-325AC1010DCB}"/>
              </a:ext>
            </a:extLst>
          </p:cNvPr>
          <p:cNvSpPr txBox="1"/>
          <p:nvPr/>
        </p:nvSpPr>
        <p:spPr>
          <a:xfrm>
            <a:off x="7545400" y="6375793"/>
            <a:ext cx="586507" cy="369332"/>
          </a:xfrm>
          <a:prstGeom prst="rect">
            <a:avLst/>
          </a:prstGeom>
          <a:noFill/>
        </p:spPr>
        <p:txBody>
          <a:bodyPr wrap="none" rtlCol="0">
            <a:spAutoFit/>
          </a:bodyPr>
          <a:lstStyle/>
          <a:p>
            <a:r>
              <a:rPr lang="en-US" dirty="0"/>
              <a:t>Year</a:t>
            </a:r>
          </a:p>
        </p:txBody>
      </p:sp>
      <p:sp>
        <p:nvSpPr>
          <p:cNvPr id="74" name="TextBox 73">
            <a:extLst>
              <a:ext uri="{FF2B5EF4-FFF2-40B4-BE49-F238E27FC236}">
                <a16:creationId xmlns:a16="http://schemas.microsoft.com/office/drawing/2014/main" id="{552E54C3-C321-45BA-B252-6AC8CF955C59}"/>
              </a:ext>
            </a:extLst>
          </p:cNvPr>
          <p:cNvSpPr txBox="1"/>
          <p:nvPr/>
        </p:nvSpPr>
        <p:spPr>
          <a:xfrm>
            <a:off x="6668513" y="6186544"/>
            <a:ext cx="2300609" cy="276999"/>
          </a:xfrm>
          <a:prstGeom prst="rect">
            <a:avLst/>
          </a:prstGeom>
          <a:noFill/>
        </p:spPr>
        <p:txBody>
          <a:bodyPr wrap="square" rtlCol="0">
            <a:spAutoFit/>
          </a:bodyPr>
          <a:lstStyle/>
          <a:p>
            <a:r>
              <a:rPr lang="en-US" sz="1200" dirty="0"/>
              <a:t>2012       2014       2016       2018</a:t>
            </a:r>
          </a:p>
        </p:txBody>
      </p:sp>
      <p:sp>
        <p:nvSpPr>
          <p:cNvPr id="75" name="TextBox 74">
            <a:extLst>
              <a:ext uri="{FF2B5EF4-FFF2-40B4-BE49-F238E27FC236}">
                <a16:creationId xmlns:a16="http://schemas.microsoft.com/office/drawing/2014/main" id="{423EFC7F-9B83-4EDD-9AF9-B1CEA00D7689}"/>
              </a:ext>
            </a:extLst>
          </p:cNvPr>
          <p:cNvSpPr txBox="1"/>
          <p:nvPr/>
        </p:nvSpPr>
        <p:spPr>
          <a:xfrm rot="16200000">
            <a:off x="1916849" y="4986493"/>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76" name="TextBox 75">
            <a:extLst>
              <a:ext uri="{FF2B5EF4-FFF2-40B4-BE49-F238E27FC236}">
                <a16:creationId xmlns:a16="http://schemas.microsoft.com/office/drawing/2014/main" id="{802AD6E0-AD5E-4669-9501-F2DBEAD2BC11}"/>
              </a:ext>
            </a:extLst>
          </p:cNvPr>
          <p:cNvSpPr txBox="1"/>
          <p:nvPr/>
        </p:nvSpPr>
        <p:spPr>
          <a:xfrm rot="16200000">
            <a:off x="-1165864" y="5121031"/>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77" name="TextBox 76">
            <a:extLst>
              <a:ext uri="{FF2B5EF4-FFF2-40B4-BE49-F238E27FC236}">
                <a16:creationId xmlns:a16="http://schemas.microsoft.com/office/drawing/2014/main" id="{2F4B6542-8DA0-4445-8A3C-C9BA07728A84}"/>
              </a:ext>
            </a:extLst>
          </p:cNvPr>
          <p:cNvSpPr txBox="1"/>
          <p:nvPr/>
        </p:nvSpPr>
        <p:spPr>
          <a:xfrm rot="16200000">
            <a:off x="4764987" y="5162339"/>
            <a:ext cx="3033074" cy="369332"/>
          </a:xfrm>
          <a:prstGeom prst="rect">
            <a:avLst/>
          </a:prstGeom>
          <a:noFill/>
        </p:spPr>
        <p:txBody>
          <a:bodyPr wrap="none" rtlCol="0">
            <a:spAutoFit/>
          </a:bodyPr>
          <a:lstStyle/>
          <a:p>
            <a:r>
              <a:rPr lang="en-US" dirty="0"/>
              <a:t>First Bumblebee Activity (</a:t>
            </a:r>
            <a:r>
              <a:rPr lang="en-US" dirty="0" err="1"/>
              <a:t>DoY</a:t>
            </a:r>
            <a:r>
              <a:rPr lang="en-US" dirty="0"/>
              <a:t>)</a:t>
            </a:r>
          </a:p>
        </p:txBody>
      </p:sp>
      <p:sp>
        <p:nvSpPr>
          <p:cNvPr id="78" name="TextBox 77">
            <a:extLst>
              <a:ext uri="{FF2B5EF4-FFF2-40B4-BE49-F238E27FC236}">
                <a16:creationId xmlns:a16="http://schemas.microsoft.com/office/drawing/2014/main" id="{B05BDF5F-D64E-4B25-96FD-AA4D63EFA5EF}"/>
              </a:ext>
            </a:extLst>
          </p:cNvPr>
          <p:cNvSpPr txBox="1"/>
          <p:nvPr/>
        </p:nvSpPr>
        <p:spPr>
          <a:xfrm>
            <a:off x="55674" y="2410800"/>
            <a:ext cx="2965683" cy="584775"/>
          </a:xfrm>
          <a:prstGeom prst="rect">
            <a:avLst/>
          </a:prstGeom>
          <a:noFill/>
        </p:spPr>
        <p:txBody>
          <a:bodyPr wrap="square" rtlCol="0">
            <a:spAutoFit/>
          </a:bodyPr>
          <a:lstStyle/>
          <a:p>
            <a:pPr algn="ctr"/>
            <a:r>
              <a:rPr lang="en-US" sz="1600" dirty="0" err="1"/>
              <a:t>DoY</a:t>
            </a:r>
            <a:r>
              <a:rPr lang="en-US" sz="1600" dirty="0"/>
              <a:t> = Day of Year when the first bumblebee activity was recorded</a:t>
            </a:r>
          </a:p>
        </p:txBody>
      </p:sp>
    </p:spTree>
    <p:extLst>
      <p:ext uri="{BB962C8B-B14F-4D97-AF65-F5344CB8AC3E}">
        <p14:creationId xmlns:p14="http://schemas.microsoft.com/office/powerpoint/2010/main" val="27460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p:bldP spid="40" grpId="0"/>
      <p:bldP spid="44" grpId="0"/>
      <p:bldP spid="45" grpId="0"/>
      <p:bldP spid="46" grpId="0"/>
      <p:bldP spid="48" grpId="0"/>
      <p:bldP spid="49" grpId="0"/>
      <p:bldP spid="69" grpId="0"/>
      <p:bldP spid="71" grpId="0"/>
      <p:bldP spid="72" grpId="0"/>
      <p:bldP spid="73" grpId="0"/>
      <p:bldP spid="74" grpId="0"/>
      <p:bldP spid="75" grpId="0"/>
      <p:bldP spid="76" grpId="0"/>
      <p:bldP spid="77" grpId="0"/>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572"/>
            <a:ext cx="7886700" cy="804154"/>
          </a:xfrm>
        </p:spPr>
        <p:txBody>
          <a:bodyPr/>
          <a:lstStyle/>
          <a:p>
            <a:r>
              <a:rPr lang="en-US" dirty="0"/>
              <a:t>Regressions as tests of phenology</a:t>
            </a:r>
          </a:p>
        </p:txBody>
      </p:sp>
      <p:pic>
        <p:nvPicPr>
          <p:cNvPr id="3" name="Picture 2">
            <a:extLst>
              <a:ext uri="{FF2B5EF4-FFF2-40B4-BE49-F238E27FC236}">
                <a16:creationId xmlns:a16="http://schemas.microsoft.com/office/drawing/2014/main" id="{24046E10-C164-426D-B2EE-B5C35D1E40A8}"/>
              </a:ext>
            </a:extLst>
          </p:cNvPr>
          <p:cNvPicPr>
            <a:picLocks noChangeAspect="1"/>
          </p:cNvPicPr>
          <p:nvPr/>
        </p:nvPicPr>
        <p:blipFill>
          <a:blip r:embed="rId3"/>
          <a:stretch>
            <a:fillRect/>
          </a:stretch>
        </p:blipFill>
        <p:spPr>
          <a:xfrm>
            <a:off x="3651631" y="1782265"/>
            <a:ext cx="4698238" cy="5283080"/>
          </a:xfrm>
          <a:prstGeom prst="rect">
            <a:avLst/>
          </a:prstGeom>
        </p:spPr>
      </p:pic>
      <p:pic>
        <p:nvPicPr>
          <p:cNvPr id="5" name="Picture 4">
            <a:extLst>
              <a:ext uri="{FF2B5EF4-FFF2-40B4-BE49-F238E27FC236}">
                <a16:creationId xmlns:a16="http://schemas.microsoft.com/office/drawing/2014/main" id="{B4D4D28E-2C5F-47B1-9453-9A431BF89A5F}"/>
              </a:ext>
            </a:extLst>
          </p:cNvPr>
          <p:cNvPicPr>
            <a:picLocks noChangeAspect="1"/>
          </p:cNvPicPr>
          <p:nvPr/>
        </p:nvPicPr>
        <p:blipFill>
          <a:blip r:embed="rId4"/>
          <a:stretch>
            <a:fillRect/>
          </a:stretch>
        </p:blipFill>
        <p:spPr>
          <a:xfrm>
            <a:off x="262386" y="754110"/>
            <a:ext cx="1836132" cy="2056310"/>
          </a:xfrm>
          <a:prstGeom prst="rect">
            <a:avLst/>
          </a:prstGeom>
        </p:spPr>
      </p:pic>
      <p:sp>
        <p:nvSpPr>
          <p:cNvPr id="6" name="TextBox 5">
            <a:extLst>
              <a:ext uri="{FF2B5EF4-FFF2-40B4-BE49-F238E27FC236}">
                <a16:creationId xmlns:a16="http://schemas.microsoft.com/office/drawing/2014/main" id="{6C7F5C9A-52A1-402E-803B-CB9C794DE3D9}"/>
              </a:ext>
            </a:extLst>
          </p:cNvPr>
          <p:cNvSpPr txBox="1"/>
          <p:nvPr/>
        </p:nvSpPr>
        <p:spPr>
          <a:xfrm>
            <a:off x="35170" y="2810420"/>
            <a:ext cx="2290563" cy="369332"/>
          </a:xfrm>
          <a:prstGeom prst="rect">
            <a:avLst/>
          </a:prstGeom>
          <a:noFill/>
        </p:spPr>
        <p:txBody>
          <a:bodyPr wrap="none" rtlCol="0">
            <a:spAutoFit/>
          </a:bodyPr>
          <a:lstStyle/>
          <a:p>
            <a:r>
              <a:rPr lang="en-US" dirty="0"/>
              <a:t>Predicted Relationship</a:t>
            </a:r>
          </a:p>
        </p:txBody>
      </p:sp>
      <p:sp>
        <p:nvSpPr>
          <p:cNvPr id="56" name="TextBox 55">
            <a:extLst>
              <a:ext uri="{FF2B5EF4-FFF2-40B4-BE49-F238E27FC236}">
                <a16:creationId xmlns:a16="http://schemas.microsoft.com/office/drawing/2014/main" id="{B82A78DF-7A82-4008-A40A-A596E8F7E06A}"/>
              </a:ext>
            </a:extLst>
          </p:cNvPr>
          <p:cNvSpPr txBox="1"/>
          <p:nvPr/>
        </p:nvSpPr>
        <p:spPr>
          <a:xfrm>
            <a:off x="4940545" y="1320600"/>
            <a:ext cx="2996077" cy="461665"/>
          </a:xfrm>
          <a:prstGeom prst="rect">
            <a:avLst/>
          </a:prstGeom>
          <a:noFill/>
        </p:spPr>
        <p:txBody>
          <a:bodyPr wrap="none" rtlCol="0">
            <a:spAutoFit/>
          </a:bodyPr>
          <a:lstStyle/>
          <a:p>
            <a:r>
              <a:rPr lang="en-US" sz="2400" dirty="0"/>
              <a:t>Observed Relationship</a:t>
            </a:r>
          </a:p>
        </p:txBody>
      </p:sp>
      <p:sp>
        <p:nvSpPr>
          <p:cNvPr id="11" name="TextBox 10">
            <a:extLst>
              <a:ext uri="{FF2B5EF4-FFF2-40B4-BE49-F238E27FC236}">
                <a16:creationId xmlns:a16="http://schemas.microsoft.com/office/drawing/2014/main" id="{040E1EB6-CA2D-42B1-9AE0-A6A0089B8BDC}"/>
              </a:ext>
            </a:extLst>
          </p:cNvPr>
          <p:cNvSpPr txBox="1"/>
          <p:nvPr/>
        </p:nvSpPr>
        <p:spPr>
          <a:xfrm>
            <a:off x="5534025" y="1782265"/>
            <a:ext cx="3097836" cy="646331"/>
          </a:xfrm>
          <a:prstGeom prst="rect">
            <a:avLst/>
          </a:prstGeom>
          <a:noFill/>
        </p:spPr>
        <p:txBody>
          <a:bodyPr wrap="none" rtlCol="0">
            <a:spAutoFit/>
          </a:bodyPr>
          <a:lstStyle/>
          <a:p>
            <a:r>
              <a:rPr lang="en-US" i="1" dirty="0"/>
              <a:t>Is there a relationship?</a:t>
            </a:r>
          </a:p>
          <a:p>
            <a:r>
              <a:rPr lang="en-US" i="1" dirty="0"/>
              <a:t>How strong is the relationship?</a:t>
            </a:r>
          </a:p>
        </p:txBody>
      </p:sp>
    </p:spTree>
    <p:extLst>
      <p:ext uri="{BB962C8B-B14F-4D97-AF65-F5344CB8AC3E}">
        <p14:creationId xmlns:p14="http://schemas.microsoft.com/office/powerpoint/2010/main" val="12661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4459-AD16-4B4D-B7F7-0DEF8C0E277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3241276-1F77-4E3F-B12A-ADFEC6B93B50}"/>
              </a:ext>
            </a:extLst>
          </p:cNvPr>
          <p:cNvSpPr>
            <a:spLocks noGrp="1"/>
          </p:cNvSpPr>
          <p:nvPr>
            <p:ph idx="1"/>
          </p:nvPr>
        </p:nvSpPr>
        <p:spPr/>
        <p:txBody>
          <a:bodyPr/>
          <a:lstStyle/>
          <a:p>
            <a:r>
              <a:rPr lang="en-US" dirty="0"/>
              <a:t>Insert your own slides to review regression and correlation as appropriate for your students</a:t>
            </a:r>
          </a:p>
        </p:txBody>
      </p:sp>
      <p:sp>
        <p:nvSpPr>
          <p:cNvPr id="4" name="Slide Number Placeholder 3">
            <a:extLst>
              <a:ext uri="{FF2B5EF4-FFF2-40B4-BE49-F238E27FC236}">
                <a16:creationId xmlns:a16="http://schemas.microsoft.com/office/drawing/2014/main" id="{DC171E14-DE30-4542-8749-523359E600CA}"/>
              </a:ext>
            </a:extLst>
          </p:cNvPr>
          <p:cNvSpPr>
            <a:spLocks noGrp="1"/>
          </p:cNvSpPr>
          <p:nvPr>
            <p:ph type="sldNum" sz="quarter" idx="12"/>
          </p:nvPr>
        </p:nvSpPr>
        <p:spPr/>
        <p:txBody>
          <a:bodyPr/>
          <a:lstStyle/>
          <a:p>
            <a:fld id="{648EA45A-A3A7-47FB-B879-C34DE2F04DB6}" type="slidenum">
              <a:rPr lang="en-US" smtClean="0"/>
              <a:t>23</a:t>
            </a:fld>
            <a:endParaRPr lang="en-US"/>
          </a:p>
        </p:txBody>
      </p:sp>
    </p:spTree>
    <p:extLst>
      <p:ext uri="{BB962C8B-B14F-4D97-AF65-F5344CB8AC3E}">
        <p14:creationId xmlns:p14="http://schemas.microsoft.com/office/powerpoint/2010/main" val="553621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31B13-7E4F-4EA0-AB9D-A4531EFE9727}"/>
              </a:ext>
            </a:extLst>
          </p:cNvPr>
          <p:cNvPicPr>
            <a:picLocks noChangeAspect="1"/>
          </p:cNvPicPr>
          <p:nvPr/>
        </p:nvPicPr>
        <p:blipFill rotWithShape="1">
          <a:blip r:embed="rId2"/>
          <a:srcRect l="3865" r="12830"/>
          <a:stretch/>
        </p:blipFill>
        <p:spPr>
          <a:xfrm>
            <a:off x="-21303" y="1"/>
            <a:ext cx="9165303" cy="6858000"/>
          </a:xfrm>
          <a:prstGeom prst="rect">
            <a:avLst/>
          </a:prstGeom>
        </p:spPr>
      </p:pic>
      <p:sp>
        <p:nvSpPr>
          <p:cNvPr id="2" name="Slide Number Placeholder 1">
            <a:extLst>
              <a:ext uri="{FF2B5EF4-FFF2-40B4-BE49-F238E27FC236}">
                <a16:creationId xmlns:a16="http://schemas.microsoft.com/office/drawing/2014/main" id="{5F992195-AC59-4AA2-90FD-176C9F084724}"/>
              </a:ext>
            </a:extLst>
          </p:cNvPr>
          <p:cNvSpPr>
            <a:spLocks noGrp="1"/>
          </p:cNvSpPr>
          <p:nvPr>
            <p:ph type="sldNum" sz="quarter" idx="12"/>
          </p:nvPr>
        </p:nvSpPr>
        <p:spPr/>
        <p:txBody>
          <a:bodyPr/>
          <a:lstStyle/>
          <a:p>
            <a:fld id="{648EA45A-A3A7-47FB-B879-C34DE2F04DB6}" type="slidenum">
              <a:rPr lang="en-US" smtClean="0"/>
              <a:t>24</a:t>
            </a:fld>
            <a:endParaRPr lang="en-US"/>
          </a:p>
        </p:txBody>
      </p:sp>
      <p:sp>
        <p:nvSpPr>
          <p:cNvPr id="4" name="TextBox 3">
            <a:extLst>
              <a:ext uri="{FF2B5EF4-FFF2-40B4-BE49-F238E27FC236}">
                <a16:creationId xmlns:a16="http://schemas.microsoft.com/office/drawing/2014/main" id="{10D6CFA4-E1BA-4E8B-9E66-1B8A9C1D67E6}"/>
              </a:ext>
            </a:extLst>
          </p:cNvPr>
          <p:cNvSpPr txBox="1"/>
          <p:nvPr/>
        </p:nvSpPr>
        <p:spPr>
          <a:xfrm>
            <a:off x="0" y="69474"/>
            <a:ext cx="3557052" cy="2062103"/>
          </a:xfrm>
          <a:prstGeom prst="rect">
            <a:avLst/>
          </a:prstGeom>
          <a:solidFill>
            <a:schemeClr val="bg1">
              <a:alpha val="64000"/>
            </a:schemeClr>
          </a:solidFill>
        </p:spPr>
        <p:txBody>
          <a:bodyPr wrap="square" rtlCol="0">
            <a:spAutoFit/>
          </a:bodyPr>
          <a:lstStyle/>
          <a:p>
            <a:pPr algn="ctr"/>
            <a:r>
              <a:rPr lang="en-US" sz="3200" dirty="0"/>
              <a:t>Are bumble bees behaving differently today than they did in the past?</a:t>
            </a:r>
          </a:p>
        </p:txBody>
      </p:sp>
      <p:sp>
        <p:nvSpPr>
          <p:cNvPr id="3" name="Rectangle 2">
            <a:extLst>
              <a:ext uri="{FF2B5EF4-FFF2-40B4-BE49-F238E27FC236}">
                <a16:creationId xmlns:a16="http://schemas.microsoft.com/office/drawing/2014/main" id="{FABDB79D-E7B3-46F8-B4C3-26034A6F2505}"/>
              </a:ext>
            </a:extLst>
          </p:cNvPr>
          <p:cNvSpPr/>
          <p:nvPr/>
        </p:nvSpPr>
        <p:spPr>
          <a:xfrm>
            <a:off x="0" y="6536809"/>
            <a:ext cx="7929154" cy="369332"/>
          </a:xfrm>
          <a:prstGeom prst="rect">
            <a:avLst/>
          </a:prstGeom>
        </p:spPr>
        <p:txBody>
          <a:bodyPr wrap="square">
            <a:spAutoFit/>
          </a:bodyPr>
          <a:lstStyle/>
          <a:p>
            <a:r>
              <a:rPr lang="en-US" dirty="0"/>
              <a:t>https://www.eurekalert.org/pub_releases/2019-07/hu-eao071219.php</a:t>
            </a:r>
          </a:p>
        </p:txBody>
      </p:sp>
    </p:spTree>
    <p:extLst>
      <p:ext uri="{BB962C8B-B14F-4D97-AF65-F5344CB8AC3E}">
        <p14:creationId xmlns:p14="http://schemas.microsoft.com/office/powerpoint/2010/main" val="592395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0241" r="9113"/>
          <a:stretch/>
        </p:blipFill>
        <p:spPr>
          <a:xfrm>
            <a:off x="4035105" y="3659"/>
            <a:ext cx="5108895" cy="4836212"/>
          </a:xfrm>
          <a:prstGeom prst="rect">
            <a:avLst/>
          </a:prstGeom>
        </p:spPr>
      </p:pic>
      <p:pic>
        <p:nvPicPr>
          <p:cNvPr id="1026" name="Picture 2" descr="File:Bumblebee 05.JPG">
            <a:extLst>
              <a:ext uri="{FF2B5EF4-FFF2-40B4-BE49-F238E27FC236}">
                <a16:creationId xmlns:a16="http://schemas.microsoft.com/office/drawing/2014/main" id="{D85CA137-5E8C-493C-8CEB-919C337FAC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6" t="-1078" r="14630" b="1078"/>
          <a:stretch/>
        </p:blipFill>
        <p:spPr bwMode="auto">
          <a:xfrm>
            <a:off x="1" y="-67400"/>
            <a:ext cx="4337108" cy="490727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257E25D6-70CB-4D68-B1C5-73CD901DFD39}"/>
              </a:ext>
            </a:extLst>
          </p:cNvPr>
          <p:cNvSpPr txBox="1"/>
          <p:nvPr/>
        </p:nvSpPr>
        <p:spPr>
          <a:xfrm>
            <a:off x="1" y="4991450"/>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Bumblebees harvest pollen (protein) and nectar (sugar)</a:t>
            </a:r>
          </a:p>
        </p:txBody>
      </p:sp>
      <p:sp>
        <p:nvSpPr>
          <p:cNvPr id="5" name="TextBox 4">
            <a:extLst>
              <a:ext uri="{FF2B5EF4-FFF2-40B4-BE49-F238E27FC236}">
                <a16:creationId xmlns:a16="http://schemas.microsoft.com/office/drawing/2014/main" id="{1BA744F7-A859-4880-AE76-FD01959F2A39}"/>
              </a:ext>
            </a:extLst>
          </p:cNvPr>
          <p:cNvSpPr txBox="1"/>
          <p:nvPr/>
        </p:nvSpPr>
        <p:spPr>
          <a:xfrm flipH="1">
            <a:off x="4076631" y="4311115"/>
            <a:ext cx="5327848" cy="523220"/>
          </a:xfrm>
          <a:prstGeom prst="rect">
            <a:avLst/>
          </a:prstGeom>
          <a:noFill/>
        </p:spPr>
        <p:txBody>
          <a:bodyPr wrap="square" rtlCol="0">
            <a:spAutoFit/>
          </a:bodyPr>
          <a:lstStyle/>
          <a:p>
            <a:r>
              <a:rPr lang="en-US" sz="1400" dirty="0">
                <a:solidFill>
                  <a:schemeClr val="bg1"/>
                </a:solidFill>
              </a:rPr>
              <a:t>Photo Credit: </a:t>
            </a:r>
            <a:r>
              <a:rPr lang="en-US" sz="1400" dirty="0">
                <a:hlinkClick r:id="rId5"/>
              </a:rPr>
              <a:t>https://commons.wikimedia.org/wiki/File:Bumble_bee_feeding.JPG</a:t>
            </a:r>
            <a:r>
              <a:rPr lang="en-US" sz="1400" dirty="0">
                <a:effectLst/>
              </a:rPr>
              <a:t> </a:t>
            </a:r>
            <a:r>
              <a:rPr lang="en-US" sz="1400" dirty="0"/>
              <a:t> </a:t>
            </a:r>
          </a:p>
        </p:txBody>
      </p:sp>
    </p:spTree>
    <p:extLst>
      <p:ext uri="{BB962C8B-B14F-4D97-AF65-F5344CB8AC3E}">
        <p14:creationId xmlns:p14="http://schemas.microsoft.com/office/powerpoint/2010/main" val="1273471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225"/>
            <a:ext cx="9203266" cy="6902449"/>
          </a:xfrm>
          <a:prstGeom prst="rect">
            <a:avLst/>
          </a:prstGeom>
        </p:spPr>
      </p:pic>
      <p:pic>
        <p:nvPicPr>
          <p:cNvPr id="6" name="Picture 5"/>
          <p:cNvPicPr>
            <a:picLocks noChangeAspect="1"/>
          </p:cNvPicPr>
          <p:nvPr/>
        </p:nvPicPr>
        <p:blipFill>
          <a:blip r:embed="rId4"/>
          <a:stretch>
            <a:fillRect/>
          </a:stretch>
        </p:blipFill>
        <p:spPr>
          <a:xfrm>
            <a:off x="129396" y="4778048"/>
            <a:ext cx="3269973" cy="1936585"/>
          </a:xfrm>
          <a:prstGeom prst="rect">
            <a:avLst/>
          </a:prstGeom>
        </p:spPr>
      </p:pic>
      <p:sp>
        <p:nvSpPr>
          <p:cNvPr id="9" name="TextBox 8"/>
          <p:cNvSpPr txBox="1"/>
          <p:nvPr/>
        </p:nvSpPr>
        <p:spPr>
          <a:xfrm>
            <a:off x="3528765" y="4778048"/>
            <a:ext cx="5442241" cy="1815882"/>
          </a:xfrm>
          <a:prstGeom prst="rect">
            <a:avLst/>
          </a:prstGeom>
          <a:solidFill>
            <a:schemeClr val="bg1">
              <a:alpha val="86000"/>
            </a:schemeClr>
          </a:solidFill>
        </p:spPr>
        <p:txBody>
          <a:bodyPr wrap="square" rtlCol="0">
            <a:spAutoFit/>
          </a:bodyPr>
          <a:lstStyle/>
          <a:p>
            <a:pPr lvl="0">
              <a:defRPr/>
            </a:pPr>
            <a:r>
              <a:rPr lang="en-US" sz="2800" b="1" dirty="0"/>
              <a:t>Observation: </a:t>
            </a:r>
          </a:p>
          <a:p>
            <a:pPr lvl="0">
              <a:defRPr/>
            </a:pPr>
            <a:r>
              <a:rPr lang="en-US" sz="2800" dirty="0"/>
              <a:t>Plant</a:t>
            </a:r>
            <a:r>
              <a:rPr lang="en-US" sz="2800" b="1" dirty="0"/>
              <a:t> </a:t>
            </a:r>
            <a:r>
              <a:rPr lang="en-US" sz="2800" dirty="0"/>
              <a:t>reproduction varied between </a:t>
            </a:r>
            <a:r>
              <a:rPr lang="en-US" sz="2800" dirty="0">
                <a:latin typeface="Calibri"/>
              </a:rPr>
              <a:t>3</a:t>
            </a:r>
            <a:r>
              <a:rPr kumimoji="0" lang="en-US" sz="2800" b="0" i="0" u="none" strike="noStrike" kern="1200" cap="none" spc="0" normalizeH="0" baseline="0" noProof="0" dirty="0">
                <a:ln>
                  <a:noFill/>
                </a:ln>
                <a:effectLst/>
                <a:uLnTx/>
                <a:uFillTx/>
                <a:latin typeface="Calibri"/>
                <a:ea typeface="+mn-ea"/>
                <a:cs typeface="+mn-cs"/>
              </a:rPr>
              <a:t>0% and 60% across 20 years.  </a:t>
            </a:r>
          </a:p>
          <a:p>
            <a:pPr lvl="0">
              <a:defRPr/>
            </a:pPr>
            <a:r>
              <a:rPr kumimoji="0" lang="en-US" sz="2800" b="1" i="1" u="none" strike="noStrike" kern="1200" cap="none" spc="0" normalizeH="0" baseline="0" noProof="0" dirty="0">
                <a:ln>
                  <a:noFill/>
                </a:ln>
                <a:effectLst/>
                <a:uLnTx/>
                <a:uFillTx/>
                <a:latin typeface="Calibri"/>
                <a:ea typeface="+mn-ea"/>
                <a:cs typeface="+mn-cs"/>
              </a:rPr>
              <a:t>Kudo &amp; Cooper wondered…WHY?</a:t>
            </a:r>
          </a:p>
        </p:txBody>
      </p:sp>
      <p:pic>
        <p:nvPicPr>
          <p:cNvPr id="2" name="Picture 1">
            <a:extLst>
              <a:ext uri="{FF2B5EF4-FFF2-40B4-BE49-F238E27FC236}">
                <a16:creationId xmlns:a16="http://schemas.microsoft.com/office/drawing/2014/main" id="{39DFC48A-F936-4664-B35D-F06EE8A040E9}"/>
              </a:ext>
            </a:extLst>
          </p:cNvPr>
          <p:cNvPicPr>
            <a:picLocks noChangeAspect="1"/>
          </p:cNvPicPr>
          <p:nvPr/>
        </p:nvPicPr>
        <p:blipFill>
          <a:blip r:embed="rId5"/>
          <a:stretch>
            <a:fillRect/>
          </a:stretch>
        </p:blipFill>
        <p:spPr>
          <a:xfrm>
            <a:off x="-41238" y="-22225"/>
            <a:ext cx="2041535" cy="2586521"/>
          </a:xfrm>
          <a:prstGeom prst="rect">
            <a:avLst/>
          </a:prstGeom>
        </p:spPr>
      </p:pic>
      <p:pic>
        <p:nvPicPr>
          <p:cNvPr id="3" name="Picture 2">
            <a:extLst>
              <a:ext uri="{FF2B5EF4-FFF2-40B4-BE49-F238E27FC236}">
                <a16:creationId xmlns:a16="http://schemas.microsoft.com/office/drawing/2014/main" id="{2B7D1F9A-A47A-4713-A659-4A714A7C5DBB}"/>
              </a:ext>
            </a:extLst>
          </p:cNvPr>
          <p:cNvPicPr>
            <a:picLocks noChangeAspect="1"/>
          </p:cNvPicPr>
          <p:nvPr/>
        </p:nvPicPr>
        <p:blipFill>
          <a:blip r:embed="rId6"/>
          <a:stretch>
            <a:fillRect/>
          </a:stretch>
        </p:blipFill>
        <p:spPr>
          <a:xfrm>
            <a:off x="7633252" y="-19927"/>
            <a:ext cx="1611252" cy="2416878"/>
          </a:xfrm>
          <a:prstGeom prst="rect">
            <a:avLst/>
          </a:prstGeom>
        </p:spPr>
      </p:pic>
      <p:sp>
        <p:nvSpPr>
          <p:cNvPr id="4" name="Rectangle 3">
            <a:extLst>
              <a:ext uri="{FF2B5EF4-FFF2-40B4-BE49-F238E27FC236}">
                <a16:creationId xmlns:a16="http://schemas.microsoft.com/office/drawing/2014/main" id="{35834F1E-69AC-4792-97A3-2C5ACD9B45EF}"/>
              </a:ext>
            </a:extLst>
          </p:cNvPr>
          <p:cNvSpPr/>
          <p:nvPr/>
        </p:nvSpPr>
        <p:spPr>
          <a:xfrm>
            <a:off x="222058" y="2564296"/>
            <a:ext cx="1570558" cy="461665"/>
          </a:xfrm>
          <a:prstGeom prst="rect">
            <a:avLst/>
          </a:prstGeom>
        </p:spPr>
        <p:txBody>
          <a:bodyPr wrap="none">
            <a:spAutoFit/>
          </a:bodyPr>
          <a:lstStyle/>
          <a:p>
            <a:r>
              <a:rPr lang="en-US" sz="2400" b="1" dirty="0" err="1">
                <a:solidFill>
                  <a:srgbClr val="FFFF00"/>
                </a:solidFill>
              </a:rPr>
              <a:t>Gaku</a:t>
            </a:r>
            <a:r>
              <a:rPr lang="en-US" sz="2400" b="1" dirty="0">
                <a:solidFill>
                  <a:srgbClr val="FFFF00"/>
                </a:solidFill>
              </a:rPr>
              <a:t> Kudo</a:t>
            </a:r>
          </a:p>
        </p:txBody>
      </p:sp>
      <p:sp>
        <p:nvSpPr>
          <p:cNvPr id="8" name="Rectangle 7">
            <a:extLst>
              <a:ext uri="{FF2B5EF4-FFF2-40B4-BE49-F238E27FC236}">
                <a16:creationId xmlns:a16="http://schemas.microsoft.com/office/drawing/2014/main" id="{45F7A120-DDA9-4C2F-A5A5-D125091823E4}"/>
              </a:ext>
            </a:extLst>
          </p:cNvPr>
          <p:cNvSpPr/>
          <p:nvPr/>
        </p:nvSpPr>
        <p:spPr>
          <a:xfrm>
            <a:off x="7673946" y="2371145"/>
            <a:ext cx="1470054" cy="830997"/>
          </a:xfrm>
          <a:prstGeom prst="rect">
            <a:avLst/>
          </a:prstGeom>
        </p:spPr>
        <p:txBody>
          <a:bodyPr wrap="square">
            <a:spAutoFit/>
          </a:bodyPr>
          <a:lstStyle/>
          <a:p>
            <a:pPr algn="ctr"/>
            <a:r>
              <a:rPr lang="en-US" sz="2400" b="1" dirty="0">
                <a:solidFill>
                  <a:srgbClr val="FFFF00"/>
                </a:solidFill>
              </a:rPr>
              <a:t>Elisabeth Cooper</a:t>
            </a:r>
          </a:p>
        </p:txBody>
      </p:sp>
      <p:sp>
        <p:nvSpPr>
          <p:cNvPr id="10" name="Title 3">
            <a:extLst>
              <a:ext uri="{FF2B5EF4-FFF2-40B4-BE49-F238E27FC236}">
                <a16:creationId xmlns:a16="http://schemas.microsoft.com/office/drawing/2014/main" id="{E3111FB3-3337-464A-BF6F-F33603AF874A}"/>
              </a:ext>
            </a:extLst>
          </p:cNvPr>
          <p:cNvSpPr>
            <a:spLocks noGrp="1"/>
          </p:cNvSpPr>
          <p:nvPr>
            <p:ph type="title"/>
          </p:nvPr>
        </p:nvSpPr>
        <p:spPr>
          <a:xfrm>
            <a:off x="2542416" y="-177799"/>
            <a:ext cx="4548716" cy="1122040"/>
          </a:xfrm>
        </p:spPr>
        <p:txBody>
          <a:bodyPr>
            <a:normAutofit/>
          </a:bodyPr>
          <a:lstStyle/>
          <a:p>
            <a:pPr algn="l"/>
            <a:r>
              <a:rPr lang="en-US" i="1" dirty="0">
                <a:solidFill>
                  <a:schemeClr val="bg1"/>
                </a:solidFill>
              </a:rPr>
              <a:t>Corydalis </a:t>
            </a:r>
            <a:r>
              <a:rPr lang="en-US" i="1" dirty="0" err="1">
                <a:solidFill>
                  <a:schemeClr val="bg1"/>
                </a:solidFill>
              </a:rPr>
              <a:t>ambigua</a:t>
            </a:r>
            <a:endParaRPr lang="en-US" dirty="0">
              <a:solidFill>
                <a:schemeClr val="bg1"/>
              </a:solidFill>
            </a:endParaRPr>
          </a:p>
        </p:txBody>
      </p:sp>
      <p:sp>
        <p:nvSpPr>
          <p:cNvPr id="11" name="TextBox 10">
            <a:extLst>
              <a:ext uri="{FF2B5EF4-FFF2-40B4-BE49-F238E27FC236}">
                <a16:creationId xmlns:a16="http://schemas.microsoft.com/office/drawing/2014/main" id="{A6D81B68-3443-47EE-BAC9-99C81A19B114}"/>
              </a:ext>
            </a:extLst>
          </p:cNvPr>
          <p:cNvSpPr txBox="1"/>
          <p:nvPr/>
        </p:nvSpPr>
        <p:spPr>
          <a:xfrm>
            <a:off x="3829902" y="6552411"/>
            <a:ext cx="5270500" cy="369332"/>
          </a:xfrm>
          <a:prstGeom prst="rect">
            <a:avLst/>
          </a:prstGeom>
          <a:noFill/>
        </p:spPr>
        <p:txBody>
          <a:bodyPr wrap="square" rtlCol="0">
            <a:spAutoFit/>
          </a:bodyPr>
          <a:lstStyle/>
          <a:p>
            <a:r>
              <a:rPr lang="en-US" dirty="0">
                <a:solidFill>
                  <a:srgbClr val="FFFFFF"/>
                </a:solidFill>
              </a:rPr>
              <a:t>https://</a:t>
            </a:r>
            <a:r>
              <a:rPr lang="en-US" dirty="0" err="1">
                <a:solidFill>
                  <a:srgbClr val="FFFFFF"/>
                </a:solidFill>
              </a:rPr>
              <a:t>www.flickr.com</a:t>
            </a:r>
            <a:r>
              <a:rPr lang="en-US" dirty="0">
                <a:solidFill>
                  <a:srgbClr val="FFFFFF"/>
                </a:solidFill>
              </a:rPr>
              <a:t>/people/15905103@N00</a:t>
            </a:r>
          </a:p>
        </p:txBody>
      </p:sp>
    </p:spTree>
    <p:extLst>
      <p:ext uri="{BB962C8B-B14F-4D97-AF65-F5344CB8AC3E}">
        <p14:creationId xmlns:p14="http://schemas.microsoft.com/office/powerpoint/2010/main" val="3308822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4449"/>
            <a:ext cx="9203266" cy="6902449"/>
          </a:xfrm>
          <a:prstGeom prst="rect">
            <a:avLst/>
          </a:prstGeom>
        </p:spPr>
      </p:pic>
      <p:sp>
        <p:nvSpPr>
          <p:cNvPr id="9" name="TextBox 8"/>
          <p:cNvSpPr txBox="1"/>
          <p:nvPr/>
        </p:nvSpPr>
        <p:spPr>
          <a:xfrm>
            <a:off x="0" y="4549676"/>
            <a:ext cx="9203266" cy="2308324"/>
          </a:xfrm>
          <a:prstGeom prst="rect">
            <a:avLst/>
          </a:prstGeom>
          <a:solidFill>
            <a:schemeClr val="bg1">
              <a:alpha val="72000"/>
            </a:schemeClr>
          </a:solidFill>
        </p:spPr>
        <p:txBody>
          <a:bodyPr wrap="square" rtlCol="0">
            <a:spAutoFit/>
          </a:bodyPr>
          <a:lstStyle/>
          <a:p>
            <a:pPr marL="457200" lvl="0" indent="-346075">
              <a:buFont typeface="Arial"/>
              <a:buChar char="•"/>
            </a:pPr>
            <a:r>
              <a:rPr kumimoji="0" lang="en-US" sz="2400" b="0" i="0" u="none" strike="noStrike" kern="1200" cap="none" spc="0" normalizeH="0" baseline="0" noProof="0" dirty="0">
                <a:ln>
                  <a:noFill/>
                </a:ln>
                <a:effectLst/>
                <a:uLnTx/>
                <a:uFillTx/>
                <a:latin typeface="Calibri"/>
                <a:ea typeface="+mn-ea"/>
                <a:cs typeface="+mn-cs"/>
              </a:rPr>
              <a:t>Spring </a:t>
            </a:r>
            <a:r>
              <a:rPr lang="en-US" sz="2400" dirty="0"/>
              <a:t>ephemeral: shoots emerge after snow melts, flowering occurs mid-April to early May, and aboveground parts die after seed dispersal in late May.</a:t>
            </a:r>
            <a:endParaRPr kumimoji="0" lang="en-US" sz="2400" b="0" i="0" u="none" strike="noStrike" kern="1200" cap="none" spc="0" normalizeH="0" baseline="0" noProof="0" dirty="0">
              <a:ln>
                <a:noFill/>
              </a:ln>
              <a:effectLst/>
              <a:uLnTx/>
              <a:uFillTx/>
              <a:latin typeface="Calibri"/>
            </a:endParaRPr>
          </a:p>
          <a:p>
            <a:pPr marL="457200" marR="0" lvl="0" indent="-346075"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Bumblebee pollinated </a:t>
            </a:r>
            <a:r>
              <a:rPr kumimoji="0" lang="en-US" sz="2000" b="0" i="0" u="none" strike="noStrike" kern="1200" cap="none" spc="0" normalizeH="0" baseline="0" noProof="0" dirty="0">
                <a:ln>
                  <a:noFill/>
                </a:ln>
                <a:effectLst/>
                <a:uLnTx/>
                <a:uFillTx/>
                <a:latin typeface="Calibri"/>
                <a:ea typeface="+mn-ea"/>
                <a:cs typeface="+mn-cs"/>
              </a:rPr>
              <a:t>(pollination = fertilization = flowers form seeds)</a:t>
            </a:r>
            <a:endParaRPr kumimoji="0" lang="en-US" sz="2400" b="0" i="0" u="none" strike="noStrike" kern="1200" cap="none" spc="0" normalizeH="0" baseline="0" noProof="0" dirty="0">
              <a:ln>
                <a:noFill/>
              </a:ln>
              <a:effectLst/>
              <a:uLnTx/>
              <a:uFillTx/>
              <a:latin typeface="Calibri"/>
              <a:ea typeface="+mn-ea"/>
              <a:cs typeface="+mn-cs"/>
            </a:endParaRPr>
          </a:p>
          <a:p>
            <a:pPr marL="457200" marR="0" lvl="0" indent="-346075" defTabSz="4572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Reproduction is measured as the amount of seeds produced per flower or “seed set”</a:t>
            </a:r>
            <a:endParaRPr kumimoji="0" lang="en-US" b="1" i="1"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16475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03266" cy="6902449"/>
          </a:xfrm>
          <a:prstGeom prst="rect">
            <a:avLst/>
          </a:prstGeom>
        </p:spPr>
      </p:pic>
      <p:sp>
        <p:nvSpPr>
          <p:cNvPr id="9" name="TextBox 8"/>
          <p:cNvSpPr txBox="1"/>
          <p:nvPr/>
        </p:nvSpPr>
        <p:spPr>
          <a:xfrm>
            <a:off x="0" y="4611231"/>
            <a:ext cx="9203266" cy="1815882"/>
          </a:xfrm>
          <a:prstGeom prst="rect">
            <a:avLst/>
          </a:prstGeom>
          <a:solidFill>
            <a:schemeClr val="bg1">
              <a:alpha val="80000"/>
            </a:schemeClr>
          </a:solidFill>
        </p:spPr>
        <p:txBody>
          <a:bodyPr wrap="square" rtlCol="0">
            <a:spAutoFit/>
          </a:bodyPr>
          <a:lstStyle/>
          <a:p>
            <a:pPr marL="285750" indent="-285750">
              <a:buFont typeface="Arial" panose="020B0604020202020204" pitchFamily="34" charset="0"/>
              <a:buChar char="•"/>
            </a:pPr>
            <a:r>
              <a:rPr lang="en-US" sz="2800" b="1" dirty="0"/>
              <a:t>Synchrony</a:t>
            </a:r>
            <a:r>
              <a:rPr lang="en-US" sz="2800" dirty="0"/>
              <a:t> of interacting species is sensitive to climate fluctuations, especially during short growing seasons.</a:t>
            </a:r>
          </a:p>
          <a:p>
            <a:pPr marL="285750" indent="-285750">
              <a:buFont typeface="Arial" panose="020B0604020202020204" pitchFamily="34" charset="0"/>
              <a:buChar char="•"/>
            </a:pPr>
            <a:r>
              <a:rPr lang="en-US" sz="2800" dirty="0"/>
              <a:t>Even small differences in phenological responses may cause significant </a:t>
            </a:r>
            <a:r>
              <a:rPr lang="en-US" sz="2800" b="1" dirty="0"/>
              <a:t>mismatch (asynchrony).</a:t>
            </a:r>
            <a:endParaRPr lang="en-US" sz="2800" dirty="0"/>
          </a:p>
        </p:txBody>
      </p:sp>
    </p:spTree>
    <p:extLst>
      <p:ext uri="{BB962C8B-B14F-4D97-AF65-F5344CB8AC3E}">
        <p14:creationId xmlns:p14="http://schemas.microsoft.com/office/powerpoint/2010/main" val="2091146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03266" cy="6902449"/>
          </a:xfrm>
          <a:prstGeom prst="rect">
            <a:avLst/>
          </a:prstGeom>
        </p:spPr>
      </p:pic>
      <p:sp>
        <p:nvSpPr>
          <p:cNvPr id="9" name="TextBox 8"/>
          <p:cNvSpPr txBox="1"/>
          <p:nvPr/>
        </p:nvSpPr>
        <p:spPr>
          <a:xfrm>
            <a:off x="0" y="5285013"/>
            <a:ext cx="9203266" cy="1446550"/>
          </a:xfrm>
          <a:prstGeom prst="rect">
            <a:avLst/>
          </a:prstGeom>
          <a:solidFill>
            <a:schemeClr val="bg1">
              <a:alpha val="80000"/>
            </a:schemeClr>
          </a:solidFill>
        </p:spPr>
        <p:txBody>
          <a:bodyPr wrap="square" rtlCol="0">
            <a:spAutoFit/>
          </a:bodyPr>
          <a:lstStyle/>
          <a:p>
            <a:pPr marL="285750" indent="-285750">
              <a:buFont typeface="Arial" panose="020B0604020202020204" pitchFamily="34" charset="0"/>
              <a:buChar char="•"/>
            </a:pPr>
            <a:r>
              <a:rPr lang="en-US" sz="2000" dirty="0"/>
              <a:t>Spring ephemerals have a short growing period immediately after snowmelt. </a:t>
            </a:r>
          </a:p>
          <a:p>
            <a:pPr marL="285750" indent="-285750">
              <a:buFont typeface="Arial" panose="020B0604020202020204" pitchFamily="34" charset="0"/>
              <a:buChar char="•"/>
            </a:pPr>
            <a:r>
              <a:rPr lang="en-US" sz="2000" dirty="0"/>
              <a:t>Spring ephemerals grow fast and can have high reproductive activity if bumblebee pollination is successful. </a:t>
            </a:r>
          </a:p>
          <a:p>
            <a:pPr marL="285750" indent="-285750">
              <a:buFont typeface="Arial" panose="020B0604020202020204" pitchFamily="34" charset="0"/>
              <a:buChar char="•"/>
            </a:pPr>
            <a:r>
              <a:rPr lang="en-US" sz="2000" dirty="0"/>
              <a:t>Therefore, spring ephemerals are at risk from a </a:t>
            </a:r>
            <a:r>
              <a:rPr lang="en-US" sz="2800" b="1" i="1" u="sng" dirty="0"/>
              <a:t>phenological mismatch.</a:t>
            </a:r>
            <a:endParaRPr lang="en-US" sz="2000" b="1" i="1" u="sng" dirty="0"/>
          </a:p>
        </p:txBody>
      </p:sp>
    </p:spTree>
    <p:extLst>
      <p:ext uri="{BB962C8B-B14F-4D97-AF65-F5344CB8AC3E}">
        <p14:creationId xmlns:p14="http://schemas.microsoft.com/office/powerpoint/2010/main" val="161669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99FE2-3173-4513-A2C4-84FAF71119D6}"/>
              </a:ext>
            </a:extLst>
          </p:cNvPr>
          <p:cNvSpPr>
            <a:spLocks noGrp="1"/>
          </p:cNvSpPr>
          <p:nvPr>
            <p:ph type="sldNum" sz="quarter" idx="12"/>
          </p:nvPr>
        </p:nvSpPr>
        <p:spPr/>
        <p:txBody>
          <a:bodyPr/>
          <a:lstStyle/>
          <a:p>
            <a:fld id="{648EA45A-A3A7-47FB-B879-C34DE2F04DB6}" type="slidenum">
              <a:rPr lang="en-US" smtClean="0"/>
              <a:t>3</a:t>
            </a:fld>
            <a:endParaRPr lang="en-US"/>
          </a:p>
        </p:txBody>
      </p:sp>
      <p:pic>
        <p:nvPicPr>
          <p:cNvPr id="3" name="Picture 2">
            <a:extLst>
              <a:ext uri="{FF2B5EF4-FFF2-40B4-BE49-F238E27FC236}">
                <a16:creationId xmlns:a16="http://schemas.microsoft.com/office/drawing/2014/main" id="{DE369F07-1503-4DE7-BFFE-2D0596CB58CE}"/>
              </a:ext>
            </a:extLst>
          </p:cNvPr>
          <p:cNvPicPr>
            <a:picLocks noChangeAspect="1"/>
          </p:cNvPicPr>
          <p:nvPr/>
        </p:nvPicPr>
        <p:blipFill rotWithShape="1">
          <a:blip r:embed="rId3"/>
          <a:srcRect l="1614" t="31888" r="17850" b="17455"/>
          <a:stretch/>
        </p:blipFill>
        <p:spPr>
          <a:xfrm>
            <a:off x="1573161" y="136524"/>
            <a:ext cx="7364361" cy="2605548"/>
          </a:xfrm>
          <a:prstGeom prst="rect">
            <a:avLst/>
          </a:prstGeom>
        </p:spPr>
      </p:pic>
      <p:pic>
        <p:nvPicPr>
          <p:cNvPr id="4" name="Picture 3">
            <a:extLst>
              <a:ext uri="{FF2B5EF4-FFF2-40B4-BE49-F238E27FC236}">
                <a16:creationId xmlns:a16="http://schemas.microsoft.com/office/drawing/2014/main" id="{DF951F0C-59C4-4D24-8630-4A3B0CDB16DB}"/>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5" name="TextBox 4">
            <a:extLst>
              <a:ext uri="{FF2B5EF4-FFF2-40B4-BE49-F238E27FC236}">
                <a16:creationId xmlns:a16="http://schemas.microsoft.com/office/drawing/2014/main" id="{E0B4A23C-F851-4006-9753-B5639B903F6F}"/>
              </a:ext>
            </a:extLst>
          </p:cNvPr>
          <p:cNvSpPr txBox="1"/>
          <p:nvPr/>
        </p:nvSpPr>
        <p:spPr>
          <a:xfrm>
            <a:off x="123867" y="2878596"/>
            <a:ext cx="889758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Phenology is a key component of life on earth.  </a:t>
            </a:r>
          </a:p>
          <a:p>
            <a:pPr marL="285750" indent="-285750">
              <a:buFont typeface="Arial" panose="020B0604020202020204" pitchFamily="34" charset="0"/>
              <a:buChar char="•"/>
            </a:pPr>
            <a:r>
              <a:rPr lang="en-US" sz="2000" dirty="0"/>
              <a:t>Many birds time their nesting so that eggs hatch when insects are available to feed nestlings.  </a:t>
            </a:r>
          </a:p>
          <a:p>
            <a:pPr marL="285750" indent="-285750">
              <a:buFont typeface="Arial" panose="020B0604020202020204" pitchFamily="34" charset="0"/>
              <a:buChar char="•"/>
            </a:pPr>
            <a:r>
              <a:rPr lang="en-US" sz="2000" dirty="0"/>
              <a:t>Likewise, insect emergence is often synchronized with leaf out in host plants. </a:t>
            </a:r>
          </a:p>
          <a:p>
            <a:pPr marL="285750" indent="-285750">
              <a:buFont typeface="Arial" panose="020B0604020202020204" pitchFamily="34" charset="0"/>
              <a:buChar char="•"/>
            </a:pPr>
            <a:r>
              <a:rPr lang="en-US" sz="2000" dirty="0"/>
              <a:t>For people, earlier flowering means earlier allergies.  </a:t>
            </a:r>
          </a:p>
          <a:p>
            <a:pPr marL="285750" indent="-285750">
              <a:buFont typeface="Arial" panose="020B0604020202020204" pitchFamily="34" charset="0"/>
              <a:buChar char="•"/>
            </a:pPr>
            <a:r>
              <a:rPr lang="en-US" sz="2000" dirty="0"/>
              <a:t>Farmers and gardeners need to know the schedule of plant and insect development to decide when to apply fertilizers and pesticides and when to plant to avoid frosts.</a:t>
            </a:r>
          </a:p>
          <a:p>
            <a:pPr marL="285750" indent="-285750">
              <a:buFont typeface="Arial" panose="020B0604020202020204" pitchFamily="34" charset="0"/>
              <a:buChar char="•"/>
            </a:pPr>
            <a:r>
              <a:rPr lang="en-US" sz="2000" dirty="0"/>
              <a:t>Phenology may be altered by changes in temperature and precipitation.</a:t>
            </a:r>
          </a:p>
        </p:txBody>
      </p:sp>
      <p:sp>
        <p:nvSpPr>
          <p:cNvPr id="6" name="Rectangle 5">
            <a:extLst>
              <a:ext uri="{FF2B5EF4-FFF2-40B4-BE49-F238E27FC236}">
                <a16:creationId xmlns:a16="http://schemas.microsoft.com/office/drawing/2014/main" id="{24621D4F-F811-4373-A2A7-BFEB6A779998}"/>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276248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835" y="360940"/>
            <a:ext cx="2991834" cy="1551749"/>
          </a:xfrm>
        </p:spPr>
        <p:txBody>
          <a:bodyPr>
            <a:normAutofit/>
          </a:bodyPr>
          <a:lstStyle/>
          <a:p>
            <a:r>
              <a:rPr lang="en-US" dirty="0"/>
              <a:t>Phenology</a:t>
            </a:r>
            <a:br>
              <a:rPr lang="en-US" dirty="0"/>
            </a:br>
            <a:r>
              <a:rPr lang="en-US" sz="2200" i="1" dirty="0"/>
              <a:t>The timing of events in an organism’s life cycle</a:t>
            </a:r>
            <a:endParaRPr lang="en-US" i="1" dirty="0"/>
          </a:p>
        </p:txBody>
      </p:sp>
      <p:pic>
        <p:nvPicPr>
          <p:cNvPr id="3" name="Picture 2"/>
          <p:cNvPicPr>
            <a:picLocks noChangeAspect="1"/>
          </p:cNvPicPr>
          <p:nvPr/>
        </p:nvPicPr>
        <p:blipFill>
          <a:blip r:embed="rId2"/>
          <a:stretch>
            <a:fillRect/>
          </a:stretch>
        </p:blipFill>
        <p:spPr>
          <a:xfrm>
            <a:off x="1" y="0"/>
            <a:ext cx="2991834" cy="2243876"/>
          </a:xfrm>
          <a:prstGeom prst="rect">
            <a:avLst/>
          </a:prstGeom>
        </p:spPr>
      </p:pic>
      <p:pic>
        <p:nvPicPr>
          <p:cNvPr id="4" name="Picture 3"/>
          <p:cNvPicPr>
            <a:picLocks noChangeAspect="1"/>
          </p:cNvPicPr>
          <p:nvPr/>
        </p:nvPicPr>
        <p:blipFill>
          <a:blip r:embed="rId3"/>
          <a:stretch>
            <a:fillRect/>
          </a:stretch>
        </p:blipFill>
        <p:spPr>
          <a:xfrm>
            <a:off x="5973029" y="0"/>
            <a:ext cx="3170970" cy="2120586"/>
          </a:xfrm>
          <a:prstGeom prst="rect">
            <a:avLst/>
          </a:prstGeom>
        </p:spPr>
      </p:pic>
      <p:sp>
        <p:nvSpPr>
          <p:cNvPr id="5" name="TextBox 4">
            <a:extLst>
              <a:ext uri="{FF2B5EF4-FFF2-40B4-BE49-F238E27FC236}">
                <a16:creationId xmlns:a16="http://schemas.microsoft.com/office/drawing/2014/main" id="{AB58171A-4C8B-44B3-AA44-3B100C7C6C6C}"/>
              </a:ext>
            </a:extLst>
          </p:cNvPr>
          <p:cNvSpPr txBox="1"/>
          <p:nvPr/>
        </p:nvSpPr>
        <p:spPr>
          <a:xfrm>
            <a:off x="-84248" y="2604816"/>
            <a:ext cx="914399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Could the phenology of flowers and bees affect seed set rate?  </a:t>
            </a:r>
          </a:p>
        </p:txBody>
      </p:sp>
      <p:pic>
        <p:nvPicPr>
          <p:cNvPr id="10" name="Picture 9">
            <a:extLst>
              <a:ext uri="{FF2B5EF4-FFF2-40B4-BE49-F238E27FC236}">
                <a16:creationId xmlns:a16="http://schemas.microsoft.com/office/drawing/2014/main" id="{5DA20B9E-C21E-414B-89C4-6A3C4D4AA269}"/>
              </a:ext>
            </a:extLst>
          </p:cNvPr>
          <p:cNvPicPr>
            <a:picLocks noChangeAspect="1"/>
          </p:cNvPicPr>
          <p:nvPr/>
        </p:nvPicPr>
        <p:blipFill>
          <a:blip r:embed="rId4"/>
          <a:stretch>
            <a:fillRect/>
          </a:stretch>
        </p:blipFill>
        <p:spPr>
          <a:xfrm>
            <a:off x="171450" y="3719358"/>
            <a:ext cx="2041535" cy="2586521"/>
          </a:xfrm>
          <a:prstGeom prst="rect">
            <a:avLst/>
          </a:prstGeom>
        </p:spPr>
      </p:pic>
      <p:pic>
        <p:nvPicPr>
          <p:cNvPr id="11" name="Picture 10">
            <a:extLst>
              <a:ext uri="{FF2B5EF4-FFF2-40B4-BE49-F238E27FC236}">
                <a16:creationId xmlns:a16="http://schemas.microsoft.com/office/drawing/2014/main" id="{5C55AA85-5267-4C53-A73E-D76595AC06F6}"/>
              </a:ext>
            </a:extLst>
          </p:cNvPr>
          <p:cNvPicPr>
            <a:picLocks noChangeAspect="1"/>
          </p:cNvPicPr>
          <p:nvPr/>
        </p:nvPicPr>
        <p:blipFill>
          <a:blip r:embed="rId5"/>
          <a:stretch>
            <a:fillRect/>
          </a:stretch>
        </p:blipFill>
        <p:spPr>
          <a:xfrm>
            <a:off x="7217290" y="3623251"/>
            <a:ext cx="1611252" cy="2416878"/>
          </a:xfrm>
          <a:prstGeom prst="rect">
            <a:avLst/>
          </a:prstGeom>
        </p:spPr>
      </p:pic>
      <p:sp>
        <p:nvSpPr>
          <p:cNvPr id="12" name="Rectangle 11">
            <a:extLst>
              <a:ext uri="{FF2B5EF4-FFF2-40B4-BE49-F238E27FC236}">
                <a16:creationId xmlns:a16="http://schemas.microsoft.com/office/drawing/2014/main" id="{AF3E57D0-90B0-425B-9F8C-8441196907A5}"/>
              </a:ext>
            </a:extLst>
          </p:cNvPr>
          <p:cNvSpPr/>
          <p:nvPr/>
        </p:nvSpPr>
        <p:spPr>
          <a:xfrm>
            <a:off x="482371" y="6305879"/>
            <a:ext cx="1570558" cy="461665"/>
          </a:xfrm>
          <a:prstGeom prst="rect">
            <a:avLst/>
          </a:prstGeom>
        </p:spPr>
        <p:txBody>
          <a:bodyPr wrap="none">
            <a:spAutoFit/>
          </a:bodyPr>
          <a:lstStyle/>
          <a:p>
            <a:r>
              <a:rPr lang="en-US" sz="2400" b="1" dirty="0" err="1"/>
              <a:t>Gaku</a:t>
            </a:r>
            <a:r>
              <a:rPr lang="en-US" sz="2400" b="1" dirty="0"/>
              <a:t> Kudo</a:t>
            </a:r>
          </a:p>
        </p:txBody>
      </p:sp>
      <p:sp>
        <p:nvSpPr>
          <p:cNvPr id="13" name="Rectangle 12">
            <a:extLst>
              <a:ext uri="{FF2B5EF4-FFF2-40B4-BE49-F238E27FC236}">
                <a16:creationId xmlns:a16="http://schemas.microsoft.com/office/drawing/2014/main" id="{1022D75E-3BE0-4F21-93AF-6604873CB638}"/>
              </a:ext>
            </a:extLst>
          </p:cNvPr>
          <p:cNvSpPr/>
          <p:nvPr/>
        </p:nvSpPr>
        <p:spPr>
          <a:xfrm>
            <a:off x="6759034" y="5993962"/>
            <a:ext cx="2375491" cy="461665"/>
          </a:xfrm>
          <a:prstGeom prst="rect">
            <a:avLst/>
          </a:prstGeom>
        </p:spPr>
        <p:txBody>
          <a:bodyPr wrap="square">
            <a:spAutoFit/>
          </a:bodyPr>
          <a:lstStyle/>
          <a:p>
            <a:pPr algn="ctr"/>
            <a:r>
              <a:rPr lang="en-US" sz="2400" b="1" dirty="0"/>
              <a:t>Elisabeth Cooper</a:t>
            </a:r>
          </a:p>
        </p:txBody>
      </p:sp>
      <p:sp>
        <p:nvSpPr>
          <p:cNvPr id="6" name="Rectangle 5">
            <a:extLst>
              <a:ext uri="{FF2B5EF4-FFF2-40B4-BE49-F238E27FC236}">
                <a16:creationId xmlns:a16="http://schemas.microsoft.com/office/drawing/2014/main" id="{6BE232ED-C285-484B-A450-3455E276332F}"/>
              </a:ext>
            </a:extLst>
          </p:cNvPr>
          <p:cNvSpPr/>
          <p:nvPr/>
        </p:nvSpPr>
        <p:spPr>
          <a:xfrm>
            <a:off x="58472" y="6652128"/>
            <a:ext cx="1994457" cy="230832"/>
          </a:xfrm>
          <a:prstGeom prst="rect">
            <a:avLst/>
          </a:prstGeom>
        </p:spPr>
        <p:txBody>
          <a:bodyPr wrap="none">
            <a:spAutoFit/>
          </a:bodyPr>
          <a:lstStyle/>
          <a:p>
            <a:r>
              <a:rPr lang="en-US" sz="900" dirty="0"/>
              <a:t>https://hosho.ees.hokudai.ac.jp/gaku/</a:t>
            </a:r>
          </a:p>
        </p:txBody>
      </p:sp>
      <p:sp>
        <p:nvSpPr>
          <p:cNvPr id="7" name="Rectangle 6">
            <a:extLst>
              <a:ext uri="{FF2B5EF4-FFF2-40B4-BE49-F238E27FC236}">
                <a16:creationId xmlns:a16="http://schemas.microsoft.com/office/drawing/2014/main" id="{594E8BFB-8593-405E-B359-B2332CF709CD}"/>
              </a:ext>
            </a:extLst>
          </p:cNvPr>
          <p:cNvSpPr/>
          <p:nvPr/>
        </p:nvSpPr>
        <p:spPr>
          <a:xfrm>
            <a:off x="6230982" y="6340211"/>
            <a:ext cx="3023957" cy="230832"/>
          </a:xfrm>
          <a:prstGeom prst="rect">
            <a:avLst/>
          </a:prstGeom>
        </p:spPr>
        <p:txBody>
          <a:bodyPr wrap="square">
            <a:spAutoFit/>
          </a:bodyPr>
          <a:lstStyle/>
          <a:p>
            <a:r>
              <a:rPr lang="en-US" sz="900" dirty="0"/>
              <a:t>https://en.uit.no/ansatte/person?p_document_id=43827</a:t>
            </a:r>
          </a:p>
        </p:txBody>
      </p:sp>
    </p:spTree>
    <p:extLst>
      <p:ext uri="{BB962C8B-B14F-4D97-AF65-F5344CB8AC3E}">
        <p14:creationId xmlns:p14="http://schemas.microsoft.com/office/powerpoint/2010/main" val="2876529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51" y="47722"/>
            <a:ext cx="8229600" cy="629714"/>
          </a:xfrm>
        </p:spPr>
        <p:txBody>
          <a:bodyPr>
            <a:normAutofit fontScale="90000"/>
          </a:bodyPr>
          <a:lstStyle/>
          <a:p>
            <a:r>
              <a:rPr lang="en-US" dirty="0"/>
              <a:t>Results from Kudo and Cooper 2019</a:t>
            </a:r>
            <a:endParaRPr lang="en-US" i="1" dirty="0"/>
          </a:p>
        </p:txBody>
      </p:sp>
      <p:pic>
        <p:nvPicPr>
          <p:cNvPr id="4" name="Picture 3"/>
          <p:cNvPicPr>
            <a:picLocks noChangeAspect="1"/>
          </p:cNvPicPr>
          <p:nvPr/>
        </p:nvPicPr>
        <p:blipFill rotWithShape="1">
          <a:blip r:embed="rId3"/>
          <a:srcRect l="4850" t="14905" r="20302"/>
          <a:stretch/>
        </p:blipFill>
        <p:spPr>
          <a:xfrm>
            <a:off x="122944" y="831935"/>
            <a:ext cx="8898112" cy="5683400"/>
          </a:xfrm>
          <a:prstGeom prst="rect">
            <a:avLst/>
          </a:prstGeom>
        </p:spPr>
      </p:pic>
      <p:pic>
        <p:nvPicPr>
          <p:cNvPr id="5" name="Picture 4"/>
          <p:cNvPicPr>
            <a:picLocks noChangeAspect="1"/>
          </p:cNvPicPr>
          <p:nvPr/>
        </p:nvPicPr>
        <p:blipFill>
          <a:blip r:embed="rId4"/>
          <a:stretch>
            <a:fillRect/>
          </a:stretch>
        </p:blipFill>
        <p:spPr>
          <a:xfrm>
            <a:off x="3665846" y="3764070"/>
            <a:ext cx="974105" cy="730579"/>
          </a:xfrm>
          <a:prstGeom prst="rect">
            <a:avLst/>
          </a:prstGeom>
        </p:spPr>
      </p:pic>
      <p:pic>
        <p:nvPicPr>
          <p:cNvPr id="6" name="Picture 5"/>
          <p:cNvPicPr>
            <a:picLocks noChangeAspect="1"/>
          </p:cNvPicPr>
          <p:nvPr/>
        </p:nvPicPr>
        <p:blipFill>
          <a:blip r:embed="rId5"/>
          <a:stretch>
            <a:fillRect/>
          </a:stretch>
        </p:blipFill>
        <p:spPr>
          <a:xfrm>
            <a:off x="3093091" y="1805383"/>
            <a:ext cx="1145510" cy="766060"/>
          </a:xfrm>
          <a:prstGeom prst="rect">
            <a:avLst/>
          </a:prstGeom>
        </p:spPr>
      </p:pic>
      <p:sp>
        <p:nvSpPr>
          <p:cNvPr id="3" name="Rectangle 2">
            <a:extLst>
              <a:ext uri="{FF2B5EF4-FFF2-40B4-BE49-F238E27FC236}">
                <a16:creationId xmlns:a16="http://schemas.microsoft.com/office/drawing/2014/main" id="{0747FE84-634A-4C1C-926B-20C64FCC864B}"/>
              </a:ext>
            </a:extLst>
          </p:cNvPr>
          <p:cNvSpPr/>
          <p:nvPr/>
        </p:nvSpPr>
        <p:spPr>
          <a:xfrm>
            <a:off x="1818752" y="831935"/>
            <a:ext cx="7202304" cy="3488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EF700C-8BA4-4025-815B-9A611CF3B8A0}"/>
              </a:ext>
            </a:extLst>
          </p:cNvPr>
          <p:cNvSpPr/>
          <p:nvPr/>
        </p:nvSpPr>
        <p:spPr>
          <a:xfrm>
            <a:off x="1900814" y="3852351"/>
            <a:ext cx="4349261" cy="13381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123859-F42C-4181-8CB6-AF3B11342F20}"/>
              </a:ext>
            </a:extLst>
          </p:cNvPr>
          <p:cNvSpPr/>
          <p:nvPr/>
        </p:nvSpPr>
        <p:spPr>
          <a:xfrm>
            <a:off x="0" y="6326617"/>
            <a:ext cx="4572000" cy="553998"/>
          </a:xfrm>
          <a:prstGeom prst="rect">
            <a:avLst/>
          </a:prstGeom>
        </p:spPr>
        <p:txBody>
          <a:bodyPr>
            <a:spAutoFit/>
          </a:bodyPr>
          <a:lstStyle/>
          <a:p>
            <a:r>
              <a:rPr lang="en-US" sz="1000" dirty="0">
                <a:solidFill>
                  <a:srgbClr val="222222"/>
                </a:solidFill>
                <a:latin typeface="Arial" panose="020B0604020202020204" pitchFamily="34" charset="0"/>
              </a:rPr>
              <a:t>Kudo, G., &amp; Cooper, E. J. (2019). When spring ephemerals fail to meet pollinators: mechanism of phenological mismatch and its impact on plant reproduction. </a:t>
            </a:r>
            <a:r>
              <a:rPr lang="en-US" sz="1000" i="1" dirty="0">
                <a:solidFill>
                  <a:srgbClr val="222222"/>
                </a:solidFill>
                <a:latin typeface="Arial" panose="020B0604020202020204" pitchFamily="34" charset="0"/>
              </a:rPr>
              <a:t>Proceedings of the Royal Society B</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286</a:t>
            </a:r>
            <a:r>
              <a:rPr lang="en-US" sz="1000" dirty="0">
                <a:solidFill>
                  <a:srgbClr val="222222"/>
                </a:solidFill>
                <a:latin typeface="Arial" panose="020B0604020202020204" pitchFamily="34" charset="0"/>
              </a:rPr>
              <a:t>(1904), 20190573.</a:t>
            </a:r>
            <a:endParaRPr lang="en-US" sz="1000" dirty="0"/>
          </a:p>
        </p:txBody>
      </p:sp>
    </p:spTree>
    <p:extLst>
      <p:ext uri="{BB962C8B-B14F-4D97-AF65-F5344CB8AC3E}">
        <p14:creationId xmlns:p14="http://schemas.microsoft.com/office/powerpoint/2010/main" val="203023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51" y="47722"/>
            <a:ext cx="8229600" cy="629714"/>
          </a:xfrm>
        </p:spPr>
        <p:txBody>
          <a:bodyPr>
            <a:normAutofit fontScale="90000"/>
          </a:bodyPr>
          <a:lstStyle/>
          <a:p>
            <a:r>
              <a:rPr lang="en-US" dirty="0"/>
              <a:t>Results from Kudo and Cooper 2019</a:t>
            </a:r>
            <a:endParaRPr lang="en-US" i="1" dirty="0"/>
          </a:p>
        </p:txBody>
      </p:sp>
      <p:pic>
        <p:nvPicPr>
          <p:cNvPr id="4" name="Picture 3"/>
          <p:cNvPicPr>
            <a:picLocks noChangeAspect="1"/>
          </p:cNvPicPr>
          <p:nvPr/>
        </p:nvPicPr>
        <p:blipFill rotWithShape="1">
          <a:blip r:embed="rId3"/>
          <a:srcRect l="4850" t="14905" r="20302"/>
          <a:stretch/>
        </p:blipFill>
        <p:spPr>
          <a:xfrm>
            <a:off x="122944" y="831935"/>
            <a:ext cx="8898112" cy="5683400"/>
          </a:xfrm>
          <a:prstGeom prst="rect">
            <a:avLst/>
          </a:prstGeom>
        </p:spPr>
      </p:pic>
      <p:pic>
        <p:nvPicPr>
          <p:cNvPr id="5" name="Picture 4"/>
          <p:cNvPicPr>
            <a:picLocks noChangeAspect="1"/>
          </p:cNvPicPr>
          <p:nvPr/>
        </p:nvPicPr>
        <p:blipFill>
          <a:blip r:embed="rId4"/>
          <a:stretch>
            <a:fillRect/>
          </a:stretch>
        </p:blipFill>
        <p:spPr>
          <a:xfrm>
            <a:off x="3665846" y="3764070"/>
            <a:ext cx="974105" cy="730579"/>
          </a:xfrm>
          <a:prstGeom prst="rect">
            <a:avLst/>
          </a:prstGeom>
        </p:spPr>
      </p:pic>
      <p:pic>
        <p:nvPicPr>
          <p:cNvPr id="6" name="Picture 5"/>
          <p:cNvPicPr>
            <a:picLocks noChangeAspect="1"/>
          </p:cNvPicPr>
          <p:nvPr/>
        </p:nvPicPr>
        <p:blipFill>
          <a:blip r:embed="rId5"/>
          <a:stretch>
            <a:fillRect/>
          </a:stretch>
        </p:blipFill>
        <p:spPr>
          <a:xfrm>
            <a:off x="3093091" y="1805383"/>
            <a:ext cx="1145510" cy="766060"/>
          </a:xfrm>
          <a:prstGeom prst="rect">
            <a:avLst/>
          </a:prstGeom>
        </p:spPr>
      </p:pic>
      <p:sp>
        <p:nvSpPr>
          <p:cNvPr id="7" name="Rectangle 6">
            <a:extLst>
              <a:ext uri="{FF2B5EF4-FFF2-40B4-BE49-F238E27FC236}">
                <a16:creationId xmlns:a16="http://schemas.microsoft.com/office/drawing/2014/main" id="{F7F9A02D-243B-4E86-A077-384D840FD12E}"/>
              </a:ext>
            </a:extLst>
          </p:cNvPr>
          <p:cNvSpPr/>
          <p:nvPr/>
        </p:nvSpPr>
        <p:spPr>
          <a:xfrm>
            <a:off x="0" y="6326617"/>
            <a:ext cx="4572000" cy="553998"/>
          </a:xfrm>
          <a:prstGeom prst="rect">
            <a:avLst/>
          </a:prstGeom>
        </p:spPr>
        <p:txBody>
          <a:bodyPr>
            <a:spAutoFit/>
          </a:bodyPr>
          <a:lstStyle/>
          <a:p>
            <a:r>
              <a:rPr lang="en-US" sz="1000" dirty="0">
                <a:solidFill>
                  <a:srgbClr val="222222"/>
                </a:solidFill>
                <a:latin typeface="Arial" panose="020B0604020202020204" pitchFamily="34" charset="0"/>
              </a:rPr>
              <a:t>Kudo, G., &amp; Cooper, E. J. (2019). When spring ephemerals fail to meet pollinators: mechanism of phenological mismatch and its impact on plant reproduction. </a:t>
            </a:r>
            <a:r>
              <a:rPr lang="en-US" sz="1000" i="1" dirty="0">
                <a:solidFill>
                  <a:srgbClr val="222222"/>
                </a:solidFill>
                <a:latin typeface="Arial" panose="020B0604020202020204" pitchFamily="34" charset="0"/>
              </a:rPr>
              <a:t>Proceedings of the Royal Society B</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286</a:t>
            </a:r>
            <a:r>
              <a:rPr lang="en-US" sz="1000" dirty="0">
                <a:solidFill>
                  <a:srgbClr val="222222"/>
                </a:solidFill>
                <a:latin typeface="Arial" panose="020B0604020202020204" pitchFamily="34" charset="0"/>
              </a:rPr>
              <a:t>(1904), 20190573.</a:t>
            </a:r>
            <a:endParaRPr lang="en-US" sz="1000" dirty="0"/>
          </a:p>
        </p:txBody>
      </p:sp>
    </p:spTree>
    <p:extLst>
      <p:ext uri="{BB962C8B-B14F-4D97-AF65-F5344CB8AC3E}">
        <p14:creationId xmlns:p14="http://schemas.microsoft.com/office/powerpoint/2010/main" val="706348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755831-3288-4D0D-920B-B06F5D71ED30}"/>
              </a:ext>
            </a:extLst>
          </p:cNvPr>
          <p:cNvSpPr txBox="1"/>
          <p:nvPr/>
        </p:nvSpPr>
        <p:spPr>
          <a:xfrm>
            <a:off x="1182322" y="0"/>
            <a:ext cx="6779356" cy="646331"/>
          </a:xfrm>
          <a:prstGeom prst="rect">
            <a:avLst/>
          </a:prstGeom>
          <a:noFill/>
        </p:spPr>
        <p:txBody>
          <a:bodyPr wrap="none" rtlCol="0">
            <a:spAutoFit/>
          </a:bodyPr>
          <a:lstStyle/>
          <a:p>
            <a:r>
              <a:rPr lang="en-US" sz="3600" dirty="0"/>
              <a:t>Let’s explore a more local example!</a:t>
            </a:r>
          </a:p>
        </p:txBody>
      </p:sp>
      <p:pic>
        <p:nvPicPr>
          <p:cNvPr id="3" name="Picture 2">
            <a:extLst>
              <a:ext uri="{FF2B5EF4-FFF2-40B4-BE49-F238E27FC236}">
                <a16:creationId xmlns:a16="http://schemas.microsoft.com/office/drawing/2014/main" id="{5F3C2606-51A2-47EE-BA9A-446C95AC715D}"/>
              </a:ext>
            </a:extLst>
          </p:cNvPr>
          <p:cNvPicPr>
            <a:picLocks noChangeAspect="1"/>
          </p:cNvPicPr>
          <p:nvPr/>
        </p:nvPicPr>
        <p:blipFill>
          <a:blip r:embed="rId2"/>
          <a:stretch>
            <a:fillRect/>
          </a:stretch>
        </p:blipFill>
        <p:spPr>
          <a:xfrm>
            <a:off x="282178" y="1333500"/>
            <a:ext cx="3410694" cy="3464832"/>
          </a:xfrm>
          <a:prstGeom prst="rect">
            <a:avLst/>
          </a:prstGeom>
        </p:spPr>
      </p:pic>
      <p:sp>
        <p:nvSpPr>
          <p:cNvPr id="4" name="Rectangle 3">
            <a:extLst>
              <a:ext uri="{FF2B5EF4-FFF2-40B4-BE49-F238E27FC236}">
                <a16:creationId xmlns:a16="http://schemas.microsoft.com/office/drawing/2014/main" id="{9400A717-C77C-44DE-9D3A-FF70E95C4307}"/>
              </a:ext>
            </a:extLst>
          </p:cNvPr>
          <p:cNvSpPr/>
          <p:nvPr/>
        </p:nvSpPr>
        <p:spPr>
          <a:xfrm>
            <a:off x="738391" y="4948920"/>
            <a:ext cx="2376997" cy="646331"/>
          </a:xfrm>
          <a:prstGeom prst="rect">
            <a:avLst/>
          </a:prstGeom>
        </p:spPr>
        <p:txBody>
          <a:bodyPr wrap="none">
            <a:spAutoFit/>
          </a:bodyPr>
          <a:lstStyle/>
          <a:p>
            <a:r>
              <a:rPr lang="en-US" dirty="0">
                <a:hlinkClick r:id="rId3"/>
              </a:rPr>
              <a:t>https://idfg.idaho.gov/</a:t>
            </a:r>
            <a:r>
              <a:rPr lang="en-US" dirty="0"/>
              <a:t> </a:t>
            </a:r>
          </a:p>
          <a:p>
            <a:r>
              <a:rPr lang="en-US" dirty="0"/>
              <a:t>(Idaho Fish and Game)</a:t>
            </a:r>
          </a:p>
        </p:txBody>
      </p:sp>
      <p:pic>
        <p:nvPicPr>
          <p:cNvPr id="6" name="Picture 5">
            <a:extLst>
              <a:ext uri="{FF2B5EF4-FFF2-40B4-BE49-F238E27FC236}">
                <a16:creationId xmlns:a16="http://schemas.microsoft.com/office/drawing/2014/main" id="{4C325A90-D750-4FC0-A00A-EA95949D00ED}"/>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20051"/>
          <a:stretch/>
        </p:blipFill>
        <p:spPr>
          <a:xfrm>
            <a:off x="4219576" y="1208330"/>
            <a:ext cx="4791074" cy="3830396"/>
          </a:xfrm>
          <a:prstGeom prst="rect">
            <a:avLst/>
          </a:prstGeom>
        </p:spPr>
      </p:pic>
      <p:sp>
        <p:nvSpPr>
          <p:cNvPr id="7" name="TextBox 6">
            <a:extLst>
              <a:ext uri="{FF2B5EF4-FFF2-40B4-BE49-F238E27FC236}">
                <a16:creationId xmlns:a16="http://schemas.microsoft.com/office/drawing/2014/main" id="{3B4E2889-10F8-44D4-A713-C2E731CD2239}"/>
              </a:ext>
            </a:extLst>
          </p:cNvPr>
          <p:cNvSpPr txBox="1"/>
          <p:nvPr/>
        </p:nvSpPr>
        <p:spPr>
          <a:xfrm>
            <a:off x="4737100" y="5098308"/>
            <a:ext cx="3863975" cy="369332"/>
          </a:xfrm>
          <a:prstGeom prst="rect">
            <a:avLst/>
          </a:prstGeom>
          <a:noFill/>
        </p:spPr>
        <p:txBody>
          <a:bodyPr wrap="square" rtlCol="0">
            <a:spAutoFit/>
          </a:bodyPr>
          <a:lstStyle/>
          <a:p>
            <a:r>
              <a:rPr lang="en-US" dirty="0"/>
              <a:t>Photo: This weekend at Cusick Creek!</a:t>
            </a:r>
          </a:p>
        </p:txBody>
      </p:sp>
      <p:sp>
        <p:nvSpPr>
          <p:cNvPr id="8" name="Rectangle 7">
            <a:extLst>
              <a:ext uri="{FF2B5EF4-FFF2-40B4-BE49-F238E27FC236}">
                <a16:creationId xmlns:a16="http://schemas.microsoft.com/office/drawing/2014/main" id="{E34BA30B-6D9F-4AA0-8AD1-02DF28BF97F0}"/>
              </a:ext>
            </a:extLst>
          </p:cNvPr>
          <p:cNvSpPr/>
          <p:nvPr/>
        </p:nvSpPr>
        <p:spPr>
          <a:xfrm>
            <a:off x="282178" y="721247"/>
            <a:ext cx="8728472" cy="369332"/>
          </a:xfrm>
          <a:prstGeom prst="rect">
            <a:avLst/>
          </a:prstGeom>
        </p:spPr>
        <p:txBody>
          <a:bodyPr wrap="square">
            <a:spAutoFit/>
          </a:bodyPr>
          <a:lstStyle/>
          <a:p>
            <a:r>
              <a:rPr lang="en-US" b="1" i="1" dirty="0"/>
              <a:t>Are bumblebees in the western United States behaving differently from 2011 to 2019? </a:t>
            </a:r>
          </a:p>
        </p:txBody>
      </p:sp>
    </p:spTree>
    <p:extLst>
      <p:ext uri="{BB962C8B-B14F-4D97-AF65-F5344CB8AC3E}">
        <p14:creationId xmlns:p14="http://schemas.microsoft.com/office/powerpoint/2010/main" val="865174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5904F-3889-448F-BA0C-23BA407DEA9F}"/>
              </a:ext>
            </a:extLst>
          </p:cNvPr>
          <p:cNvSpPr txBox="1"/>
          <p:nvPr/>
        </p:nvSpPr>
        <p:spPr>
          <a:xfrm>
            <a:off x="319084" y="288925"/>
            <a:ext cx="8505825" cy="1569660"/>
          </a:xfrm>
          <a:prstGeom prst="rect">
            <a:avLst/>
          </a:prstGeom>
          <a:noFill/>
        </p:spPr>
        <p:txBody>
          <a:bodyPr wrap="square" rtlCol="0">
            <a:spAutoFit/>
          </a:bodyPr>
          <a:lstStyle/>
          <a:p>
            <a:r>
              <a:rPr lang="en-US" sz="2400" dirty="0"/>
              <a:t>Guiding Questions:</a:t>
            </a:r>
          </a:p>
          <a:p>
            <a:pPr marL="285750" indent="-285750">
              <a:buFont typeface="Arial" panose="020B0604020202020204" pitchFamily="34" charset="0"/>
              <a:buChar char="•"/>
            </a:pPr>
            <a:r>
              <a:rPr lang="en-US" sz="2400" dirty="0"/>
              <a:t>Are bumblebees in the western United States behaving differently from 2011 to 2019? </a:t>
            </a:r>
          </a:p>
          <a:p>
            <a:pPr marL="285750" indent="-285750">
              <a:buFont typeface="Arial" panose="020B0604020202020204" pitchFamily="34" charset="0"/>
              <a:buChar char="•"/>
            </a:pPr>
            <a:r>
              <a:rPr lang="en-US" sz="2400" dirty="0"/>
              <a:t>What climate variables may help explain bumblebee activity?</a:t>
            </a:r>
          </a:p>
        </p:txBody>
      </p:sp>
      <p:sp>
        <p:nvSpPr>
          <p:cNvPr id="4" name="Rectangle 3">
            <a:extLst>
              <a:ext uri="{FF2B5EF4-FFF2-40B4-BE49-F238E27FC236}">
                <a16:creationId xmlns:a16="http://schemas.microsoft.com/office/drawing/2014/main" id="{EE0CC629-644E-4AAF-9C69-9362B8786F4B}"/>
              </a:ext>
            </a:extLst>
          </p:cNvPr>
          <p:cNvSpPr/>
          <p:nvPr/>
        </p:nvSpPr>
        <p:spPr>
          <a:xfrm>
            <a:off x="172535" y="2304795"/>
            <a:ext cx="8798921" cy="1446550"/>
          </a:xfrm>
          <a:prstGeom prst="rect">
            <a:avLst/>
          </a:prstGeom>
        </p:spPr>
        <p:txBody>
          <a:bodyPr wrap="square">
            <a:spAutoFit/>
          </a:bodyPr>
          <a:lstStyle/>
          <a:p>
            <a:r>
              <a:rPr lang="en-US" sz="2200" dirty="0">
                <a:solidFill>
                  <a:srgbClr val="2A292B"/>
                </a:solidFill>
                <a:ea typeface="Times New Roman" panose="02020603050405020304" pitchFamily="18" charset="0"/>
                <a:cs typeface="Times New Roman" panose="02020603050405020304" pitchFamily="18" charset="0"/>
              </a:rPr>
              <a:t>Part A. Phenology</a:t>
            </a:r>
          </a:p>
          <a:p>
            <a:r>
              <a:rPr lang="en-US" sz="2200" dirty="0"/>
              <a:t>Part B. Are bumblebees behaving differently from 2011 to 2019?</a:t>
            </a:r>
          </a:p>
          <a:p>
            <a:r>
              <a:rPr lang="en-US" sz="2200" dirty="0">
                <a:ea typeface="MS Mincho" panose="02020609040205080304" pitchFamily="49" charset="-128"/>
                <a:cs typeface="Times New Roman" panose="02020603050405020304" pitchFamily="18" charset="0"/>
              </a:rPr>
              <a:t>Part C. What site variables best predict bumblebee emergence phenology?</a:t>
            </a:r>
          </a:p>
          <a:p>
            <a:r>
              <a:rPr lang="en-US" sz="2200" dirty="0">
                <a:ea typeface="MS Mincho" panose="02020609040205080304" pitchFamily="49" charset="-128"/>
                <a:cs typeface="Times New Roman" panose="02020603050405020304" pitchFamily="18" charset="0"/>
              </a:rPr>
              <a:t>Part D. Phenological mismatch</a:t>
            </a:r>
            <a:endParaRPr lang="en-US" sz="2200" dirty="0">
              <a:effectLst/>
              <a:ea typeface="MS Mincho"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A5FA578D-7045-4292-A68D-3846E3807C35}"/>
              </a:ext>
            </a:extLst>
          </p:cNvPr>
          <p:cNvSpPr txBox="1"/>
          <p:nvPr/>
        </p:nvSpPr>
        <p:spPr>
          <a:xfrm>
            <a:off x="172534" y="4197555"/>
            <a:ext cx="8798921" cy="707886"/>
          </a:xfrm>
          <a:prstGeom prst="rect">
            <a:avLst/>
          </a:prstGeom>
          <a:noFill/>
        </p:spPr>
        <p:txBody>
          <a:bodyPr wrap="square" rtlCol="0">
            <a:spAutoFit/>
          </a:bodyPr>
          <a:lstStyle/>
          <a:p>
            <a:r>
              <a:rPr lang="en-US" sz="2000" dirty="0"/>
              <a:t>You will use data from the National Phenology Network and a tool called CODAP to complete this assignment. </a:t>
            </a:r>
            <a:r>
              <a:rPr lang="en-US" sz="2000" b="1" dirty="0"/>
              <a:t>Let’s work through a different, but related, example!</a:t>
            </a:r>
          </a:p>
        </p:txBody>
      </p:sp>
      <p:pic>
        <p:nvPicPr>
          <p:cNvPr id="7" name="Picture 6">
            <a:extLst>
              <a:ext uri="{FF2B5EF4-FFF2-40B4-BE49-F238E27FC236}">
                <a16:creationId xmlns:a16="http://schemas.microsoft.com/office/drawing/2014/main" id="{7D01BBA2-8A87-41D1-B149-FEE17291FBBA}"/>
              </a:ext>
            </a:extLst>
          </p:cNvPr>
          <p:cNvPicPr>
            <a:picLocks noChangeAspect="1"/>
          </p:cNvPicPr>
          <p:nvPr/>
        </p:nvPicPr>
        <p:blipFill rotWithShape="1">
          <a:blip r:embed="rId2"/>
          <a:srcRect l="967" t="17359" r="62688" b="63356"/>
          <a:stretch/>
        </p:blipFill>
        <p:spPr>
          <a:xfrm>
            <a:off x="-1" y="5737609"/>
            <a:ext cx="3501057" cy="1044985"/>
          </a:xfrm>
          <a:prstGeom prst="rect">
            <a:avLst/>
          </a:prstGeom>
        </p:spPr>
      </p:pic>
      <p:pic>
        <p:nvPicPr>
          <p:cNvPr id="10" name="Picture 9">
            <a:extLst>
              <a:ext uri="{FF2B5EF4-FFF2-40B4-BE49-F238E27FC236}">
                <a16:creationId xmlns:a16="http://schemas.microsoft.com/office/drawing/2014/main" id="{0665B284-D3CF-4595-B4D2-93A97F750B1C}"/>
              </a:ext>
            </a:extLst>
          </p:cNvPr>
          <p:cNvPicPr>
            <a:picLocks noChangeAspect="1"/>
          </p:cNvPicPr>
          <p:nvPr/>
        </p:nvPicPr>
        <p:blipFill>
          <a:blip r:embed="rId3"/>
          <a:stretch>
            <a:fillRect/>
          </a:stretch>
        </p:blipFill>
        <p:spPr>
          <a:xfrm>
            <a:off x="6102494" y="5130553"/>
            <a:ext cx="2868961" cy="1214111"/>
          </a:xfrm>
          <a:prstGeom prst="rect">
            <a:avLst/>
          </a:prstGeom>
        </p:spPr>
      </p:pic>
      <p:sp>
        <p:nvSpPr>
          <p:cNvPr id="2" name="Rectangle 1">
            <a:extLst>
              <a:ext uri="{FF2B5EF4-FFF2-40B4-BE49-F238E27FC236}">
                <a16:creationId xmlns:a16="http://schemas.microsoft.com/office/drawing/2014/main" id="{9B51CF20-AC00-48DD-BF84-D1059561FC9B}"/>
              </a:ext>
            </a:extLst>
          </p:cNvPr>
          <p:cNvSpPr/>
          <p:nvPr/>
        </p:nvSpPr>
        <p:spPr>
          <a:xfrm>
            <a:off x="6218907" y="6404718"/>
            <a:ext cx="2752548" cy="369332"/>
          </a:xfrm>
          <a:prstGeom prst="rect">
            <a:avLst/>
          </a:prstGeom>
        </p:spPr>
        <p:txBody>
          <a:bodyPr wrap="none">
            <a:spAutoFit/>
          </a:bodyPr>
          <a:lstStyle/>
          <a:p>
            <a:r>
              <a:rPr lang="en-US" dirty="0"/>
              <a:t>https://codap.concord.org/</a:t>
            </a:r>
          </a:p>
        </p:txBody>
      </p:sp>
    </p:spTree>
    <p:extLst>
      <p:ext uri="{BB962C8B-B14F-4D97-AF65-F5344CB8AC3E}">
        <p14:creationId xmlns:p14="http://schemas.microsoft.com/office/powerpoint/2010/main" val="1821849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5F33-A337-4C03-91E8-E252A8BD15C3}"/>
              </a:ext>
            </a:extLst>
          </p:cNvPr>
          <p:cNvSpPr>
            <a:spLocks noGrp="1"/>
          </p:cNvSpPr>
          <p:nvPr>
            <p:ph type="title"/>
          </p:nvPr>
        </p:nvSpPr>
        <p:spPr>
          <a:xfrm>
            <a:off x="130629" y="274638"/>
            <a:ext cx="8832501" cy="1143000"/>
          </a:xfrm>
        </p:spPr>
        <p:txBody>
          <a:bodyPr>
            <a:noAutofit/>
          </a:bodyPr>
          <a:lstStyle/>
          <a:p>
            <a:r>
              <a:rPr lang="en-US" sz="3200" dirty="0"/>
              <a:t>Example: Are bumblebees in the </a:t>
            </a:r>
            <a:r>
              <a:rPr lang="en-US" sz="3200" b="1" i="1" u="sng" dirty="0"/>
              <a:t>northeastern</a:t>
            </a:r>
            <a:r>
              <a:rPr lang="en-US" sz="3200" dirty="0"/>
              <a:t> United States behaving differently?  </a:t>
            </a:r>
          </a:p>
        </p:txBody>
      </p:sp>
      <p:pic>
        <p:nvPicPr>
          <p:cNvPr id="6" name="Picture 5">
            <a:extLst>
              <a:ext uri="{FF2B5EF4-FFF2-40B4-BE49-F238E27FC236}">
                <a16:creationId xmlns:a16="http://schemas.microsoft.com/office/drawing/2014/main" id="{9E1CC0D6-E545-4CB1-8233-CA523BD276D3}"/>
              </a:ext>
            </a:extLst>
          </p:cNvPr>
          <p:cNvPicPr>
            <a:picLocks noChangeAspect="1"/>
          </p:cNvPicPr>
          <p:nvPr/>
        </p:nvPicPr>
        <p:blipFill rotWithShape="1">
          <a:blip r:embed="rId2"/>
          <a:srcRect l="967" t="17359" r="62688" b="63356"/>
          <a:stretch/>
        </p:blipFill>
        <p:spPr>
          <a:xfrm>
            <a:off x="160379" y="1615682"/>
            <a:ext cx="2794229" cy="834013"/>
          </a:xfrm>
          <a:prstGeom prst="rect">
            <a:avLst/>
          </a:prstGeom>
        </p:spPr>
      </p:pic>
      <p:pic>
        <p:nvPicPr>
          <p:cNvPr id="3" name="Picture 2">
            <a:extLst>
              <a:ext uri="{FF2B5EF4-FFF2-40B4-BE49-F238E27FC236}">
                <a16:creationId xmlns:a16="http://schemas.microsoft.com/office/drawing/2014/main" id="{61DFC4E2-DFFD-4867-AE60-84BD82893980}"/>
              </a:ext>
            </a:extLst>
          </p:cNvPr>
          <p:cNvPicPr>
            <a:picLocks noChangeAspect="1"/>
          </p:cNvPicPr>
          <p:nvPr/>
        </p:nvPicPr>
        <p:blipFill rotWithShape="1">
          <a:blip r:embed="rId3"/>
          <a:srcRect l="15605" t="13712" r="18461" b="7656"/>
          <a:stretch/>
        </p:blipFill>
        <p:spPr>
          <a:xfrm>
            <a:off x="1557494" y="2647739"/>
            <a:ext cx="6029011" cy="4044461"/>
          </a:xfrm>
          <a:prstGeom prst="rect">
            <a:avLst/>
          </a:prstGeom>
        </p:spPr>
      </p:pic>
    </p:spTree>
    <p:extLst>
      <p:ext uri="{BB962C8B-B14F-4D97-AF65-F5344CB8AC3E}">
        <p14:creationId xmlns:p14="http://schemas.microsoft.com/office/powerpoint/2010/main" val="990088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5F33-A337-4C03-91E8-E252A8BD15C3}"/>
              </a:ext>
            </a:extLst>
          </p:cNvPr>
          <p:cNvSpPr>
            <a:spLocks noGrp="1"/>
          </p:cNvSpPr>
          <p:nvPr>
            <p:ph type="title"/>
          </p:nvPr>
        </p:nvSpPr>
        <p:spPr>
          <a:xfrm>
            <a:off x="130629" y="274638"/>
            <a:ext cx="8832501" cy="1143000"/>
          </a:xfrm>
        </p:spPr>
        <p:txBody>
          <a:bodyPr>
            <a:noAutofit/>
          </a:bodyPr>
          <a:lstStyle/>
          <a:p>
            <a:r>
              <a:rPr lang="en-US" sz="3200" dirty="0"/>
              <a:t>Example: Are bumblebees in the northeastern United States behaving differently?  </a:t>
            </a:r>
          </a:p>
        </p:txBody>
      </p:sp>
      <p:pic>
        <p:nvPicPr>
          <p:cNvPr id="4" name="Picture 3">
            <a:extLst>
              <a:ext uri="{FF2B5EF4-FFF2-40B4-BE49-F238E27FC236}">
                <a16:creationId xmlns:a16="http://schemas.microsoft.com/office/drawing/2014/main" id="{93E35602-8CA8-4F8B-9399-0E42ECB14D7B}"/>
              </a:ext>
            </a:extLst>
          </p:cNvPr>
          <p:cNvPicPr>
            <a:picLocks noChangeAspect="1"/>
          </p:cNvPicPr>
          <p:nvPr/>
        </p:nvPicPr>
        <p:blipFill rotWithShape="1">
          <a:blip r:embed="rId2"/>
          <a:srcRect t="9317" b="4725"/>
          <a:stretch/>
        </p:blipFill>
        <p:spPr>
          <a:xfrm>
            <a:off x="0" y="2325807"/>
            <a:ext cx="9144000" cy="4421275"/>
          </a:xfrm>
          <a:prstGeom prst="rect">
            <a:avLst/>
          </a:prstGeom>
        </p:spPr>
      </p:pic>
      <p:pic>
        <p:nvPicPr>
          <p:cNvPr id="5" name="Picture 4">
            <a:extLst>
              <a:ext uri="{FF2B5EF4-FFF2-40B4-BE49-F238E27FC236}">
                <a16:creationId xmlns:a16="http://schemas.microsoft.com/office/drawing/2014/main" id="{FFB896F2-EF0E-47B4-A931-9893F005D341}"/>
              </a:ext>
            </a:extLst>
          </p:cNvPr>
          <p:cNvPicPr>
            <a:picLocks noChangeAspect="1"/>
          </p:cNvPicPr>
          <p:nvPr/>
        </p:nvPicPr>
        <p:blipFill>
          <a:blip r:embed="rId3"/>
          <a:stretch>
            <a:fillRect/>
          </a:stretch>
        </p:blipFill>
        <p:spPr>
          <a:xfrm>
            <a:off x="130629" y="1307106"/>
            <a:ext cx="2019719" cy="854722"/>
          </a:xfrm>
          <a:prstGeom prst="rect">
            <a:avLst/>
          </a:prstGeom>
        </p:spPr>
      </p:pic>
      <p:sp>
        <p:nvSpPr>
          <p:cNvPr id="3" name="Rectangle 2">
            <a:extLst>
              <a:ext uri="{FF2B5EF4-FFF2-40B4-BE49-F238E27FC236}">
                <a16:creationId xmlns:a16="http://schemas.microsoft.com/office/drawing/2014/main" id="{85192FE7-290C-498D-92EC-5F80F296731A}"/>
              </a:ext>
            </a:extLst>
          </p:cNvPr>
          <p:cNvSpPr/>
          <p:nvPr/>
        </p:nvSpPr>
        <p:spPr>
          <a:xfrm>
            <a:off x="2268264" y="1549801"/>
            <a:ext cx="2752548" cy="369332"/>
          </a:xfrm>
          <a:prstGeom prst="rect">
            <a:avLst/>
          </a:prstGeom>
        </p:spPr>
        <p:txBody>
          <a:bodyPr wrap="none">
            <a:spAutoFit/>
          </a:bodyPr>
          <a:lstStyle/>
          <a:p>
            <a:r>
              <a:rPr lang="en-US" dirty="0"/>
              <a:t>https://codap.concord.org/</a:t>
            </a:r>
          </a:p>
        </p:txBody>
      </p:sp>
    </p:spTree>
    <p:extLst>
      <p:ext uri="{BB962C8B-B14F-4D97-AF65-F5344CB8AC3E}">
        <p14:creationId xmlns:p14="http://schemas.microsoft.com/office/powerpoint/2010/main" val="243560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5C18B1-69DF-48A7-B87F-AC7B6399433E}"/>
              </a:ext>
            </a:extLst>
          </p:cNvPr>
          <p:cNvPicPr>
            <a:picLocks noChangeAspect="1"/>
          </p:cNvPicPr>
          <p:nvPr/>
        </p:nvPicPr>
        <p:blipFill rotWithShape="1">
          <a:blip r:embed="rId2"/>
          <a:srcRect t="9121" b="3748"/>
          <a:stretch/>
        </p:blipFill>
        <p:spPr>
          <a:xfrm>
            <a:off x="115556" y="2042381"/>
            <a:ext cx="8782259" cy="4304272"/>
          </a:xfrm>
          <a:prstGeom prst="rect">
            <a:avLst/>
          </a:prstGeom>
        </p:spPr>
      </p:pic>
      <p:sp>
        <p:nvSpPr>
          <p:cNvPr id="3" name="Title 2">
            <a:extLst>
              <a:ext uri="{FF2B5EF4-FFF2-40B4-BE49-F238E27FC236}">
                <a16:creationId xmlns:a16="http://schemas.microsoft.com/office/drawing/2014/main" id="{FDFA96C3-5375-410F-BE98-3FC93114D598}"/>
              </a:ext>
            </a:extLst>
          </p:cNvPr>
          <p:cNvSpPr>
            <a:spLocks noGrp="1"/>
          </p:cNvSpPr>
          <p:nvPr>
            <p:ph type="title"/>
          </p:nvPr>
        </p:nvSpPr>
        <p:spPr>
          <a:xfrm>
            <a:off x="115556" y="716818"/>
            <a:ext cx="8912887" cy="1325563"/>
          </a:xfrm>
        </p:spPr>
        <p:txBody>
          <a:bodyPr/>
          <a:lstStyle/>
          <a:p>
            <a:pPr algn="ctr"/>
            <a:r>
              <a:rPr lang="en-US" dirty="0"/>
              <a:t>Use the camera icon to export an image of your scatterplots!</a:t>
            </a:r>
          </a:p>
        </p:txBody>
      </p:sp>
      <p:sp>
        <p:nvSpPr>
          <p:cNvPr id="4" name="Oval 3">
            <a:extLst>
              <a:ext uri="{FF2B5EF4-FFF2-40B4-BE49-F238E27FC236}">
                <a16:creationId xmlns:a16="http://schemas.microsoft.com/office/drawing/2014/main" id="{064DDBD3-05B3-4AF3-8241-8B986AED5F2A}"/>
              </a:ext>
            </a:extLst>
          </p:cNvPr>
          <p:cNvSpPr/>
          <p:nvPr/>
        </p:nvSpPr>
        <p:spPr>
          <a:xfrm>
            <a:off x="8601388" y="3244361"/>
            <a:ext cx="36174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F7E91D-D5BC-4FED-8265-811B5C058DC5}"/>
              </a:ext>
            </a:extLst>
          </p:cNvPr>
          <p:cNvSpPr/>
          <p:nvPr/>
        </p:nvSpPr>
        <p:spPr>
          <a:xfrm>
            <a:off x="2908343" y="6381068"/>
            <a:ext cx="2752548" cy="369332"/>
          </a:xfrm>
          <a:prstGeom prst="rect">
            <a:avLst/>
          </a:prstGeom>
        </p:spPr>
        <p:txBody>
          <a:bodyPr wrap="none">
            <a:spAutoFit/>
          </a:bodyPr>
          <a:lstStyle/>
          <a:p>
            <a:r>
              <a:rPr lang="en-US" dirty="0"/>
              <a:t>https://codap.concord.org/</a:t>
            </a:r>
          </a:p>
        </p:txBody>
      </p:sp>
    </p:spTree>
    <p:extLst>
      <p:ext uri="{BB962C8B-B14F-4D97-AF65-F5344CB8AC3E}">
        <p14:creationId xmlns:p14="http://schemas.microsoft.com/office/powerpoint/2010/main" val="22084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21B89-7309-4F9E-ACCF-E516CC5F8C82}"/>
              </a:ext>
            </a:extLst>
          </p:cNvPr>
          <p:cNvSpPr>
            <a:spLocks noGrp="1"/>
          </p:cNvSpPr>
          <p:nvPr>
            <p:ph type="sldNum" sz="quarter" idx="12"/>
          </p:nvPr>
        </p:nvSpPr>
        <p:spPr/>
        <p:txBody>
          <a:bodyPr/>
          <a:lstStyle/>
          <a:p>
            <a:fld id="{648EA45A-A3A7-47FB-B879-C34DE2F04DB6}" type="slidenum">
              <a:rPr lang="en-US" smtClean="0"/>
              <a:t>38</a:t>
            </a:fld>
            <a:endParaRPr lang="en-US"/>
          </a:p>
        </p:txBody>
      </p:sp>
      <p:pic>
        <p:nvPicPr>
          <p:cNvPr id="4" name="Picture 3">
            <a:extLst>
              <a:ext uri="{FF2B5EF4-FFF2-40B4-BE49-F238E27FC236}">
                <a16:creationId xmlns:a16="http://schemas.microsoft.com/office/drawing/2014/main" id="{294A216A-632D-413E-8359-B8E9E448A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33" y="907218"/>
            <a:ext cx="7289100" cy="5449133"/>
          </a:xfrm>
          <a:prstGeom prst="rect">
            <a:avLst/>
          </a:prstGeom>
        </p:spPr>
      </p:pic>
      <p:sp>
        <p:nvSpPr>
          <p:cNvPr id="5" name="Rectangle 4">
            <a:extLst>
              <a:ext uri="{FF2B5EF4-FFF2-40B4-BE49-F238E27FC236}">
                <a16:creationId xmlns:a16="http://schemas.microsoft.com/office/drawing/2014/main" id="{70DFC4F9-423D-479B-8C1A-C0C57801465E}"/>
              </a:ext>
            </a:extLst>
          </p:cNvPr>
          <p:cNvSpPr/>
          <p:nvPr/>
        </p:nvSpPr>
        <p:spPr>
          <a:xfrm>
            <a:off x="207764" y="136524"/>
            <a:ext cx="8728472" cy="954107"/>
          </a:xfrm>
          <a:prstGeom prst="rect">
            <a:avLst/>
          </a:prstGeom>
        </p:spPr>
        <p:txBody>
          <a:bodyPr wrap="square">
            <a:spAutoFit/>
          </a:bodyPr>
          <a:lstStyle/>
          <a:p>
            <a:pPr algn="ctr"/>
            <a:r>
              <a:rPr lang="en-US" sz="2800" b="1" i="1" dirty="0"/>
              <a:t>Are bumblebees in the northeastern United States behaving differently from 2011 to 2019? </a:t>
            </a:r>
          </a:p>
        </p:txBody>
      </p:sp>
      <p:sp>
        <p:nvSpPr>
          <p:cNvPr id="3" name="Rectangle 2">
            <a:extLst>
              <a:ext uri="{FF2B5EF4-FFF2-40B4-BE49-F238E27FC236}">
                <a16:creationId xmlns:a16="http://schemas.microsoft.com/office/drawing/2014/main" id="{52B1D2E6-FF33-4233-9856-659392D0D5CB}"/>
              </a:ext>
            </a:extLst>
          </p:cNvPr>
          <p:cNvSpPr/>
          <p:nvPr/>
        </p:nvSpPr>
        <p:spPr>
          <a:xfrm>
            <a:off x="3195726" y="6488668"/>
            <a:ext cx="2752548" cy="369332"/>
          </a:xfrm>
          <a:prstGeom prst="rect">
            <a:avLst/>
          </a:prstGeom>
        </p:spPr>
        <p:txBody>
          <a:bodyPr wrap="none">
            <a:spAutoFit/>
          </a:bodyPr>
          <a:lstStyle/>
          <a:p>
            <a:r>
              <a:rPr lang="en-US" dirty="0"/>
              <a:t>https://codap.concord.org/</a:t>
            </a:r>
          </a:p>
        </p:txBody>
      </p:sp>
    </p:spTree>
    <p:extLst>
      <p:ext uri="{BB962C8B-B14F-4D97-AF65-F5344CB8AC3E}">
        <p14:creationId xmlns:p14="http://schemas.microsoft.com/office/powerpoint/2010/main" val="3726937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2019-FE50-4FAF-A17A-54879E3917A7}"/>
              </a:ext>
            </a:extLst>
          </p:cNvPr>
          <p:cNvSpPr>
            <a:spLocks noGrp="1"/>
          </p:cNvSpPr>
          <p:nvPr>
            <p:ph type="title"/>
          </p:nvPr>
        </p:nvSpPr>
        <p:spPr>
          <a:xfrm>
            <a:off x="457200" y="274638"/>
            <a:ext cx="8229600" cy="850777"/>
          </a:xfrm>
        </p:spPr>
        <p:txBody>
          <a:bodyPr/>
          <a:lstStyle/>
          <a:p>
            <a:r>
              <a:rPr lang="en-US" dirty="0"/>
              <a:t>Your Assignment:</a:t>
            </a:r>
          </a:p>
        </p:txBody>
      </p:sp>
      <p:sp>
        <p:nvSpPr>
          <p:cNvPr id="3" name="TextBox 2">
            <a:extLst>
              <a:ext uri="{FF2B5EF4-FFF2-40B4-BE49-F238E27FC236}">
                <a16:creationId xmlns:a16="http://schemas.microsoft.com/office/drawing/2014/main" id="{7F95904F-3889-448F-BA0C-23BA407DEA9F}"/>
              </a:ext>
            </a:extLst>
          </p:cNvPr>
          <p:cNvSpPr txBox="1"/>
          <p:nvPr/>
        </p:nvSpPr>
        <p:spPr>
          <a:xfrm>
            <a:off x="319087" y="1304925"/>
            <a:ext cx="8505825" cy="1569660"/>
          </a:xfrm>
          <a:prstGeom prst="rect">
            <a:avLst/>
          </a:prstGeom>
          <a:noFill/>
        </p:spPr>
        <p:txBody>
          <a:bodyPr wrap="square" rtlCol="0">
            <a:spAutoFit/>
          </a:bodyPr>
          <a:lstStyle/>
          <a:p>
            <a:r>
              <a:rPr lang="en-US" sz="2400" dirty="0"/>
              <a:t>Guiding Questions:</a:t>
            </a:r>
          </a:p>
          <a:p>
            <a:pPr marL="285750" indent="-285750">
              <a:buFont typeface="Arial" panose="020B0604020202020204" pitchFamily="34" charset="0"/>
              <a:buChar char="•"/>
            </a:pPr>
            <a:r>
              <a:rPr lang="en-US" sz="2400" dirty="0"/>
              <a:t>Are bumblebees in the western United States behaving differently from 2011 to 2019? </a:t>
            </a:r>
          </a:p>
          <a:p>
            <a:pPr marL="285750" indent="-285750">
              <a:buFont typeface="Arial" panose="020B0604020202020204" pitchFamily="34" charset="0"/>
              <a:buChar char="•"/>
            </a:pPr>
            <a:r>
              <a:rPr lang="en-US" sz="2400" dirty="0"/>
              <a:t>What climate variables may help explain bumblebee activity?</a:t>
            </a:r>
          </a:p>
        </p:txBody>
      </p:sp>
      <p:sp>
        <p:nvSpPr>
          <p:cNvPr id="4" name="Rectangle 3">
            <a:extLst>
              <a:ext uri="{FF2B5EF4-FFF2-40B4-BE49-F238E27FC236}">
                <a16:creationId xmlns:a16="http://schemas.microsoft.com/office/drawing/2014/main" id="{EE0CC629-644E-4AAF-9C69-9362B8786F4B}"/>
              </a:ext>
            </a:extLst>
          </p:cNvPr>
          <p:cNvSpPr/>
          <p:nvPr/>
        </p:nvSpPr>
        <p:spPr>
          <a:xfrm>
            <a:off x="172537" y="3054095"/>
            <a:ext cx="8798921" cy="1446550"/>
          </a:xfrm>
          <a:prstGeom prst="rect">
            <a:avLst/>
          </a:prstGeom>
        </p:spPr>
        <p:txBody>
          <a:bodyPr wrap="square">
            <a:spAutoFit/>
          </a:bodyPr>
          <a:lstStyle/>
          <a:p>
            <a:r>
              <a:rPr lang="en-US" sz="2200" dirty="0">
                <a:solidFill>
                  <a:srgbClr val="2A292B"/>
                </a:solidFill>
                <a:ea typeface="Times New Roman" panose="02020603050405020304" pitchFamily="18" charset="0"/>
                <a:cs typeface="Times New Roman" panose="02020603050405020304" pitchFamily="18" charset="0"/>
              </a:rPr>
              <a:t>Part A. Phenology</a:t>
            </a:r>
          </a:p>
          <a:p>
            <a:r>
              <a:rPr lang="en-US" sz="2200" dirty="0"/>
              <a:t>Part B. Are bumblebees behaving differently from 2011 to 2019?</a:t>
            </a:r>
          </a:p>
          <a:p>
            <a:r>
              <a:rPr lang="en-US" sz="2200" dirty="0">
                <a:ea typeface="MS Mincho" panose="02020609040205080304" pitchFamily="49" charset="-128"/>
                <a:cs typeface="Times New Roman" panose="02020603050405020304" pitchFamily="18" charset="0"/>
              </a:rPr>
              <a:t>Part C. What site variables best predict bumblebee emergence phenology?</a:t>
            </a:r>
          </a:p>
          <a:p>
            <a:r>
              <a:rPr lang="en-US" sz="2200" dirty="0">
                <a:ea typeface="MS Mincho" panose="02020609040205080304" pitchFamily="49" charset="-128"/>
                <a:cs typeface="Times New Roman" panose="02020603050405020304" pitchFamily="18" charset="0"/>
              </a:rPr>
              <a:t>Part D. Phenological mismatch</a:t>
            </a:r>
            <a:endParaRPr lang="en-US" sz="2200" dirty="0">
              <a:effectLst/>
              <a:ea typeface="MS Mincho" panose="02020609040205080304" pitchFamily="49" charset="-128"/>
              <a:cs typeface="Times New Roman" panose="02020603050405020304" pitchFamily="18" charset="0"/>
            </a:endParaRPr>
          </a:p>
        </p:txBody>
      </p:sp>
      <p:pic>
        <p:nvPicPr>
          <p:cNvPr id="8" name="Picture 7">
            <a:extLst>
              <a:ext uri="{FF2B5EF4-FFF2-40B4-BE49-F238E27FC236}">
                <a16:creationId xmlns:a16="http://schemas.microsoft.com/office/drawing/2014/main" id="{259A10FA-BC54-47F3-BB9C-BD8E7A8F9987}"/>
              </a:ext>
            </a:extLst>
          </p:cNvPr>
          <p:cNvPicPr>
            <a:picLocks noChangeAspect="1"/>
          </p:cNvPicPr>
          <p:nvPr/>
        </p:nvPicPr>
        <p:blipFill rotWithShape="1">
          <a:blip r:embed="rId2">
            <a:extLst>
              <a:ext uri="{28A0092B-C50C-407E-A947-70E740481C1C}">
                <a14:useLocalDpi xmlns:a14="http://schemas.microsoft.com/office/drawing/2010/main" val="0"/>
              </a:ext>
            </a:extLst>
          </a:blip>
          <a:srcRect l="25000" t="20051"/>
          <a:stretch/>
        </p:blipFill>
        <p:spPr>
          <a:xfrm>
            <a:off x="5255286" y="4268400"/>
            <a:ext cx="3213753" cy="2569350"/>
          </a:xfrm>
          <a:prstGeom prst="rect">
            <a:avLst/>
          </a:prstGeom>
        </p:spPr>
      </p:pic>
    </p:spTree>
    <p:extLst>
      <p:ext uri="{BB962C8B-B14F-4D97-AF65-F5344CB8AC3E}">
        <p14:creationId xmlns:p14="http://schemas.microsoft.com/office/powerpoint/2010/main" val="4093603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99FE2-3173-4513-A2C4-84FAF71119D6}"/>
              </a:ext>
            </a:extLst>
          </p:cNvPr>
          <p:cNvSpPr>
            <a:spLocks noGrp="1"/>
          </p:cNvSpPr>
          <p:nvPr>
            <p:ph type="sldNum" sz="quarter" idx="12"/>
          </p:nvPr>
        </p:nvSpPr>
        <p:spPr/>
        <p:txBody>
          <a:bodyPr/>
          <a:lstStyle/>
          <a:p>
            <a:fld id="{648EA45A-A3A7-47FB-B879-C34DE2F04DB6}" type="slidenum">
              <a:rPr lang="en-US" smtClean="0"/>
              <a:t>4</a:t>
            </a:fld>
            <a:endParaRPr lang="en-US"/>
          </a:p>
        </p:txBody>
      </p:sp>
      <p:pic>
        <p:nvPicPr>
          <p:cNvPr id="3" name="Picture 2">
            <a:extLst>
              <a:ext uri="{FF2B5EF4-FFF2-40B4-BE49-F238E27FC236}">
                <a16:creationId xmlns:a16="http://schemas.microsoft.com/office/drawing/2014/main" id="{DE369F07-1503-4DE7-BFFE-2D0596CB58CE}"/>
              </a:ext>
            </a:extLst>
          </p:cNvPr>
          <p:cNvPicPr>
            <a:picLocks noChangeAspect="1"/>
          </p:cNvPicPr>
          <p:nvPr/>
        </p:nvPicPr>
        <p:blipFill rotWithShape="1">
          <a:blip r:embed="rId3"/>
          <a:srcRect l="1614" t="31888" r="17850" b="17455"/>
          <a:stretch/>
        </p:blipFill>
        <p:spPr>
          <a:xfrm>
            <a:off x="1573161" y="136524"/>
            <a:ext cx="7364361" cy="2605548"/>
          </a:xfrm>
          <a:prstGeom prst="rect">
            <a:avLst/>
          </a:prstGeom>
        </p:spPr>
      </p:pic>
      <p:pic>
        <p:nvPicPr>
          <p:cNvPr id="4" name="Picture 3">
            <a:extLst>
              <a:ext uri="{FF2B5EF4-FFF2-40B4-BE49-F238E27FC236}">
                <a16:creationId xmlns:a16="http://schemas.microsoft.com/office/drawing/2014/main" id="{DF951F0C-59C4-4D24-8630-4A3B0CDB16DB}"/>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5" name="TextBox 4">
            <a:extLst>
              <a:ext uri="{FF2B5EF4-FFF2-40B4-BE49-F238E27FC236}">
                <a16:creationId xmlns:a16="http://schemas.microsoft.com/office/drawing/2014/main" id="{E0B4A23C-F851-4006-9753-B5639B903F6F}"/>
              </a:ext>
            </a:extLst>
          </p:cNvPr>
          <p:cNvSpPr txBox="1"/>
          <p:nvPr/>
        </p:nvSpPr>
        <p:spPr>
          <a:xfrm>
            <a:off x="123867" y="2878596"/>
            <a:ext cx="8897585"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Changes in phenological events like flowering and animal migration are among the most sensitive biological responses to climate change. </a:t>
            </a:r>
          </a:p>
          <a:p>
            <a:pPr marL="285750" indent="-285750">
              <a:buFont typeface="Arial" panose="020B0604020202020204" pitchFamily="34" charset="0"/>
              <a:buChar char="•"/>
            </a:pPr>
            <a:r>
              <a:rPr lang="en-US" sz="2000" dirty="0"/>
              <a:t>Across the world, many spring events are occurring earlier—and fall events are happening later—than they did in the past. </a:t>
            </a:r>
          </a:p>
          <a:p>
            <a:pPr marL="285750" indent="-285750">
              <a:buFont typeface="Arial" panose="020B0604020202020204" pitchFamily="34" charset="0"/>
              <a:buChar char="•"/>
            </a:pPr>
            <a:r>
              <a:rPr lang="en-US" sz="2000" dirty="0"/>
              <a:t>However, not all species are changing at the same rate or direction, leading to </a:t>
            </a:r>
            <a:r>
              <a:rPr lang="en-US" sz="2000" b="1" i="1" u="sng" dirty="0"/>
              <a:t>mismatches</a:t>
            </a:r>
            <a:r>
              <a:rPr lang="en-US" sz="2000" dirty="0"/>
              <a:t>. </a:t>
            </a:r>
          </a:p>
          <a:p>
            <a:pPr marL="285750" indent="-285750">
              <a:buFont typeface="Arial" panose="020B0604020202020204" pitchFamily="34" charset="0"/>
              <a:buChar char="•"/>
            </a:pPr>
            <a:r>
              <a:rPr lang="en-US" sz="2000" dirty="0"/>
              <a:t>How plants and animals respond can help us predict whether their populations will grow or shrink – making phenology a “leading indicator” of climate change impacts.</a:t>
            </a:r>
          </a:p>
        </p:txBody>
      </p:sp>
      <p:sp>
        <p:nvSpPr>
          <p:cNvPr id="7" name="Rectangle 6">
            <a:extLst>
              <a:ext uri="{FF2B5EF4-FFF2-40B4-BE49-F238E27FC236}">
                <a16:creationId xmlns:a16="http://schemas.microsoft.com/office/drawing/2014/main" id="{CF28956B-B504-4FFC-B490-498434E8F578}"/>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2974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99FE2-3173-4513-A2C4-84FAF71119D6}"/>
              </a:ext>
            </a:extLst>
          </p:cNvPr>
          <p:cNvSpPr>
            <a:spLocks noGrp="1"/>
          </p:cNvSpPr>
          <p:nvPr>
            <p:ph type="sldNum" sz="quarter" idx="12"/>
          </p:nvPr>
        </p:nvSpPr>
        <p:spPr/>
        <p:txBody>
          <a:bodyPr/>
          <a:lstStyle/>
          <a:p>
            <a:fld id="{648EA45A-A3A7-47FB-B879-C34DE2F04DB6}" type="slidenum">
              <a:rPr lang="en-US" smtClean="0"/>
              <a:t>5</a:t>
            </a:fld>
            <a:endParaRPr lang="en-US"/>
          </a:p>
        </p:txBody>
      </p:sp>
      <p:pic>
        <p:nvPicPr>
          <p:cNvPr id="3" name="Picture 2">
            <a:extLst>
              <a:ext uri="{FF2B5EF4-FFF2-40B4-BE49-F238E27FC236}">
                <a16:creationId xmlns:a16="http://schemas.microsoft.com/office/drawing/2014/main" id="{DE369F07-1503-4DE7-BFFE-2D0596CB58CE}"/>
              </a:ext>
            </a:extLst>
          </p:cNvPr>
          <p:cNvPicPr>
            <a:picLocks noChangeAspect="1"/>
          </p:cNvPicPr>
          <p:nvPr/>
        </p:nvPicPr>
        <p:blipFill rotWithShape="1">
          <a:blip r:embed="rId3"/>
          <a:srcRect l="1614" t="31888" r="17850" b="17455"/>
          <a:stretch/>
        </p:blipFill>
        <p:spPr>
          <a:xfrm>
            <a:off x="1573161" y="136524"/>
            <a:ext cx="7364361" cy="2605548"/>
          </a:xfrm>
          <a:prstGeom prst="rect">
            <a:avLst/>
          </a:prstGeom>
        </p:spPr>
      </p:pic>
      <p:pic>
        <p:nvPicPr>
          <p:cNvPr id="4" name="Picture 3">
            <a:extLst>
              <a:ext uri="{FF2B5EF4-FFF2-40B4-BE49-F238E27FC236}">
                <a16:creationId xmlns:a16="http://schemas.microsoft.com/office/drawing/2014/main" id="{DF951F0C-59C4-4D24-8630-4A3B0CDB16DB}"/>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5" name="TextBox 4">
            <a:extLst>
              <a:ext uri="{FF2B5EF4-FFF2-40B4-BE49-F238E27FC236}">
                <a16:creationId xmlns:a16="http://schemas.microsoft.com/office/drawing/2014/main" id="{E0B4A23C-F851-4006-9753-B5639B903F6F}"/>
              </a:ext>
            </a:extLst>
          </p:cNvPr>
          <p:cNvSpPr txBox="1"/>
          <p:nvPr/>
        </p:nvSpPr>
        <p:spPr>
          <a:xfrm>
            <a:off x="123867" y="2878596"/>
            <a:ext cx="8897585" cy="2308324"/>
          </a:xfrm>
          <a:prstGeom prst="rect">
            <a:avLst/>
          </a:prstGeom>
          <a:noFill/>
        </p:spPr>
        <p:txBody>
          <a:bodyPr wrap="square" rtlCol="0">
            <a:spAutoFit/>
          </a:bodyPr>
          <a:lstStyle/>
          <a:p>
            <a:r>
              <a:rPr lang="en-US" sz="2400" cap="all" dirty="0"/>
              <a:t>CRITICAL APPLICATIONS OF PHENOLOGY INCLUDE:</a:t>
            </a:r>
          </a:p>
          <a:p>
            <a:pPr marL="285750" indent="-285750">
              <a:buFont typeface="Arial" panose="020B0604020202020204" pitchFamily="34" charset="0"/>
              <a:buChar char="•"/>
            </a:pPr>
            <a:r>
              <a:rPr lang="en-US" sz="2000" dirty="0"/>
              <a:t>Management of invasive species and forest pests</a:t>
            </a:r>
          </a:p>
          <a:p>
            <a:pPr marL="285750" indent="-285750">
              <a:buFont typeface="Arial" panose="020B0604020202020204" pitchFamily="34" charset="0"/>
              <a:buChar char="•"/>
            </a:pPr>
            <a:r>
              <a:rPr lang="en-US" sz="2000" dirty="0"/>
              <a:t>Predictions of human health-related events, such as allergies and mosquito season</a:t>
            </a:r>
          </a:p>
          <a:p>
            <a:pPr marL="285750" indent="-285750">
              <a:buFont typeface="Arial" panose="020B0604020202020204" pitchFamily="34" charset="0"/>
              <a:buChar char="•"/>
            </a:pPr>
            <a:r>
              <a:rPr lang="en-US" sz="2000" dirty="0"/>
              <a:t>Optimization of when to plant, fertilize, and harvest crops</a:t>
            </a:r>
          </a:p>
          <a:p>
            <a:pPr marL="285750" indent="-285750">
              <a:buFont typeface="Arial" panose="020B0604020202020204" pitchFamily="34" charset="0"/>
              <a:buChar char="•"/>
            </a:pPr>
            <a:r>
              <a:rPr lang="en-US" sz="2000" dirty="0"/>
              <a:t>Assessment of the vulnerability of species, populations, and ecological communities to ongoing climate change</a:t>
            </a:r>
          </a:p>
        </p:txBody>
      </p:sp>
      <p:sp>
        <p:nvSpPr>
          <p:cNvPr id="6" name="Rectangle 5">
            <a:extLst>
              <a:ext uri="{FF2B5EF4-FFF2-40B4-BE49-F238E27FC236}">
                <a16:creationId xmlns:a16="http://schemas.microsoft.com/office/drawing/2014/main" id="{40171D2A-7AC2-4CEA-BAFE-77DA438D3916}"/>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369448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A99FE2-3173-4513-A2C4-84FAF71119D6}"/>
              </a:ext>
            </a:extLst>
          </p:cNvPr>
          <p:cNvSpPr>
            <a:spLocks noGrp="1"/>
          </p:cNvSpPr>
          <p:nvPr>
            <p:ph type="sldNum" sz="quarter" idx="12"/>
          </p:nvPr>
        </p:nvSpPr>
        <p:spPr/>
        <p:txBody>
          <a:bodyPr/>
          <a:lstStyle/>
          <a:p>
            <a:fld id="{648EA45A-A3A7-47FB-B879-C34DE2F04DB6}" type="slidenum">
              <a:rPr lang="en-US" smtClean="0"/>
              <a:t>6</a:t>
            </a:fld>
            <a:endParaRPr lang="en-US"/>
          </a:p>
        </p:txBody>
      </p:sp>
      <p:pic>
        <p:nvPicPr>
          <p:cNvPr id="3" name="Picture 2">
            <a:extLst>
              <a:ext uri="{FF2B5EF4-FFF2-40B4-BE49-F238E27FC236}">
                <a16:creationId xmlns:a16="http://schemas.microsoft.com/office/drawing/2014/main" id="{DE369F07-1503-4DE7-BFFE-2D0596CB58CE}"/>
              </a:ext>
            </a:extLst>
          </p:cNvPr>
          <p:cNvPicPr>
            <a:picLocks noChangeAspect="1"/>
          </p:cNvPicPr>
          <p:nvPr/>
        </p:nvPicPr>
        <p:blipFill rotWithShape="1">
          <a:blip r:embed="rId3"/>
          <a:srcRect l="1614" t="31888" r="17850" b="17455"/>
          <a:stretch/>
        </p:blipFill>
        <p:spPr>
          <a:xfrm>
            <a:off x="1573161" y="136524"/>
            <a:ext cx="7364361" cy="2605548"/>
          </a:xfrm>
          <a:prstGeom prst="rect">
            <a:avLst/>
          </a:prstGeom>
        </p:spPr>
      </p:pic>
      <p:pic>
        <p:nvPicPr>
          <p:cNvPr id="4" name="Picture 3">
            <a:extLst>
              <a:ext uri="{FF2B5EF4-FFF2-40B4-BE49-F238E27FC236}">
                <a16:creationId xmlns:a16="http://schemas.microsoft.com/office/drawing/2014/main" id="{DF951F0C-59C4-4D24-8630-4A3B0CDB16DB}"/>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5" name="TextBox 4">
            <a:extLst>
              <a:ext uri="{FF2B5EF4-FFF2-40B4-BE49-F238E27FC236}">
                <a16:creationId xmlns:a16="http://schemas.microsoft.com/office/drawing/2014/main" id="{E0B4A23C-F851-4006-9753-B5639B903F6F}"/>
              </a:ext>
            </a:extLst>
          </p:cNvPr>
          <p:cNvSpPr txBox="1"/>
          <p:nvPr/>
        </p:nvSpPr>
        <p:spPr>
          <a:xfrm>
            <a:off x="123207" y="3186252"/>
            <a:ext cx="8897585"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USA-National Phenology Network was established in part to assemble long-term phenology datasets for a broad array of species across the United States.</a:t>
            </a:r>
          </a:p>
          <a:p>
            <a:r>
              <a:rPr lang="en-US" sz="2000" dirty="0"/>
              <a:t> </a:t>
            </a:r>
          </a:p>
          <a:p>
            <a:pPr marL="285750" indent="-285750">
              <a:buFont typeface="Arial" panose="020B0604020202020204" pitchFamily="34" charset="0"/>
              <a:buChar char="•"/>
            </a:pPr>
            <a:r>
              <a:rPr lang="en-US" sz="2000" dirty="0"/>
              <a:t>This information can be used to determine the extent to which species, populations, and communities are vulnerable to ongoing and projected future changes in climate.  </a:t>
            </a:r>
          </a:p>
        </p:txBody>
      </p:sp>
      <p:sp>
        <p:nvSpPr>
          <p:cNvPr id="6" name="Rectangle 5">
            <a:extLst>
              <a:ext uri="{FF2B5EF4-FFF2-40B4-BE49-F238E27FC236}">
                <a16:creationId xmlns:a16="http://schemas.microsoft.com/office/drawing/2014/main" id="{E483DA19-4901-4D98-ACEB-97F142BDB6B6}"/>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4116950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46268-58DE-49BA-9BEE-56EF427BA4FD}"/>
              </a:ext>
            </a:extLst>
          </p:cNvPr>
          <p:cNvSpPr>
            <a:spLocks noGrp="1"/>
          </p:cNvSpPr>
          <p:nvPr>
            <p:ph type="sldNum" sz="quarter" idx="12"/>
          </p:nvPr>
        </p:nvSpPr>
        <p:spPr/>
        <p:txBody>
          <a:bodyPr/>
          <a:lstStyle/>
          <a:p>
            <a:fld id="{648EA45A-A3A7-47FB-B879-C34DE2F04DB6}" type="slidenum">
              <a:rPr lang="en-US" smtClean="0"/>
              <a:t>7</a:t>
            </a:fld>
            <a:endParaRPr lang="en-US"/>
          </a:p>
        </p:txBody>
      </p:sp>
      <p:pic>
        <p:nvPicPr>
          <p:cNvPr id="4" name="Picture 3">
            <a:extLst>
              <a:ext uri="{FF2B5EF4-FFF2-40B4-BE49-F238E27FC236}">
                <a16:creationId xmlns:a16="http://schemas.microsoft.com/office/drawing/2014/main" id="{6408628A-C5C6-4AA5-88D3-CF560EE7771E}"/>
              </a:ext>
            </a:extLst>
          </p:cNvPr>
          <p:cNvPicPr>
            <a:picLocks noChangeAspect="1"/>
          </p:cNvPicPr>
          <p:nvPr/>
        </p:nvPicPr>
        <p:blipFill rotWithShape="1">
          <a:blip r:embed="rId3"/>
          <a:srcRect l="968" t="38005" r="33441" b="8662"/>
          <a:stretch/>
        </p:blipFill>
        <p:spPr>
          <a:xfrm>
            <a:off x="1799918" y="119171"/>
            <a:ext cx="7236542" cy="3309829"/>
          </a:xfrm>
          <a:prstGeom prst="rect">
            <a:avLst/>
          </a:prstGeom>
        </p:spPr>
      </p:pic>
      <p:pic>
        <p:nvPicPr>
          <p:cNvPr id="5" name="Picture 4">
            <a:extLst>
              <a:ext uri="{FF2B5EF4-FFF2-40B4-BE49-F238E27FC236}">
                <a16:creationId xmlns:a16="http://schemas.microsoft.com/office/drawing/2014/main" id="{90E3A46E-DB01-4417-8ACE-04A3F98DFD0A}"/>
              </a:ext>
            </a:extLst>
          </p:cNvPr>
          <p:cNvPicPr>
            <a:picLocks noChangeAspect="1"/>
          </p:cNvPicPr>
          <p:nvPr/>
        </p:nvPicPr>
        <p:blipFill rotWithShape="1">
          <a:blip r:embed="rId4"/>
          <a:srcRect l="967" t="17359" r="62688" b="63356"/>
          <a:stretch/>
        </p:blipFill>
        <p:spPr>
          <a:xfrm>
            <a:off x="0" y="0"/>
            <a:ext cx="1986116" cy="592810"/>
          </a:xfrm>
          <a:prstGeom prst="rect">
            <a:avLst/>
          </a:prstGeom>
        </p:spPr>
      </p:pic>
      <p:sp>
        <p:nvSpPr>
          <p:cNvPr id="6" name="Rectangle 5">
            <a:extLst>
              <a:ext uri="{FF2B5EF4-FFF2-40B4-BE49-F238E27FC236}">
                <a16:creationId xmlns:a16="http://schemas.microsoft.com/office/drawing/2014/main" id="{2ECB5A87-F19A-4DE0-BE2F-1C49CAA23B50}"/>
              </a:ext>
            </a:extLst>
          </p:cNvPr>
          <p:cNvSpPr/>
          <p:nvPr/>
        </p:nvSpPr>
        <p:spPr>
          <a:xfrm>
            <a:off x="107540" y="3625645"/>
            <a:ext cx="8928920" cy="1631216"/>
          </a:xfrm>
          <a:prstGeom prst="rect">
            <a:avLst/>
          </a:prstGeom>
        </p:spPr>
        <p:txBody>
          <a:bodyPr wrap="square">
            <a:spAutoFit/>
          </a:bodyPr>
          <a:lstStyle/>
          <a:p>
            <a:pPr marL="285750" indent="-285750">
              <a:buFont typeface="Arial" panose="020B0604020202020204" pitchFamily="34" charset="0"/>
              <a:buChar char="•"/>
            </a:pPr>
            <a:r>
              <a:rPr lang="en-US" sz="2000" dirty="0"/>
              <a:t>The USA-NPN invites volunteer scientists to track the phenology of plants and animals through Nature's Notebook, an online plant and animal phenology monitoring program. </a:t>
            </a:r>
          </a:p>
          <a:p>
            <a:endParaRPr lang="en-US" sz="2000" dirty="0"/>
          </a:p>
          <a:p>
            <a:pPr marL="285750" indent="-285750">
              <a:buFont typeface="Arial" panose="020B0604020202020204" pitchFamily="34" charset="0"/>
              <a:buChar char="•"/>
            </a:pPr>
            <a:r>
              <a:rPr lang="en-US" sz="2000" dirty="0">
                <a:hlinkClick r:id="rId5"/>
              </a:rPr>
              <a:t>https://www.usanpn.org/partner/volunteer-scientists</a:t>
            </a:r>
            <a:endParaRPr lang="en-US" sz="2000" dirty="0"/>
          </a:p>
        </p:txBody>
      </p:sp>
      <p:sp>
        <p:nvSpPr>
          <p:cNvPr id="7" name="Rectangle 6">
            <a:extLst>
              <a:ext uri="{FF2B5EF4-FFF2-40B4-BE49-F238E27FC236}">
                <a16:creationId xmlns:a16="http://schemas.microsoft.com/office/drawing/2014/main" id="{DE4F452C-72A0-470E-993B-B3003F122BC2}"/>
              </a:ext>
            </a:extLst>
          </p:cNvPr>
          <p:cNvSpPr/>
          <p:nvPr/>
        </p:nvSpPr>
        <p:spPr>
          <a:xfrm>
            <a:off x="6021977" y="2742072"/>
            <a:ext cx="2915545" cy="246221"/>
          </a:xfrm>
          <a:prstGeom prst="rect">
            <a:avLst/>
          </a:prstGeom>
        </p:spPr>
        <p:txBody>
          <a:bodyPr wrap="square">
            <a:spAutoFit/>
          </a:bodyPr>
          <a:lstStyle/>
          <a:p>
            <a:pPr algn="r"/>
            <a:r>
              <a:rPr lang="en-US" sz="1000" dirty="0"/>
              <a:t>https://www.usanpn.org/about/why-phenology</a:t>
            </a:r>
          </a:p>
        </p:txBody>
      </p:sp>
    </p:spTree>
    <p:extLst>
      <p:ext uri="{BB962C8B-B14F-4D97-AF65-F5344CB8AC3E}">
        <p14:creationId xmlns:p14="http://schemas.microsoft.com/office/powerpoint/2010/main" val="1586770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8</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TextBox 4">
            <a:extLst>
              <a:ext uri="{FF2B5EF4-FFF2-40B4-BE49-F238E27FC236}">
                <a16:creationId xmlns:a16="http://schemas.microsoft.com/office/drawing/2014/main" id="{7DADC88A-48A6-4580-81FA-0985F000E1BA}"/>
              </a:ext>
            </a:extLst>
          </p:cNvPr>
          <p:cNvSpPr txBox="1"/>
          <p:nvPr/>
        </p:nvSpPr>
        <p:spPr>
          <a:xfrm>
            <a:off x="178904" y="103744"/>
            <a:ext cx="2973891" cy="523220"/>
          </a:xfrm>
          <a:prstGeom prst="rect">
            <a:avLst/>
          </a:prstGeom>
          <a:noFill/>
          <a:ln>
            <a:solidFill>
              <a:schemeClr val="accent6">
                <a:lumMod val="75000"/>
              </a:schemeClr>
            </a:solidFill>
          </a:ln>
        </p:spPr>
        <p:txBody>
          <a:bodyPr wrap="none" rtlCol="0">
            <a:spAutoFit/>
          </a:bodyPr>
          <a:lstStyle/>
          <a:p>
            <a:r>
              <a:rPr lang="en-US" sz="2800" b="1" dirty="0">
                <a:solidFill>
                  <a:schemeClr val="accent2"/>
                </a:solidFill>
              </a:rPr>
              <a:t>Animal Phenology</a:t>
            </a:r>
          </a:p>
        </p:txBody>
      </p:sp>
    </p:spTree>
    <p:extLst>
      <p:ext uri="{BB962C8B-B14F-4D97-AF65-F5344CB8AC3E}">
        <p14:creationId xmlns:p14="http://schemas.microsoft.com/office/powerpoint/2010/main" val="273599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AB035-43C0-4FD2-9D13-B6388BE1EDF5}"/>
              </a:ext>
            </a:extLst>
          </p:cNvPr>
          <p:cNvSpPr>
            <a:spLocks noGrp="1"/>
          </p:cNvSpPr>
          <p:nvPr>
            <p:ph type="sldNum" sz="quarter" idx="12"/>
          </p:nvPr>
        </p:nvSpPr>
        <p:spPr/>
        <p:txBody>
          <a:bodyPr/>
          <a:lstStyle/>
          <a:p>
            <a:fld id="{648EA45A-A3A7-47FB-B879-C34DE2F04DB6}" type="slidenum">
              <a:rPr lang="en-US" smtClean="0"/>
              <a:t>9</a:t>
            </a:fld>
            <a:endParaRPr lang="en-US"/>
          </a:p>
        </p:txBody>
      </p:sp>
      <p:pic>
        <p:nvPicPr>
          <p:cNvPr id="3" name="Picture 2">
            <a:extLst>
              <a:ext uri="{FF2B5EF4-FFF2-40B4-BE49-F238E27FC236}">
                <a16:creationId xmlns:a16="http://schemas.microsoft.com/office/drawing/2014/main" id="{EB9D330B-FD19-4785-A15B-2AFE9F150E40}"/>
              </a:ext>
            </a:extLst>
          </p:cNvPr>
          <p:cNvPicPr>
            <a:picLocks noChangeAspect="1"/>
          </p:cNvPicPr>
          <p:nvPr/>
        </p:nvPicPr>
        <p:blipFill>
          <a:blip r:embed="rId3"/>
          <a:stretch>
            <a:fillRect/>
          </a:stretch>
        </p:blipFill>
        <p:spPr>
          <a:xfrm>
            <a:off x="0" y="626964"/>
            <a:ext cx="9144000" cy="6094512"/>
          </a:xfrm>
          <a:prstGeom prst="rect">
            <a:avLst/>
          </a:prstGeom>
        </p:spPr>
      </p:pic>
      <p:sp>
        <p:nvSpPr>
          <p:cNvPr id="4" name="Rectangle 3">
            <a:extLst>
              <a:ext uri="{FF2B5EF4-FFF2-40B4-BE49-F238E27FC236}">
                <a16:creationId xmlns:a16="http://schemas.microsoft.com/office/drawing/2014/main" id="{59244250-FBF2-49C5-BDB9-F589F3B20821}"/>
              </a:ext>
            </a:extLst>
          </p:cNvPr>
          <p:cNvSpPr/>
          <p:nvPr/>
        </p:nvSpPr>
        <p:spPr>
          <a:xfrm>
            <a:off x="0" y="6554478"/>
            <a:ext cx="4572000" cy="253916"/>
          </a:xfrm>
          <a:prstGeom prst="rect">
            <a:avLst/>
          </a:prstGeom>
        </p:spPr>
        <p:txBody>
          <a:bodyPr>
            <a:spAutoFit/>
          </a:bodyPr>
          <a:lstStyle/>
          <a:p>
            <a:r>
              <a:rPr lang="en-US" sz="1050" dirty="0"/>
              <a:t>https://www.nytimes.com/2018/04/04/climate/animals-seasons-mismatch.html</a:t>
            </a:r>
          </a:p>
        </p:txBody>
      </p:sp>
      <p:sp>
        <p:nvSpPr>
          <p:cNvPr id="5" name="Rectangle 4">
            <a:extLst>
              <a:ext uri="{FF2B5EF4-FFF2-40B4-BE49-F238E27FC236}">
                <a16:creationId xmlns:a16="http://schemas.microsoft.com/office/drawing/2014/main" id="{A762DF22-558F-4B7E-B7B3-6101AC70649B}"/>
              </a:ext>
            </a:extLst>
          </p:cNvPr>
          <p:cNvSpPr/>
          <p:nvPr/>
        </p:nvSpPr>
        <p:spPr>
          <a:xfrm>
            <a:off x="5037827" y="6192455"/>
            <a:ext cx="3968152" cy="369332"/>
          </a:xfrm>
          <a:prstGeom prst="rect">
            <a:avLst/>
          </a:prstGeom>
          <a:solidFill>
            <a:schemeClr val="bg1"/>
          </a:solidFill>
          <a:ln>
            <a:solidFill>
              <a:schemeClr val="accent6">
                <a:lumMod val="75000"/>
              </a:schemeClr>
            </a:solidFill>
          </a:ln>
        </p:spPr>
        <p:txBody>
          <a:bodyPr wrap="square">
            <a:spAutoFit/>
          </a:bodyPr>
          <a:lstStyle/>
          <a:p>
            <a:pPr algn="ctr" fontAlgn="base"/>
            <a:r>
              <a:rPr lang="en-US" b="1" dirty="0"/>
              <a:t>An orchid’s chances to mate are bleak</a:t>
            </a:r>
          </a:p>
        </p:txBody>
      </p:sp>
    </p:spTree>
    <p:extLst>
      <p:ext uri="{BB962C8B-B14F-4D97-AF65-F5344CB8AC3E}">
        <p14:creationId xmlns:p14="http://schemas.microsoft.com/office/powerpoint/2010/main" val="14037443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9486</TotalTime>
  <Words>3586</Words>
  <Application>Microsoft Office PowerPoint</Application>
  <PresentationFormat>On-screen Show (4:3)</PresentationFormat>
  <Paragraphs>319</Paragraphs>
  <Slides>39</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MS Mincho</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Bumblebee Life Cycle</vt:lpstr>
      <vt:lpstr>How do you expect bumblebee emergence phenology to change with latitude?</vt:lpstr>
      <vt:lpstr>How do you expect bumblebee emergence phenology to change with elevation?</vt:lpstr>
      <vt:lpstr>How do you expect bumblebee emergence phenology to change across years as the climate warms?</vt:lpstr>
      <vt:lpstr>Regressions as tests of phenology</vt:lpstr>
      <vt:lpstr>PowerPoint Presentation</vt:lpstr>
      <vt:lpstr>PowerPoint Presentation</vt:lpstr>
      <vt:lpstr>PowerPoint Presentation</vt:lpstr>
      <vt:lpstr>Corydalis ambigua</vt:lpstr>
      <vt:lpstr>PowerPoint Presentation</vt:lpstr>
      <vt:lpstr>PowerPoint Presentation</vt:lpstr>
      <vt:lpstr>PowerPoint Presentation</vt:lpstr>
      <vt:lpstr>Phenology The timing of events in an organism’s life cycle</vt:lpstr>
      <vt:lpstr>Results from Kudo and Cooper 2019</vt:lpstr>
      <vt:lpstr>Results from Kudo and Cooper 2019</vt:lpstr>
      <vt:lpstr>PowerPoint Presentation</vt:lpstr>
      <vt:lpstr>PowerPoint Presentation</vt:lpstr>
      <vt:lpstr>Example: Are bumblebees in the northeastern United States behaving differently?  </vt:lpstr>
      <vt:lpstr>Example: Are bumblebees in the northeastern United States behaving differently?  </vt:lpstr>
      <vt:lpstr>Use the camera icon to export an image of your scatterplots!</vt:lpstr>
      <vt:lpstr>PowerPoint Presentation</vt:lpstr>
      <vt:lpstr>Your 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Grinath</dc:creator>
  <cp:lastModifiedBy>grinanna</cp:lastModifiedBy>
  <cp:revision>997</cp:revision>
  <cp:lastPrinted>2021-03-11T06:52:03Z</cp:lastPrinted>
  <dcterms:created xsi:type="dcterms:W3CDTF">2020-01-13T17:32:24Z</dcterms:created>
  <dcterms:modified xsi:type="dcterms:W3CDTF">2021-05-10T20:25:37Z</dcterms:modified>
</cp:coreProperties>
</file>