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14040-CECD-4C14-8D53-9B2278A6B4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407628-9FB8-4CD0-B3B5-24EDCA5665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725D49-5116-425E-8A57-E263F1BA9AF5}"/>
              </a:ext>
            </a:extLst>
          </p:cNvPr>
          <p:cNvSpPr>
            <a:spLocks noGrp="1"/>
          </p:cNvSpPr>
          <p:nvPr>
            <p:ph type="dt" sz="half" idx="10"/>
          </p:nvPr>
        </p:nvSpPr>
        <p:spPr/>
        <p:txBody>
          <a:bodyPr/>
          <a:lstStyle/>
          <a:p>
            <a:fld id="{ACAB3F4E-3871-4AC0-A7FC-C82AD777223B}" type="datetimeFigureOut">
              <a:rPr lang="en-US" smtClean="0"/>
              <a:t>5/11/2021</a:t>
            </a:fld>
            <a:endParaRPr lang="en-US"/>
          </a:p>
        </p:txBody>
      </p:sp>
      <p:sp>
        <p:nvSpPr>
          <p:cNvPr id="5" name="Footer Placeholder 4">
            <a:extLst>
              <a:ext uri="{FF2B5EF4-FFF2-40B4-BE49-F238E27FC236}">
                <a16:creationId xmlns:a16="http://schemas.microsoft.com/office/drawing/2014/main" id="{59C96ACD-8A57-4DEB-B2A2-D44E3D5A6E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F2EE3-CC67-4541-8968-C7BCD362C9CF}"/>
              </a:ext>
            </a:extLst>
          </p:cNvPr>
          <p:cNvSpPr>
            <a:spLocks noGrp="1"/>
          </p:cNvSpPr>
          <p:nvPr>
            <p:ph type="sldNum" sz="quarter" idx="12"/>
          </p:nvPr>
        </p:nvSpPr>
        <p:spPr/>
        <p:txBody>
          <a:bodyPr/>
          <a:lstStyle/>
          <a:p>
            <a:fld id="{022A9E82-5749-4A68-8512-44288D17A3A2}" type="slidenum">
              <a:rPr lang="en-US" smtClean="0"/>
              <a:t>‹#›</a:t>
            </a:fld>
            <a:endParaRPr lang="en-US"/>
          </a:p>
        </p:txBody>
      </p:sp>
    </p:spTree>
    <p:extLst>
      <p:ext uri="{BB962C8B-B14F-4D97-AF65-F5344CB8AC3E}">
        <p14:creationId xmlns:p14="http://schemas.microsoft.com/office/powerpoint/2010/main" val="3116412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4A9C-5CE8-4C91-86DD-F8A142AFAE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8B336C-2F18-4CAB-8F58-27B9F0D5CC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EEA43-4DC2-478F-9B1F-772B6952CCA1}"/>
              </a:ext>
            </a:extLst>
          </p:cNvPr>
          <p:cNvSpPr>
            <a:spLocks noGrp="1"/>
          </p:cNvSpPr>
          <p:nvPr>
            <p:ph type="dt" sz="half" idx="10"/>
          </p:nvPr>
        </p:nvSpPr>
        <p:spPr/>
        <p:txBody>
          <a:bodyPr/>
          <a:lstStyle/>
          <a:p>
            <a:fld id="{ACAB3F4E-3871-4AC0-A7FC-C82AD777223B}" type="datetimeFigureOut">
              <a:rPr lang="en-US" smtClean="0"/>
              <a:t>5/11/2021</a:t>
            </a:fld>
            <a:endParaRPr lang="en-US"/>
          </a:p>
        </p:txBody>
      </p:sp>
      <p:sp>
        <p:nvSpPr>
          <p:cNvPr id="5" name="Footer Placeholder 4">
            <a:extLst>
              <a:ext uri="{FF2B5EF4-FFF2-40B4-BE49-F238E27FC236}">
                <a16:creationId xmlns:a16="http://schemas.microsoft.com/office/drawing/2014/main" id="{34BE393A-21A3-4451-B505-B5D470C769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940A6-7EAF-44A8-BDE0-6E533D44BAE1}"/>
              </a:ext>
            </a:extLst>
          </p:cNvPr>
          <p:cNvSpPr>
            <a:spLocks noGrp="1"/>
          </p:cNvSpPr>
          <p:nvPr>
            <p:ph type="sldNum" sz="quarter" idx="12"/>
          </p:nvPr>
        </p:nvSpPr>
        <p:spPr/>
        <p:txBody>
          <a:bodyPr/>
          <a:lstStyle/>
          <a:p>
            <a:fld id="{022A9E82-5749-4A68-8512-44288D17A3A2}" type="slidenum">
              <a:rPr lang="en-US" smtClean="0"/>
              <a:t>‹#›</a:t>
            </a:fld>
            <a:endParaRPr lang="en-US"/>
          </a:p>
        </p:txBody>
      </p:sp>
    </p:spTree>
    <p:extLst>
      <p:ext uri="{BB962C8B-B14F-4D97-AF65-F5344CB8AC3E}">
        <p14:creationId xmlns:p14="http://schemas.microsoft.com/office/powerpoint/2010/main" val="88824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C12663-1595-450E-967A-76B697FB38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40E08C-C390-4CE3-8FDB-20E9B15734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22061F-828A-43B9-BD23-5CBC3EDDC683}"/>
              </a:ext>
            </a:extLst>
          </p:cNvPr>
          <p:cNvSpPr>
            <a:spLocks noGrp="1"/>
          </p:cNvSpPr>
          <p:nvPr>
            <p:ph type="dt" sz="half" idx="10"/>
          </p:nvPr>
        </p:nvSpPr>
        <p:spPr/>
        <p:txBody>
          <a:bodyPr/>
          <a:lstStyle/>
          <a:p>
            <a:fld id="{ACAB3F4E-3871-4AC0-A7FC-C82AD777223B}" type="datetimeFigureOut">
              <a:rPr lang="en-US" smtClean="0"/>
              <a:t>5/11/2021</a:t>
            </a:fld>
            <a:endParaRPr lang="en-US"/>
          </a:p>
        </p:txBody>
      </p:sp>
      <p:sp>
        <p:nvSpPr>
          <p:cNvPr id="5" name="Footer Placeholder 4">
            <a:extLst>
              <a:ext uri="{FF2B5EF4-FFF2-40B4-BE49-F238E27FC236}">
                <a16:creationId xmlns:a16="http://schemas.microsoft.com/office/drawing/2014/main" id="{F4111FE1-3FA8-4F57-BCCD-D8781849F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6C1FC7-957F-4C2E-92D6-248D2E14E1BD}"/>
              </a:ext>
            </a:extLst>
          </p:cNvPr>
          <p:cNvSpPr>
            <a:spLocks noGrp="1"/>
          </p:cNvSpPr>
          <p:nvPr>
            <p:ph type="sldNum" sz="quarter" idx="12"/>
          </p:nvPr>
        </p:nvSpPr>
        <p:spPr/>
        <p:txBody>
          <a:bodyPr/>
          <a:lstStyle/>
          <a:p>
            <a:fld id="{022A9E82-5749-4A68-8512-44288D17A3A2}" type="slidenum">
              <a:rPr lang="en-US" smtClean="0"/>
              <a:t>‹#›</a:t>
            </a:fld>
            <a:endParaRPr lang="en-US"/>
          </a:p>
        </p:txBody>
      </p:sp>
    </p:spTree>
    <p:extLst>
      <p:ext uri="{BB962C8B-B14F-4D97-AF65-F5344CB8AC3E}">
        <p14:creationId xmlns:p14="http://schemas.microsoft.com/office/powerpoint/2010/main" val="1515626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1B57D-0D07-47E9-A945-98D231729E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07FE40-4D2D-4870-8195-6424BEC41F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BEAA9-07A8-4CA3-B80A-E8D092801BBA}"/>
              </a:ext>
            </a:extLst>
          </p:cNvPr>
          <p:cNvSpPr>
            <a:spLocks noGrp="1"/>
          </p:cNvSpPr>
          <p:nvPr>
            <p:ph type="dt" sz="half" idx="10"/>
          </p:nvPr>
        </p:nvSpPr>
        <p:spPr/>
        <p:txBody>
          <a:bodyPr/>
          <a:lstStyle/>
          <a:p>
            <a:fld id="{ACAB3F4E-3871-4AC0-A7FC-C82AD777223B}" type="datetimeFigureOut">
              <a:rPr lang="en-US" smtClean="0"/>
              <a:t>5/11/2021</a:t>
            </a:fld>
            <a:endParaRPr lang="en-US"/>
          </a:p>
        </p:txBody>
      </p:sp>
      <p:sp>
        <p:nvSpPr>
          <p:cNvPr id="5" name="Footer Placeholder 4">
            <a:extLst>
              <a:ext uri="{FF2B5EF4-FFF2-40B4-BE49-F238E27FC236}">
                <a16:creationId xmlns:a16="http://schemas.microsoft.com/office/drawing/2014/main" id="{0CA32C7E-3F4A-48D2-8B8B-A466F0F540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C7EB5-30F5-4F14-A29C-97E812F4FF19}"/>
              </a:ext>
            </a:extLst>
          </p:cNvPr>
          <p:cNvSpPr>
            <a:spLocks noGrp="1"/>
          </p:cNvSpPr>
          <p:nvPr>
            <p:ph type="sldNum" sz="quarter" idx="12"/>
          </p:nvPr>
        </p:nvSpPr>
        <p:spPr/>
        <p:txBody>
          <a:bodyPr/>
          <a:lstStyle/>
          <a:p>
            <a:fld id="{022A9E82-5749-4A68-8512-44288D17A3A2}" type="slidenum">
              <a:rPr lang="en-US" smtClean="0"/>
              <a:t>‹#›</a:t>
            </a:fld>
            <a:endParaRPr lang="en-US"/>
          </a:p>
        </p:txBody>
      </p:sp>
    </p:spTree>
    <p:extLst>
      <p:ext uri="{BB962C8B-B14F-4D97-AF65-F5344CB8AC3E}">
        <p14:creationId xmlns:p14="http://schemas.microsoft.com/office/powerpoint/2010/main" val="52016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21455-DF1C-48EC-99EC-F7E8AD6721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D42B0F-876D-4DEC-A2D7-1E1556855A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D3124F-1FD8-4DB7-966C-1DFDDF9C7A57}"/>
              </a:ext>
            </a:extLst>
          </p:cNvPr>
          <p:cNvSpPr>
            <a:spLocks noGrp="1"/>
          </p:cNvSpPr>
          <p:nvPr>
            <p:ph type="dt" sz="half" idx="10"/>
          </p:nvPr>
        </p:nvSpPr>
        <p:spPr/>
        <p:txBody>
          <a:bodyPr/>
          <a:lstStyle/>
          <a:p>
            <a:fld id="{ACAB3F4E-3871-4AC0-A7FC-C82AD777223B}" type="datetimeFigureOut">
              <a:rPr lang="en-US" smtClean="0"/>
              <a:t>5/11/2021</a:t>
            </a:fld>
            <a:endParaRPr lang="en-US"/>
          </a:p>
        </p:txBody>
      </p:sp>
      <p:sp>
        <p:nvSpPr>
          <p:cNvPr id="5" name="Footer Placeholder 4">
            <a:extLst>
              <a:ext uri="{FF2B5EF4-FFF2-40B4-BE49-F238E27FC236}">
                <a16:creationId xmlns:a16="http://schemas.microsoft.com/office/drawing/2014/main" id="{FD2971D2-E5A8-4110-82FB-CB0935FD5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1258C-67CA-4289-926F-DF493F5EE2C9}"/>
              </a:ext>
            </a:extLst>
          </p:cNvPr>
          <p:cNvSpPr>
            <a:spLocks noGrp="1"/>
          </p:cNvSpPr>
          <p:nvPr>
            <p:ph type="sldNum" sz="quarter" idx="12"/>
          </p:nvPr>
        </p:nvSpPr>
        <p:spPr/>
        <p:txBody>
          <a:bodyPr/>
          <a:lstStyle/>
          <a:p>
            <a:fld id="{022A9E82-5749-4A68-8512-44288D17A3A2}" type="slidenum">
              <a:rPr lang="en-US" smtClean="0"/>
              <a:t>‹#›</a:t>
            </a:fld>
            <a:endParaRPr lang="en-US"/>
          </a:p>
        </p:txBody>
      </p:sp>
    </p:spTree>
    <p:extLst>
      <p:ext uri="{BB962C8B-B14F-4D97-AF65-F5344CB8AC3E}">
        <p14:creationId xmlns:p14="http://schemas.microsoft.com/office/powerpoint/2010/main" val="1220474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3D183-C771-4419-BF34-0BC8F862D1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1E2E19-ED8D-4583-AFE2-30AE49D7F8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008DCC-0705-4793-8B9D-4BB93CD1E4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99A749-D330-48B0-A216-E6EF976230AC}"/>
              </a:ext>
            </a:extLst>
          </p:cNvPr>
          <p:cNvSpPr>
            <a:spLocks noGrp="1"/>
          </p:cNvSpPr>
          <p:nvPr>
            <p:ph type="dt" sz="half" idx="10"/>
          </p:nvPr>
        </p:nvSpPr>
        <p:spPr/>
        <p:txBody>
          <a:bodyPr/>
          <a:lstStyle/>
          <a:p>
            <a:fld id="{ACAB3F4E-3871-4AC0-A7FC-C82AD777223B}" type="datetimeFigureOut">
              <a:rPr lang="en-US" smtClean="0"/>
              <a:t>5/11/2021</a:t>
            </a:fld>
            <a:endParaRPr lang="en-US"/>
          </a:p>
        </p:txBody>
      </p:sp>
      <p:sp>
        <p:nvSpPr>
          <p:cNvPr id="6" name="Footer Placeholder 5">
            <a:extLst>
              <a:ext uri="{FF2B5EF4-FFF2-40B4-BE49-F238E27FC236}">
                <a16:creationId xmlns:a16="http://schemas.microsoft.com/office/drawing/2014/main" id="{1B162D9A-7681-4069-9AA8-DBA3357559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B168E2-5D4C-4572-B629-11FCFF7B8A21}"/>
              </a:ext>
            </a:extLst>
          </p:cNvPr>
          <p:cNvSpPr>
            <a:spLocks noGrp="1"/>
          </p:cNvSpPr>
          <p:nvPr>
            <p:ph type="sldNum" sz="quarter" idx="12"/>
          </p:nvPr>
        </p:nvSpPr>
        <p:spPr/>
        <p:txBody>
          <a:bodyPr/>
          <a:lstStyle/>
          <a:p>
            <a:fld id="{022A9E82-5749-4A68-8512-44288D17A3A2}" type="slidenum">
              <a:rPr lang="en-US" smtClean="0"/>
              <a:t>‹#›</a:t>
            </a:fld>
            <a:endParaRPr lang="en-US"/>
          </a:p>
        </p:txBody>
      </p:sp>
    </p:spTree>
    <p:extLst>
      <p:ext uri="{BB962C8B-B14F-4D97-AF65-F5344CB8AC3E}">
        <p14:creationId xmlns:p14="http://schemas.microsoft.com/office/powerpoint/2010/main" val="252736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C5BC0-400C-47EA-8B22-CC807A7B90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8152FD-1866-4B08-8DF0-FCBD2E7385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3D533-BF7A-4F53-A082-FC0489A6A7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166ECF-57C2-4841-8EB9-20E0B0C8FB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E947B2-38A0-4D98-B9B7-F28617CF00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3FA353-9FA4-42A1-BB12-E37F70EBE2E4}"/>
              </a:ext>
            </a:extLst>
          </p:cNvPr>
          <p:cNvSpPr>
            <a:spLocks noGrp="1"/>
          </p:cNvSpPr>
          <p:nvPr>
            <p:ph type="dt" sz="half" idx="10"/>
          </p:nvPr>
        </p:nvSpPr>
        <p:spPr/>
        <p:txBody>
          <a:bodyPr/>
          <a:lstStyle/>
          <a:p>
            <a:fld id="{ACAB3F4E-3871-4AC0-A7FC-C82AD777223B}" type="datetimeFigureOut">
              <a:rPr lang="en-US" smtClean="0"/>
              <a:t>5/11/2021</a:t>
            </a:fld>
            <a:endParaRPr lang="en-US"/>
          </a:p>
        </p:txBody>
      </p:sp>
      <p:sp>
        <p:nvSpPr>
          <p:cNvPr id="8" name="Footer Placeholder 7">
            <a:extLst>
              <a:ext uri="{FF2B5EF4-FFF2-40B4-BE49-F238E27FC236}">
                <a16:creationId xmlns:a16="http://schemas.microsoft.com/office/drawing/2014/main" id="{EE9E2171-C262-4B6C-88E5-E9974EA8F0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4068AB-4ECD-4A92-AE6B-0FD16B507EDB}"/>
              </a:ext>
            </a:extLst>
          </p:cNvPr>
          <p:cNvSpPr>
            <a:spLocks noGrp="1"/>
          </p:cNvSpPr>
          <p:nvPr>
            <p:ph type="sldNum" sz="quarter" idx="12"/>
          </p:nvPr>
        </p:nvSpPr>
        <p:spPr/>
        <p:txBody>
          <a:bodyPr/>
          <a:lstStyle/>
          <a:p>
            <a:fld id="{022A9E82-5749-4A68-8512-44288D17A3A2}" type="slidenum">
              <a:rPr lang="en-US" smtClean="0"/>
              <a:t>‹#›</a:t>
            </a:fld>
            <a:endParaRPr lang="en-US"/>
          </a:p>
        </p:txBody>
      </p:sp>
    </p:spTree>
    <p:extLst>
      <p:ext uri="{BB962C8B-B14F-4D97-AF65-F5344CB8AC3E}">
        <p14:creationId xmlns:p14="http://schemas.microsoft.com/office/powerpoint/2010/main" val="412789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9DD8F-7B1A-4013-A3CF-8DB850B51D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55F9CB-14E5-44E7-BA36-8BDB07BB8825}"/>
              </a:ext>
            </a:extLst>
          </p:cNvPr>
          <p:cNvSpPr>
            <a:spLocks noGrp="1"/>
          </p:cNvSpPr>
          <p:nvPr>
            <p:ph type="dt" sz="half" idx="10"/>
          </p:nvPr>
        </p:nvSpPr>
        <p:spPr/>
        <p:txBody>
          <a:bodyPr/>
          <a:lstStyle/>
          <a:p>
            <a:fld id="{ACAB3F4E-3871-4AC0-A7FC-C82AD777223B}" type="datetimeFigureOut">
              <a:rPr lang="en-US" smtClean="0"/>
              <a:t>5/11/2021</a:t>
            </a:fld>
            <a:endParaRPr lang="en-US"/>
          </a:p>
        </p:txBody>
      </p:sp>
      <p:sp>
        <p:nvSpPr>
          <p:cNvPr id="4" name="Footer Placeholder 3">
            <a:extLst>
              <a:ext uri="{FF2B5EF4-FFF2-40B4-BE49-F238E27FC236}">
                <a16:creationId xmlns:a16="http://schemas.microsoft.com/office/drawing/2014/main" id="{28CF98FF-4036-4B1A-8CE3-3902BC686C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935C47-0237-4BED-AF62-EB3B0B860ADF}"/>
              </a:ext>
            </a:extLst>
          </p:cNvPr>
          <p:cNvSpPr>
            <a:spLocks noGrp="1"/>
          </p:cNvSpPr>
          <p:nvPr>
            <p:ph type="sldNum" sz="quarter" idx="12"/>
          </p:nvPr>
        </p:nvSpPr>
        <p:spPr/>
        <p:txBody>
          <a:bodyPr/>
          <a:lstStyle/>
          <a:p>
            <a:fld id="{022A9E82-5749-4A68-8512-44288D17A3A2}" type="slidenum">
              <a:rPr lang="en-US" smtClean="0"/>
              <a:t>‹#›</a:t>
            </a:fld>
            <a:endParaRPr lang="en-US"/>
          </a:p>
        </p:txBody>
      </p:sp>
    </p:spTree>
    <p:extLst>
      <p:ext uri="{BB962C8B-B14F-4D97-AF65-F5344CB8AC3E}">
        <p14:creationId xmlns:p14="http://schemas.microsoft.com/office/powerpoint/2010/main" val="243780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93C13B-C23F-4811-99E2-E41FFB88CE53}"/>
              </a:ext>
            </a:extLst>
          </p:cNvPr>
          <p:cNvSpPr>
            <a:spLocks noGrp="1"/>
          </p:cNvSpPr>
          <p:nvPr>
            <p:ph type="dt" sz="half" idx="10"/>
          </p:nvPr>
        </p:nvSpPr>
        <p:spPr/>
        <p:txBody>
          <a:bodyPr/>
          <a:lstStyle/>
          <a:p>
            <a:fld id="{ACAB3F4E-3871-4AC0-A7FC-C82AD777223B}" type="datetimeFigureOut">
              <a:rPr lang="en-US" smtClean="0"/>
              <a:t>5/11/2021</a:t>
            </a:fld>
            <a:endParaRPr lang="en-US"/>
          </a:p>
        </p:txBody>
      </p:sp>
      <p:sp>
        <p:nvSpPr>
          <p:cNvPr id="3" name="Footer Placeholder 2">
            <a:extLst>
              <a:ext uri="{FF2B5EF4-FFF2-40B4-BE49-F238E27FC236}">
                <a16:creationId xmlns:a16="http://schemas.microsoft.com/office/drawing/2014/main" id="{2DE5B16F-DEDB-44CC-9EEF-22A7575ACC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650F6A-C896-414E-A653-28D591ABC05F}"/>
              </a:ext>
            </a:extLst>
          </p:cNvPr>
          <p:cNvSpPr>
            <a:spLocks noGrp="1"/>
          </p:cNvSpPr>
          <p:nvPr>
            <p:ph type="sldNum" sz="quarter" idx="12"/>
          </p:nvPr>
        </p:nvSpPr>
        <p:spPr/>
        <p:txBody>
          <a:bodyPr/>
          <a:lstStyle/>
          <a:p>
            <a:fld id="{022A9E82-5749-4A68-8512-44288D17A3A2}" type="slidenum">
              <a:rPr lang="en-US" smtClean="0"/>
              <a:t>‹#›</a:t>
            </a:fld>
            <a:endParaRPr lang="en-US"/>
          </a:p>
        </p:txBody>
      </p:sp>
    </p:spTree>
    <p:extLst>
      <p:ext uri="{BB962C8B-B14F-4D97-AF65-F5344CB8AC3E}">
        <p14:creationId xmlns:p14="http://schemas.microsoft.com/office/powerpoint/2010/main" val="4163022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D2FE-0728-404E-8CBD-FCFBBB088B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27EE2-3C64-4DDD-B4DE-97FDD1847F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BCDD09-C7B2-4DAC-8C59-FFB7B22F51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F45F46-C042-4303-A705-B4CA9A6EDF50}"/>
              </a:ext>
            </a:extLst>
          </p:cNvPr>
          <p:cNvSpPr>
            <a:spLocks noGrp="1"/>
          </p:cNvSpPr>
          <p:nvPr>
            <p:ph type="dt" sz="half" idx="10"/>
          </p:nvPr>
        </p:nvSpPr>
        <p:spPr/>
        <p:txBody>
          <a:bodyPr/>
          <a:lstStyle/>
          <a:p>
            <a:fld id="{ACAB3F4E-3871-4AC0-A7FC-C82AD777223B}" type="datetimeFigureOut">
              <a:rPr lang="en-US" smtClean="0"/>
              <a:t>5/11/2021</a:t>
            </a:fld>
            <a:endParaRPr lang="en-US"/>
          </a:p>
        </p:txBody>
      </p:sp>
      <p:sp>
        <p:nvSpPr>
          <p:cNvPr id="6" name="Footer Placeholder 5">
            <a:extLst>
              <a:ext uri="{FF2B5EF4-FFF2-40B4-BE49-F238E27FC236}">
                <a16:creationId xmlns:a16="http://schemas.microsoft.com/office/drawing/2014/main" id="{14779C00-4DE0-4D19-8F8C-3DC9E7041B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6D709E-D3C7-4AED-92DA-EDEF87D5BFC7}"/>
              </a:ext>
            </a:extLst>
          </p:cNvPr>
          <p:cNvSpPr>
            <a:spLocks noGrp="1"/>
          </p:cNvSpPr>
          <p:nvPr>
            <p:ph type="sldNum" sz="quarter" idx="12"/>
          </p:nvPr>
        </p:nvSpPr>
        <p:spPr/>
        <p:txBody>
          <a:bodyPr/>
          <a:lstStyle/>
          <a:p>
            <a:fld id="{022A9E82-5749-4A68-8512-44288D17A3A2}" type="slidenum">
              <a:rPr lang="en-US" smtClean="0"/>
              <a:t>‹#›</a:t>
            </a:fld>
            <a:endParaRPr lang="en-US"/>
          </a:p>
        </p:txBody>
      </p:sp>
    </p:spTree>
    <p:extLst>
      <p:ext uri="{BB962C8B-B14F-4D97-AF65-F5344CB8AC3E}">
        <p14:creationId xmlns:p14="http://schemas.microsoft.com/office/powerpoint/2010/main" val="301647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1BFFD-9406-4C88-9233-A3F60874CC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BDE911-F337-4DC8-B31E-F571A3A009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5B8592-700D-44E6-BB98-A2F2D6D29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D05CC7-2AB8-4024-9FF4-233DE8BDE24B}"/>
              </a:ext>
            </a:extLst>
          </p:cNvPr>
          <p:cNvSpPr>
            <a:spLocks noGrp="1"/>
          </p:cNvSpPr>
          <p:nvPr>
            <p:ph type="dt" sz="half" idx="10"/>
          </p:nvPr>
        </p:nvSpPr>
        <p:spPr/>
        <p:txBody>
          <a:bodyPr/>
          <a:lstStyle/>
          <a:p>
            <a:fld id="{ACAB3F4E-3871-4AC0-A7FC-C82AD777223B}" type="datetimeFigureOut">
              <a:rPr lang="en-US" smtClean="0"/>
              <a:t>5/11/2021</a:t>
            </a:fld>
            <a:endParaRPr lang="en-US"/>
          </a:p>
        </p:txBody>
      </p:sp>
      <p:sp>
        <p:nvSpPr>
          <p:cNvPr id="6" name="Footer Placeholder 5">
            <a:extLst>
              <a:ext uri="{FF2B5EF4-FFF2-40B4-BE49-F238E27FC236}">
                <a16:creationId xmlns:a16="http://schemas.microsoft.com/office/drawing/2014/main" id="{0AB17A8D-FD38-4890-BAD8-3C6842A95D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946E97-5175-44E2-9545-16C92037ED32}"/>
              </a:ext>
            </a:extLst>
          </p:cNvPr>
          <p:cNvSpPr>
            <a:spLocks noGrp="1"/>
          </p:cNvSpPr>
          <p:nvPr>
            <p:ph type="sldNum" sz="quarter" idx="12"/>
          </p:nvPr>
        </p:nvSpPr>
        <p:spPr/>
        <p:txBody>
          <a:bodyPr/>
          <a:lstStyle/>
          <a:p>
            <a:fld id="{022A9E82-5749-4A68-8512-44288D17A3A2}" type="slidenum">
              <a:rPr lang="en-US" smtClean="0"/>
              <a:t>‹#›</a:t>
            </a:fld>
            <a:endParaRPr lang="en-US"/>
          </a:p>
        </p:txBody>
      </p:sp>
    </p:spTree>
    <p:extLst>
      <p:ext uri="{BB962C8B-B14F-4D97-AF65-F5344CB8AC3E}">
        <p14:creationId xmlns:p14="http://schemas.microsoft.com/office/powerpoint/2010/main" val="397067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D20505-4D2B-439B-9B8A-0AAA4CAF3F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6D9EF1-2BDF-4501-9160-DB05820D89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69BE2-CC0E-4983-B1F1-28EDE54F25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B3F4E-3871-4AC0-A7FC-C82AD777223B}" type="datetimeFigureOut">
              <a:rPr lang="en-US" smtClean="0"/>
              <a:t>5/11/2021</a:t>
            </a:fld>
            <a:endParaRPr lang="en-US"/>
          </a:p>
        </p:txBody>
      </p:sp>
      <p:sp>
        <p:nvSpPr>
          <p:cNvPr id="5" name="Footer Placeholder 4">
            <a:extLst>
              <a:ext uri="{FF2B5EF4-FFF2-40B4-BE49-F238E27FC236}">
                <a16:creationId xmlns:a16="http://schemas.microsoft.com/office/drawing/2014/main" id="{864C1989-5B85-40CF-91FA-FB2D8B1366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294DF6-AA63-4A7B-A6FC-4E64CE4B98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A9E82-5749-4A68-8512-44288D17A3A2}" type="slidenum">
              <a:rPr lang="en-US" smtClean="0"/>
              <a:t>‹#›</a:t>
            </a:fld>
            <a:endParaRPr lang="en-US"/>
          </a:p>
        </p:txBody>
      </p:sp>
    </p:spTree>
    <p:extLst>
      <p:ext uri="{BB962C8B-B14F-4D97-AF65-F5344CB8AC3E}">
        <p14:creationId xmlns:p14="http://schemas.microsoft.com/office/powerpoint/2010/main" val="2671592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2.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ncrc.org/holc-health/"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ncrc.org/holc-healt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373FD-F5C4-4DFA-A654-DA7CE4095D0E}"/>
              </a:ext>
            </a:extLst>
          </p:cNvPr>
          <p:cNvSpPr>
            <a:spLocks noGrp="1"/>
          </p:cNvSpPr>
          <p:nvPr>
            <p:ph type="ctrTitle"/>
          </p:nvPr>
        </p:nvSpPr>
        <p:spPr/>
        <p:txBody>
          <a:bodyPr/>
          <a:lstStyle/>
          <a:p>
            <a:r>
              <a:rPr lang="en-US" dirty="0"/>
              <a:t>Exploring Health Inequities and Redlining</a:t>
            </a:r>
          </a:p>
        </p:txBody>
      </p:sp>
      <p:sp>
        <p:nvSpPr>
          <p:cNvPr id="3" name="Subtitle 2">
            <a:extLst>
              <a:ext uri="{FF2B5EF4-FFF2-40B4-BE49-F238E27FC236}">
                <a16:creationId xmlns:a16="http://schemas.microsoft.com/office/drawing/2014/main" id="{89DB4ED6-8A75-448F-9287-C9C5B4E3EB90}"/>
              </a:ext>
            </a:extLst>
          </p:cNvPr>
          <p:cNvSpPr>
            <a:spLocks noGrp="1"/>
          </p:cNvSpPr>
          <p:nvPr>
            <p:ph type="subTitle" idx="1"/>
          </p:nvPr>
        </p:nvSpPr>
        <p:spPr/>
        <p:txBody>
          <a:bodyPr/>
          <a:lstStyle/>
          <a:p>
            <a:r>
              <a:rPr lang="en-US" dirty="0"/>
              <a:t>CC BY 2.0</a:t>
            </a:r>
          </a:p>
          <a:p>
            <a:r>
              <a:rPr lang="en-US" dirty="0">
                <a:hlinkClick r:id="rId2"/>
              </a:rPr>
              <a:t>https://creativecommons.org/licenses/by/2.0/</a:t>
            </a:r>
            <a:r>
              <a:rPr lang="en-US" dirty="0"/>
              <a:t> </a:t>
            </a:r>
          </a:p>
        </p:txBody>
      </p:sp>
    </p:spTree>
    <p:extLst>
      <p:ext uri="{BB962C8B-B14F-4D97-AF65-F5344CB8AC3E}">
        <p14:creationId xmlns:p14="http://schemas.microsoft.com/office/powerpoint/2010/main" val="3062615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610D4-DB9C-4D61-B2D7-4FDCD4AD3BF3}"/>
              </a:ext>
            </a:extLst>
          </p:cNvPr>
          <p:cNvSpPr>
            <a:spLocks noGrp="1"/>
          </p:cNvSpPr>
          <p:nvPr>
            <p:ph type="title"/>
          </p:nvPr>
        </p:nvSpPr>
        <p:spPr/>
        <p:txBody>
          <a:bodyPr>
            <a:normAutofit/>
          </a:bodyPr>
          <a:lstStyle/>
          <a:p>
            <a:r>
              <a:rPr lang="en-US" dirty="0"/>
              <a:t>Some communities appear to have declined</a:t>
            </a:r>
          </a:p>
        </p:txBody>
      </p:sp>
      <p:pic>
        <p:nvPicPr>
          <p:cNvPr id="4" name="Picture 3">
            <a:extLst>
              <a:ext uri="{FF2B5EF4-FFF2-40B4-BE49-F238E27FC236}">
                <a16:creationId xmlns:a16="http://schemas.microsoft.com/office/drawing/2014/main" id="{ECE1144B-C8BA-4F24-819F-BF9A21C7F761}"/>
              </a:ext>
            </a:extLst>
          </p:cNvPr>
          <p:cNvPicPr>
            <a:picLocks noChangeAspect="1"/>
          </p:cNvPicPr>
          <p:nvPr/>
        </p:nvPicPr>
        <p:blipFill>
          <a:blip r:embed="rId2"/>
          <a:stretch>
            <a:fillRect/>
          </a:stretch>
        </p:blipFill>
        <p:spPr>
          <a:xfrm>
            <a:off x="4329845" y="1454636"/>
            <a:ext cx="3086259" cy="5219968"/>
          </a:xfrm>
          <a:prstGeom prst="rect">
            <a:avLst/>
          </a:prstGeom>
        </p:spPr>
      </p:pic>
    </p:spTree>
    <p:extLst>
      <p:ext uri="{BB962C8B-B14F-4D97-AF65-F5344CB8AC3E}">
        <p14:creationId xmlns:p14="http://schemas.microsoft.com/office/powerpoint/2010/main" val="657882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BBD280-98C1-427D-A28E-AF4120705121}"/>
              </a:ext>
            </a:extLst>
          </p:cNvPr>
          <p:cNvSpPr>
            <a:spLocks noGrp="1"/>
          </p:cNvSpPr>
          <p:nvPr>
            <p:ph type="title"/>
          </p:nvPr>
        </p:nvSpPr>
        <p:spPr/>
        <p:txBody>
          <a:bodyPr>
            <a:normAutofit fontScale="90000"/>
          </a:bodyPr>
          <a:lstStyle/>
          <a:p>
            <a:r>
              <a:rPr lang="en-US" dirty="0"/>
              <a:t>Hovering over the left bar will reveal the HOLC code. Clicking on it will bring up more information</a:t>
            </a:r>
          </a:p>
        </p:txBody>
      </p:sp>
      <p:pic>
        <p:nvPicPr>
          <p:cNvPr id="6" name="Picture 5">
            <a:extLst>
              <a:ext uri="{FF2B5EF4-FFF2-40B4-BE49-F238E27FC236}">
                <a16:creationId xmlns:a16="http://schemas.microsoft.com/office/drawing/2014/main" id="{7F1945CA-9CFF-4A36-A461-295D00155ADD}"/>
              </a:ext>
            </a:extLst>
          </p:cNvPr>
          <p:cNvPicPr>
            <a:picLocks noChangeAspect="1"/>
          </p:cNvPicPr>
          <p:nvPr/>
        </p:nvPicPr>
        <p:blipFill>
          <a:blip r:embed="rId2"/>
          <a:stretch>
            <a:fillRect/>
          </a:stretch>
        </p:blipFill>
        <p:spPr>
          <a:xfrm>
            <a:off x="1024970" y="2271514"/>
            <a:ext cx="4462090" cy="4062378"/>
          </a:xfrm>
          <a:prstGeom prst="rect">
            <a:avLst/>
          </a:prstGeom>
        </p:spPr>
      </p:pic>
      <p:pic>
        <p:nvPicPr>
          <p:cNvPr id="10" name="Picture 9">
            <a:extLst>
              <a:ext uri="{FF2B5EF4-FFF2-40B4-BE49-F238E27FC236}">
                <a16:creationId xmlns:a16="http://schemas.microsoft.com/office/drawing/2014/main" id="{BE67419D-C417-4003-B2B5-E11C2EEF5947}"/>
              </a:ext>
            </a:extLst>
          </p:cNvPr>
          <p:cNvPicPr>
            <a:picLocks noChangeAspect="1"/>
          </p:cNvPicPr>
          <p:nvPr/>
        </p:nvPicPr>
        <p:blipFill>
          <a:blip r:embed="rId3"/>
          <a:stretch>
            <a:fillRect/>
          </a:stretch>
        </p:blipFill>
        <p:spPr>
          <a:xfrm>
            <a:off x="7145755" y="2173606"/>
            <a:ext cx="2622714" cy="4434770"/>
          </a:xfrm>
          <a:prstGeom prst="rect">
            <a:avLst/>
          </a:prstGeom>
        </p:spPr>
      </p:pic>
    </p:spTree>
    <p:extLst>
      <p:ext uri="{BB962C8B-B14F-4D97-AF65-F5344CB8AC3E}">
        <p14:creationId xmlns:p14="http://schemas.microsoft.com/office/powerpoint/2010/main" val="4047948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BBD280-98C1-427D-A28E-AF4120705121}"/>
              </a:ext>
            </a:extLst>
          </p:cNvPr>
          <p:cNvSpPr>
            <a:spLocks noGrp="1"/>
          </p:cNvSpPr>
          <p:nvPr>
            <p:ph type="title"/>
          </p:nvPr>
        </p:nvSpPr>
        <p:spPr/>
        <p:txBody>
          <a:bodyPr>
            <a:normAutofit/>
          </a:bodyPr>
          <a:lstStyle/>
          <a:p>
            <a:r>
              <a:rPr lang="en-US" dirty="0"/>
              <a:t>You can scroll in both the top and bottom panel.  </a:t>
            </a:r>
          </a:p>
        </p:txBody>
      </p:sp>
      <p:pic>
        <p:nvPicPr>
          <p:cNvPr id="6" name="Picture 5">
            <a:extLst>
              <a:ext uri="{FF2B5EF4-FFF2-40B4-BE49-F238E27FC236}">
                <a16:creationId xmlns:a16="http://schemas.microsoft.com/office/drawing/2014/main" id="{7F1945CA-9CFF-4A36-A461-295D00155ADD}"/>
              </a:ext>
            </a:extLst>
          </p:cNvPr>
          <p:cNvPicPr>
            <a:picLocks noChangeAspect="1"/>
          </p:cNvPicPr>
          <p:nvPr/>
        </p:nvPicPr>
        <p:blipFill>
          <a:blip r:embed="rId2"/>
          <a:stretch>
            <a:fillRect/>
          </a:stretch>
        </p:blipFill>
        <p:spPr>
          <a:xfrm>
            <a:off x="400502" y="2260363"/>
            <a:ext cx="4462090" cy="4062378"/>
          </a:xfrm>
          <a:prstGeom prst="rect">
            <a:avLst/>
          </a:prstGeom>
        </p:spPr>
      </p:pic>
      <p:pic>
        <p:nvPicPr>
          <p:cNvPr id="8" name="Picture 7">
            <a:extLst>
              <a:ext uri="{FF2B5EF4-FFF2-40B4-BE49-F238E27FC236}">
                <a16:creationId xmlns:a16="http://schemas.microsoft.com/office/drawing/2014/main" id="{4A98B5CB-5344-4B48-867F-312CAE95D940}"/>
              </a:ext>
            </a:extLst>
          </p:cNvPr>
          <p:cNvPicPr>
            <a:picLocks noChangeAspect="1"/>
          </p:cNvPicPr>
          <p:nvPr/>
        </p:nvPicPr>
        <p:blipFill>
          <a:blip r:embed="rId3"/>
          <a:stretch>
            <a:fillRect/>
          </a:stretch>
        </p:blipFill>
        <p:spPr>
          <a:xfrm>
            <a:off x="7234041" y="1362403"/>
            <a:ext cx="3143412" cy="5315223"/>
          </a:xfrm>
          <a:prstGeom prst="rect">
            <a:avLst/>
          </a:prstGeom>
        </p:spPr>
      </p:pic>
    </p:spTree>
    <p:extLst>
      <p:ext uri="{BB962C8B-B14F-4D97-AF65-F5344CB8AC3E}">
        <p14:creationId xmlns:p14="http://schemas.microsoft.com/office/powerpoint/2010/main" val="4096263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BBD280-98C1-427D-A28E-AF4120705121}"/>
              </a:ext>
            </a:extLst>
          </p:cNvPr>
          <p:cNvSpPr>
            <a:spLocks noGrp="1"/>
          </p:cNvSpPr>
          <p:nvPr>
            <p:ph type="title"/>
          </p:nvPr>
        </p:nvSpPr>
        <p:spPr/>
        <p:txBody>
          <a:bodyPr>
            <a:normAutofit/>
          </a:bodyPr>
          <a:lstStyle/>
          <a:p>
            <a:r>
              <a:rPr lang="en-US" dirty="0"/>
              <a:t>The top panel may be disturbing as it includes original language from the 1930’s.</a:t>
            </a:r>
          </a:p>
        </p:txBody>
      </p:sp>
      <p:pic>
        <p:nvPicPr>
          <p:cNvPr id="6" name="Picture 5">
            <a:extLst>
              <a:ext uri="{FF2B5EF4-FFF2-40B4-BE49-F238E27FC236}">
                <a16:creationId xmlns:a16="http://schemas.microsoft.com/office/drawing/2014/main" id="{7F1945CA-9CFF-4A36-A461-295D00155ADD}"/>
              </a:ext>
            </a:extLst>
          </p:cNvPr>
          <p:cNvPicPr>
            <a:picLocks noChangeAspect="1"/>
          </p:cNvPicPr>
          <p:nvPr/>
        </p:nvPicPr>
        <p:blipFill>
          <a:blip r:embed="rId2"/>
          <a:stretch>
            <a:fillRect/>
          </a:stretch>
        </p:blipFill>
        <p:spPr>
          <a:xfrm>
            <a:off x="400502" y="2260363"/>
            <a:ext cx="4462090" cy="4062378"/>
          </a:xfrm>
          <a:prstGeom prst="rect">
            <a:avLst/>
          </a:prstGeom>
        </p:spPr>
      </p:pic>
      <p:pic>
        <p:nvPicPr>
          <p:cNvPr id="8" name="Picture 7">
            <a:extLst>
              <a:ext uri="{FF2B5EF4-FFF2-40B4-BE49-F238E27FC236}">
                <a16:creationId xmlns:a16="http://schemas.microsoft.com/office/drawing/2014/main" id="{4A98B5CB-5344-4B48-867F-312CAE95D940}"/>
              </a:ext>
            </a:extLst>
          </p:cNvPr>
          <p:cNvPicPr>
            <a:picLocks noChangeAspect="1"/>
          </p:cNvPicPr>
          <p:nvPr/>
        </p:nvPicPr>
        <p:blipFill>
          <a:blip r:embed="rId3"/>
          <a:stretch>
            <a:fillRect/>
          </a:stretch>
        </p:blipFill>
        <p:spPr>
          <a:xfrm>
            <a:off x="7234041" y="1817649"/>
            <a:ext cx="2874180" cy="4859977"/>
          </a:xfrm>
          <a:prstGeom prst="rect">
            <a:avLst/>
          </a:prstGeom>
        </p:spPr>
      </p:pic>
    </p:spTree>
    <p:extLst>
      <p:ext uri="{BB962C8B-B14F-4D97-AF65-F5344CB8AC3E}">
        <p14:creationId xmlns:p14="http://schemas.microsoft.com/office/powerpoint/2010/main" val="3835182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BBD280-98C1-427D-A28E-AF4120705121}"/>
              </a:ext>
            </a:extLst>
          </p:cNvPr>
          <p:cNvSpPr>
            <a:spLocks noGrp="1"/>
          </p:cNvSpPr>
          <p:nvPr>
            <p:ph type="title"/>
          </p:nvPr>
        </p:nvSpPr>
        <p:spPr/>
        <p:txBody>
          <a:bodyPr>
            <a:normAutofit fontScale="90000"/>
          </a:bodyPr>
          <a:lstStyle/>
          <a:p>
            <a:r>
              <a:rPr lang="en-US" dirty="0"/>
              <a:t>Scrolling through the bottom panel will reveal chronic health indicator values that you need for this assignment.</a:t>
            </a:r>
          </a:p>
        </p:txBody>
      </p:sp>
      <p:pic>
        <p:nvPicPr>
          <p:cNvPr id="6" name="Picture 5">
            <a:extLst>
              <a:ext uri="{FF2B5EF4-FFF2-40B4-BE49-F238E27FC236}">
                <a16:creationId xmlns:a16="http://schemas.microsoft.com/office/drawing/2014/main" id="{7F1945CA-9CFF-4A36-A461-295D00155ADD}"/>
              </a:ext>
            </a:extLst>
          </p:cNvPr>
          <p:cNvPicPr>
            <a:picLocks noChangeAspect="1"/>
          </p:cNvPicPr>
          <p:nvPr/>
        </p:nvPicPr>
        <p:blipFill>
          <a:blip r:embed="rId2"/>
          <a:stretch>
            <a:fillRect/>
          </a:stretch>
        </p:blipFill>
        <p:spPr>
          <a:xfrm>
            <a:off x="1114180" y="2215758"/>
            <a:ext cx="4462090" cy="4062378"/>
          </a:xfrm>
          <a:prstGeom prst="rect">
            <a:avLst/>
          </a:prstGeom>
        </p:spPr>
      </p:pic>
      <p:pic>
        <p:nvPicPr>
          <p:cNvPr id="3" name="Picture 2">
            <a:extLst>
              <a:ext uri="{FF2B5EF4-FFF2-40B4-BE49-F238E27FC236}">
                <a16:creationId xmlns:a16="http://schemas.microsoft.com/office/drawing/2014/main" id="{6FAE326F-7813-419C-9DF6-B19EDC2E3FCD}"/>
              </a:ext>
            </a:extLst>
          </p:cNvPr>
          <p:cNvPicPr>
            <a:picLocks noChangeAspect="1"/>
          </p:cNvPicPr>
          <p:nvPr/>
        </p:nvPicPr>
        <p:blipFill>
          <a:blip r:embed="rId3"/>
          <a:stretch>
            <a:fillRect/>
          </a:stretch>
        </p:blipFill>
        <p:spPr>
          <a:xfrm>
            <a:off x="7530017" y="1367547"/>
            <a:ext cx="2840617" cy="5125328"/>
          </a:xfrm>
          <a:prstGeom prst="rect">
            <a:avLst/>
          </a:prstGeom>
        </p:spPr>
      </p:pic>
    </p:spTree>
    <p:extLst>
      <p:ext uri="{BB962C8B-B14F-4D97-AF65-F5344CB8AC3E}">
        <p14:creationId xmlns:p14="http://schemas.microsoft.com/office/powerpoint/2010/main" val="690603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6F5ED-91B2-4F8D-AEDC-A0CEAE32A5A6}"/>
              </a:ext>
            </a:extLst>
          </p:cNvPr>
          <p:cNvSpPr>
            <a:spLocks noGrp="1"/>
          </p:cNvSpPr>
          <p:nvPr>
            <p:ph type="title"/>
          </p:nvPr>
        </p:nvSpPr>
        <p:spPr/>
        <p:txBody>
          <a:bodyPr>
            <a:noAutofit/>
          </a:bodyPr>
          <a:lstStyle/>
          <a:p>
            <a:r>
              <a:rPr lang="en-US" sz="3600" dirty="0"/>
              <a:t>Collect data from two different HOLC polygons to complete your worksheet.  As you explore what polygon to pick, feel free to click directly on the tracts on the modern map too.</a:t>
            </a:r>
          </a:p>
        </p:txBody>
      </p:sp>
      <p:pic>
        <p:nvPicPr>
          <p:cNvPr id="5" name="Picture 4">
            <a:extLst>
              <a:ext uri="{FF2B5EF4-FFF2-40B4-BE49-F238E27FC236}">
                <a16:creationId xmlns:a16="http://schemas.microsoft.com/office/drawing/2014/main" id="{A2D77462-B007-436A-91E5-D72EE39FD874}"/>
              </a:ext>
            </a:extLst>
          </p:cNvPr>
          <p:cNvPicPr>
            <a:picLocks noChangeAspect="1"/>
          </p:cNvPicPr>
          <p:nvPr/>
        </p:nvPicPr>
        <p:blipFill>
          <a:blip r:embed="rId2"/>
          <a:stretch>
            <a:fillRect/>
          </a:stretch>
        </p:blipFill>
        <p:spPr>
          <a:xfrm>
            <a:off x="6362431" y="2285999"/>
            <a:ext cx="5572348" cy="3866427"/>
          </a:xfrm>
          <a:prstGeom prst="rect">
            <a:avLst/>
          </a:prstGeom>
        </p:spPr>
      </p:pic>
      <p:pic>
        <p:nvPicPr>
          <p:cNvPr id="7" name="Picture 6">
            <a:extLst>
              <a:ext uri="{FF2B5EF4-FFF2-40B4-BE49-F238E27FC236}">
                <a16:creationId xmlns:a16="http://schemas.microsoft.com/office/drawing/2014/main" id="{7B7BF003-FFC9-4F1B-AFBD-9AE907F82B18}"/>
              </a:ext>
            </a:extLst>
          </p:cNvPr>
          <p:cNvPicPr>
            <a:picLocks noChangeAspect="1"/>
          </p:cNvPicPr>
          <p:nvPr/>
        </p:nvPicPr>
        <p:blipFill>
          <a:blip r:embed="rId3"/>
          <a:stretch>
            <a:fillRect/>
          </a:stretch>
        </p:blipFill>
        <p:spPr>
          <a:xfrm>
            <a:off x="361823" y="2185639"/>
            <a:ext cx="5502317" cy="3966787"/>
          </a:xfrm>
          <a:prstGeom prst="rect">
            <a:avLst/>
          </a:prstGeom>
        </p:spPr>
      </p:pic>
    </p:spTree>
    <p:extLst>
      <p:ext uri="{BB962C8B-B14F-4D97-AF65-F5344CB8AC3E}">
        <p14:creationId xmlns:p14="http://schemas.microsoft.com/office/powerpoint/2010/main" val="2681280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6F5ED-91B2-4F8D-AEDC-A0CEAE32A5A6}"/>
              </a:ext>
            </a:extLst>
          </p:cNvPr>
          <p:cNvSpPr>
            <a:spLocks noGrp="1"/>
          </p:cNvSpPr>
          <p:nvPr>
            <p:ph type="title"/>
          </p:nvPr>
        </p:nvSpPr>
        <p:spPr/>
        <p:txBody>
          <a:bodyPr>
            <a:normAutofit fontScale="90000"/>
          </a:bodyPr>
          <a:lstStyle/>
          <a:p>
            <a:r>
              <a:rPr lang="en-US" dirty="0"/>
              <a:t>Make sure that the polygons that you pick have health data in addition to the demographic data.</a:t>
            </a:r>
          </a:p>
        </p:txBody>
      </p:sp>
      <p:pic>
        <p:nvPicPr>
          <p:cNvPr id="5" name="Picture 4">
            <a:extLst>
              <a:ext uri="{FF2B5EF4-FFF2-40B4-BE49-F238E27FC236}">
                <a16:creationId xmlns:a16="http://schemas.microsoft.com/office/drawing/2014/main" id="{A2D77462-B007-436A-91E5-D72EE39FD874}"/>
              </a:ext>
            </a:extLst>
          </p:cNvPr>
          <p:cNvPicPr>
            <a:picLocks noChangeAspect="1"/>
          </p:cNvPicPr>
          <p:nvPr/>
        </p:nvPicPr>
        <p:blipFill>
          <a:blip r:embed="rId2"/>
          <a:stretch>
            <a:fillRect/>
          </a:stretch>
        </p:blipFill>
        <p:spPr>
          <a:xfrm>
            <a:off x="6362431" y="2285999"/>
            <a:ext cx="5572348" cy="3866427"/>
          </a:xfrm>
          <a:prstGeom prst="rect">
            <a:avLst/>
          </a:prstGeom>
        </p:spPr>
      </p:pic>
      <p:pic>
        <p:nvPicPr>
          <p:cNvPr id="7" name="Picture 6">
            <a:extLst>
              <a:ext uri="{FF2B5EF4-FFF2-40B4-BE49-F238E27FC236}">
                <a16:creationId xmlns:a16="http://schemas.microsoft.com/office/drawing/2014/main" id="{7B7BF003-FFC9-4F1B-AFBD-9AE907F82B18}"/>
              </a:ext>
            </a:extLst>
          </p:cNvPr>
          <p:cNvPicPr>
            <a:picLocks noChangeAspect="1"/>
          </p:cNvPicPr>
          <p:nvPr/>
        </p:nvPicPr>
        <p:blipFill>
          <a:blip r:embed="rId3"/>
          <a:stretch>
            <a:fillRect/>
          </a:stretch>
        </p:blipFill>
        <p:spPr>
          <a:xfrm>
            <a:off x="361823" y="2185639"/>
            <a:ext cx="5502317" cy="3966787"/>
          </a:xfrm>
          <a:prstGeom prst="rect">
            <a:avLst/>
          </a:prstGeom>
        </p:spPr>
      </p:pic>
    </p:spTree>
    <p:extLst>
      <p:ext uri="{BB962C8B-B14F-4D97-AF65-F5344CB8AC3E}">
        <p14:creationId xmlns:p14="http://schemas.microsoft.com/office/powerpoint/2010/main" val="1443106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0BFB-A5FD-49B7-8211-B9F625C0F265}"/>
              </a:ext>
            </a:extLst>
          </p:cNvPr>
          <p:cNvSpPr>
            <a:spLocks noGrp="1"/>
          </p:cNvSpPr>
          <p:nvPr>
            <p:ph type="title"/>
          </p:nvPr>
        </p:nvSpPr>
        <p:spPr/>
        <p:txBody>
          <a:bodyPr/>
          <a:lstStyle/>
          <a:p>
            <a:r>
              <a:rPr lang="en-US" dirty="0"/>
              <a:t>Break into your groups to explore this website and to choose the city you will use.</a:t>
            </a:r>
          </a:p>
        </p:txBody>
      </p:sp>
      <p:sp>
        <p:nvSpPr>
          <p:cNvPr id="3" name="Content Placeholder 2">
            <a:extLst>
              <a:ext uri="{FF2B5EF4-FFF2-40B4-BE49-F238E27FC236}">
                <a16:creationId xmlns:a16="http://schemas.microsoft.com/office/drawing/2014/main" id="{BD83EB9F-B0DC-4106-B2EB-D7E05CF4E7A9}"/>
              </a:ext>
            </a:extLst>
          </p:cNvPr>
          <p:cNvSpPr>
            <a:spLocks noGrp="1"/>
          </p:cNvSpPr>
          <p:nvPr>
            <p:ph idx="1"/>
          </p:nvPr>
        </p:nvSpPr>
        <p:spPr/>
        <p:txBody>
          <a:bodyPr>
            <a:normAutofit lnSpcReduction="10000"/>
          </a:bodyPr>
          <a:lstStyle/>
          <a:p>
            <a:r>
              <a:rPr lang="en-US" dirty="0"/>
              <a:t>When we reconvene in the full group we will consider the following questions:</a:t>
            </a:r>
          </a:p>
          <a:p>
            <a:pPr lvl="1"/>
            <a:r>
              <a:rPr lang="en-US" dirty="0"/>
              <a:t>For those that feel comfortable sharing, what city did you choose and why?</a:t>
            </a:r>
          </a:p>
          <a:p>
            <a:pPr lvl="1"/>
            <a:r>
              <a:rPr lang="en-US" dirty="0"/>
              <a:t>For those that feel comfortable sharing, what thoughts or questions arose as you completed this activity? What patterns did you observe between the historic HOLC grade and the modern health data?</a:t>
            </a:r>
          </a:p>
          <a:p>
            <a:pPr lvl="1"/>
            <a:r>
              <a:rPr lang="en-US" dirty="0"/>
              <a:t>For those that feel comfortable sharing, do you think the neighborhoods of your childhood affected your or your family’s health? Why or why not?</a:t>
            </a:r>
          </a:p>
          <a:p>
            <a:pPr lvl="1"/>
            <a:r>
              <a:rPr lang="en-US" dirty="0"/>
              <a:t>For those that feel comfortable sharing, did this activity change the way you think about the phrase “systemic racism” or about public health in general?</a:t>
            </a:r>
          </a:p>
          <a:p>
            <a:pPr lvl="1"/>
            <a:r>
              <a:rPr lang="en-US" dirty="0"/>
              <a:t>Please complete the worksheet before our next class meeting.</a:t>
            </a:r>
          </a:p>
          <a:p>
            <a:pPr marL="0" indent="0">
              <a:buNone/>
            </a:pPr>
            <a:r>
              <a:rPr lang="en-US" dirty="0"/>
              <a:t>	</a:t>
            </a:r>
          </a:p>
        </p:txBody>
      </p:sp>
    </p:spTree>
    <p:extLst>
      <p:ext uri="{BB962C8B-B14F-4D97-AF65-F5344CB8AC3E}">
        <p14:creationId xmlns:p14="http://schemas.microsoft.com/office/powerpoint/2010/main" val="692649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5FC48-BC71-410E-ACFE-6A3202B272F4}"/>
              </a:ext>
            </a:extLst>
          </p:cNvPr>
          <p:cNvSpPr>
            <a:spLocks noGrp="1"/>
          </p:cNvSpPr>
          <p:nvPr>
            <p:ph type="title"/>
          </p:nvPr>
        </p:nvSpPr>
        <p:spPr/>
        <p:txBody>
          <a:bodyPr/>
          <a:lstStyle/>
          <a:p>
            <a:r>
              <a:rPr lang="en-US" dirty="0"/>
              <a:t>Visit </a:t>
            </a:r>
            <a:r>
              <a:rPr lang="en-US" dirty="0">
                <a:hlinkClick r:id="rId2"/>
              </a:rPr>
              <a:t>https://ncrc.org/holc-health/</a:t>
            </a:r>
            <a:r>
              <a:rPr lang="en-US" dirty="0"/>
              <a:t> </a:t>
            </a:r>
          </a:p>
        </p:txBody>
      </p:sp>
      <p:pic>
        <p:nvPicPr>
          <p:cNvPr id="5" name="Content Placeholder 4">
            <a:extLst>
              <a:ext uri="{FF2B5EF4-FFF2-40B4-BE49-F238E27FC236}">
                <a16:creationId xmlns:a16="http://schemas.microsoft.com/office/drawing/2014/main" id="{2D1CAA96-8AFC-43B2-B556-E4B37193AA17}"/>
              </a:ext>
            </a:extLst>
          </p:cNvPr>
          <p:cNvPicPr>
            <a:picLocks noGrp="1" noChangeAspect="1"/>
          </p:cNvPicPr>
          <p:nvPr>
            <p:ph sz="half" idx="1"/>
          </p:nvPr>
        </p:nvPicPr>
        <p:blipFill>
          <a:blip r:embed="rId3"/>
          <a:stretch>
            <a:fillRect/>
          </a:stretch>
        </p:blipFill>
        <p:spPr>
          <a:xfrm>
            <a:off x="838200" y="2162133"/>
            <a:ext cx="5181600" cy="3678321"/>
          </a:xfrm>
        </p:spPr>
      </p:pic>
      <p:sp>
        <p:nvSpPr>
          <p:cNvPr id="9" name="Content Placeholder 8">
            <a:extLst>
              <a:ext uri="{FF2B5EF4-FFF2-40B4-BE49-F238E27FC236}">
                <a16:creationId xmlns:a16="http://schemas.microsoft.com/office/drawing/2014/main" id="{40F4C968-3EBC-4BA7-A144-44BEBDD684DA}"/>
              </a:ext>
            </a:extLst>
          </p:cNvPr>
          <p:cNvSpPr>
            <a:spLocks noGrp="1"/>
          </p:cNvSpPr>
          <p:nvPr>
            <p:ph sz="half" idx="2"/>
          </p:nvPr>
        </p:nvSpPr>
        <p:spPr/>
        <p:txBody>
          <a:bodyPr>
            <a:normAutofit/>
          </a:bodyPr>
          <a:lstStyle/>
          <a:p>
            <a:pPr marL="0" indent="0">
              <a:buNone/>
            </a:pPr>
            <a:r>
              <a:rPr lang="en-US" dirty="0"/>
              <a:t>We will be using this website today.  This internet site is supported by the NCRC.  </a:t>
            </a:r>
          </a:p>
          <a:p>
            <a:pPr marL="0" indent="0">
              <a:buNone/>
            </a:pPr>
            <a:endParaRPr lang="en-US" dirty="0"/>
          </a:p>
          <a:p>
            <a:pPr marL="0" indent="0">
              <a:buNone/>
            </a:pPr>
            <a:r>
              <a:rPr lang="en-US" dirty="0"/>
              <a:t>“</a:t>
            </a:r>
            <a:r>
              <a:rPr lang="en-US" i="1" dirty="0"/>
              <a:t>The National Community Reinvestment Coalition and its grassroots member organizations create opportunities for people to build wealth</a:t>
            </a:r>
            <a:r>
              <a:rPr lang="en-US" dirty="0"/>
              <a:t>.”</a:t>
            </a:r>
          </a:p>
          <a:p>
            <a:pPr marL="0" indent="0">
              <a:buNone/>
            </a:pPr>
            <a:endParaRPr lang="en-US" dirty="0"/>
          </a:p>
        </p:txBody>
      </p:sp>
    </p:spTree>
    <p:extLst>
      <p:ext uri="{BB962C8B-B14F-4D97-AF65-F5344CB8AC3E}">
        <p14:creationId xmlns:p14="http://schemas.microsoft.com/office/powerpoint/2010/main" val="3927985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A439-1CD1-4C23-9AC2-99FAFEB30DC1}"/>
              </a:ext>
            </a:extLst>
          </p:cNvPr>
          <p:cNvSpPr>
            <a:spLocks noGrp="1"/>
          </p:cNvSpPr>
          <p:nvPr>
            <p:ph type="title"/>
          </p:nvPr>
        </p:nvSpPr>
        <p:spPr/>
        <p:txBody>
          <a:bodyPr/>
          <a:lstStyle/>
          <a:p>
            <a:r>
              <a:rPr lang="en-US" dirty="0"/>
              <a:t>Scroll down the page to the VIEW Maps and Data for 140 Cities</a:t>
            </a:r>
          </a:p>
        </p:txBody>
      </p:sp>
      <p:pic>
        <p:nvPicPr>
          <p:cNvPr id="5" name="Content Placeholder 4">
            <a:extLst>
              <a:ext uri="{FF2B5EF4-FFF2-40B4-BE49-F238E27FC236}">
                <a16:creationId xmlns:a16="http://schemas.microsoft.com/office/drawing/2014/main" id="{D1F59F71-8975-43BA-B167-DF211E1F34EA}"/>
              </a:ext>
            </a:extLst>
          </p:cNvPr>
          <p:cNvPicPr>
            <a:picLocks noGrp="1" noChangeAspect="1"/>
          </p:cNvPicPr>
          <p:nvPr>
            <p:ph idx="1"/>
          </p:nvPr>
        </p:nvPicPr>
        <p:blipFill>
          <a:blip r:embed="rId2"/>
          <a:stretch>
            <a:fillRect/>
          </a:stretch>
        </p:blipFill>
        <p:spPr>
          <a:xfrm>
            <a:off x="1939711" y="1924737"/>
            <a:ext cx="8312577" cy="4153113"/>
          </a:xfrm>
        </p:spPr>
      </p:pic>
    </p:spTree>
    <p:extLst>
      <p:ext uri="{BB962C8B-B14F-4D97-AF65-F5344CB8AC3E}">
        <p14:creationId xmlns:p14="http://schemas.microsoft.com/office/powerpoint/2010/main" val="364322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4226D-66F9-49EA-82A5-089E13E47C3C}"/>
              </a:ext>
            </a:extLst>
          </p:cNvPr>
          <p:cNvSpPr>
            <a:spLocks noGrp="1"/>
          </p:cNvSpPr>
          <p:nvPr>
            <p:ph type="title"/>
          </p:nvPr>
        </p:nvSpPr>
        <p:spPr/>
        <p:txBody>
          <a:bodyPr/>
          <a:lstStyle/>
          <a:p>
            <a:r>
              <a:rPr lang="en-US" dirty="0"/>
              <a:t>Pick a city that interests you</a:t>
            </a:r>
          </a:p>
        </p:txBody>
      </p:sp>
      <p:sp>
        <p:nvSpPr>
          <p:cNvPr id="3" name="Content Placeholder 2">
            <a:extLst>
              <a:ext uri="{FF2B5EF4-FFF2-40B4-BE49-F238E27FC236}">
                <a16:creationId xmlns:a16="http://schemas.microsoft.com/office/drawing/2014/main" id="{34C197C2-4BB2-499E-A00A-5A5F8EADBA42}"/>
              </a:ext>
            </a:extLst>
          </p:cNvPr>
          <p:cNvSpPr>
            <a:spLocks noGrp="1"/>
          </p:cNvSpPr>
          <p:nvPr>
            <p:ph idx="1"/>
          </p:nvPr>
        </p:nvSpPr>
        <p:spPr/>
        <p:txBody>
          <a:bodyPr/>
          <a:lstStyle/>
          <a:p>
            <a:r>
              <a:rPr lang="en-US" dirty="0"/>
              <a:t>Feel free to choose a city that you, your family, or your friends are personally connected to in some way, have visited, or that you are interested in for historical reasons</a:t>
            </a:r>
          </a:p>
          <a:p>
            <a:r>
              <a:rPr lang="en-US" dirty="0"/>
              <a:t>You will need to pick a city that includes health data</a:t>
            </a:r>
          </a:p>
          <a:p>
            <a:r>
              <a:rPr lang="en-US" dirty="0"/>
              <a:t>Why did you choose that city?</a:t>
            </a:r>
          </a:p>
          <a:p>
            <a:r>
              <a:rPr lang="en-US" dirty="0"/>
              <a:t>Find the link to the city and click on it to find the information you need to complete the worksheet </a:t>
            </a:r>
            <a:r>
              <a:rPr lang="en-US" dirty="0">
                <a:hlinkClick r:id="rId2"/>
              </a:rPr>
              <a:t>https://ncrc.org/holc-health/</a:t>
            </a:r>
            <a:r>
              <a:rPr lang="en-US" dirty="0"/>
              <a:t> </a:t>
            </a:r>
          </a:p>
          <a:p>
            <a:endParaRPr lang="en-US" dirty="0"/>
          </a:p>
        </p:txBody>
      </p:sp>
      <p:pic>
        <p:nvPicPr>
          <p:cNvPr id="5" name="Picture 4">
            <a:extLst>
              <a:ext uri="{FF2B5EF4-FFF2-40B4-BE49-F238E27FC236}">
                <a16:creationId xmlns:a16="http://schemas.microsoft.com/office/drawing/2014/main" id="{04E4D397-BE86-485D-BD5C-2095A230116B}"/>
              </a:ext>
            </a:extLst>
          </p:cNvPr>
          <p:cNvPicPr>
            <a:picLocks noChangeAspect="1"/>
          </p:cNvPicPr>
          <p:nvPr/>
        </p:nvPicPr>
        <p:blipFill rotWithShape="1">
          <a:blip r:embed="rId3"/>
          <a:srcRect l="4520" t="14516" b="20200"/>
          <a:stretch/>
        </p:blipFill>
        <p:spPr>
          <a:xfrm>
            <a:off x="3637280" y="5232401"/>
            <a:ext cx="4700128" cy="1079499"/>
          </a:xfrm>
          <a:prstGeom prst="rect">
            <a:avLst/>
          </a:prstGeom>
        </p:spPr>
      </p:pic>
    </p:spTree>
    <p:extLst>
      <p:ext uri="{BB962C8B-B14F-4D97-AF65-F5344CB8AC3E}">
        <p14:creationId xmlns:p14="http://schemas.microsoft.com/office/powerpoint/2010/main" val="1407523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F2449A-D0AF-4B4B-AC64-003C1E24CC54}"/>
              </a:ext>
            </a:extLst>
          </p:cNvPr>
          <p:cNvPicPr>
            <a:picLocks noChangeAspect="1"/>
          </p:cNvPicPr>
          <p:nvPr/>
        </p:nvPicPr>
        <p:blipFill>
          <a:blip r:embed="rId2"/>
          <a:stretch>
            <a:fillRect/>
          </a:stretch>
        </p:blipFill>
        <p:spPr>
          <a:xfrm>
            <a:off x="1349298" y="1594623"/>
            <a:ext cx="9735670" cy="4628519"/>
          </a:xfrm>
          <a:prstGeom prst="rect">
            <a:avLst/>
          </a:prstGeom>
        </p:spPr>
      </p:pic>
      <p:sp>
        <p:nvSpPr>
          <p:cNvPr id="4" name="Title 3">
            <a:extLst>
              <a:ext uri="{FF2B5EF4-FFF2-40B4-BE49-F238E27FC236}">
                <a16:creationId xmlns:a16="http://schemas.microsoft.com/office/drawing/2014/main" id="{E26F7FD4-138D-4312-88FE-E35AA2B44BF0}"/>
              </a:ext>
            </a:extLst>
          </p:cNvPr>
          <p:cNvSpPr>
            <a:spLocks noGrp="1"/>
          </p:cNvSpPr>
          <p:nvPr>
            <p:ph type="title"/>
          </p:nvPr>
        </p:nvSpPr>
        <p:spPr/>
        <p:txBody>
          <a:bodyPr/>
          <a:lstStyle/>
          <a:p>
            <a:r>
              <a:rPr lang="en-US" dirty="0"/>
              <a:t>You should see a graphic like this one</a:t>
            </a:r>
          </a:p>
        </p:txBody>
      </p:sp>
    </p:spTree>
    <p:extLst>
      <p:ext uri="{BB962C8B-B14F-4D97-AF65-F5344CB8AC3E}">
        <p14:creationId xmlns:p14="http://schemas.microsoft.com/office/powerpoint/2010/main" val="1068741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EE35-970A-41B5-BD10-7AC92BA6BDD8}"/>
              </a:ext>
            </a:extLst>
          </p:cNvPr>
          <p:cNvSpPr>
            <a:spLocks noGrp="1"/>
          </p:cNvSpPr>
          <p:nvPr>
            <p:ph type="title"/>
          </p:nvPr>
        </p:nvSpPr>
        <p:spPr/>
        <p:txBody>
          <a:bodyPr/>
          <a:lstStyle/>
          <a:p>
            <a:r>
              <a:rPr lang="en-US" dirty="0"/>
              <a:t>On the left side is the original redlining map from the 1930’s</a:t>
            </a:r>
          </a:p>
        </p:txBody>
      </p:sp>
      <p:pic>
        <p:nvPicPr>
          <p:cNvPr id="4" name="Picture 3">
            <a:extLst>
              <a:ext uri="{FF2B5EF4-FFF2-40B4-BE49-F238E27FC236}">
                <a16:creationId xmlns:a16="http://schemas.microsoft.com/office/drawing/2014/main" id="{F7D3B9AD-1E48-4972-ACCE-5A735C9C9633}"/>
              </a:ext>
            </a:extLst>
          </p:cNvPr>
          <p:cNvPicPr>
            <a:picLocks noChangeAspect="1"/>
          </p:cNvPicPr>
          <p:nvPr/>
        </p:nvPicPr>
        <p:blipFill>
          <a:blip r:embed="rId2"/>
          <a:stretch>
            <a:fillRect/>
          </a:stretch>
        </p:blipFill>
        <p:spPr>
          <a:xfrm>
            <a:off x="605849" y="1996067"/>
            <a:ext cx="4564025" cy="4496807"/>
          </a:xfrm>
          <a:prstGeom prst="rect">
            <a:avLst/>
          </a:prstGeom>
        </p:spPr>
      </p:pic>
    </p:spTree>
    <p:extLst>
      <p:ext uri="{BB962C8B-B14F-4D97-AF65-F5344CB8AC3E}">
        <p14:creationId xmlns:p14="http://schemas.microsoft.com/office/powerpoint/2010/main" val="3185966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EE35-970A-41B5-BD10-7AC92BA6BDD8}"/>
              </a:ext>
            </a:extLst>
          </p:cNvPr>
          <p:cNvSpPr>
            <a:spLocks noGrp="1"/>
          </p:cNvSpPr>
          <p:nvPr>
            <p:ph type="title"/>
          </p:nvPr>
        </p:nvSpPr>
        <p:spPr/>
        <p:txBody>
          <a:bodyPr>
            <a:normAutofit/>
          </a:bodyPr>
          <a:lstStyle/>
          <a:p>
            <a:r>
              <a:rPr lang="en-US" dirty="0"/>
              <a:t>On the right is a modern map shows a modern map with modern census tracts</a:t>
            </a:r>
          </a:p>
        </p:txBody>
      </p:sp>
      <p:pic>
        <p:nvPicPr>
          <p:cNvPr id="5" name="Picture 4">
            <a:extLst>
              <a:ext uri="{FF2B5EF4-FFF2-40B4-BE49-F238E27FC236}">
                <a16:creationId xmlns:a16="http://schemas.microsoft.com/office/drawing/2014/main" id="{D0E98252-BF40-4457-9967-0A23FE8C08DD}"/>
              </a:ext>
            </a:extLst>
          </p:cNvPr>
          <p:cNvPicPr>
            <a:picLocks noChangeAspect="1"/>
          </p:cNvPicPr>
          <p:nvPr/>
        </p:nvPicPr>
        <p:blipFill>
          <a:blip r:embed="rId2"/>
          <a:stretch>
            <a:fillRect/>
          </a:stretch>
        </p:blipFill>
        <p:spPr>
          <a:xfrm>
            <a:off x="7380913" y="2098144"/>
            <a:ext cx="4254719" cy="4305521"/>
          </a:xfrm>
          <a:prstGeom prst="rect">
            <a:avLst/>
          </a:prstGeom>
        </p:spPr>
      </p:pic>
    </p:spTree>
    <p:extLst>
      <p:ext uri="{BB962C8B-B14F-4D97-AF65-F5344CB8AC3E}">
        <p14:creationId xmlns:p14="http://schemas.microsoft.com/office/powerpoint/2010/main" val="327227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610D4-DB9C-4D61-B2D7-4FDCD4AD3BF3}"/>
              </a:ext>
            </a:extLst>
          </p:cNvPr>
          <p:cNvSpPr>
            <a:spLocks noGrp="1"/>
          </p:cNvSpPr>
          <p:nvPr>
            <p:ph type="title"/>
          </p:nvPr>
        </p:nvSpPr>
        <p:spPr/>
        <p:txBody>
          <a:bodyPr>
            <a:normAutofit fontScale="90000"/>
          </a:bodyPr>
          <a:lstStyle/>
          <a:p>
            <a:r>
              <a:rPr lang="en-US" dirty="0"/>
              <a:t>The middle section compares  historic HOLC score (red, blue, yellow, red) to a modern score called “social vulnerability”</a:t>
            </a:r>
          </a:p>
        </p:txBody>
      </p:sp>
      <p:pic>
        <p:nvPicPr>
          <p:cNvPr id="4" name="Picture 3">
            <a:extLst>
              <a:ext uri="{FF2B5EF4-FFF2-40B4-BE49-F238E27FC236}">
                <a16:creationId xmlns:a16="http://schemas.microsoft.com/office/drawing/2014/main" id="{B730EA24-25FE-4251-8CCA-ACE740390091}"/>
              </a:ext>
            </a:extLst>
          </p:cNvPr>
          <p:cNvPicPr>
            <a:picLocks noChangeAspect="1"/>
          </p:cNvPicPr>
          <p:nvPr/>
        </p:nvPicPr>
        <p:blipFill>
          <a:blip r:embed="rId2"/>
          <a:stretch>
            <a:fillRect/>
          </a:stretch>
        </p:blipFill>
        <p:spPr>
          <a:xfrm>
            <a:off x="4240636" y="1912824"/>
            <a:ext cx="2707914" cy="4580051"/>
          </a:xfrm>
          <a:prstGeom prst="rect">
            <a:avLst/>
          </a:prstGeom>
        </p:spPr>
      </p:pic>
    </p:spTree>
    <p:extLst>
      <p:ext uri="{BB962C8B-B14F-4D97-AF65-F5344CB8AC3E}">
        <p14:creationId xmlns:p14="http://schemas.microsoft.com/office/powerpoint/2010/main" val="3956477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610D4-DB9C-4D61-B2D7-4FDCD4AD3BF3}"/>
              </a:ext>
            </a:extLst>
          </p:cNvPr>
          <p:cNvSpPr>
            <a:spLocks noGrp="1"/>
          </p:cNvSpPr>
          <p:nvPr>
            <p:ph type="title"/>
          </p:nvPr>
        </p:nvSpPr>
        <p:spPr/>
        <p:txBody>
          <a:bodyPr>
            <a:normAutofit/>
          </a:bodyPr>
          <a:lstStyle/>
          <a:p>
            <a:r>
              <a:rPr lang="en-US" dirty="0"/>
              <a:t>Some communities appear to have improved</a:t>
            </a:r>
          </a:p>
        </p:txBody>
      </p:sp>
      <p:pic>
        <p:nvPicPr>
          <p:cNvPr id="5" name="Picture 4">
            <a:extLst>
              <a:ext uri="{FF2B5EF4-FFF2-40B4-BE49-F238E27FC236}">
                <a16:creationId xmlns:a16="http://schemas.microsoft.com/office/drawing/2014/main" id="{1E4BDD0A-014A-443F-8ACE-BAC5409FC2E0}"/>
              </a:ext>
            </a:extLst>
          </p:cNvPr>
          <p:cNvPicPr>
            <a:picLocks noChangeAspect="1"/>
          </p:cNvPicPr>
          <p:nvPr/>
        </p:nvPicPr>
        <p:blipFill>
          <a:blip r:embed="rId2"/>
          <a:stretch>
            <a:fillRect/>
          </a:stretch>
        </p:blipFill>
        <p:spPr>
          <a:xfrm>
            <a:off x="4296392" y="1690688"/>
            <a:ext cx="2873842" cy="4860695"/>
          </a:xfrm>
          <a:prstGeom prst="rect">
            <a:avLst/>
          </a:prstGeom>
        </p:spPr>
      </p:pic>
    </p:spTree>
    <p:extLst>
      <p:ext uri="{BB962C8B-B14F-4D97-AF65-F5344CB8AC3E}">
        <p14:creationId xmlns:p14="http://schemas.microsoft.com/office/powerpoint/2010/main" val="271281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499</Words>
  <Application>Microsoft Office PowerPoint</Application>
  <PresentationFormat>Widescreen</PresentationFormat>
  <Paragraphs>33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Exploring Health Inequities and Redlining</vt:lpstr>
      <vt:lpstr>Visit https://ncrc.org/holc-health/ </vt:lpstr>
      <vt:lpstr>Scroll down the page to the VIEW Maps and Data for 140 Cities</vt:lpstr>
      <vt:lpstr>Pick a city that interests you</vt:lpstr>
      <vt:lpstr>You should see a graphic like this one</vt:lpstr>
      <vt:lpstr>On the left side is the original redlining map from the 1930’s</vt:lpstr>
      <vt:lpstr>On the right is a modern map shows a modern map with modern census tracts</vt:lpstr>
      <vt:lpstr>The middle section compares  historic HOLC score (red, blue, yellow, red) to a modern score called “social vulnerability”</vt:lpstr>
      <vt:lpstr>Some communities appear to have improved</vt:lpstr>
      <vt:lpstr>Some communities appear to have declined</vt:lpstr>
      <vt:lpstr>Hovering over the left bar will reveal the HOLC code. Clicking on it will bring up more information</vt:lpstr>
      <vt:lpstr>You can scroll in both the top and bottom panel.  </vt:lpstr>
      <vt:lpstr>The top panel may be disturbing as it includes original language from the 1930’s.</vt:lpstr>
      <vt:lpstr>Scrolling through the bottom panel will reveal chronic health indicator values that you need for this assignment.</vt:lpstr>
      <vt:lpstr>Collect data from two different HOLC polygons to complete your worksheet.  As you explore what polygon to pick, feel free to click directly on the tracts on the modern map too.</vt:lpstr>
      <vt:lpstr>Make sure that the polygons that you pick have health data in addition to the demographic data.</vt:lpstr>
      <vt:lpstr>Break into your groups to explore this website and to choose the city you will 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Health and Redlining</dc:title>
  <dc:creator>Mulcahy, Mary Puterbaugh</dc:creator>
  <cp:lastModifiedBy>Mulcahy, Mary Puterbaugh</cp:lastModifiedBy>
  <cp:revision>13</cp:revision>
  <dcterms:created xsi:type="dcterms:W3CDTF">2021-03-30T00:05:19Z</dcterms:created>
  <dcterms:modified xsi:type="dcterms:W3CDTF">2021-05-11T19:19:02Z</dcterms:modified>
</cp:coreProperties>
</file>