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4040-CECD-4C14-8D53-9B2278A6B4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407628-9FB8-4CD0-B3B5-24EDCA5665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725D49-5116-425E-8A57-E263F1BA9AF5}"/>
              </a:ext>
            </a:extLst>
          </p:cNvPr>
          <p:cNvSpPr>
            <a:spLocks noGrp="1"/>
          </p:cNvSpPr>
          <p:nvPr>
            <p:ph type="dt" sz="half" idx="10"/>
          </p:nvPr>
        </p:nvSpPr>
        <p:spPr/>
        <p:txBody>
          <a:bodyPr/>
          <a:lstStyle/>
          <a:p>
            <a:fld id="{ACAB3F4E-3871-4AC0-A7FC-C82AD777223B}" type="datetimeFigureOut">
              <a:rPr lang="en-US" smtClean="0"/>
              <a:t>7/17/2021</a:t>
            </a:fld>
            <a:endParaRPr lang="en-US"/>
          </a:p>
        </p:txBody>
      </p:sp>
      <p:sp>
        <p:nvSpPr>
          <p:cNvPr id="5" name="Footer Placeholder 4">
            <a:extLst>
              <a:ext uri="{FF2B5EF4-FFF2-40B4-BE49-F238E27FC236}">
                <a16:creationId xmlns:a16="http://schemas.microsoft.com/office/drawing/2014/main" id="{59C96ACD-8A57-4DEB-B2A2-D44E3D5A6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F2EE3-CC67-4541-8968-C7BCD362C9CF}"/>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311641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B4A9C-5CE8-4C91-86DD-F8A142AFAE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8B336C-2F18-4CAB-8F58-27B9F0D5C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EEA43-4DC2-478F-9B1F-772B6952CCA1}"/>
              </a:ext>
            </a:extLst>
          </p:cNvPr>
          <p:cNvSpPr>
            <a:spLocks noGrp="1"/>
          </p:cNvSpPr>
          <p:nvPr>
            <p:ph type="dt" sz="half" idx="10"/>
          </p:nvPr>
        </p:nvSpPr>
        <p:spPr/>
        <p:txBody>
          <a:bodyPr/>
          <a:lstStyle/>
          <a:p>
            <a:fld id="{ACAB3F4E-3871-4AC0-A7FC-C82AD777223B}" type="datetimeFigureOut">
              <a:rPr lang="en-US" smtClean="0"/>
              <a:t>7/17/2021</a:t>
            </a:fld>
            <a:endParaRPr lang="en-US"/>
          </a:p>
        </p:txBody>
      </p:sp>
      <p:sp>
        <p:nvSpPr>
          <p:cNvPr id="5" name="Footer Placeholder 4">
            <a:extLst>
              <a:ext uri="{FF2B5EF4-FFF2-40B4-BE49-F238E27FC236}">
                <a16:creationId xmlns:a16="http://schemas.microsoft.com/office/drawing/2014/main" id="{34BE393A-21A3-4451-B505-B5D470C769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940A6-7EAF-44A8-BDE0-6E533D44BAE1}"/>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88824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12663-1595-450E-967A-76B697FB38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40E08C-C390-4CE3-8FDB-20E9B15734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2061F-828A-43B9-BD23-5CBC3EDDC683}"/>
              </a:ext>
            </a:extLst>
          </p:cNvPr>
          <p:cNvSpPr>
            <a:spLocks noGrp="1"/>
          </p:cNvSpPr>
          <p:nvPr>
            <p:ph type="dt" sz="half" idx="10"/>
          </p:nvPr>
        </p:nvSpPr>
        <p:spPr/>
        <p:txBody>
          <a:bodyPr/>
          <a:lstStyle/>
          <a:p>
            <a:fld id="{ACAB3F4E-3871-4AC0-A7FC-C82AD777223B}" type="datetimeFigureOut">
              <a:rPr lang="en-US" smtClean="0"/>
              <a:t>7/17/2021</a:t>
            </a:fld>
            <a:endParaRPr lang="en-US"/>
          </a:p>
        </p:txBody>
      </p:sp>
      <p:sp>
        <p:nvSpPr>
          <p:cNvPr id="5" name="Footer Placeholder 4">
            <a:extLst>
              <a:ext uri="{FF2B5EF4-FFF2-40B4-BE49-F238E27FC236}">
                <a16:creationId xmlns:a16="http://schemas.microsoft.com/office/drawing/2014/main" id="{F4111FE1-3FA8-4F57-BCCD-D8781849F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C1FC7-957F-4C2E-92D6-248D2E14E1BD}"/>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151562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B57D-0D07-47E9-A945-98D231729E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7FE40-4D2D-4870-8195-6424BEC41F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BEAA9-07A8-4CA3-B80A-E8D092801BBA}"/>
              </a:ext>
            </a:extLst>
          </p:cNvPr>
          <p:cNvSpPr>
            <a:spLocks noGrp="1"/>
          </p:cNvSpPr>
          <p:nvPr>
            <p:ph type="dt" sz="half" idx="10"/>
          </p:nvPr>
        </p:nvSpPr>
        <p:spPr/>
        <p:txBody>
          <a:bodyPr/>
          <a:lstStyle/>
          <a:p>
            <a:fld id="{ACAB3F4E-3871-4AC0-A7FC-C82AD777223B}" type="datetimeFigureOut">
              <a:rPr lang="en-US" smtClean="0"/>
              <a:t>7/17/2021</a:t>
            </a:fld>
            <a:endParaRPr lang="en-US"/>
          </a:p>
        </p:txBody>
      </p:sp>
      <p:sp>
        <p:nvSpPr>
          <p:cNvPr id="5" name="Footer Placeholder 4">
            <a:extLst>
              <a:ext uri="{FF2B5EF4-FFF2-40B4-BE49-F238E27FC236}">
                <a16:creationId xmlns:a16="http://schemas.microsoft.com/office/drawing/2014/main" id="{0CA32C7E-3F4A-48D2-8B8B-A466F0F54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C7EB5-30F5-4F14-A29C-97E812F4FF19}"/>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52016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21455-DF1C-48EC-99EC-F7E8AD6721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D42B0F-876D-4DEC-A2D7-1E1556855A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D3124F-1FD8-4DB7-966C-1DFDDF9C7A57}"/>
              </a:ext>
            </a:extLst>
          </p:cNvPr>
          <p:cNvSpPr>
            <a:spLocks noGrp="1"/>
          </p:cNvSpPr>
          <p:nvPr>
            <p:ph type="dt" sz="half" idx="10"/>
          </p:nvPr>
        </p:nvSpPr>
        <p:spPr/>
        <p:txBody>
          <a:bodyPr/>
          <a:lstStyle/>
          <a:p>
            <a:fld id="{ACAB3F4E-3871-4AC0-A7FC-C82AD777223B}" type="datetimeFigureOut">
              <a:rPr lang="en-US" smtClean="0"/>
              <a:t>7/17/2021</a:t>
            </a:fld>
            <a:endParaRPr lang="en-US"/>
          </a:p>
        </p:txBody>
      </p:sp>
      <p:sp>
        <p:nvSpPr>
          <p:cNvPr id="5" name="Footer Placeholder 4">
            <a:extLst>
              <a:ext uri="{FF2B5EF4-FFF2-40B4-BE49-F238E27FC236}">
                <a16:creationId xmlns:a16="http://schemas.microsoft.com/office/drawing/2014/main" id="{FD2971D2-E5A8-4110-82FB-CB0935FD5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1258C-67CA-4289-926F-DF493F5EE2C9}"/>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122047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D183-C771-4419-BF34-0BC8F862D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E2E19-ED8D-4583-AFE2-30AE49D7F8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008DCC-0705-4793-8B9D-4BB93CD1E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99A749-D330-48B0-A216-E6EF976230AC}"/>
              </a:ext>
            </a:extLst>
          </p:cNvPr>
          <p:cNvSpPr>
            <a:spLocks noGrp="1"/>
          </p:cNvSpPr>
          <p:nvPr>
            <p:ph type="dt" sz="half" idx="10"/>
          </p:nvPr>
        </p:nvSpPr>
        <p:spPr/>
        <p:txBody>
          <a:bodyPr/>
          <a:lstStyle/>
          <a:p>
            <a:fld id="{ACAB3F4E-3871-4AC0-A7FC-C82AD777223B}" type="datetimeFigureOut">
              <a:rPr lang="en-US" smtClean="0"/>
              <a:t>7/17/2021</a:t>
            </a:fld>
            <a:endParaRPr lang="en-US"/>
          </a:p>
        </p:txBody>
      </p:sp>
      <p:sp>
        <p:nvSpPr>
          <p:cNvPr id="6" name="Footer Placeholder 5">
            <a:extLst>
              <a:ext uri="{FF2B5EF4-FFF2-40B4-BE49-F238E27FC236}">
                <a16:creationId xmlns:a16="http://schemas.microsoft.com/office/drawing/2014/main" id="{1B162D9A-7681-4069-9AA8-DBA335755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B168E2-5D4C-4572-B629-11FCFF7B8A21}"/>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252736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5BC0-400C-47EA-8B22-CC807A7B90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8152FD-1866-4B08-8DF0-FCBD2E738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3D533-BF7A-4F53-A082-FC0489A6A7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166ECF-57C2-4841-8EB9-20E0B0C8FB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947B2-38A0-4D98-B9B7-F28617CF00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3FA353-9FA4-42A1-BB12-E37F70EBE2E4}"/>
              </a:ext>
            </a:extLst>
          </p:cNvPr>
          <p:cNvSpPr>
            <a:spLocks noGrp="1"/>
          </p:cNvSpPr>
          <p:nvPr>
            <p:ph type="dt" sz="half" idx="10"/>
          </p:nvPr>
        </p:nvSpPr>
        <p:spPr/>
        <p:txBody>
          <a:bodyPr/>
          <a:lstStyle/>
          <a:p>
            <a:fld id="{ACAB3F4E-3871-4AC0-A7FC-C82AD777223B}" type="datetimeFigureOut">
              <a:rPr lang="en-US" smtClean="0"/>
              <a:t>7/17/2021</a:t>
            </a:fld>
            <a:endParaRPr lang="en-US"/>
          </a:p>
        </p:txBody>
      </p:sp>
      <p:sp>
        <p:nvSpPr>
          <p:cNvPr id="8" name="Footer Placeholder 7">
            <a:extLst>
              <a:ext uri="{FF2B5EF4-FFF2-40B4-BE49-F238E27FC236}">
                <a16:creationId xmlns:a16="http://schemas.microsoft.com/office/drawing/2014/main" id="{EE9E2171-C262-4B6C-88E5-E9974EA8F0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4068AB-4ECD-4A92-AE6B-0FD16B507EDB}"/>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412789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DD8F-7B1A-4013-A3CF-8DB850B51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55F9CB-14E5-44E7-BA36-8BDB07BB8825}"/>
              </a:ext>
            </a:extLst>
          </p:cNvPr>
          <p:cNvSpPr>
            <a:spLocks noGrp="1"/>
          </p:cNvSpPr>
          <p:nvPr>
            <p:ph type="dt" sz="half" idx="10"/>
          </p:nvPr>
        </p:nvSpPr>
        <p:spPr/>
        <p:txBody>
          <a:bodyPr/>
          <a:lstStyle/>
          <a:p>
            <a:fld id="{ACAB3F4E-3871-4AC0-A7FC-C82AD777223B}" type="datetimeFigureOut">
              <a:rPr lang="en-US" smtClean="0"/>
              <a:t>7/17/2021</a:t>
            </a:fld>
            <a:endParaRPr lang="en-US"/>
          </a:p>
        </p:txBody>
      </p:sp>
      <p:sp>
        <p:nvSpPr>
          <p:cNvPr id="4" name="Footer Placeholder 3">
            <a:extLst>
              <a:ext uri="{FF2B5EF4-FFF2-40B4-BE49-F238E27FC236}">
                <a16:creationId xmlns:a16="http://schemas.microsoft.com/office/drawing/2014/main" id="{28CF98FF-4036-4B1A-8CE3-3902BC686C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935C47-0237-4BED-AF62-EB3B0B860ADF}"/>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243780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3C13B-C23F-4811-99E2-E41FFB88CE53}"/>
              </a:ext>
            </a:extLst>
          </p:cNvPr>
          <p:cNvSpPr>
            <a:spLocks noGrp="1"/>
          </p:cNvSpPr>
          <p:nvPr>
            <p:ph type="dt" sz="half" idx="10"/>
          </p:nvPr>
        </p:nvSpPr>
        <p:spPr/>
        <p:txBody>
          <a:bodyPr/>
          <a:lstStyle/>
          <a:p>
            <a:fld id="{ACAB3F4E-3871-4AC0-A7FC-C82AD777223B}" type="datetimeFigureOut">
              <a:rPr lang="en-US" smtClean="0"/>
              <a:t>7/17/2021</a:t>
            </a:fld>
            <a:endParaRPr lang="en-US"/>
          </a:p>
        </p:txBody>
      </p:sp>
      <p:sp>
        <p:nvSpPr>
          <p:cNvPr id="3" name="Footer Placeholder 2">
            <a:extLst>
              <a:ext uri="{FF2B5EF4-FFF2-40B4-BE49-F238E27FC236}">
                <a16:creationId xmlns:a16="http://schemas.microsoft.com/office/drawing/2014/main" id="{2DE5B16F-DEDB-44CC-9EEF-22A7575AC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650F6A-C896-414E-A653-28D591ABC05F}"/>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4163022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D2FE-0728-404E-8CBD-FCFBBB088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27EE2-3C64-4DDD-B4DE-97FDD1847F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CDD09-C7B2-4DAC-8C59-FFB7B22F5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45F46-C042-4303-A705-B4CA9A6EDF50}"/>
              </a:ext>
            </a:extLst>
          </p:cNvPr>
          <p:cNvSpPr>
            <a:spLocks noGrp="1"/>
          </p:cNvSpPr>
          <p:nvPr>
            <p:ph type="dt" sz="half" idx="10"/>
          </p:nvPr>
        </p:nvSpPr>
        <p:spPr/>
        <p:txBody>
          <a:bodyPr/>
          <a:lstStyle/>
          <a:p>
            <a:fld id="{ACAB3F4E-3871-4AC0-A7FC-C82AD777223B}" type="datetimeFigureOut">
              <a:rPr lang="en-US" smtClean="0"/>
              <a:t>7/17/2021</a:t>
            </a:fld>
            <a:endParaRPr lang="en-US"/>
          </a:p>
        </p:txBody>
      </p:sp>
      <p:sp>
        <p:nvSpPr>
          <p:cNvPr id="6" name="Footer Placeholder 5">
            <a:extLst>
              <a:ext uri="{FF2B5EF4-FFF2-40B4-BE49-F238E27FC236}">
                <a16:creationId xmlns:a16="http://schemas.microsoft.com/office/drawing/2014/main" id="{14779C00-4DE0-4D19-8F8C-3DC9E7041B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D709E-D3C7-4AED-92DA-EDEF87D5BFC7}"/>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301647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BFFD-9406-4C88-9233-A3F60874CC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BDE911-F337-4DC8-B31E-F571A3A00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5B8592-700D-44E6-BB98-A2F2D6D29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05CC7-2AB8-4024-9FF4-233DE8BDE24B}"/>
              </a:ext>
            </a:extLst>
          </p:cNvPr>
          <p:cNvSpPr>
            <a:spLocks noGrp="1"/>
          </p:cNvSpPr>
          <p:nvPr>
            <p:ph type="dt" sz="half" idx="10"/>
          </p:nvPr>
        </p:nvSpPr>
        <p:spPr/>
        <p:txBody>
          <a:bodyPr/>
          <a:lstStyle/>
          <a:p>
            <a:fld id="{ACAB3F4E-3871-4AC0-A7FC-C82AD777223B}" type="datetimeFigureOut">
              <a:rPr lang="en-US" smtClean="0"/>
              <a:t>7/17/2021</a:t>
            </a:fld>
            <a:endParaRPr lang="en-US"/>
          </a:p>
        </p:txBody>
      </p:sp>
      <p:sp>
        <p:nvSpPr>
          <p:cNvPr id="6" name="Footer Placeholder 5">
            <a:extLst>
              <a:ext uri="{FF2B5EF4-FFF2-40B4-BE49-F238E27FC236}">
                <a16:creationId xmlns:a16="http://schemas.microsoft.com/office/drawing/2014/main" id="{0AB17A8D-FD38-4890-BAD8-3C6842A95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946E97-5175-44E2-9545-16C92037ED32}"/>
              </a:ext>
            </a:extLst>
          </p:cNvPr>
          <p:cNvSpPr>
            <a:spLocks noGrp="1"/>
          </p:cNvSpPr>
          <p:nvPr>
            <p:ph type="sldNum" sz="quarter" idx="12"/>
          </p:nvPr>
        </p:nvSpPr>
        <p:spPr/>
        <p:txBody>
          <a:bodyPr/>
          <a:lstStyle/>
          <a:p>
            <a:fld id="{022A9E82-5749-4A68-8512-44288D17A3A2}" type="slidenum">
              <a:rPr lang="en-US" smtClean="0"/>
              <a:t>‹#›</a:t>
            </a:fld>
            <a:endParaRPr lang="en-US"/>
          </a:p>
        </p:txBody>
      </p:sp>
    </p:spTree>
    <p:extLst>
      <p:ext uri="{BB962C8B-B14F-4D97-AF65-F5344CB8AC3E}">
        <p14:creationId xmlns:p14="http://schemas.microsoft.com/office/powerpoint/2010/main" val="397067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D20505-4D2B-439B-9B8A-0AAA4CAF3F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6D9EF1-2BDF-4501-9160-DB05820D8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69BE2-CC0E-4983-B1F1-28EDE54F25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B3F4E-3871-4AC0-A7FC-C82AD777223B}" type="datetimeFigureOut">
              <a:rPr lang="en-US" smtClean="0"/>
              <a:t>7/17/2021</a:t>
            </a:fld>
            <a:endParaRPr lang="en-US"/>
          </a:p>
        </p:txBody>
      </p:sp>
      <p:sp>
        <p:nvSpPr>
          <p:cNvPr id="5" name="Footer Placeholder 4">
            <a:extLst>
              <a:ext uri="{FF2B5EF4-FFF2-40B4-BE49-F238E27FC236}">
                <a16:creationId xmlns:a16="http://schemas.microsoft.com/office/drawing/2014/main" id="{864C1989-5B85-40CF-91FA-FB2D8B136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294DF6-AA63-4A7B-A6FC-4E64CE4B9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A9E82-5749-4A68-8512-44288D17A3A2}" type="slidenum">
              <a:rPr lang="en-US" smtClean="0"/>
              <a:t>‹#›</a:t>
            </a:fld>
            <a:endParaRPr lang="en-US"/>
          </a:p>
        </p:txBody>
      </p:sp>
    </p:spTree>
    <p:extLst>
      <p:ext uri="{BB962C8B-B14F-4D97-AF65-F5344CB8AC3E}">
        <p14:creationId xmlns:p14="http://schemas.microsoft.com/office/powerpoint/2010/main" val="2671592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2.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sl.richmond.edu/socialvulnerabilit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373FD-F5C4-4DFA-A654-DA7CE4095D0E}"/>
              </a:ext>
            </a:extLst>
          </p:cNvPr>
          <p:cNvSpPr>
            <a:spLocks noGrp="1"/>
          </p:cNvSpPr>
          <p:nvPr>
            <p:ph type="ctrTitle"/>
          </p:nvPr>
        </p:nvSpPr>
        <p:spPr/>
        <p:txBody>
          <a:bodyPr/>
          <a:lstStyle/>
          <a:p>
            <a:r>
              <a:rPr lang="en-US" dirty="0"/>
              <a:t>Exploring Health Inequities and Redlining</a:t>
            </a:r>
          </a:p>
        </p:txBody>
      </p:sp>
      <p:sp>
        <p:nvSpPr>
          <p:cNvPr id="3" name="Subtitle 2">
            <a:extLst>
              <a:ext uri="{FF2B5EF4-FFF2-40B4-BE49-F238E27FC236}">
                <a16:creationId xmlns:a16="http://schemas.microsoft.com/office/drawing/2014/main" id="{89DB4ED6-8A75-448F-9287-C9C5B4E3EB90}"/>
              </a:ext>
            </a:extLst>
          </p:cNvPr>
          <p:cNvSpPr>
            <a:spLocks noGrp="1"/>
          </p:cNvSpPr>
          <p:nvPr>
            <p:ph type="subTitle" idx="1"/>
          </p:nvPr>
        </p:nvSpPr>
        <p:spPr/>
        <p:txBody>
          <a:bodyPr/>
          <a:lstStyle/>
          <a:p>
            <a:r>
              <a:rPr lang="en-US" dirty="0"/>
              <a:t>CC0</a:t>
            </a:r>
          </a:p>
          <a:p>
            <a:r>
              <a:rPr lang="en-US" dirty="0">
                <a:hlinkClick r:id="rId2"/>
              </a:rPr>
              <a:t>https://creativecommons.org/licenses/by/2.0/</a:t>
            </a:r>
            <a:r>
              <a:rPr lang="en-US" dirty="0"/>
              <a:t> </a:t>
            </a:r>
          </a:p>
        </p:txBody>
      </p:sp>
    </p:spTree>
    <p:extLst>
      <p:ext uri="{BB962C8B-B14F-4D97-AF65-F5344CB8AC3E}">
        <p14:creationId xmlns:p14="http://schemas.microsoft.com/office/powerpoint/2010/main" val="306261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BD280-98C1-427D-A28E-AF4120705121}"/>
              </a:ext>
            </a:extLst>
          </p:cNvPr>
          <p:cNvSpPr>
            <a:spLocks noGrp="1"/>
          </p:cNvSpPr>
          <p:nvPr>
            <p:ph type="title"/>
          </p:nvPr>
        </p:nvSpPr>
        <p:spPr/>
        <p:txBody>
          <a:bodyPr>
            <a:normAutofit fontScale="90000"/>
          </a:bodyPr>
          <a:lstStyle/>
          <a:p>
            <a:r>
              <a:rPr lang="en-US" dirty="0"/>
              <a:t>Hovering over the left bar will reveal the HOLC code. Clicking on it will bring up more information.</a:t>
            </a:r>
          </a:p>
        </p:txBody>
      </p:sp>
      <p:pic>
        <p:nvPicPr>
          <p:cNvPr id="6" name="Picture 5" descr="HOLC grade and social vulnerability graphic for the polygon C15 ">
            <a:extLst>
              <a:ext uri="{FF2B5EF4-FFF2-40B4-BE49-F238E27FC236}">
                <a16:creationId xmlns:a16="http://schemas.microsoft.com/office/drawing/2014/main" id="{7F1945CA-9CFF-4A36-A461-295D00155ADD}"/>
              </a:ext>
            </a:extLst>
          </p:cNvPr>
          <p:cNvPicPr>
            <a:picLocks noChangeAspect="1"/>
          </p:cNvPicPr>
          <p:nvPr/>
        </p:nvPicPr>
        <p:blipFill>
          <a:blip r:embed="rId2"/>
          <a:stretch>
            <a:fillRect/>
          </a:stretch>
        </p:blipFill>
        <p:spPr>
          <a:xfrm>
            <a:off x="1024970" y="2271514"/>
            <a:ext cx="4462090" cy="4062378"/>
          </a:xfrm>
          <a:prstGeom prst="rect">
            <a:avLst/>
          </a:prstGeom>
        </p:spPr>
      </p:pic>
      <p:pic>
        <p:nvPicPr>
          <p:cNvPr id="10" name="Picture 9" descr="descriptive material from the NCRC website for the C15 polygon">
            <a:extLst>
              <a:ext uri="{FF2B5EF4-FFF2-40B4-BE49-F238E27FC236}">
                <a16:creationId xmlns:a16="http://schemas.microsoft.com/office/drawing/2014/main" id="{BE67419D-C417-4003-B2B5-E11C2EEF5947}"/>
              </a:ext>
            </a:extLst>
          </p:cNvPr>
          <p:cNvPicPr>
            <a:picLocks noChangeAspect="1"/>
          </p:cNvPicPr>
          <p:nvPr/>
        </p:nvPicPr>
        <p:blipFill>
          <a:blip r:embed="rId3"/>
          <a:stretch>
            <a:fillRect/>
          </a:stretch>
        </p:blipFill>
        <p:spPr>
          <a:xfrm>
            <a:off x="7145755" y="2173606"/>
            <a:ext cx="2622714" cy="4434770"/>
          </a:xfrm>
          <a:prstGeom prst="rect">
            <a:avLst/>
          </a:prstGeom>
        </p:spPr>
      </p:pic>
    </p:spTree>
    <p:extLst>
      <p:ext uri="{BB962C8B-B14F-4D97-AF65-F5344CB8AC3E}">
        <p14:creationId xmlns:p14="http://schemas.microsoft.com/office/powerpoint/2010/main" val="404794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BD280-98C1-427D-A28E-AF4120705121}"/>
              </a:ext>
            </a:extLst>
          </p:cNvPr>
          <p:cNvSpPr>
            <a:spLocks noGrp="1"/>
          </p:cNvSpPr>
          <p:nvPr>
            <p:ph type="title"/>
          </p:nvPr>
        </p:nvSpPr>
        <p:spPr/>
        <p:txBody>
          <a:bodyPr>
            <a:normAutofit/>
          </a:bodyPr>
          <a:lstStyle/>
          <a:p>
            <a:r>
              <a:rPr lang="en-US" dirty="0"/>
              <a:t>You can scroll in both the top and bottom panel.  </a:t>
            </a:r>
          </a:p>
        </p:txBody>
      </p:sp>
      <p:pic>
        <p:nvPicPr>
          <p:cNvPr id="6" name="Picture 5" descr="(same as previous slide) HOLC grade and social vulnerability graphic for the polygon C15 ">
            <a:extLst>
              <a:ext uri="{FF2B5EF4-FFF2-40B4-BE49-F238E27FC236}">
                <a16:creationId xmlns:a16="http://schemas.microsoft.com/office/drawing/2014/main" id="{7F1945CA-9CFF-4A36-A461-295D00155ADD}"/>
              </a:ext>
            </a:extLst>
          </p:cNvPr>
          <p:cNvPicPr>
            <a:picLocks noChangeAspect="1"/>
          </p:cNvPicPr>
          <p:nvPr/>
        </p:nvPicPr>
        <p:blipFill>
          <a:blip r:embed="rId2"/>
          <a:stretch>
            <a:fillRect/>
          </a:stretch>
        </p:blipFill>
        <p:spPr>
          <a:xfrm>
            <a:off x="400502" y="2260363"/>
            <a:ext cx="4462090" cy="4062378"/>
          </a:xfrm>
          <a:prstGeom prst="rect">
            <a:avLst/>
          </a:prstGeom>
        </p:spPr>
      </p:pic>
      <p:pic>
        <p:nvPicPr>
          <p:cNvPr id="8" name="Picture 7" descr="descriptive material from the NCRC website for the C15 polygon, also showing how to scroll through the information">
            <a:extLst>
              <a:ext uri="{FF2B5EF4-FFF2-40B4-BE49-F238E27FC236}">
                <a16:creationId xmlns:a16="http://schemas.microsoft.com/office/drawing/2014/main" id="{4A98B5CB-5344-4B48-867F-312CAE95D940}"/>
              </a:ext>
            </a:extLst>
          </p:cNvPr>
          <p:cNvPicPr>
            <a:picLocks noChangeAspect="1"/>
          </p:cNvPicPr>
          <p:nvPr/>
        </p:nvPicPr>
        <p:blipFill>
          <a:blip r:embed="rId3"/>
          <a:stretch>
            <a:fillRect/>
          </a:stretch>
        </p:blipFill>
        <p:spPr>
          <a:xfrm>
            <a:off x="7234041" y="1362403"/>
            <a:ext cx="3143412" cy="5315223"/>
          </a:xfrm>
          <a:prstGeom prst="rect">
            <a:avLst/>
          </a:prstGeom>
        </p:spPr>
      </p:pic>
    </p:spTree>
    <p:extLst>
      <p:ext uri="{BB962C8B-B14F-4D97-AF65-F5344CB8AC3E}">
        <p14:creationId xmlns:p14="http://schemas.microsoft.com/office/powerpoint/2010/main" val="409626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BD280-98C1-427D-A28E-AF4120705121}"/>
              </a:ext>
            </a:extLst>
          </p:cNvPr>
          <p:cNvSpPr>
            <a:spLocks noGrp="1"/>
          </p:cNvSpPr>
          <p:nvPr>
            <p:ph type="title"/>
          </p:nvPr>
        </p:nvSpPr>
        <p:spPr/>
        <p:txBody>
          <a:bodyPr>
            <a:normAutofit/>
          </a:bodyPr>
          <a:lstStyle/>
          <a:p>
            <a:r>
              <a:rPr lang="en-US" dirty="0"/>
              <a:t>The top panel may be disturbing as it includes original language from the 1930’s.</a:t>
            </a:r>
          </a:p>
        </p:txBody>
      </p:sp>
      <p:pic>
        <p:nvPicPr>
          <p:cNvPr id="6" name="Picture 5" descr="(same graphic as previous slide) HOLC grade and social vulnerability graphic for the polygon C15 ">
            <a:extLst>
              <a:ext uri="{FF2B5EF4-FFF2-40B4-BE49-F238E27FC236}">
                <a16:creationId xmlns:a16="http://schemas.microsoft.com/office/drawing/2014/main" id="{7F1945CA-9CFF-4A36-A461-295D00155ADD}"/>
              </a:ext>
            </a:extLst>
          </p:cNvPr>
          <p:cNvPicPr>
            <a:picLocks noChangeAspect="1"/>
          </p:cNvPicPr>
          <p:nvPr/>
        </p:nvPicPr>
        <p:blipFill>
          <a:blip r:embed="rId2"/>
          <a:stretch>
            <a:fillRect/>
          </a:stretch>
        </p:blipFill>
        <p:spPr>
          <a:xfrm>
            <a:off x="400502" y="2260363"/>
            <a:ext cx="4462090" cy="4062378"/>
          </a:xfrm>
          <a:prstGeom prst="rect">
            <a:avLst/>
          </a:prstGeom>
        </p:spPr>
      </p:pic>
      <p:pic>
        <p:nvPicPr>
          <p:cNvPr id="8" name="Picture 7" descr="descriptive material from the NCRC website for the C15 polygon">
            <a:extLst>
              <a:ext uri="{FF2B5EF4-FFF2-40B4-BE49-F238E27FC236}">
                <a16:creationId xmlns:a16="http://schemas.microsoft.com/office/drawing/2014/main" id="{4A98B5CB-5344-4B48-867F-312CAE95D940}"/>
              </a:ext>
            </a:extLst>
          </p:cNvPr>
          <p:cNvPicPr>
            <a:picLocks noChangeAspect="1"/>
          </p:cNvPicPr>
          <p:nvPr/>
        </p:nvPicPr>
        <p:blipFill>
          <a:blip r:embed="rId3"/>
          <a:stretch>
            <a:fillRect/>
          </a:stretch>
        </p:blipFill>
        <p:spPr>
          <a:xfrm>
            <a:off x="7234041" y="1817649"/>
            <a:ext cx="2874180" cy="4859977"/>
          </a:xfrm>
          <a:prstGeom prst="rect">
            <a:avLst/>
          </a:prstGeom>
        </p:spPr>
      </p:pic>
    </p:spTree>
    <p:extLst>
      <p:ext uri="{BB962C8B-B14F-4D97-AF65-F5344CB8AC3E}">
        <p14:creationId xmlns:p14="http://schemas.microsoft.com/office/powerpoint/2010/main" val="383518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BD280-98C1-427D-A28E-AF4120705121}"/>
              </a:ext>
            </a:extLst>
          </p:cNvPr>
          <p:cNvSpPr>
            <a:spLocks noGrp="1"/>
          </p:cNvSpPr>
          <p:nvPr>
            <p:ph type="title"/>
          </p:nvPr>
        </p:nvSpPr>
        <p:spPr/>
        <p:txBody>
          <a:bodyPr>
            <a:normAutofit fontScale="90000"/>
          </a:bodyPr>
          <a:lstStyle/>
          <a:p>
            <a:r>
              <a:rPr lang="en-US" dirty="0"/>
              <a:t>Scrolling through the bottom panel will reveal chronic health indicator values that you need for this assignment.</a:t>
            </a:r>
          </a:p>
        </p:txBody>
      </p:sp>
      <p:pic>
        <p:nvPicPr>
          <p:cNvPr id="6" name="Picture 5" descr="(same graphic as previous slide) HOLC grade and social vulnerability graphic for the polygon C15 ">
            <a:extLst>
              <a:ext uri="{FF2B5EF4-FFF2-40B4-BE49-F238E27FC236}">
                <a16:creationId xmlns:a16="http://schemas.microsoft.com/office/drawing/2014/main" id="{7F1945CA-9CFF-4A36-A461-295D00155ADD}"/>
              </a:ext>
            </a:extLst>
          </p:cNvPr>
          <p:cNvPicPr>
            <a:picLocks noChangeAspect="1"/>
          </p:cNvPicPr>
          <p:nvPr/>
        </p:nvPicPr>
        <p:blipFill>
          <a:blip r:embed="rId2"/>
          <a:stretch>
            <a:fillRect/>
          </a:stretch>
        </p:blipFill>
        <p:spPr>
          <a:xfrm>
            <a:off x="1114180" y="2215758"/>
            <a:ext cx="4462090" cy="4062378"/>
          </a:xfrm>
          <a:prstGeom prst="rect">
            <a:avLst/>
          </a:prstGeom>
        </p:spPr>
      </p:pic>
      <p:pic>
        <p:nvPicPr>
          <p:cNvPr id="3" name="Picture 2" descr="same desccriptive screen shot from previous slide but this time, the disease information is highlighted">
            <a:extLst>
              <a:ext uri="{FF2B5EF4-FFF2-40B4-BE49-F238E27FC236}">
                <a16:creationId xmlns:a16="http://schemas.microsoft.com/office/drawing/2014/main" id="{6FAE326F-7813-419C-9DF6-B19EDC2E3FCD}"/>
              </a:ext>
            </a:extLst>
          </p:cNvPr>
          <p:cNvPicPr>
            <a:picLocks noChangeAspect="1"/>
          </p:cNvPicPr>
          <p:nvPr/>
        </p:nvPicPr>
        <p:blipFill>
          <a:blip r:embed="rId3"/>
          <a:stretch>
            <a:fillRect/>
          </a:stretch>
        </p:blipFill>
        <p:spPr>
          <a:xfrm>
            <a:off x="7530017" y="1367547"/>
            <a:ext cx="2840617" cy="5125328"/>
          </a:xfrm>
          <a:prstGeom prst="rect">
            <a:avLst/>
          </a:prstGeom>
        </p:spPr>
      </p:pic>
    </p:spTree>
    <p:extLst>
      <p:ext uri="{BB962C8B-B14F-4D97-AF65-F5344CB8AC3E}">
        <p14:creationId xmlns:p14="http://schemas.microsoft.com/office/powerpoint/2010/main" val="690603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F5ED-91B2-4F8D-AEDC-A0CEAE32A5A6}"/>
              </a:ext>
            </a:extLst>
          </p:cNvPr>
          <p:cNvSpPr>
            <a:spLocks noGrp="1"/>
          </p:cNvSpPr>
          <p:nvPr>
            <p:ph type="title"/>
          </p:nvPr>
        </p:nvSpPr>
        <p:spPr/>
        <p:txBody>
          <a:bodyPr>
            <a:noAutofit/>
          </a:bodyPr>
          <a:lstStyle/>
          <a:p>
            <a:r>
              <a:rPr lang="en-US" sz="3600" dirty="0"/>
              <a:t>Collect data from two different HOLC polygons to complete your worksheet.  As you explore what polygon to pick, feel free to click directly on the tracts on the modern map too.</a:t>
            </a:r>
          </a:p>
        </p:txBody>
      </p:sp>
      <p:pic>
        <p:nvPicPr>
          <p:cNvPr id="5" name="Picture 4" descr="example of screenshot for polygon b14">
            <a:extLst>
              <a:ext uri="{FF2B5EF4-FFF2-40B4-BE49-F238E27FC236}">
                <a16:creationId xmlns:a16="http://schemas.microsoft.com/office/drawing/2014/main" id="{A2D77462-B007-436A-91E5-D72EE39FD874}"/>
              </a:ext>
            </a:extLst>
          </p:cNvPr>
          <p:cNvPicPr>
            <a:picLocks noChangeAspect="1"/>
          </p:cNvPicPr>
          <p:nvPr/>
        </p:nvPicPr>
        <p:blipFill>
          <a:blip r:embed="rId2"/>
          <a:stretch>
            <a:fillRect/>
          </a:stretch>
        </p:blipFill>
        <p:spPr>
          <a:xfrm>
            <a:off x="6362431" y="2285999"/>
            <a:ext cx="5572348" cy="3866427"/>
          </a:xfrm>
          <a:prstGeom prst="rect">
            <a:avLst/>
          </a:prstGeom>
        </p:spPr>
      </p:pic>
      <p:pic>
        <p:nvPicPr>
          <p:cNvPr id="7" name="Picture 6" descr="example of screenshot for polygon c15">
            <a:extLst>
              <a:ext uri="{FF2B5EF4-FFF2-40B4-BE49-F238E27FC236}">
                <a16:creationId xmlns:a16="http://schemas.microsoft.com/office/drawing/2014/main" id="{7B7BF003-FFC9-4F1B-AFBD-9AE907F82B18}"/>
              </a:ext>
            </a:extLst>
          </p:cNvPr>
          <p:cNvPicPr>
            <a:picLocks noChangeAspect="1"/>
          </p:cNvPicPr>
          <p:nvPr/>
        </p:nvPicPr>
        <p:blipFill>
          <a:blip r:embed="rId3"/>
          <a:stretch>
            <a:fillRect/>
          </a:stretch>
        </p:blipFill>
        <p:spPr>
          <a:xfrm>
            <a:off x="361823" y="2185639"/>
            <a:ext cx="5502317" cy="3966787"/>
          </a:xfrm>
          <a:prstGeom prst="rect">
            <a:avLst/>
          </a:prstGeom>
        </p:spPr>
      </p:pic>
    </p:spTree>
    <p:extLst>
      <p:ext uri="{BB962C8B-B14F-4D97-AF65-F5344CB8AC3E}">
        <p14:creationId xmlns:p14="http://schemas.microsoft.com/office/powerpoint/2010/main" val="2681280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F5ED-91B2-4F8D-AEDC-A0CEAE32A5A6}"/>
              </a:ext>
            </a:extLst>
          </p:cNvPr>
          <p:cNvSpPr>
            <a:spLocks noGrp="1"/>
          </p:cNvSpPr>
          <p:nvPr>
            <p:ph type="title"/>
          </p:nvPr>
        </p:nvSpPr>
        <p:spPr/>
        <p:txBody>
          <a:bodyPr>
            <a:normAutofit fontScale="90000"/>
          </a:bodyPr>
          <a:lstStyle/>
          <a:p>
            <a:r>
              <a:rPr lang="en-US" dirty="0"/>
              <a:t>Make sure that the polygons that you pick have health data in addition to the demographic data.</a:t>
            </a:r>
          </a:p>
        </p:txBody>
      </p:sp>
      <p:pic>
        <p:nvPicPr>
          <p:cNvPr id="5" name="Picture 4" descr="same graphic as the previous slide">
            <a:extLst>
              <a:ext uri="{FF2B5EF4-FFF2-40B4-BE49-F238E27FC236}">
                <a16:creationId xmlns:a16="http://schemas.microsoft.com/office/drawing/2014/main" id="{A2D77462-B007-436A-91E5-D72EE39FD874}"/>
              </a:ext>
            </a:extLst>
          </p:cNvPr>
          <p:cNvPicPr>
            <a:picLocks noChangeAspect="1"/>
          </p:cNvPicPr>
          <p:nvPr/>
        </p:nvPicPr>
        <p:blipFill>
          <a:blip r:embed="rId2"/>
          <a:stretch>
            <a:fillRect/>
          </a:stretch>
        </p:blipFill>
        <p:spPr>
          <a:xfrm>
            <a:off x="6362431" y="2285999"/>
            <a:ext cx="5572348" cy="3866427"/>
          </a:xfrm>
          <a:prstGeom prst="rect">
            <a:avLst/>
          </a:prstGeom>
        </p:spPr>
      </p:pic>
      <p:pic>
        <p:nvPicPr>
          <p:cNvPr id="7" name="Picture 6" descr="same graphic as the previous slide">
            <a:extLst>
              <a:ext uri="{FF2B5EF4-FFF2-40B4-BE49-F238E27FC236}">
                <a16:creationId xmlns:a16="http://schemas.microsoft.com/office/drawing/2014/main" id="{7B7BF003-FFC9-4F1B-AFBD-9AE907F82B18}"/>
              </a:ext>
            </a:extLst>
          </p:cNvPr>
          <p:cNvPicPr>
            <a:picLocks noChangeAspect="1"/>
          </p:cNvPicPr>
          <p:nvPr/>
        </p:nvPicPr>
        <p:blipFill>
          <a:blip r:embed="rId3"/>
          <a:stretch>
            <a:fillRect/>
          </a:stretch>
        </p:blipFill>
        <p:spPr>
          <a:xfrm>
            <a:off x="361823" y="2185639"/>
            <a:ext cx="5502317" cy="3966787"/>
          </a:xfrm>
          <a:prstGeom prst="rect">
            <a:avLst/>
          </a:prstGeom>
        </p:spPr>
      </p:pic>
    </p:spTree>
    <p:extLst>
      <p:ext uri="{BB962C8B-B14F-4D97-AF65-F5344CB8AC3E}">
        <p14:creationId xmlns:p14="http://schemas.microsoft.com/office/powerpoint/2010/main" val="144310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0BFB-A5FD-49B7-8211-B9F625C0F265}"/>
              </a:ext>
            </a:extLst>
          </p:cNvPr>
          <p:cNvSpPr>
            <a:spLocks noGrp="1"/>
          </p:cNvSpPr>
          <p:nvPr>
            <p:ph type="title"/>
          </p:nvPr>
        </p:nvSpPr>
        <p:spPr/>
        <p:txBody>
          <a:bodyPr/>
          <a:lstStyle/>
          <a:p>
            <a:r>
              <a:rPr lang="en-US" dirty="0"/>
              <a:t>Break into your groups to explore this website and to choose the city you will use.</a:t>
            </a:r>
          </a:p>
        </p:txBody>
      </p:sp>
      <p:sp>
        <p:nvSpPr>
          <p:cNvPr id="3" name="Content Placeholder 2">
            <a:extLst>
              <a:ext uri="{FF2B5EF4-FFF2-40B4-BE49-F238E27FC236}">
                <a16:creationId xmlns:a16="http://schemas.microsoft.com/office/drawing/2014/main" id="{BD83EB9F-B0DC-4106-B2EB-D7E05CF4E7A9}"/>
              </a:ext>
            </a:extLst>
          </p:cNvPr>
          <p:cNvSpPr>
            <a:spLocks noGrp="1"/>
          </p:cNvSpPr>
          <p:nvPr>
            <p:ph idx="1"/>
          </p:nvPr>
        </p:nvSpPr>
        <p:spPr/>
        <p:txBody>
          <a:bodyPr>
            <a:normAutofit lnSpcReduction="10000"/>
          </a:bodyPr>
          <a:lstStyle/>
          <a:p>
            <a:r>
              <a:rPr lang="en-US" dirty="0"/>
              <a:t>When we reconvene in the full group, we will consider the following questions:</a:t>
            </a:r>
          </a:p>
          <a:p>
            <a:pPr lvl="1"/>
            <a:r>
              <a:rPr lang="en-US" dirty="0"/>
              <a:t>What city did you choose and why?</a:t>
            </a:r>
          </a:p>
          <a:p>
            <a:pPr lvl="1"/>
            <a:r>
              <a:rPr lang="en-US" dirty="0"/>
              <a:t>What thoughts or questions arose as you completed this activity? What patterns did you observe between the historic HOLC grade and the modern health data?</a:t>
            </a:r>
          </a:p>
          <a:p>
            <a:pPr lvl="1"/>
            <a:r>
              <a:rPr lang="en-US" dirty="0"/>
              <a:t>Do you think the neighborhoods of your childhood affected your or your family’s health? Why or why not?</a:t>
            </a:r>
          </a:p>
          <a:p>
            <a:pPr lvl="1"/>
            <a:r>
              <a:rPr lang="en-US" dirty="0"/>
              <a:t>Did this activity change the way you think about the phrase “systemic racism” or about public health in general?</a:t>
            </a:r>
          </a:p>
          <a:p>
            <a:pPr lvl="1"/>
            <a:r>
              <a:rPr lang="en-US" dirty="0"/>
              <a:t>Please complete the worksheet before our next class meeting.</a:t>
            </a:r>
          </a:p>
          <a:p>
            <a:pPr marL="0" indent="0">
              <a:buNone/>
            </a:pPr>
            <a:r>
              <a:rPr lang="en-US" dirty="0"/>
              <a:t>	</a:t>
            </a:r>
          </a:p>
        </p:txBody>
      </p:sp>
    </p:spTree>
    <p:extLst>
      <p:ext uri="{BB962C8B-B14F-4D97-AF65-F5344CB8AC3E}">
        <p14:creationId xmlns:p14="http://schemas.microsoft.com/office/powerpoint/2010/main" val="69264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5FC48-BC71-410E-ACFE-6A3202B272F4}"/>
              </a:ext>
            </a:extLst>
          </p:cNvPr>
          <p:cNvSpPr>
            <a:spLocks noGrp="1"/>
          </p:cNvSpPr>
          <p:nvPr>
            <p:ph type="title"/>
          </p:nvPr>
        </p:nvSpPr>
        <p:spPr/>
        <p:txBody>
          <a:bodyPr>
            <a:normAutofit fontScale="90000"/>
          </a:bodyPr>
          <a:lstStyle/>
          <a:p>
            <a:r>
              <a:rPr lang="en-US" dirty="0"/>
              <a:t>Visit the internet site: </a:t>
            </a:r>
            <a:r>
              <a:rPr lang="en-US" dirty="0">
                <a:hlinkClick r:id="rId2"/>
              </a:rPr>
              <a:t>https://dsl.richmond.edu/socialvulnerability/</a:t>
            </a:r>
            <a:br>
              <a:rPr lang="en-US" dirty="0"/>
            </a:br>
            <a:endParaRPr lang="en-US" dirty="0"/>
          </a:p>
        </p:txBody>
      </p:sp>
      <p:sp>
        <p:nvSpPr>
          <p:cNvPr id="9" name="Content Placeholder 8">
            <a:extLst>
              <a:ext uri="{FF2B5EF4-FFF2-40B4-BE49-F238E27FC236}">
                <a16:creationId xmlns:a16="http://schemas.microsoft.com/office/drawing/2014/main" id="{40F4C968-3EBC-4BA7-A144-44BEBDD684DA}"/>
              </a:ext>
            </a:extLst>
          </p:cNvPr>
          <p:cNvSpPr>
            <a:spLocks noGrp="1"/>
          </p:cNvSpPr>
          <p:nvPr>
            <p:ph idx="1"/>
          </p:nvPr>
        </p:nvSpPr>
        <p:spPr>
          <a:xfrm>
            <a:off x="838200" y="1825625"/>
            <a:ext cx="4946964" cy="4351338"/>
          </a:xfrm>
        </p:spPr>
        <p:txBody>
          <a:bodyPr>
            <a:normAutofit fontScale="92500" lnSpcReduction="10000"/>
          </a:bodyPr>
          <a:lstStyle/>
          <a:p>
            <a:pPr marL="0" indent="0">
              <a:buNone/>
            </a:pPr>
            <a:endParaRPr lang="en-US" dirty="0"/>
          </a:p>
          <a:p>
            <a:pPr marL="0" indent="0">
              <a:buNone/>
            </a:pPr>
            <a:r>
              <a:rPr lang="en-US" dirty="0"/>
              <a:t>Scroll down to the list of cities and select a city to explore.</a:t>
            </a:r>
          </a:p>
          <a:p>
            <a:pPr marL="0" indent="0">
              <a:buNone/>
            </a:pPr>
            <a:endParaRPr lang="en-US" dirty="0"/>
          </a:p>
          <a:p>
            <a:pPr marL="0" indent="0">
              <a:buNone/>
            </a:pPr>
            <a:r>
              <a:rPr lang="en-US" dirty="0"/>
              <a:t>“</a:t>
            </a:r>
            <a:r>
              <a:rPr lang="en-US" i="1" dirty="0"/>
              <a:t>Not Even Past: Social Vulnerability and the Legacy of Redlining</a:t>
            </a:r>
            <a:r>
              <a:rPr lang="en-US" dirty="0"/>
              <a:t>” is a collaboration between the University of Richmond's Digital Scholarship Lab and the National Community Reinvestment Coalition (NCRC).</a:t>
            </a:r>
          </a:p>
        </p:txBody>
      </p:sp>
      <p:pic>
        <p:nvPicPr>
          <p:cNvPr id="7" name="Picture 6" descr="Screenshot of list of cities to choose from">
            <a:extLst>
              <a:ext uri="{FF2B5EF4-FFF2-40B4-BE49-F238E27FC236}">
                <a16:creationId xmlns:a16="http://schemas.microsoft.com/office/drawing/2014/main" id="{1B7AB30E-19E4-4975-8E5C-4BFD1CB6D568}"/>
              </a:ext>
            </a:extLst>
          </p:cNvPr>
          <p:cNvPicPr>
            <a:picLocks noChangeAspect="1"/>
          </p:cNvPicPr>
          <p:nvPr/>
        </p:nvPicPr>
        <p:blipFill>
          <a:blip r:embed="rId3"/>
          <a:stretch>
            <a:fillRect/>
          </a:stretch>
        </p:blipFill>
        <p:spPr>
          <a:xfrm>
            <a:off x="6096000" y="2699775"/>
            <a:ext cx="5651790" cy="3156112"/>
          </a:xfrm>
          <a:prstGeom prst="rect">
            <a:avLst/>
          </a:prstGeom>
        </p:spPr>
      </p:pic>
    </p:spTree>
    <p:extLst>
      <p:ext uri="{BB962C8B-B14F-4D97-AF65-F5344CB8AC3E}">
        <p14:creationId xmlns:p14="http://schemas.microsoft.com/office/powerpoint/2010/main" val="392798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4226D-66F9-49EA-82A5-089E13E47C3C}"/>
              </a:ext>
            </a:extLst>
          </p:cNvPr>
          <p:cNvSpPr>
            <a:spLocks noGrp="1"/>
          </p:cNvSpPr>
          <p:nvPr>
            <p:ph type="title"/>
          </p:nvPr>
        </p:nvSpPr>
        <p:spPr/>
        <p:txBody>
          <a:bodyPr/>
          <a:lstStyle/>
          <a:p>
            <a:r>
              <a:rPr lang="en-US" dirty="0"/>
              <a:t>Pick a city that interests you</a:t>
            </a:r>
          </a:p>
        </p:txBody>
      </p:sp>
      <p:sp>
        <p:nvSpPr>
          <p:cNvPr id="3" name="Content Placeholder 2">
            <a:extLst>
              <a:ext uri="{FF2B5EF4-FFF2-40B4-BE49-F238E27FC236}">
                <a16:creationId xmlns:a16="http://schemas.microsoft.com/office/drawing/2014/main" id="{34C197C2-4BB2-499E-A00A-5A5F8EADBA42}"/>
              </a:ext>
            </a:extLst>
          </p:cNvPr>
          <p:cNvSpPr>
            <a:spLocks noGrp="1"/>
          </p:cNvSpPr>
          <p:nvPr>
            <p:ph idx="1"/>
          </p:nvPr>
        </p:nvSpPr>
        <p:spPr/>
        <p:txBody>
          <a:bodyPr/>
          <a:lstStyle/>
          <a:p>
            <a:r>
              <a:rPr lang="en-US" dirty="0"/>
              <a:t>Feel free to choose a city that you, your family, or your friends are personally connected to in some way, have visited, or that you are interested in for historical reasons</a:t>
            </a:r>
          </a:p>
          <a:p>
            <a:r>
              <a:rPr lang="en-US" dirty="0"/>
              <a:t>You will need to pick a city that includes health data.</a:t>
            </a:r>
          </a:p>
          <a:p>
            <a:r>
              <a:rPr lang="en-US" dirty="0"/>
              <a:t>Why did you choose that city?</a:t>
            </a:r>
          </a:p>
        </p:txBody>
      </p:sp>
    </p:spTree>
    <p:extLst>
      <p:ext uri="{BB962C8B-B14F-4D97-AF65-F5344CB8AC3E}">
        <p14:creationId xmlns:p14="http://schemas.microsoft.com/office/powerpoint/2010/main" val="140752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of Atlanta HOLC map on left, modern map on right and graph comparing HOLC score (grade) to modern social vulnerability score">
            <a:extLst>
              <a:ext uri="{FF2B5EF4-FFF2-40B4-BE49-F238E27FC236}">
                <a16:creationId xmlns:a16="http://schemas.microsoft.com/office/drawing/2014/main" id="{72F2449A-D0AF-4B4B-AC64-003C1E24CC54}"/>
              </a:ext>
            </a:extLst>
          </p:cNvPr>
          <p:cNvPicPr>
            <a:picLocks noChangeAspect="1"/>
          </p:cNvPicPr>
          <p:nvPr/>
        </p:nvPicPr>
        <p:blipFill>
          <a:blip r:embed="rId2"/>
          <a:stretch>
            <a:fillRect/>
          </a:stretch>
        </p:blipFill>
        <p:spPr>
          <a:xfrm>
            <a:off x="1349298" y="1594623"/>
            <a:ext cx="9735670" cy="4628519"/>
          </a:xfrm>
          <a:prstGeom prst="rect">
            <a:avLst/>
          </a:prstGeom>
        </p:spPr>
      </p:pic>
      <p:sp>
        <p:nvSpPr>
          <p:cNvPr id="4" name="Title 3">
            <a:extLst>
              <a:ext uri="{FF2B5EF4-FFF2-40B4-BE49-F238E27FC236}">
                <a16:creationId xmlns:a16="http://schemas.microsoft.com/office/drawing/2014/main" id="{E26F7FD4-138D-4312-88FE-E35AA2B44BF0}"/>
              </a:ext>
            </a:extLst>
          </p:cNvPr>
          <p:cNvSpPr>
            <a:spLocks noGrp="1"/>
          </p:cNvSpPr>
          <p:nvPr>
            <p:ph type="title"/>
          </p:nvPr>
        </p:nvSpPr>
        <p:spPr/>
        <p:txBody>
          <a:bodyPr/>
          <a:lstStyle/>
          <a:p>
            <a:r>
              <a:rPr lang="en-US" dirty="0"/>
              <a:t>You should see a graphic like this one</a:t>
            </a:r>
          </a:p>
        </p:txBody>
      </p:sp>
    </p:spTree>
    <p:extLst>
      <p:ext uri="{BB962C8B-B14F-4D97-AF65-F5344CB8AC3E}">
        <p14:creationId xmlns:p14="http://schemas.microsoft.com/office/powerpoint/2010/main" val="106874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EE35-970A-41B5-BD10-7AC92BA6BDD8}"/>
              </a:ext>
            </a:extLst>
          </p:cNvPr>
          <p:cNvSpPr>
            <a:spLocks noGrp="1"/>
          </p:cNvSpPr>
          <p:nvPr>
            <p:ph type="title"/>
          </p:nvPr>
        </p:nvSpPr>
        <p:spPr/>
        <p:txBody>
          <a:bodyPr/>
          <a:lstStyle/>
          <a:p>
            <a:r>
              <a:rPr lang="en-US" dirty="0"/>
              <a:t>On the left side is the original redlining map from the 1930’s</a:t>
            </a:r>
          </a:p>
        </p:txBody>
      </p:sp>
      <p:pic>
        <p:nvPicPr>
          <p:cNvPr id="4" name="Picture 3" descr="left hand map from NCRC site with HOLC 1930's map with red, yellow, blue and green areas">
            <a:extLst>
              <a:ext uri="{FF2B5EF4-FFF2-40B4-BE49-F238E27FC236}">
                <a16:creationId xmlns:a16="http://schemas.microsoft.com/office/drawing/2014/main" id="{F7D3B9AD-1E48-4972-ACCE-5A735C9C9633}"/>
              </a:ext>
            </a:extLst>
          </p:cNvPr>
          <p:cNvPicPr>
            <a:picLocks noChangeAspect="1"/>
          </p:cNvPicPr>
          <p:nvPr/>
        </p:nvPicPr>
        <p:blipFill>
          <a:blip r:embed="rId2"/>
          <a:stretch>
            <a:fillRect/>
          </a:stretch>
        </p:blipFill>
        <p:spPr>
          <a:xfrm>
            <a:off x="605849" y="1996067"/>
            <a:ext cx="4564025" cy="4496807"/>
          </a:xfrm>
          <a:prstGeom prst="rect">
            <a:avLst/>
          </a:prstGeom>
        </p:spPr>
      </p:pic>
    </p:spTree>
    <p:extLst>
      <p:ext uri="{BB962C8B-B14F-4D97-AF65-F5344CB8AC3E}">
        <p14:creationId xmlns:p14="http://schemas.microsoft.com/office/powerpoint/2010/main" val="318596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EE35-970A-41B5-BD10-7AC92BA6BDD8}"/>
              </a:ext>
            </a:extLst>
          </p:cNvPr>
          <p:cNvSpPr>
            <a:spLocks noGrp="1"/>
          </p:cNvSpPr>
          <p:nvPr>
            <p:ph type="title"/>
          </p:nvPr>
        </p:nvSpPr>
        <p:spPr/>
        <p:txBody>
          <a:bodyPr>
            <a:normAutofit/>
          </a:bodyPr>
          <a:lstStyle/>
          <a:p>
            <a:r>
              <a:rPr lang="en-US" dirty="0"/>
              <a:t>On the right is a modern map shows a modern map with modern census tracts</a:t>
            </a:r>
          </a:p>
        </p:txBody>
      </p:sp>
      <p:pic>
        <p:nvPicPr>
          <p:cNvPr id="5" name="Picture 4" descr="map from the right hand side of the NCRC website showing census bureau tracts and their color based on social vulnerability score">
            <a:extLst>
              <a:ext uri="{FF2B5EF4-FFF2-40B4-BE49-F238E27FC236}">
                <a16:creationId xmlns:a16="http://schemas.microsoft.com/office/drawing/2014/main" id="{D0E98252-BF40-4457-9967-0A23FE8C08DD}"/>
              </a:ext>
            </a:extLst>
          </p:cNvPr>
          <p:cNvPicPr>
            <a:picLocks noChangeAspect="1"/>
          </p:cNvPicPr>
          <p:nvPr/>
        </p:nvPicPr>
        <p:blipFill>
          <a:blip r:embed="rId2"/>
          <a:stretch>
            <a:fillRect/>
          </a:stretch>
        </p:blipFill>
        <p:spPr>
          <a:xfrm>
            <a:off x="7380913" y="2098144"/>
            <a:ext cx="4254719" cy="4305521"/>
          </a:xfrm>
          <a:prstGeom prst="rect">
            <a:avLst/>
          </a:prstGeom>
        </p:spPr>
      </p:pic>
    </p:spTree>
    <p:extLst>
      <p:ext uri="{BB962C8B-B14F-4D97-AF65-F5344CB8AC3E}">
        <p14:creationId xmlns:p14="http://schemas.microsoft.com/office/powerpoint/2010/main" val="327227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10D4-DB9C-4D61-B2D7-4FDCD4AD3BF3}"/>
              </a:ext>
            </a:extLst>
          </p:cNvPr>
          <p:cNvSpPr>
            <a:spLocks noGrp="1"/>
          </p:cNvSpPr>
          <p:nvPr>
            <p:ph type="title"/>
          </p:nvPr>
        </p:nvSpPr>
        <p:spPr/>
        <p:txBody>
          <a:bodyPr>
            <a:normAutofit fontScale="90000"/>
          </a:bodyPr>
          <a:lstStyle/>
          <a:p>
            <a:r>
              <a:rPr lang="en-US" dirty="0"/>
              <a:t>The middle section compares  historic HOLC score (red, blue, yellow, red) to a modern score called “social vulnerability”</a:t>
            </a:r>
          </a:p>
        </p:txBody>
      </p:sp>
      <p:pic>
        <p:nvPicPr>
          <p:cNvPr id="4" name="Picture 3" descr="Middle graphic from NCRC website comparing the HOLC grade to the modern social vulnerability score">
            <a:extLst>
              <a:ext uri="{FF2B5EF4-FFF2-40B4-BE49-F238E27FC236}">
                <a16:creationId xmlns:a16="http://schemas.microsoft.com/office/drawing/2014/main" id="{B730EA24-25FE-4251-8CCA-ACE740390091}"/>
              </a:ext>
            </a:extLst>
          </p:cNvPr>
          <p:cNvPicPr>
            <a:picLocks noChangeAspect="1"/>
          </p:cNvPicPr>
          <p:nvPr/>
        </p:nvPicPr>
        <p:blipFill>
          <a:blip r:embed="rId2"/>
          <a:stretch>
            <a:fillRect/>
          </a:stretch>
        </p:blipFill>
        <p:spPr>
          <a:xfrm>
            <a:off x="4240636" y="1912824"/>
            <a:ext cx="2707914" cy="4580051"/>
          </a:xfrm>
          <a:prstGeom prst="rect">
            <a:avLst/>
          </a:prstGeom>
        </p:spPr>
      </p:pic>
    </p:spTree>
    <p:extLst>
      <p:ext uri="{BB962C8B-B14F-4D97-AF65-F5344CB8AC3E}">
        <p14:creationId xmlns:p14="http://schemas.microsoft.com/office/powerpoint/2010/main" val="395647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10D4-DB9C-4D61-B2D7-4FDCD4AD3BF3}"/>
              </a:ext>
            </a:extLst>
          </p:cNvPr>
          <p:cNvSpPr>
            <a:spLocks noGrp="1"/>
          </p:cNvSpPr>
          <p:nvPr>
            <p:ph type="title"/>
          </p:nvPr>
        </p:nvSpPr>
        <p:spPr/>
        <p:txBody>
          <a:bodyPr>
            <a:normAutofit/>
          </a:bodyPr>
          <a:lstStyle/>
          <a:p>
            <a:r>
              <a:rPr lang="en-US" dirty="0"/>
              <a:t>Some communities appear to have improved</a:t>
            </a:r>
          </a:p>
        </p:txBody>
      </p:sp>
      <p:pic>
        <p:nvPicPr>
          <p:cNvPr id="5" name="Picture 4" descr="same graphic as previous slide, but this time highlighting a  grade C (yellow) HOLC polygon that appears to have improved, and has a low (green) modern social vulnerability score.">
            <a:extLst>
              <a:ext uri="{FF2B5EF4-FFF2-40B4-BE49-F238E27FC236}">
                <a16:creationId xmlns:a16="http://schemas.microsoft.com/office/drawing/2014/main" id="{1E4BDD0A-014A-443F-8ACE-BAC5409FC2E0}"/>
              </a:ext>
            </a:extLst>
          </p:cNvPr>
          <p:cNvPicPr>
            <a:picLocks noChangeAspect="1"/>
          </p:cNvPicPr>
          <p:nvPr/>
        </p:nvPicPr>
        <p:blipFill>
          <a:blip r:embed="rId2"/>
          <a:stretch>
            <a:fillRect/>
          </a:stretch>
        </p:blipFill>
        <p:spPr>
          <a:xfrm>
            <a:off x="4296392" y="1690688"/>
            <a:ext cx="2873842" cy="4860695"/>
          </a:xfrm>
          <a:prstGeom prst="rect">
            <a:avLst/>
          </a:prstGeom>
        </p:spPr>
      </p:pic>
    </p:spTree>
    <p:extLst>
      <p:ext uri="{BB962C8B-B14F-4D97-AF65-F5344CB8AC3E}">
        <p14:creationId xmlns:p14="http://schemas.microsoft.com/office/powerpoint/2010/main" val="27128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10D4-DB9C-4D61-B2D7-4FDCD4AD3BF3}"/>
              </a:ext>
            </a:extLst>
          </p:cNvPr>
          <p:cNvSpPr>
            <a:spLocks noGrp="1"/>
          </p:cNvSpPr>
          <p:nvPr>
            <p:ph type="title"/>
          </p:nvPr>
        </p:nvSpPr>
        <p:spPr/>
        <p:txBody>
          <a:bodyPr>
            <a:normAutofit/>
          </a:bodyPr>
          <a:lstStyle/>
          <a:p>
            <a:r>
              <a:rPr lang="en-US" dirty="0"/>
              <a:t>Some communities appear to have become more vulnerable</a:t>
            </a:r>
          </a:p>
        </p:txBody>
      </p:sp>
      <p:pic>
        <p:nvPicPr>
          <p:cNvPr id="4" name="Picture 3" descr="same graphic as previous slide, but this time highlighting a  grade C (yellow) HOLC polygon that appears to have declined, and has a high (reddish) modern social vulnerability score.">
            <a:extLst>
              <a:ext uri="{FF2B5EF4-FFF2-40B4-BE49-F238E27FC236}">
                <a16:creationId xmlns:a16="http://schemas.microsoft.com/office/drawing/2014/main" id="{ECE1144B-C8BA-4F24-819F-BF9A21C7F761}"/>
              </a:ext>
            </a:extLst>
          </p:cNvPr>
          <p:cNvPicPr>
            <a:picLocks noChangeAspect="1"/>
          </p:cNvPicPr>
          <p:nvPr/>
        </p:nvPicPr>
        <p:blipFill>
          <a:blip r:embed="rId2"/>
          <a:stretch>
            <a:fillRect/>
          </a:stretch>
        </p:blipFill>
        <p:spPr>
          <a:xfrm>
            <a:off x="4980085" y="1495276"/>
            <a:ext cx="3086259" cy="5219968"/>
          </a:xfrm>
          <a:prstGeom prst="rect">
            <a:avLst/>
          </a:prstGeom>
        </p:spPr>
      </p:pic>
    </p:spTree>
    <p:extLst>
      <p:ext uri="{BB962C8B-B14F-4D97-AF65-F5344CB8AC3E}">
        <p14:creationId xmlns:p14="http://schemas.microsoft.com/office/powerpoint/2010/main" val="657882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451</Words>
  <Application>Microsoft Office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Exploring Health Inequities and Redlining</vt:lpstr>
      <vt:lpstr>Visit the internet site: https://dsl.richmond.edu/socialvulnerability/ </vt:lpstr>
      <vt:lpstr>Pick a city that interests you</vt:lpstr>
      <vt:lpstr>You should see a graphic like this one</vt:lpstr>
      <vt:lpstr>On the left side is the original redlining map from the 1930’s</vt:lpstr>
      <vt:lpstr>On the right is a modern map shows a modern map with modern census tracts</vt:lpstr>
      <vt:lpstr>The middle section compares  historic HOLC score (red, blue, yellow, red) to a modern score called “social vulnerability”</vt:lpstr>
      <vt:lpstr>Some communities appear to have improved</vt:lpstr>
      <vt:lpstr>Some communities appear to have become more vulnerable</vt:lpstr>
      <vt:lpstr>Hovering over the left bar will reveal the HOLC code. Clicking on it will bring up more information.</vt:lpstr>
      <vt:lpstr>You can scroll in both the top and bottom panel.  </vt:lpstr>
      <vt:lpstr>The top panel may be disturbing as it includes original language from the 1930’s.</vt:lpstr>
      <vt:lpstr>Scrolling through the bottom panel will reveal chronic health indicator values that you need for this assignment.</vt:lpstr>
      <vt:lpstr>Collect data from two different HOLC polygons to complete your worksheet.  As you explore what polygon to pick, feel free to click directly on the tracts on the modern map too.</vt:lpstr>
      <vt:lpstr>Make sure that the polygons that you pick have health data in addition to the demographic data.</vt:lpstr>
      <vt:lpstr>Break into your groups to explore this website and to choose the city you will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and Redlining</dc:title>
  <dc:creator>Mulcahy, Mary Puterbaugh</dc:creator>
  <cp:lastModifiedBy>Mulcahy, Mary Puterbaugh</cp:lastModifiedBy>
  <cp:revision>20</cp:revision>
  <dcterms:created xsi:type="dcterms:W3CDTF">2021-03-30T00:05:19Z</dcterms:created>
  <dcterms:modified xsi:type="dcterms:W3CDTF">2021-07-17T18:24:09Z</dcterms:modified>
</cp:coreProperties>
</file>