
<file path=[Content_Types].xml><?xml version="1.0" encoding="utf-8"?>
<Types xmlns="http://schemas.openxmlformats.org/package/2006/content-types">
  <Default Extension="emf" ContentType="image/x-emf"/>
  <Default Extension="jpeg" ContentType="image/jpeg"/>
  <Default Extension="jpg" ContentType="image/jpeg"/>
  <Default Extension="jpg!d"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7"/>
  </p:notesMasterIdLst>
  <p:sldIdLst>
    <p:sldId id="256" r:id="rId2"/>
    <p:sldId id="263" r:id="rId3"/>
    <p:sldId id="262" r:id="rId4"/>
    <p:sldId id="261" r:id="rId5"/>
    <p:sldId id="25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36"/>
    <p:restoredTop sz="94676"/>
  </p:normalViewPr>
  <p:slideViewPr>
    <p:cSldViewPr snapToGrid="0" snapToObjects="1">
      <p:cViewPr varScale="1">
        <p:scale>
          <a:sx n="74" d="100"/>
          <a:sy n="74" d="100"/>
        </p:scale>
        <p:origin x="184" y="8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052011-AD5F-4664-AA3D-7A4A756553C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B207030-5264-4DAE-B24D-312EDF695E53}">
      <dgm:prSet/>
      <dgm:spPr/>
      <dgm:t>
        <a:bodyPr/>
        <a:lstStyle/>
        <a:p>
          <a:r>
            <a:rPr lang="en-US" dirty="0"/>
            <a:t>We will be performing a two-part analysis that builds off the information we will gather! These analyses are commonly performed by ecologists to make real-world inferences on ecological interactions.</a:t>
          </a:r>
        </a:p>
      </dgm:t>
    </dgm:pt>
    <dgm:pt modelId="{4617B22E-D96B-4F4A-B4D0-8DF80ABAF895}" type="parTrans" cxnId="{7B756ECE-701C-4936-8EBB-C076A1156F1B}">
      <dgm:prSet/>
      <dgm:spPr/>
      <dgm:t>
        <a:bodyPr/>
        <a:lstStyle/>
        <a:p>
          <a:endParaRPr lang="en-US"/>
        </a:p>
      </dgm:t>
    </dgm:pt>
    <dgm:pt modelId="{4E4CD35B-4078-4396-A7EB-B1F2D0FF8C8F}" type="sibTrans" cxnId="{7B756ECE-701C-4936-8EBB-C076A1156F1B}">
      <dgm:prSet/>
      <dgm:spPr/>
      <dgm:t>
        <a:bodyPr/>
        <a:lstStyle/>
        <a:p>
          <a:endParaRPr lang="en-US"/>
        </a:p>
      </dgm:t>
    </dgm:pt>
    <dgm:pt modelId="{E1F8203D-FDA4-8442-8E82-C49834379AFC}">
      <dgm:prSet/>
      <dgm:spPr/>
      <dgm:t>
        <a:bodyPr/>
        <a:lstStyle/>
        <a:p>
          <a:r>
            <a:rPr lang="en-US" dirty="0"/>
            <a:t>Then, to finish the R Lesson, a linear regression will be used to tie the decomposition rates to to the impervious surface area from the study. This will show how Urbanization affects leaf litter decomposition. A second table will be filled out by the students to link impervious surface area to decomposition rates at each of the six streams.</a:t>
          </a:r>
        </a:p>
      </dgm:t>
    </dgm:pt>
    <dgm:pt modelId="{B2915290-12E5-8542-A5A3-28C40C9793B8}" type="parTrans" cxnId="{918CEEE8-1783-044D-92D7-07E60831BBED}">
      <dgm:prSet/>
      <dgm:spPr/>
      <dgm:t>
        <a:bodyPr/>
        <a:lstStyle/>
        <a:p>
          <a:endParaRPr lang="en-US"/>
        </a:p>
      </dgm:t>
    </dgm:pt>
    <dgm:pt modelId="{C34B6BBE-0BC4-264F-A3A3-356EAE7C4C7A}" type="sibTrans" cxnId="{918CEEE8-1783-044D-92D7-07E60831BBED}">
      <dgm:prSet/>
      <dgm:spPr/>
      <dgm:t>
        <a:bodyPr/>
        <a:lstStyle/>
        <a:p>
          <a:endParaRPr lang="en-US"/>
        </a:p>
      </dgm:t>
    </dgm:pt>
    <dgm:pt modelId="{01267C1B-7A6C-1E4F-A530-87D7673C7FDD}">
      <dgm:prSet/>
      <dgm:spPr/>
      <dgm:t>
        <a:bodyPr/>
        <a:lstStyle/>
        <a:p>
          <a:r>
            <a:rPr lang="en-US" b="0" i="0" dirty="0"/>
            <a:t>Students will use linear regression to see how the decomposition rate of leaf-litter changes in each of the six streams from the study. Students will use these results and plug them into a table so that we can look at them in a plot!</a:t>
          </a:r>
          <a:endParaRPr lang="en-US" dirty="0"/>
        </a:p>
      </dgm:t>
    </dgm:pt>
    <dgm:pt modelId="{C260EE2D-E7A5-7F40-AC92-C9829998FA9D}" type="parTrans" cxnId="{0988F29B-A4B2-B247-9203-47396CFE9420}">
      <dgm:prSet/>
      <dgm:spPr/>
      <dgm:t>
        <a:bodyPr/>
        <a:lstStyle/>
        <a:p>
          <a:endParaRPr lang="en-US"/>
        </a:p>
      </dgm:t>
    </dgm:pt>
    <dgm:pt modelId="{F599C173-BDBE-DD47-A067-D956BB08A23F}" type="sibTrans" cxnId="{0988F29B-A4B2-B247-9203-47396CFE9420}">
      <dgm:prSet/>
      <dgm:spPr/>
      <dgm:t>
        <a:bodyPr/>
        <a:lstStyle/>
        <a:p>
          <a:endParaRPr lang="en-US"/>
        </a:p>
      </dgm:t>
    </dgm:pt>
    <dgm:pt modelId="{31991033-CA9A-A64E-BB92-911933538D03}" type="pres">
      <dgm:prSet presAssocID="{09052011-AD5F-4664-AA3D-7A4A756553C7}" presName="linear" presStyleCnt="0">
        <dgm:presLayoutVars>
          <dgm:animLvl val="lvl"/>
          <dgm:resizeHandles val="exact"/>
        </dgm:presLayoutVars>
      </dgm:prSet>
      <dgm:spPr/>
    </dgm:pt>
    <dgm:pt modelId="{E9EA9289-E233-944C-AE46-73CE4165574B}" type="pres">
      <dgm:prSet presAssocID="{7B207030-5264-4DAE-B24D-312EDF695E53}" presName="parentText" presStyleLbl="node1" presStyleIdx="0" presStyleCnt="3">
        <dgm:presLayoutVars>
          <dgm:chMax val="0"/>
          <dgm:bulletEnabled val="1"/>
        </dgm:presLayoutVars>
      </dgm:prSet>
      <dgm:spPr/>
    </dgm:pt>
    <dgm:pt modelId="{AC2A2CD0-732A-A647-B691-0F4192046065}" type="pres">
      <dgm:prSet presAssocID="{4E4CD35B-4078-4396-A7EB-B1F2D0FF8C8F}" presName="spacer" presStyleCnt="0"/>
      <dgm:spPr/>
    </dgm:pt>
    <dgm:pt modelId="{66AC92FD-A90D-494B-B29D-141F7CB7BE0C}" type="pres">
      <dgm:prSet presAssocID="{01267C1B-7A6C-1E4F-A530-87D7673C7FDD}" presName="parentText" presStyleLbl="node1" presStyleIdx="1" presStyleCnt="3">
        <dgm:presLayoutVars>
          <dgm:chMax val="0"/>
          <dgm:bulletEnabled val="1"/>
        </dgm:presLayoutVars>
      </dgm:prSet>
      <dgm:spPr/>
    </dgm:pt>
    <dgm:pt modelId="{A5D825C8-0571-6D4A-A8D1-EE386D2B2765}" type="pres">
      <dgm:prSet presAssocID="{F599C173-BDBE-DD47-A067-D956BB08A23F}" presName="spacer" presStyleCnt="0"/>
      <dgm:spPr/>
    </dgm:pt>
    <dgm:pt modelId="{D4E50325-2AE5-0F44-8069-F08A5DB95A9D}" type="pres">
      <dgm:prSet presAssocID="{E1F8203D-FDA4-8442-8E82-C49834379AFC}" presName="parentText" presStyleLbl="node1" presStyleIdx="2" presStyleCnt="3">
        <dgm:presLayoutVars>
          <dgm:chMax val="0"/>
          <dgm:bulletEnabled val="1"/>
        </dgm:presLayoutVars>
      </dgm:prSet>
      <dgm:spPr/>
    </dgm:pt>
  </dgm:ptLst>
  <dgm:cxnLst>
    <dgm:cxn modelId="{6A87137E-22A5-A24A-A544-E6AB35C4CD43}" type="presOf" srcId="{09052011-AD5F-4664-AA3D-7A4A756553C7}" destId="{31991033-CA9A-A64E-BB92-911933538D03}" srcOrd="0" destOrd="0" presId="urn:microsoft.com/office/officeart/2005/8/layout/vList2"/>
    <dgm:cxn modelId="{0988F29B-A4B2-B247-9203-47396CFE9420}" srcId="{09052011-AD5F-4664-AA3D-7A4A756553C7}" destId="{01267C1B-7A6C-1E4F-A530-87D7673C7FDD}" srcOrd="1" destOrd="0" parTransId="{C260EE2D-E7A5-7F40-AC92-C9829998FA9D}" sibTransId="{F599C173-BDBE-DD47-A067-D956BB08A23F}"/>
    <dgm:cxn modelId="{5EB3ED9E-2A78-7441-A74A-E11C70771582}" type="presOf" srcId="{E1F8203D-FDA4-8442-8E82-C49834379AFC}" destId="{D4E50325-2AE5-0F44-8069-F08A5DB95A9D}" srcOrd="0" destOrd="0" presId="urn:microsoft.com/office/officeart/2005/8/layout/vList2"/>
    <dgm:cxn modelId="{E62A7BC4-D729-1549-BAD9-9F8B8770E871}" type="presOf" srcId="{01267C1B-7A6C-1E4F-A530-87D7673C7FDD}" destId="{66AC92FD-A90D-494B-B29D-141F7CB7BE0C}" srcOrd="0" destOrd="0" presId="urn:microsoft.com/office/officeart/2005/8/layout/vList2"/>
    <dgm:cxn modelId="{7B756ECE-701C-4936-8EBB-C076A1156F1B}" srcId="{09052011-AD5F-4664-AA3D-7A4A756553C7}" destId="{7B207030-5264-4DAE-B24D-312EDF695E53}" srcOrd="0" destOrd="0" parTransId="{4617B22E-D96B-4F4A-B4D0-8DF80ABAF895}" sibTransId="{4E4CD35B-4078-4396-A7EB-B1F2D0FF8C8F}"/>
    <dgm:cxn modelId="{831B5FDB-7DFA-6F4E-A80D-8608E5B19EEE}" type="presOf" srcId="{7B207030-5264-4DAE-B24D-312EDF695E53}" destId="{E9EA9289-E233-944C-AE46-73CE4165574B}" srcOrd="0" destOrd="0" presId="urn:microsoft.com/office/officeart/2005/8/layout/vList2"/>
    <dgm:cxn modelId="{918CEEE8-1783-044D-92D7-07E60831BBED}" srcId="{09052011-AD5F-4664-AA3D-7A4A756553C7}" destId="{E1F8203D-FDA4-8442-8E82-C49834379AFC}" srcOrd="2" destOrd="0" parTransId="{B2915290-12E5-8542-A5A3-28C40C9793B8}" sibTransId="{C34B6BBE-0BC4-264F-A3A3-356EAE7C4C7A}"/>
    <dgm:cxn modelId="{356B6416-CFCD-C54B-B02D-2ACF87963A9D}" type="presParOf" srcId="{31991033-CA9A-A64E-BB92-911933538D03}" destId="{E9EA9289-E233-944C-AE46-73CE4165574B}" srcOrd="0" destOrd="0" presId="urn:microsoft.com/office/officeart/2005/8/layout/vList2"/>
    <dgm:cxn modelId="{6AD1EA31-E92D-6F47-8E66-8980A44663F9}" type="presParOf" srcId="{31991033-CA9A-A64E-BB92-911933538D03}" destId="{AC2A2CD0-732A-A647-B691-0F4192046065}" srcOrd="1" destOrd="0" presId="urn:microsoft.com/office/officeart/2005/8/layout/vList2"/>
    <dgm:cxn modelId="{792F80E8-084E-214A-AD16-339316AE8FA6}" type="presParOf" srcId="{31991033-CA9A-A64E-BB92-911933538D03}" destId="{66AC92FD-A90D-494B-B29D-141F7CB7BE0C}" srcOrd="2" destOrd="0" presId="urn:microsoft.com/office/officeart/2005/8/layout/vList2"/>
    <dgm:cxn modelId="{5FEAA1CF-C55E-1646-BB39-15E28DE48A6C}" type="presParOf" srcId="{31991033-CA9A-A64E-BB92-911933538D03}" destId="{A5D825C8-0571-6D4A-A8D1-EE386D2B2765}" srcOrd="3" destOrd="0" presId="urn:microsoft.com/office/officeart/2005/8/layout/vList2"/>
    <dgm:cxn modelId="{481C1A7B-C984-6B44-A4BE-D4A43DE4FCF7}" type="presParOf" srcId="{31991033-CA9A-A64E-BB92-911933538D03}" destId="{D4E50325-2AE5-0F44-8069-F08A5DB95A9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A9289-E233-944C-AE46-73CE4165574B}">
      <dsp:nvSpPr>
        <dsp:cNvPr id="0" name=""/>
        <dsp:cNvSpPr/>
      </dsp:nvSpPr>
      <dsp:spPr>
        <a:xfrm>
          <a:off x="0" y="369711"/>
          <a:ext cx="6496050" cy="1850062"/>
        </a:xfrm>
        <a:prstGeom prst="round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We will be performing a two-part analysis that builds off the information we will gather! These analyses are commonly performed by ecologists to make real-world inferences on ecological interactions.</a:t>
          </a:r>
        </a:p>
      </dsp:txBody>
      <dsp:txXfrm>
        <a:off x="90313" y="460024"/>
        <a:ext cx="6315424" cy="1669436"/>
      </dsp:txXfrm>
    </dsp:sp>
    <dsp:sp modelId="{66AC92FD-A90D-494B-B29D-141F7CB7BE0C}">
      <dsp:nvSpPr>
        <dsp:cNvPr id="0" name=""/>
        <dsp:cNvSpPr/>
      </dsp:nvSpPr>
      <dsp:spPr>
        <a:xfrm>
          <a:off x="0" y="2277374"/>
          <a:ext cx="6496050" cy="1850062"/>
        </a:xfrm>
        <a:prstGeom prst="roundRect">
          <a:avLst/>
        </a:prstGeom>
        <a:gradFill rotWithShape="0">
          <a:gsLst>
            <a:gs pos="0">
              <a:schemeClr val="accent2">
                <a:hueOff val="-734515"/>
                <a:satOff val="-16247"/>
                <a:lumOff val="-3235"/>
                <a:alphaOff val="0"/>
                <a:tint val="94000"/>
                <a:satMod val="105000"/>
                <a:lumMod val="102000"/>
              </a:schemeClr>
            </a:gs>
            <a:gs pos="100000">
              <a:schemeClr val="accent2">
                <a:hueOff val="-734515"/>
                <a:satOff val="-16247"/>
                <a:lumOff val="-3235"/>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Students will use linear regression to see how the decomposition rate of leaf-litter changes in each of the six streams from the study. Students will use these results and plug them into a table so that we can look at them in a plot!</a:t>
          </a:r>
          <a:endParaRPr lang="en-US" sz="2000" kern="1200" dirty="0"/>
        </a:p>
      </dsp:txBody>
      <dsp:txXfrm>
        <a:off x="90313" y="2367687"/>
        <a:ext cx="6315424" cy="1669436"/>
      </dsp:txXfrm>
    </dsp:sp>
    <dsp:sp modelId="{D4E50325-2AE5-0F44-8069-F08A5DB95A9D}">
      <dsp:nvSpPr>
        <dsp:cNvPr id="0" name=""/>
        <dsp:cNvSpPr/>
      </dsp:nvSpPr>
      <dsp:spPr>
        <a:xfrm>
          <a:off x="0" y="4185036"/>
          <a:ext cx="6496050" cy="1850062"/>
        </a:xfrm>
        <a:prstGeom prst="roundRect">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Then, to finish the R Lesson, a linear regression will be used to tie the decomposition rates to to the impervious surface area from the study. This will show how Urbanization affects leaf litter decomposition. A second table will be filled out by the students to link impervious surface area to decomposition rates at each of the six streams.</a:t>
          </a:r>
        </a:p>
      </dsp:txBody>
      <dsp:txXfrm>
        <a:off x="90313" y="4275349"/>
        <a:ext cx="6315424" cy="16694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E3951-C62A-2547-87D6-3B38F520396C}" type="datetimeFigureOut">
              <a:rPr lang="en-US" smtClean="0"/>
              <a:t>5/8/21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8CA3D-79D5-BE4C-9FE2-9C2041D22FFD}" type="slidenum">
              <a:rPr lang="en-US" smtClean="0"/>
              <a:t>‹#›</a:t>
            </a:fld>
            <a:endParaRPr lang="en-US"/>
          </a:p>
        </p:txBody>
      </p:sp>
    </p:spTree>
    <p:extLst>
      <p:ext uri="{BB962C8B-B14F-4D97-AF65-F5344CB8AC3E}">
        <p14:creationId xmlns:p14="http://schemas.microsoft.com/office/powerpoint/2010/main" val="144507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08CA3D-79D5-BE4C-9FE2-9C2041D22FFD}" type="slidenum">
              <a:rPr lang="en-US" smtClean="0"/>
              <a:t>2</a:t>
            </a:fld>
            <a:endParaRPr lang="en-US"/>
          </a:p>
        </p:txBody>
      </p:sp>
    </p:spTree>
    <p:extLst>
      <p:ext uri="{BB962C8B-B14F-4D97-AF65-F5344CB8AC3E}">
        <p14:creationId xmlns:p14="http://schemas.microsoft.com/office/powerpoint/2010/main" val="433898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412E85A-47FE-DD44-A0EF-03AB63C11097}" type="datetimeFigureOut">
              <a:rPr lang="en-US" smtClean="0"/>
              <a:t>5/8/21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340546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12E85A-47FE-DD44-A0EF-03AB63C1109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173924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12E85A-47FE-DD44-A0EF-03AB63C1109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125864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12E85A-47FE-DD44-A0EF-03AB63C1109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15D63-C16F-8C4F-B7AA-0273010B96D3}"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1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12E85A-47FE-DD44-A0EF-03AB63C1109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2981710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12E85A-47FE-DD44-A0EF-03AB63C11097}" type="datetimeFigureOut">
              <a:rPr lang="en-US" smtClean="0"/>
              <a:t>5/8/21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1971434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12E85A-47FE-DD44-A0EF-03AB63C11097}" type="datetimeFigureOut">
              <a:rPr lang="en-US" smtClean="0"/>
              <a:t>5/8/21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1460166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12E85A-47FE-DD44-A0EF-03AB63C1109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95815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12E85A-47FE-DD44-A0EF-03AB63C1109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93433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12E85A-47FE-DD44-A0EF-03AB63C1109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211936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2E85A-47FE-DD44-A0EF-03AB63C1109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279708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12E85A-47FE-DD44-A0EF-03AB63C1109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410196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12E85A-47FE-DD44-A0EF-03AB63C11097}" type="datetimeFigureOut">
              <a:rPr lang="en-US" smtClean="0"/>
              <a:t>5/8/21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35158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12E85A-47FE-DD44-A0EF-03AB63C11097}" type="datetimeFigureOut">
              <a:rPr lang="en-US" smtClean="0"/>
              <a:t>5/8/21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278612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12E85A-47FE-DD44-A0EF-03AB63C11097}" type="datetimeFigureOut">
              <a:rPr lang="en-US" smtClean="0"/>
              <a:t>5/8/21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6733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12E85A-47FE-DD44-A0EF-03AB63C1109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599975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12E85A-47FE-DD44-A0EF-03AB63C1109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515D63-C16F-8C4F-B7AA-0273010B96D3}" type="slidenum">
              <a:rPr lang="en-US" smtClean="0"/>
              <a:t>‹#›</a:t>
            </a:fld>
            <a:endParaRPr lang="en-US"/>
          </a:p>
        </p:txBody>
      </p:sp>
    </p:spTree>
    <p:extLst>
      <p:ext uri="{BB962C8B-B14F-4D97-AF65-F5344CB8AC3E}">
        <p14:creationId xmlns:p14="http://schemas.microsoft.com/office/powerpoint/2010/main" val="108773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69000"/>
                <a:hueMod val="108000"/>
                <a:satMod val="164000"/>
                <a:lumMod val="74000"/>
              </a:schemeClr>
              <a:schemeClr val="bg2">
                <a:tint val="96000"/>
                <a:hueMod val="88000"/>
                <a:satMod val="140000"/>
                <a:lumMod val="132000"/>
              </a:schemeClr>
            </a:duotone>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412E85A-47FE-DD44-A0EF-03AB63C11097}" type="datetimeFigureOut">
              <a:rPr lang="en-US" smtClean="0"/>
              <a:t>5/8/21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1515D63-C16F-8C4F-B7AA-0273010B96D3}" type="slidenum">
              <a:rPr lang="en-US" smtClean="0"/>
              <a:t>‹#›</a:t>
            </a:fld>
            <a:endParaRPr lang="en-US"/>
          </a:p>
        </p:txBody>
      </p:sp>
    </p:spTree>
    <p:extLst>
      <p:ext uri="{BB962C8B-B14F-4D97-AF65-F5344CB8AC3E}">
        <p14:creationId xmlns:p14="http://schemas.microsoft.com/office/powerpoint/2010/main" val="2475715073"/>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https://seetolearn.weebly.com/resources.html" TargetMode="Externa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pngimg.com/download/3678" TargetMode="External"/><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commons.wikimedia.org/wiki/File:Pear_Leaf.jpg" TargetMode="External"/><Relationship Id="rId12" Type="http://schemas.openxmlformats.org/officeDocument/2006/relationships/hyperlink" Target="https://pxhere.com/en/photo/961927"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g"/><Relationship Id="rId11" Type="http://schemas.openxmlformats.org/officeDocument/2006/relationships/image" Target="../media/image11.jpg!d"/><Relationship Id="rId5" Type="http://schemas.openxmlformats.org/officeDocument/2006/relationships/hyperlink" Target="http://dreyfusdragon.blogspot.com/2010_09_01_archive.html" TargetMode="External"/><Relationship Id="rId10" Type="http://schemas.openxmlformats.org/officeDocument/2006/relationships/image" Target="../media/image10.png"/><Relationship Id="rId4" Type="http://schemas.openxmlformats.org/officeDocument/2006/relationships/image" Target="../media/image7.jpg"/><Relationship Id="rId9" Type="http://schemas.openxmlformats.org/officeDocument/2006/relationships/hyperlink" Target="https://seetolearn.weebly.com/resources.html" TargetMode="External"/><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hyperlink" Target="https://seetolearn.weebly.com/resources.html"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8C87-FED0-ED45-A3B7-33585B5D9674}"/>
              </a:ext>
            </a:extLst>
          </p:cNvPr>
          <p:cNvSpPr>
            <a:spLocks noGrp="1"/>
          </p:cNvSpPr>
          <p:nvPr>
            <p:ph type="ctrTitle"/>
          </p:nvPr>
        </p:nvSpPr>
        <p:spPr>
          <a:xfrm>
            <a:off x="965505" y="623571"/>
            <a:ext cx="10260990" cy="3523885"/>
          </a:xfrm>
        </p:spPr>
        <p:txBody>
          <a:bodyPr>
            <a:normAutofit/>
          </a:bodyPr>
          <a:lstStyle/>
          <a:p>
            <a:pPr algn="ctr">
              <a:lnSpc>
                <a:spcPct val="90000"/>
              </a:lnSpc>
            </a:pPr>
            <a:r>
              <a:rPr lang="en-US" sz="8000"/>
              <a:t>Aquatic Macroinvertebrates and Urbanization</a:t>
            </a:r>
          </a:p>
        </p:txBody>
      </p:sp>
      <p:sp>
        <p:nvSpPr>
          <p:cNvPr id="3" name="Subtitle 2">
            <a:extLst>
              <a:ext uri="{FF2B5EF4-FFF2-40B4-BE49-F238E27FC236}">
                <a16:creationId xmlns:a16="http://schemas.microsoft.com/office/drawing/2014/main" id="{A1FC0279-2F5D-2149-B04B-722B8EE25039}"/>
              </a:ext>
            </a:extLst>
          </p:cNvPr>
          <p:cNvSpPr>
            <a:spLocks noGrp="1"/>
          </p:cNvSpPr>
          <p:nvPr>
            <p:ph type="subTitle" idx="1"/>
          </p:nvPr>
        </p:nvSpPr>
        <p:spPr>
          <a:xfrm>
            <a:off x="965505" y="4777380"/>
            <a:ext cx="10260990" cy="1209763"/>
          </a:xfrm>
        </p:spPr>
        <p:txBody>
          <a:bodyPr>
            <a:normAutofit/>
          </a:bodyPr>
          <a:lstStyle/>
          <a:p>
            <a:pPr algn="ctr"/>
            <a:r>
              <a:rPr lang="en-US" sz="2400" dirty="0">
                <a:solidFill>
                  <a:schemeClr val="bg2">
                    <a:lumMod val="20000"/>
                    <a:lumOff val="80000"/>
                  </a:schemeClr>
                </a:solidFill>
              </a:rPr>
              <a:t>Exploring urbanization’s effect on leaf litter decomposition in six streams of Puerto Rico using R</a:t>
            </a:r>
          </a:p>
        </p:txBody>
      </p:sp>
      <p:pic>
        <p:nvPicPr>
          <p:cNvPr id="8" name="Audio 7">
            <a:hlinkClick r:id="" action="ppaction://media"/>
            <a:extLst>
              <a:ext uri="{FF2B5EF4-FFF2-40B4-BE49-F238E27FC236}">
                <a16:creationId xmlns:a16="http://schemas.microsoft.com/office/drawing/2014/main" id="{6110ED53-5D81-3447-8792-EFEB888EDC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1920988"/>
      </p:ext>
    </p:extLst>
  </p:cSld>
  <p:clrMapOvr>
    <a:masterClrMapping/>
  </p:clrMapOvr>
  <mc:AlternateContent xmlns:mc="http://schemas.openxmlformats.org/markup-compatibility/2006">
    <mc:Choice xmlns:p14="http://schemas.microsoft.com/office/powerpoint/2010/main" Requires="p14">
      <p:transition spd="slow" p14:dur="2000" advTm="30813"/>
    </mc:Choice>
    <mc:Fallback>
      <p:transition spd="slow" advTm="3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eaf&#10;&#10;Description automatically generated">
            <a:extLst>
              <a:ext uri="{FF2B5EF4-FFF2-40B4-BE49-F238E27FC236}">
                <a16:creationId xmlns:a16="http://schemas.microsoft.com/office/drawing/2014/main" id="{E53CCAE4-E52F-8E4C-A974-3EC27CD930C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5400000">
            <a:off x="-3137111" y="-2896920"/>
            <a:ext cx="8122508" cy="6091881"/>
          </a:xfrm>
          <a:prstGeom prst="rect">
            <a:avLst/>
          </a:prstGeom>
        </p:spPr>
      </p:pic>
      <p:sp>
        <p:nvSpPr>
          <p:cNvPr id="2" name="Title 1">
            <a:extLst>
              <a:ext uri="{FF2B5EF4-FFF2-40B4-BE49-F238E27FC236}">
                <a16:creationId xmlns:a16="http://schemas.microsoft.com/office/drawing/2014/main" id="{9520AF38-FCDD-F74D-B033-0DDC601DAF2C}"/>
              </a:ext>
            </a:extLst>
          </p:cNvPr>
          <p:cNvSpPr>
            <a:spLocks noGrp="1"/>
          </p:cNvSpPr>
          <p:nvPr>
            <p:ph type="title"/>
          </p:nvPr>
        </p:nvSpPr>
        <p:spPr>
          <a:xfrm>
            <a:off x="3230715" y="-251012"/>
            <a:ext cx="5730570" cy="1913021"/>
          </a:xfrm>
        </p:spPr>
        <p:txBody>
          <a:bodyPr anchor="ctr">
            <a:normAutofit/>
          </a:bodyPr>
          <a:lstStyle/>
          <a:p>
            <a:pPr algn="ctr"/>
            <a:r>
              <a:rPr lang="en-US" dirty="0"/>
              <a:t>Setting the stage</a:t>
            </a:r>
          </a:p>
        </p:txBody>
      </p:sp>
      <p:sp>
        <p:nvSpPr>
          <p:cNvPr id="17" name="Content Placeholder 2">
            <a:extLst>
              <a:ext uri="{FF2B5EF4-FFF2-40B4-BE49-F238E27FC236}">
                <a16:creationId xmlns:a16="http://schemas.microsoft.com/office/drawing/2014/main" id="{9EFEB3E9-8C16-4942-9BC4-B8501D5EBB69}"/>
              </a:ext>
            </a:extLst>
          </p:cNvPr>
          <p:cNvSpPr>
            <a:spLocks noGrp="1"/>
          </p:cNvSpPr>
          <p:nvPr>
            <p:ph idx="1"/>
          </p:nvPr>
        </p:nvSpPr>
        <p:spPr>
          <a:xfrm>
            <a:off x="3970084" y="1181431"/>
            <a:ext cx="6859807" cy="5248657"/>
          </a:xfrm>
        </p:spPr>
        <p:txBody>
          <a:bodyPr anchor="ctr">
            <a:noAutofit/>
          </a:bodyPr>
          <a:lstStyle/>
          <a:p>
            <a:r>
              <a:rPr lang="en-US" sz="1600" dirty="0"/>
              <a:t>Have you ever flipped over a rock in a stream or river and seen the big (and small) critters living underneath of them? </a:t>
            </a:r>
          </a:p>
          <a:p>
            <a:pPr lvl="1"/>
            <a:r>
              <a:rPr lang="en-US" sz="1200" dirty="0"/>
              <a:t>These are macroinvertebrates, or small aquatic insects, and they are important for the health of the overall stream.</a:t>
            </a:r>
          </a:p>
          <a:p>
            <a:pPr lvl="1"/>
            <a:r>
              <a:rPr lang="en-US" sz="1200" dirty="0"/>
              <a:t>They help break down substrate and filter the water!</a:t>
            </a:r>
          </a:p>
          <a:p>
            <a:pPr lvl="1"/>
            <a:r>
              <a:rPr lang="en-US" sz="1200" dirty="0"/>
              <a:t>They are also important because they help to transform nutrients so that many other organisms can get food.</a:t>
            </a:r>
          </a:p>
          <a:p>
            <a:pPr lvl="1"/>
            <a:r>
              <a:rPr lang="en-US" sz="1200" dirty="0"/>
              <a:t>Also, many fish find them to be a delicious food source, yum</a:t>
            </a:r>
          </a:p>
          <a:p>
            <a:r>
              <a:rPr lang="en-US" sz="1600" dirty="0"/>
              <a:t>But what happens when humans build and disrupt the land nearby to streams?</a:t>
            </a:r>
          </a:p>
          <a:p>
            <a:r>
              <a:rPr lang="en-US" sz="1600" dirty="0"/>
              <a:t>Ecologically, urbanization can pose threats to ecosystems. For aquatic ecosystems it can increase the number of pollutants that enter the stream due to runoff.</a:t>
            </a:r>
          </a:p>
          <a:p>
            <a:r>
              <a:rPr lang="en-US" sz="1600" dirty="0"/>
              <a:t>These pollutants affect the biodiversity of the macroinvertebrates (like the mayfly nymph to the left) which can disrupt the rate of decomposition of the leaf litter that enters the stream</a:t>
            </a:r>
            <a:r>
              <a:rPr lang="en-US" sz="1600" b="1" baseline="30000" dirty="0"/>
              <a:t>1</a:t>
            </a:r>
            <a:r>
              <a:rPr lang="en-US" sz="1600" b="1" dirty="0"/>
              <a:t>, </a:t>
            </a:r>
            <a:r>
              <a:rPr lang="en-US" sz="1600" dirty="0"/>
              <a:t>preventing a transfer of energy (in the form of nutrients) to other organisms. </a:t>
            </a:r>
            <a:endParaRPr lang="en-US" sz="2000" dirty="0"/>
          </a:p>
        </p:txBody>
      </p:sp>
      <p:pic>
        <p:nvPicPr>
          <p:cNvPr id="4" name="Picture 3" descr="A picture containing invertebrate, arthropod, insect&#10;&#10;Description automatically generated">
            <a:extLst>
              <a:ext uri="{FF2B5EF4-FFF2-40B4-BE49-F238E27FC236}">
                <a16:creationId xmlns:a16="http://schemas.microsoft.com/office/drawing/2014/main" id="{C323E50E-37BF-F140-8710-C88EA2DA79B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5400000">
            <a:off x="-410472" y="1602071"/>
            <a:ext cx="5248657" cy="3115542"/>
          </a:xfrm>
          <a:prstGeom prst="rect">
            <a:avLst/>
          </a:prstGeom>
        </p:spPr>
      </p:pic>
      <p:pic>
        <p:nvPicPr>
          <p:cNvPr id="3" name="Audio 2">
            <a:hlinkClick r:id="" action="ppaction://media"/>
            <a:extLst>
              <a:ext uri="{FF2B5EF4-FFF2-40B4-BE49-F238E27FC236}">
                <a16:creationId xmlns:a16="http://schemas.microsoft.com/office/drawing/2014/main" id="{BE5A9056-3419-A748-89CA-4C5B1E5277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15950973"/>
      </p:ext>
    </p:extLst>
  </p:cSld>
  <p:clrMapOvr>
    <a:masterClrMapping/>
  </p:clrMapOvr>
  <mc:AlternateContent xmlns:mc="http://schemas.openxmlformats.org/markup-compatibility/2006">
    <mc:Choice xmlns:p14="http://schemas.microsoft.com/office/powerpoint/2010/main" Requires="p14">
      <p:transition spd="slow" p14:dur="2000" advTm="65637"/>
    </mc:Choice>
    <mc:Fallback>
      <p:transition spd="slow" advTm="6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3" name="Picture 42" descr="A close-up of a colorful leaf&#10;&#10;Description automatically generated with low confidence">
            <a:extLst>
              <a:ext uri="{FF2B5EF4-FFF2-40B4-BE49-F238E27FC236}">
                <a16:creationId xmlns:a16="http://schemas.microsoft.com/office/drawing/2014/main" id="{809007C2-F3C4-8A41-A0EE-AC25C89FD564}"/>
              </a:ext>
            </a:extLst>
          </p:cNvPr>
          <p:cNvPicPr>
            <a:picLocks noChangeAspect="1"/>
          </p:cNvPicPr>
          <p:nvPr/>
        </p:nvPicPr>
        <p:blipFill>
          <a:blip r:embed="rId4">
            <a:clrChange>
              <a:clrFrom>
                <a:srgbClr val="FFFFFF"/>
              </a:clrFrom>
              <a:clrTo>
                <a:srgbClr val="FFFFFF">
                  <a:alpha val="0"/>
                </a:srgbClr>
              </a:clrTo>
            </a:clrChange>
            <a:extLst>
              <a:ext uri="{837473B0-CC2E-450A-ABE3-18F120FF3D39}">
                <a1611:picAttrSrcUrl xmlns:a1611="http://schemas.microsoft.com/office/drawing/2016/11/main" r:id="rId5"/>
              </a:ext>
            </a:extLst>
          </a:blip>
          <a:stretch>
            <a:fillRect/>
          </a:stretch>
        </p:blipFill>
        <p:spPr>
          <a:xfrm rot="2096239">
            <a:off x="1036380" y="2577830"/>
            <a:ext cx="2552633" cy="2169739"/>
          </a:xfrm>
          <a:prstGeom prst="rect">
            <a:avLst/>
          </a:prstGeom>
        </p:spPr>
      </p:pic>
      <p:pic>
        <p:nvPicPr>
          <p:cNvPr id="41" name="Picture 40" descr="A green leaf on a white background&#10;&#10;Description automatically generated with medium confidence">
            <a:extLst>
              <a:ext uri="{FF2B5EF4-FFF2-40B4-BE49-F238E27FC236}">
                <a16:creationId xmlns:a16="http://schemas.microsoft.com/office/drawing/2014/main" id="{05C342D6-AE4D-0D45-8C45-11E76AD0E6E2}"/>
              </a:ext>
            </a:extLst>
          </p:cNvPr>
          <p:cNvPicPr>
            <a:picLocks noChangeAspect="1"/>
          </p:cNvPicPr>
          <p:nvPr/>
        </p:nvPicPr>
        <p:blipFill>
          <a:blip r:embed="rId6">
            <a:clrChange>
              <a:clrFrom>
                <a:srgbClr val="FFFFFF"/>
              </a:clrFrom>
              <a:clrTo>
                <a:srgbClr val="FFFFFF">
                  <a:alpha val="0"/>
                </a:srgbClr>
              </a:clrTo>
            </a:clrChange>
            <a:extLst>
              <a:ext uri="{837473B0-CC2E-450A-ABE3-18F120FF3D39}">
                <a1611:picAttrSrcUrl xmlns:a1611="http://schemas.microsoft.com/office/drawing/2016/11/main" r:id="rId7"/>
              </a:ext>
            </a:extLst>
          </a:blip>
          <a:stretch>
            <a:fillRect/>
          </a:stretch>
        </p:blipFill>
        <p:spPr>
          <a:xfrm rot="1576291">
            <a:off x="5997348" y="293474"/>
            <a:ext cx="2463800" cy="1676400"/>
          </a:xfrm>
          <a:prstGeom prst="rect">
            <a:avLst/>
          </a:prstGeom>
        </p:spPr>
      </p:pic>
      <p:sp>
        <p:nvSpPr>
          <p:cNvPr id="2" name="Title 1">
            <a:extLst>
              <a:ext uri="{FF2B5EF4-FFF2-40B4-BE49-F238E27FC236}">
                <a16:creationId xmlns:a16="http://schemas.microsoft.com/office/drawing/2014/main" id="{956A5311-C80A-624C-97C6-6540C095AB18}"/>
              </a:ext>
            </a:extLst>
          </p:cNvPr>
          <p:cNvSpPr>
            <a:spLocks noGrp="1"/>
          </p:cNvSpPr>
          <p:nvPr>
            <p:ph type="title"/>
          </p:nvPr>
        </p:nvSpPr>
        <p:spPr>
          <a:xfrm>
            <a:off x="2381046" y="-65588"/>
            <a:ext cx="9252154" cy="1016654"/>
          </a:xfrm>
        </p:spPr>
        <p:txBody>
          <a:bodyPr>
            <a:normAutofit/>
          </a:bodyPr>
          <a:lstStyle/>
          <a:p>
            <a:pPr>
              <a:lnSpc>
                <a:spcPct val="90000"/>
              </a:lnSpc>
            </a:pPr>
            <a:r>
              <a:rPr lang="en-US" sz="3300" b="1" dirty="0">
                <a:solidFill>
                  <a:schemeClr val="tx2">
                    <a:lumMod val="75000"/>
                  </a:schemeClr>
                </a:solidFill>
              </a:rPr>
              <a:t>How will we look at this problem?</a:t>
            </a:r>
          </a:p>
        </p:txBody>
      </p:sp>
      <p:sp>
        <p:nvSpPr>
          <p:cNvPr id="8" name="TextBox 7">
            <a:extLst>
              <a:ext uri="{FF2B5EF4-FFF2-40B4-BE49-F238E27FC236}">
                <a16:creationId xmlns:a16="http://schemas.microsoft.com/office/drawing/2014/main" id="{4EC53621-ECC4-544D-9E1F-79E3845755E4}"/>
              </a:ext>
            </a:extLst>
          </p:cNvPr>
          <p:cNvSpPr txBox="1"/>
          <p:nvPr/>
        </p:nvSpPr>
        <p:spPr>
          <a:xfrm>
            <a:off x="4453408" y="1643338"/>
            <a:ext cx="3272590" cy="1446550"/>
          </a:xfrm>
          <a:prstGeom prst="rect">
            <a:avLst/>
          </a:prstGeom>
          <a:noFill/>
        </p:spPr>
        <p:txBody>
          <a:bodyPr wrap="square" rtlCol="0">
            <a:spAutoFit/>
          </a:bodyPr>
          <a:lstStyle/>
          <a:p>
            <a:pPr algn="just"/>
            <a:r>
              <a:rPr lang="en-US" sz="1400" dirty="0"/>
              <a:t>What is a macroinvertebrate? What roles do they play in the aquatic ecosystem. They are important for monitoring water health quality and cleaning the water of many different types of substrates.</a:t>
            </a:r>
          </a:p>
          <a:p>
            <a:endParaRPr lang="en-US" dirty="0"/>
          </a:p>
        </p:txBody>
      </p:sp>
      <p:sp>
        <p:nvSpPr>
          <p:cNvPr id="10" name="TextBox 9">
            <a:extLst>
              <a:ext uri="{FF2B5EF4-FFF2-40B4-BE49-F238E27FC236}">
                <a16:creationId xmlns:a16="http://schemas.microsoft.com/office/drawing/2014/main" id="{5AD8E334-BB90-924D-890F-343ED93EA5A1}"/>
              </a:ext>
            </a:extLst>
          </p:cNvPr>
          <p:cNvSpPr txBox="1"/>
          <p:nvPr/>
        </p:nvSpPr>
        <p:spPr>
          <a:xfrm>
            <a:off x="8642123" y="1643338"/>
            <a:ext cx="2900947" cy="1877437"/>
          </a:xfrm>
          <a:prstGeom prst="rect">
            <a:avLst/>
          </a:prstGeom>
          <a:noFill/>
        </p:spPr>
        <p:txBody>
          <a:bodyPr wrap="square" rtlCol="0">
            <a:spAutoFit/>
          </a:bodyPr>
          <a:lstStyle/>
          <a:p>
            <a:pPr algn="just"/>
            <a:r>
              <a:rPr lang="en-US" sz="1400" dirty="0"/>
              <a:t>Urbanization has been shown to be detrimental to many ecosystems. For streams and rivers, a side effect of urbanization is an increase in runoff. Pollutants enter the streams in greater quantities, wreaking havoc on sensitive macroinvertebrates.</a:t>
            </a:r>
          </a:p>
          <a:p>
            <a:endParaRPr lang="en-US" dirty="0"/>
          </a:p>
        </p:txBody>
      </p:sp>
      <p:sp>
        <p:nvSpPr>
          <p:cNvPr id="17" name="Right Arrow 16">
            <a:extLst>
              <a:ext uri="{FF2B5EF4-FFF2-40B4-BE49-F238E27FC236}">
                <a16:creationId xmlns:a16="http://schemas.microsoft.com/office/drawing/2014/main" id="{3F1BF442-F4D7-874C-B41D-C98AC1133C5B}"/>
              </a:ext>
            </a:extLst>
          </p:cNvPr>
          <p:cNvSpPr/>
          <p:nvPr/>
        </p:nvSpPr>
        <p:spPr>
          <a:xfrm rot="1158592">
            <a:off x="7919366" y="2358189"/>
            <a:ext cx="505327"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FFC72411-CE76-464F-8DB0-754DC0A20AD9}"/>
              </a:ext>
            </a:extLst>
          </p:cNvPr>
          <p:cNvSpPr/>
          <p:nvPr/>
        </p:nvSpPr>
        <p:spPr>
          <a:xfrm rot="8160123">
            <a:off x="8992449" y="4031341"/>
            <a:ext cx="1479069" cy="251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invertebrate, arthropod, insect&#10;&#10;Description automatically generated">
            <a:extLst>
              <a:ext uri="{FF2B5EF4-FFF2-40B4-BE49-F238E27FC236}">
                <a16:creationId xmlns:a16="http://schemas.microsoft.com/office/drawing/2014/main" id="{AB4C1E64-3E22-0A48-8472-046032B98A7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1795396">
            <a:off x="7047701" y="1201660"/>
            <a:ext cx="1767245" cy="764708"/>
          </a:xfrm>
          <a:prstGeom prst="rect">
            <a:avLst/>
          </a:prstGeom>
        </p:spPr>
      </p:pic>
      <p:pic>
        <p:nvPicPr>
          <p:cNvPr id="33" name="Picture 32" descr="A picture containing invertebrate, arthropod, amphipod&#10;&#10;Description automatically generated">
            <a:extLst>
              <a:ext uri="{FF2B5EF4-FFF2-40B4-BE49-F238E27FC236}">
                <a16:creationId xmlns:a16="http://schemas.microsoft.com/office/drawing/2014/main" id="{14CB7CA2-064F-D548-B437-77F27EED89A0}"/>
              </a:ext>
            </a:extLst>
          </p:cNvPr>
          <p:cNvPicPr>
            <a:picLocks noChangeAspect="1"/>
          </p:cNvPicPr>
          <p:nvPr/>
        </p:nvPicPr>
        <p:blipFill>
          <a:blip r:embed="rId10">
            <a:extLst>
              <a:ext uri="{837473B0-CC2E-450A-ABE3-18F120FF3D39}">
                <a1611:picAttrSrcUrl xmlns:a1611="http://schemas.microsoft.com/office/drawing/2016/11/main" r:id="rId9"/>
              </a:ext>
            </a:extLst>
          </a:blip>
          <a:stretch>
            <a:fillRect/>
          </a:stretch>
        </p:blipFill>
        <p:spPr>
          <a:xfrm rot="3221278">
            <a:off x="9831348" y="4927600"/>
            <a:ext cx="1419833" cy="965200"/>
          </a:xfrm>
          <a:prstGeom prst="rect">
            <a:avLst/>
          </a:prstGeom>
        </p:spPr>
      </p:pic>
      <p:pic>
        <p:nvPicPr>
          <p:cNvPr id="36" name="Picture 35" descr="A picture containing grass, outdoor, water, river&#10;&#10;Description automatically generated">
            <a:extLst>
              <a:ext uri="{FF2B5EF4-FFF2-40B4-BE49-F238E27FC236}">
                <a16:creationId xmlns:a16="http://schemas.microsoft.com/office/drawing/2014/main" id="{F8B27B79-3ACD-F84C-9852-D6E724816C08}"/>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171255" y="2935188"/>
            <a:ext cx="3652186" cy="1396729"/>
          </a:xfrm>
          <a:prstGeom prst="rect">
            <a:avLst/>
          </a:prstGeom>
          <a:ln>
            <a:noFill/>
          </a:ln>
          <a:effectLst>
            <a:softEdge rad="112500"/>
          </a:effectLst>
        </p:spPr>
      </p:pic>
      <p:pic>
        <p:nvPicPr>
          <p:cNvPr id="38" name="Picture 37" descr="A close-up of a colorful leaf&#10;&#10;Description automatically generated with low confidence">
            <a:extLst>
              <a:ext uri="{FF2B5EF4-FFF2-40B4-BE49-F238E27FC236}">
                <a16:creationId xmlns:a16="http://schemas.microsoft.com/office/drawing/2014/main" id="{33C6C509-EBE4-F446-9814-320D68B78B25}"/>
              </a:ext>
            </a:extLst>
          </p:cNvPr>
          <p:cNvPicPr>
            <a:picLocks noChangeAspect="1"/>
          </p:cNvPicPr>
          <p:nvPr/>
        </p:nvPicPr>
        <p:blipFill>
          <a:blip r:embed="rId4">
            <a:clrChange>
              <a:clrFrom>
                <a:srgbClr val="FFFFFF"/>
              </a:clrFrom>
              <a:clrTo>
                <a:srgbClr val="FFFFFF">
                  <a:alpha val="0"/>
                </a:srgbClr>
              </a:clrTo>
            </a:clrChange>
            <a:extLst>
              <a:ext uri="{837473B0-CC2E-450A-ABE3-18F120FF3D39}">
                <a1611:picAttrSrcUrl xmlns:a1611="http://schemas.microsoft.com/office/drawing/2016/11/main" r:id="rId5"/>
              </a:ext>
            </a:extLst>
          </a:blip>
          <a:stretch>
            <a:fillRect/>
          </a:stretch>
        </p:blipFill>
        <p:spPr>
          <a:xfrm rot="15820497">
            <a:off x="9028630" y="5241381"/>
            <a:ext cx="1347189" cy="1145111"/>
          </a:xfrm>
          <a:prstGeom prst="rect">
            <a:avLst/>
          </a:prstGeom>
        </p:spPr>
      </p:pic>
      <p:sp>
        <p:nvSpPr>
          <p:cNvPr id="6" name="TextBox 5">
            <a:extLst>
              <a:ext uri="{FF2B5EF4-FFF2-40B4-BE49-F238E27FC236}">
                <a16:creationId xmlns:a16="http://schemas.microsoft.com/office/drawing/2014/main" id="{B473AF30-F673-7443-92DB-FBAF215A96B1}"/>
              </a:ext>
            </a:extLst>
          </p:cNvPr>
          <p:cNvSpPr txBox="1"/>
          <p:nvPr/>
        </p:nvSpPr>
        <p:spPr>
          <a:xfrm>
            <a:off x="673444" y="1415798"/>
            <a:ext cx="3094539" cy="1384995"/>
          </a:xfrm>
          <a:prstGeom prst="rect">
            <a:avLst/>
          </a:prstGeom>
          <a:noFill/>
        </p:spPr>
        <p:txBody>
          <a:bodyPr wrap="square" rtlCol="0" anchor="ctr">
            <a:spAutoFit/>
          </a:bodyPr>
          <a:lstStyle/>
          <a:p>
            <a:pPr algn="just"/>
            <a:r>
              <a:rPr lang="en-US" sz="1400" dirty="0"/>
              <a:t>To get in the mindset of our lesson, we will read our authors’ paper, </a:t>
            </a:r>
            <a:r>
              <a:rPr lang="en-US" sz="1400" i="1" dirty="0"/>
              <a:t>Leaf litter decomposition AND macroinvertebrate ASSEMBLAGES along an urban stream gradient in Puerto Rico</a:t>
            </a:r>
            <a:r>
              <a:rPr lang="en-US" sz="1400" dirty="0"/>
              <a:t>, to learn more about this environmental problem.</a:t>
            </a:r>
          </a:p>
        </p:txBody>
      </p:sp>
      <p:sp>
        <p:nvSpPr>
          <p:cNvPr id="12" name="TextBox 11">
            <a:extLst>
              <a:ext uri="{FF2B5EF4-FFF2-40B4-BE49-F238E27FC236}">
                <a16:creationId xmlns:a16="http://schemas.microsoft.com/office/drawing/2014/main" id="{C35B4258-9B53-BD4A-9722-3D000BCFE7E1}"/>
              </a:ext>
            </a:extLst>
          </p:cNvPr>
          <p:cNvSpPr txBox="1"/>
          <p:nvPr/>
        </p:nvSpPr>
        <p:spPr>
          <a:xfrm>
            <a:off x="6575257" y="4483318"/>
            <a:ext cx="2301481" cy="1384995"/>
          </a:xfrm>
          <a:prstGeom prst="rect">
            <a:avLst/>
          </a:prstGeom>
          <a:noFill/>
        </p:spPr>
        <p:txBody>
          <a:bodyPr wrap="square" rtlCol="0">
            <a:spAutoFit/>
          </a:bodyPr>
          <a:lstStyle/>
          <a:p>
            <a:pPr algn="just"/>
            <a:r>
              <a:rPr lang="en-US" sz="1400" dirty="0"/>
              <a:t>Many studies have been done to look at this environmental problem, but only a few have looked at how urbanization affects leaf litter breakdown in streams.</a:t>
            </a:r>
          </a:p>
        </p:txBody>
      </p:sp>
      <p:sp>
        <p:nvSpPr>
          <p:cNvPr id="14" name="TextBox 13">
            <a:extLst>
              <a:ext uri="{FF2B5EF4-FFF2-40B4-BE49-F238E27FC236}">
                <a16:creationId xmlns:a16="http://schemas.microsoft.com/office/drawing/2014/main" id="{18028B2E-0C23-F648-A4A7-AE69CC36366D}"/>
              </a:ext>
            </a:extLst>
          </p:cNvPr>
          <p:cNvSpPr txBox="1"/>
          <p:nvPr/>
        </p:nvSpPr>
        <p:spPr>
          <a:xfrm>
            <a:off x="2328412" y="5048187"/>
            <a:ext cx="3094539" cy="1384995"/>
          </a:xfrm>
          <a:prstGeom prst="rect">
            <a:avLst/>
          </a:prstGeom>
          <a:noFill/>
        </p:spPr>
        <p:txBody>
          <a:bodyPr wrap="square" rtlCol="0">
            <a:spAutoFit/>
          </a:bodyPr>
          <a:lstStyle/>
          <a:p>
            <a:pPr algn="just"/>
            <a:r>
              <a:rPr lang="en-US" sz="1400" dirty="0"/>
              <a:t>In this Qubes Lesson we will look at how leaf litter decomposition is affected by urbanization, and we will look at the ecological process that changes due to urbanization’s intrusion in the aquatic environment.</a:t>
            </a:r>
          </a:p>
        </p:txBody>
      </p:sp>
      <p:sp>
        <p:nvSpPr>
          <p:cNvPr id="16" name="Right Arrow 15">
            <a:extLst>
              <a:ext uri="{FF2B5EF4-FFF2-40B4-BE49-F238E27FC236}">
                <a16:creationId xmlns:a16="http://schemas.microsoft.com/office/drawing/2014/main" id="{FDE4A29C-BCFB-3841-BA8F-97989751DA63}"/>
              </a:ext>
            </a:extLst>
          </p:cNvPr>
          <p:cNvSpPr/>
          <p:nvPr/>
        </p:nvSpPr>
        <p:spPr>
          <a:xfrm rot="545652">
            <a:off x="3847499" y="2000011"/>
            <a:ext cx="505327"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B325221C-2D45-764A-8BD1-A3256ABAE230}"/>
              </a:ext>
            </a:extLst>
          </p:cNvPr>
          <p:cNvSpPr/>
          <p:nvPr/>
        </p:nvSpPr>
        <p:spPr>
          <a:xfrm rot="9803913">
            <a:off x="5740625" y="5464202"/>
            <a:ext cx="505327" cy="21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invertebrate, arthropod, insect&#10;&#10;Description automatically generated">
            <a:extLst>
              <a:ext uri="{FF2B5EF4-FFF2-40B4-BE49-F238E27FC236}">
                <a16:creationId xmlns:a16="http://schemas.microsoft.com/office/drawing/2014/main" id="{F292FBE9-8B50-7344-929F-09405F19689F}"/>
              </a:ext>
            </a:extLst>
          </p:cNvPr>
          <p:cNvPicPr>
            <a:picLocks noChangeAspect="1"/>
          </p:cNvPicPr>
          <p:nvPr/>
        </p:nvPicPr>
        <p:blipFill>
          <a:blip r:embed="rId13">
            <a:extLst>
              <a:ext uri="{837473B0-CC2E-450A-ABE3-18F120FF3D39}">
                <a1611:picAttrSrcUrl xmlns:a1611="http://schemas.microsoft.com/office/drawing/2016/11/main" r:id="rId9"/>
              </a:ext>
            </a:extLst>
          </a:blip>
          <a:stretch>
            <a:fillRect/>
          </a:stretch>
        </p:blipFill>
        <p:spPr>
          <a:xfrm rot="7637377">
            <a:off x="363105" y="3853659"/>
            <a:ext cx="2333258" cy="1384995"/>
          </a:xfrm>
          <a:prstGeom prst="rect">
            <a:avLst/>
          </a:prstGeom>
        </p:spPr>
      </p:pic>
      <p:pic>
        <p:nvPicPr>
          <p:cNvPr id="4" name="Audio 3">
            <a:hlinkClick r:id="" action="ppaction://media"/>
            <a:extLst>
              <a:ext uri="{FF2B5EF4-FFF2-40B4-BE49-F238E27FC236}">
                <a16:creationId xmlns:a16="http://schemas.microsoft.com/office/drawing/2014/main" id="{BCAE92BE-630D-304A-BEC8-A134E316112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43038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1527"/>
    </mc:Choice>
    <mc:Fallback>
      <p:transition spd="slow" advTm="10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8808-7B3D-9A44-B189-CEFE40D65F77}"/>
              </a:ext>
            </a:extLst>
          </p:cNvPr>
          <p:cNvSpPr>
            <a:spLocks noGrp="1"/>
          </p:cNvSpPr>
          <p:nvPr>
            <p:ph type="title"/>
          </p:nvPr>
        </p:nvSpPr>
        <p:spPr>
          <a:xfrm>
            <a:off x="742918" y="0"/>
            <a:ext cx="6989091" cy="1590126"/>
          </a:xfrm>
        </p:spPr>
        <p:txBody>
          <a:bodyPr anchor="ctr">
            <a:normAutofit/>
          </a:bodyPr>
          <a:lstStyle/>
          <a:p>
            <a:r>
              <a:rPr lang="en-US" sz="3200" b="1" dirty="0">
                <a:solidFill>
                  <a:schemeClr val="tx2">
                    <a:lumMod val="75000"/>
                  </a:schemeClr>
                </a:solidFill>
              </a:rPr>
              <a:t>R Lesson: Re-creating our study's analyses</a:t>
            </a:r>
          </a:p>
        </p:txBody>
      </p:sp>
      <p:graphicFrame>
        <p:nvGraphicFramePr>
          <p:cNvPr id="5" name="Content Placeholder 2">
            <a:extLst>
              <a:ext uri="{FF2B5EF4-FFF2-40B4-BE49-F238E27FC236}">
                <a16:creationId xmlns:a16="http://schemas.microsoft.com/office/drawing/2014/main" id="{A8A4CA54-0811-4548-B19C-EA608F712D1C}"/>
              </a:ext>
            </a:extLst>
          </p:cNvPr>
          <p:cNvGraphicFramePr>
            <a:graphicFrameLocks noGrp="1"/>
          </p:cNvGraphicFramePr>
          <p:nvPr>
            <p:ph idx="1"/>
            <p:extLst>
              <p:ext uri="{D42A27DB-BD31-4B8C-83A1-F6EECF244321}">
                <p14:modId xmlns:p14="http://schemas.microsoft.com/office/powerpoint/2010/main" val="2893540259"/>
              </p:ext>
            </p:extLst>
          </p:nvPr>
        </p:nvGraphicFramePr>
        <p:xfrm>
          <a:off x="4237464" y="614554"/>
          <a:ext cx="6496050" cy="6404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7">
            <a:extLst>
              <a:ext uri="{FF2B5EF4-FFF2-40B4-BE49-F238E27FC236}">
                <a16:creationId xmlns:a16="http://schemas.microsoft.com/office/drawing/2014/main" id="{787CB6C4-1BAF-D949-AF3E-00ECBEBE24B3}"/>
              </a:ext>
            </a:extLst>
          </p:cNvPr>
          <p:cNvPicPr>
            <a:picLocks noChangeAspect="1"/>
          </p:cNvPicPr>
          <p:nvPr/>
        </p:nvPicPr>
        <p:blipFill>
          <a:blip r:embed="rId9">
            <a:alphaModFix amt="75000"/>
          </a:blip>
          <a:stretch>
            <a:fillRect/>
          </a:stretch>
        </p:blipFill>
        <p:spPr>
          <a:xfrm>
            <a:off x="976727" y="2189058"/>
            <a:ext cx="2554441" cy="1981200"/>
          </a:xfrm>
          <a:prstGeom prst="rect">
            <a:avLst/>
          </a:prstGeom>
        </p:spPr>
      </p:pic>
      <p:pic>
        <p:nvPicPr>
          <p:cNvPr id="4" name="Picture 3" descr="A picture containing arthropod, amphipod, insect, shrimp&#10;&#10;Description automatically generated">
            <a:extLst>
              <a:ext uri="{FF2B5EF4-FFF2-40B4-BE49-F238E27FC236}">
                <a16:creationId xmlns:a16="http://schemas.microsoft.com/office/drawing/2014/main" id="{569614BD-A003-3D4A-A30E-F0C9A3A7E7F5}"/>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 uri="{837473B0-CC2E-450A-ABE3-18F120FF3D39}">
                <a1611:picAttrSrcUrl xmlns:a1611="http://schemas.microsoft.com/office/drawing/2016/11/main" r:id="rId12"/>
              </a:ext>
            </a:extLst>
          </a:blip>
          <a:stretch>
            <a:fillRect/>
          </a:stretch>
        </p:blipFill>
        <p:spPr>
          <a:xfrm rot="18046937">
            <a:off x="9768015" y="3155938"/>
            <a:ext cx="3343590" cy="1720613"/>
          </a:xfrm>
          <a:prstGeom prst="rect">
            <a:avLst/>
          </a:prstGeom>
        </p:spPr>
      </p:pic>
      <p:pic>
        <p:nvPicPr>
          <p:cNvPr id="3" name="Audio 2">
            <a:hlinkClick r:id="" action="ppaction://media"/>
            <a:extLst>
              <a:ext uri="{FF2B5EF4-FFF2-40B4-BE49-F238E27FC236}">
                <a16:creationId xmlns:a16="http://schemas.microsoft.com/office/drawing/2014/main" id="{E3CCB3A7-1F89-B848-B08E-39FD77ADF8E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06412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7894"/>
    </mc:Choice>
    <mc:Fallback>
      <p:transition spd="slow" advTm="57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0B7A-F537-0342-8DD5-A84AF012EA60}"/>
              </a:ext>
            </a:extLst>
          </p:cNvPr>
          <p:cNvSpPr>
            <a:spLocks noGrp="1"/>
          </p:cNvSpPr>
          <p:nvPr>
            <p:ph type="title"/>
          </p:nvPr>
        </p:nvSpPr>
        <p:spPr>
          <a:xfrm>
            <a:off x="2286002" y="0"/>
            <a:ext cx="9905998" cy="1478570"/>
          </a:xfrm>
        </p:spPr>
        <p:txBody>
          <a:bodyPr/>
          <a:lstStyle/>
          <a:p>
            <a:r>
              <a:rPr lang="en-US" dirty="0"/>
              <a:t>Leading back to the Big Picture</a:t>
            </a:r>
          </a:p>
        </p:txBody>
      </p:sp>
      <p:sp>
        <p:nvSpPr>
          <p:cNvPr id="3" name="Content Placeholder 2">
            <a:extLst>
              <a:ext uri="{FF2B5EF4-FFF2-40B4-BE49-F238E27FC236}">
                <a16:creationId xmlns:a16="http://schemas.microsoft.com/office/drawing/2014/main" id="{6E61BCC2-6705-3D42-A026-C67C2533AD28}"/>
              </a:ext>
            </a:extLst>
          </p:cNvPr>
          <p:cNvSpPr>
            <a:spLocks noGrp="1"/>
          </p:cNvSpPr>
          <p:nvPr>
            <p:ph idx="1"/>
          </p:nvPr>
        </p:nvSpPr>
        <p:spPr>
          <a:xfrm>
            <a:off x="1103312" y="1708484"/>
            <a:ext cx="8946541" cy="4539916"/>
          </a:xfrm>
        </p:spPr>
        <p:txBody>
          <a:bodyPr>
            <a:normAutofit fontScale="77500" lnSpcReduction="20000"/>
          </a:bodyPr>
          <a:lstStyle/>
          <a:p>
            <a:pPr marL="347472" indent="-347472"/>
            <a:r>
              <a:rPr lang="en-US" dirty="0"/>
              <a:t>There are questions that ask about some of the analyses and plots that will be created in R throughout the Markdown document.</a:t>
            </a:r>
          </a:p>
          <a:p>
            <a:pPr marL="347472" indent="-347472"/>
            <a:r>
              <a:rPr lang="en-US" dirty="0"/>
              <a:t>At the end of the Qubes lesson there will be critical thinking questions where you are put in the shoes of a stream ecologist. This will provoke some ideas about the ecological interactions that urbanization has on macroinvertebrates.</a:t>
            </a:r>
          </a:p>
          <a:p>
            <a:pPr marL="347472" indent="-347472"/>
            <a:r>
              <a:rPr lang="en-US" dirty="0"/>
              <a:t>The goal of this lesson is for the student be able to:</a:t>
            </a:r>
          </a:p>
          <a:p>
            <a:pPr marL="804672" lvl="1" indent="-347472"/>
            <a:r>
              <a:rPr lang="en-US" dirty="0"/>
              <a:t>Learn about macroinvertebrates and the roles they play in the ecosystem</a:t>
            </a:r>
          </a:p>
          <a:p>
            <a:pPr marL="804672" lvl="1" indent="-347472"/>
            <a:r>
              <a:rPr lang="en-US" dirty="0"/>
              <a:t>Learn how urbanization effects the natural ecosystem processes</a:t>
            </a:r>
          </a:p>
          <a:p>
            <a:pPr marL="804672" lvl="1" indent="-347472"/>
            <a:r>
              <a:rPr lang="en-US" dirty="0"/>
              <a:t>Think about ways that a scientist can mitigate/prevent urbanization’s effect on stream ecology</a:t>
            </a:r>
          </a:p>
          <a:p>
            <a:pPr marL="457200" indent="-914400">
              <a:buNone/>
            </a:pPr>
            <a:endParaRPr lang="en-US" dirty="0"/>
          </a:p>
          <a:p>
            <a:pPr marL="457200" indent="-914400">
              <a:buNone/>
            </a:pPr>
            <a:r>
              <a:rPr lang="en-US" b="1" dirty="0"/>
              <a:t>Citations:</a:t>
            </a:r>
          </a:p>
          <a:p>
            <a:pPr marL="457200" indent="-914400">
              <a:buNone/>
            </a:pPr>
            <a:r>
              <a:rPr lang="en-US" sz="1600" b="1" baseline="30000" dirty="0"/>
              <a:t>1 </a:t>
            </a:r>
            <a:r>
              <a:rPr lang="en-US" sz="1600" dirty="0"/>
              <a:t>Classen‐Rodríguez, L., Gutiérrez‐Fonseca, P. E., &amp; Ramírez, A. (2019). Leaf litter decomposition AND macroinvertebrate ASSEMBLAGES along an urban stream gradient in Puerto Rico. </a:t>
            </a:r>
            <a:r>
              <a:rPr lang="en-US" sz="1600" i="1" dirty="0" err="1"/>
              <a:t>Biotropica</a:t>
            </a:r>
            <a:r>
              <a:rPr lang="en-US" sz="1600" i="1" dirty="0"/>
              <a:t>,</a:t>
            </a:r>
            <a:r>
              <a:rPr lang="en-US" sz="1600" dirty="0"/>
              <a:t> </a:t>
            </a:r>
            <a:r>
              <a:rPr lang="en-US" sz="1600" i="1" dirty="0"/>
              <a:t>51</a:t>
            </a:r>
            <a:r>
              <a:rPr lang="en-US" sz="1600" dirty="0"/>
              <a:t>(5), 641-651. doi:10.1111/btp.12685</a:t>
            </a:r>
          </a:p>
          <a:p>
            <a:pPr marL="0" indent="-914400">
              <a:buNone/>
            </a:pPr>
            <a:endParaRPr lang="en-US" dirty="0"/>
          </a:p>
        </p:txBody>
      </p:sp>
      <p:pic>
        <p:nvPicPr>
          <p:cNvPr id="5" name="Audio 4">
            <a:hlinkClick r:id="" action="ppaction://media"/>
            <a:extLst>
              <a:ext uri="{FF2B5EF4-FFF2-40B4-BE49-F238E27FC236}">
                <a16:creationId xmlns:a16="http://schemas.microsoft.com/office/drawing/2014/main" id="{8A7F2CB5-A21D-A542-901C-7A88D32B9D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20062771"/>
      </p:ext>
    </p:extLst>
  </p:cSld>
  <p:clrMapOvr>
    <a:masterClrMapping/>
  </p:clrMapOvr>
  <mc:AlternateContent xmlns:mc="http://schemas.openxmlformats.org/markup-compatibility/2006">
    <mc:Choice xmlns:p14="http://schemas.microsoft.com/office/powerpoint/2010/main" Requires="p14">
      <p:transition spd="slow" p14:dur="2000" advTm="40324"/>
    </mc:Choice>
    <mc:Fallback>
      <p:transition spd="slow" advTm="4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{EDA1B9E8-9581-994B-A8B4-AF49D155461C}tf10001062</Template>
  <TotalTime>14180</TotalTime>
  <Words>707</Words>
  <Application>Microsoft Macintosh PowerPoint</Application>
  <PresentationFormat>Widescreen</PresentationFormat>
  <Paragraphs>32</Paragraphs>
  <Slides>5</Slides>
  <Notes>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Tw Cen MT</vt:lpstr>
      <vt:lpstr>Circuit</vt:lpstr>
      <vt:lpstr>Aquatic Macroinvertebrates and Urbanization</vt:lpstr>
      <vt:lpstr>Setting the stage</vt:lpstr>
      <vt:lpstr>How will we look at this problem?</vt:lpstr>
      <vt:lpstr>R Lesson: Re-creating our study's analyses</vt:lpstr>
      <vt:lpstr>Leading back to the Big Picture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Aquatic Macroinvertebrates and Urbanization</dc:title>
  <dc:creator>John Mcintosh</dc:creator>
  <cp:lastModifiedBy>John Mcintosh</cp:lastModifiedBy>
  <cp:revision>54</cp:revision>
  <dcterms:created xsi:type="dcterms:W3CDTF">2021-04-13T23:53:53Z</dcterms:created>
  <dcterms:modified xsi:type="dcterms:W3CDTF">2021-05-09T22:36:28Z</dcterms:modified>
</cp:coreProperties>
</file>