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sldIdLst>
    <p:sldId id="256" r:id="rId2"/>
    <p:sldId id="265" r:id="rId3"/>
    <p:sldId id="264" r:id="rId4"/>
    <p:sldId id="266" r:id="rId5"/>
    <p:sldId id="261" r:id="rId6"/>
    <p:sldId id="259"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yssa hoekstramccarthy" initials="ah" lastIdx="1" clrIdx="0">
    <p:extLst>
      <p:ext uri="{19B8F6BF-5375-455C-9EA6-DF929625EA0E}">
        <p15:presenceInfo xmlns:p15="http://schemas.microsoft.com/office/powerpoint/2012/main" userId="0b1b95474acf1822" providerId="Windows Live"/>
      </p:ext>
    </p:extLst>
  </p:cmAuthor>
  <p:cmAuthor id="2" name="Alyssa Hoekstra" initials="AH" lastIdx="4" clrIdx="1">
    <p:extLst>
      <p:ext uri="{19B8F6BF-5375-455C-9EA6-DF929625EA0E}">
        <p15:presenceInfo xmlns:p15="http://schemas.microsoft.com/office/powerpoint/2012/main" userId="S-1-5-21-3362134674-1434254870-618424018-3208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hoekstramccarthy" userId="0b1b95474acf1822" providerId="LiveId" clId="{B69235EE-97AA-4C40-86D2-A1598764808C}"/>
    <pc:docChg chg="custSel modSld">
      <pc:chgData name="alyssa hoekstramccarthy" userId="0b1b95474acf1822" providerId="LiveId" clId="{B69235EE-97AA-4C40-86D2-A1598764808C}" dt="2021-05-09T13:52:25.565" v="5" actId="255"/>
      <pc:docMkLst>
        <pc:docMk/>
      </pc:docMkLst>
      <pc:sldChg chg="modSp mod">
        <pc:chgData name="alyssa hoekstramccarthy" userId="0b1b95474acf1822" providerId="LiveId" clId="{B69235EE-97AA-4C40-86D2-A1598764808C}" dt="2021-05-09T13:52:25.565" v="5" actId="255"/>
        <pc:sldMkLst>
          <pc:docMk/>
          <pc:sldMk cId="1977171635" sldId="262"/>
        </pc:sldMkLst>
        <pc:spChg chg="mod">
          <ac:chgData name="alyssa hoekstramccarthy" userId="0b1b95474acf1822" providerId="LiveId" clId="{B69235EE-97AA-4C40-86D2-A1598764808C}" dt="2021-05-09T13:52:25.565" v="5" actId="255"/>
          <ac:spMkLst>
            <pc:docMk/>
            <pc:sldMk cId="1977171635" sldId="262"/>
            <ac:spMk id="3" creationId="{E8F7C82F-938E-4CFA-9B53-5FC6AE1617D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5/9/2021</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81285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5/9/2021</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21984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5/9/2021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76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5/9/2021</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0305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5/9/2021</a:t>
            </a:fld>
            <a:endParaRPr lang="en-US" dirty="0"/>
          </a:p>
        </p:txBody>
      </p:sp>
    </p:spTree>
    <p:extLst>
      <p:ext uri="{BB962C8B-B14F-4D97-AF65-F5344CB8AC3E}">
        <p14:creationId xmlns:p14="http://schemas.microsoft.com/office/powerpoint/2010/main" val="184434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5/9/2021</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9688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5/9/2021</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554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5/9/2021</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3259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5/9/2021</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872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5/9/2021</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07950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5/9/2021</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960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5/9/2021</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50467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39" r:id="rId6"/>
    <p:sldLayoutId id="2147483835" r:id="rId7"/>
    <p:sldLayoutId id="2147483836" r:id="rId8"/>
    <p:sldLayoutId id="2147483837" r:id="rId9"/>
    <p:sldLayoutId id="2147483838" r:id="rId10"/>
    <p:sldLayoutId id="2147483840"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3.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hyperlink" Target="https://youtu.be/Chu-rYqJ0Z0" TargetMode="External"/><Relationship Id="rId4" Type="http://schemas.openxmlformats.org/officeDocument/2006/relationships/hyperlink" Target="https://www.youtube.com/watch?v=PJz7WvQvDEg"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hyperlink" Target="https://doi.org/10.5061/dryad.3qc632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5061/dryad.3qc6328" TargetMode="External"/><Relationship Id="rId2" Type="http://schemas.openxmlformats.org/officeDocument/2006/relationships/hyperlink" Target="http://dx.doi.org/10.1098/rspb.2019.072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27">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22" name="Picture 3" descr="Strong angle view of the waves to the shore">
            <a:extLst>
              <a:ext uri="{FF2B5EF4-FFF2-40B4-BE49-F238E27FC236}">
                <a16:creationId xmlns:a16="http://schemas.microsoft.com/office/drawing/2014/main" id="{C46CFA04-D503-40C5-8853-4C43750C32C9}"/>
              </a:ext>
            </a:extLst>
          </p:cNvPr>
          <p:cNvPicPr>
            <a:picLocks noChangeAspect="1"/>
          </p:cNvPicPr>
          <p:nvPr/>
        </p:nvPicPr>
        <p:blipFill rotWithShape="1">
          <a:blip r:embed="rId4"/>
          <a:srcRect t="5905" r="-1" b="9804"/>
          <a:stretch/>
        </p:blipFill>
        <p:spPr>
          <a:xfrm>
            <a:off x="1524" y="10"/>
            <a:ext cx="12188952" cy="6857990"/>
          </a:xfrm>
          <a:prstGeom prst="rect">
            <a:avLst/>
          </a:prstGeom>
        </p:spPr>
      </p:pic>
      <p:grpSp>
        <p:nvGrpSpPr>
          <p:cNvPr id="30" name="Group 29">
            <a:extLst>
              <a:ext uri="{FF2B5EF4-FFF2-40B4-BE49-F238E27FC236}">
                <a16:creationId xmlns:a16="http://schemas.microsoft.com/office/drawing/2014/main" id="{FB8CE58F-407C-497E-B723-21FD8C6D3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937" y="721297"/>
            <a:ext cx="5565913" cy="5415406"/>
            <a:chOff x="797792" y="912854"/>
            <a:chExt cx="5298208" cy="5032292"/>
          </a:xfrm>
        </p:grpSpPr>
        <p:sp>
          <p:nvSpPr>
            <p:cNvPr id="31" name="Freeform: Shape 30">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C68092A3-C54A-4B1D-BFD5-E1BBAEAD0325}"/>
              </a:ext>
            </a:extLst>
          </p:cNvPr>
          <p:cNvSpPr>
            <a:spLocks noGrp="1"/>
          </p:cNvSpPr>
          <p:nvPr>
            <p:ph type="ctrTitle"/>
          </p:nvPr>
        </p:nvSpPr>
        <p:spPr>
          <a:xfrm>
            <a:off x="1497967" y="2106924"/>
            <a:ext cx="4181444" cy="2362673"/>
          </a:xfrm>
        </p:spPr>
        <p:txBody>
          <a:bodyPr anchor="b">
            <a:noAutofit/>
          </a:bodyPr>
          <a:lstStyle/>
          <a:p>
            <a:pPr algn="ctr"/>
            <a:r>
              <a:rPr lang="en-US" sz="4800" dirty="0">
                <a:solidFill>
                  <a:schemeClr val="accent1">
                    <a:lumMod val="75000"/>
                  </a:schemeClr>
                </a:solidFill>
                <a:latin typeface="Cambria" panose="02040503050406030204" pitchFamily="18" charset="0"/>
                <a:ea typeface="Cambria" panose="02040503050406030204" pitchFamily="18" charset="0"/>
              </a:rPr>
              <a:t>Microplastic Ingestion by Coral</a:t>
            </a:r>
          </a:p>
        </p:txBody>
      </p:sp>
      <p:sp>
        <p:nvSpPr>
          <p:cNvPr id="3" name="Subtitle 2">
            <a:extLst>
              <a:ext uri="{FF2B5EF4-FFF2-40B4-BE49-F238E27FC236}">
                <a16:creationId xmlns:a16="http://schemas.microsoft.com/office/drawing/2014/main" id="{CEE3733D-F171-4042-B6A2-2926C61A0D86}"/>
              </a:ext>
            </a:extLst>
          </p:cNvPr>
          <p:cNvSpPr>
            <a:spLocks noGrp="1"/>
          </p:cNvSpPr>
          <p:nvPr>
            <p:ph type="subTitle" idx="1"/>
          </p:nvPr>
        </p:nvSpPr>
        <p:spPr>
          <a:xfrm>
            <a:off x="1850949" y="4564331"/>
            <a:ext cx="3283888" cy="816301"/>
          </a:xfrm>
        </p:spPr>
        <p:txBody>
          <a:bodyPr anchor="t">
            <a:noAutofit/>
          </a:bodyPr>
          <a:lstStyle/>
          <a:p>
            <a:pPr algn="ctr">
              <a:lnSpc>
                <a:spcPct val="120000"/>
              </a:lnSpc>
            </a:pPr>
            <a:r>
              <a:rPr lang="en-US" sz="800" dirty="0">
                <a:solidFill>
                  <a:schemeClr val="tx1">
                    <a:lumMod val="75000"/>
                    <a:lumOff val="25000"/>
                  </a:schemeClr>
                </a:solidFill>
              </a:rPr>
              <a:t>Alyssa Hoekstra</a:t>
            </a:r>
          </a:p>
          <a:p>
            <a:pPr algn="ctr">
              <a:lnSpc>
                <a:spcPct val="120000"/>
              </a:lnSpc>
            </a:pPr>
            <a:r>
              <a:rPr lang="en-US" sz="800" dirty="0" err="1">
                <a:solidFill>
                  <a:schemeClr val="tx1">
                    <a:lumMod val="75000"/>
                    <a:lumOff val="25000"/>
                  </a:schemeClr>
                </a:solidFill>
              </a:rPr>
              <a:t>Envs</a:t>
            </a:r>
            <a:r>
              <a:rPr lang="en-US" sz="800" dirty="0">
                <a:solidFill>
                  <a:schemeClr val="tx1">
                    <a:lumMod val="75000"/>
                    <a:lumOff val="25000"/>
                  </a:schemeClr>
                </a:solidFill>
              </a:rPr>
              <a:t> 628</a:t>
            </a:r>
          </a:p>
          <a:p>
            <a:pPr algn="ctr">
              <a:lnSpc>
                <a:spcPct val="120000"/>
              </a:lnSpc>
            </a:pPr>
            <a:r>
              <a:rPr lang="en-US" sz="800" dirty="0">
                <a:solidFill>
                  <a:schemeClr val="tx1">
                    <a:lumMod val="75000"/>
                    <a:lumOff val="25000"/>
                  </a:schemeClr>
                </a:solidFill>
              </a:rPr>
              <a:t>QUBES </a:t>
            </a:r>
            <a:r>
              <a:rPr lang="en-US" sz="800" dirty="0" err="1">
                <a:solidFill>
                  <a:schemeClr val="tx1">
                    <a:lumMod val="75000"/>
                    <a:lumOff val="25000"/>
                  </a:schemeClr>
                </a:solidFill>
              </a:rPr>
              <a:t>Sharktank</a:t>
            </a:r>
            <a:r>
              <a:rPr lang="en-US" sz="800" dirty="0">
                <a:solidFill>
                  <a:schemeClr val="tx1">
                    <a:lumMod val="75000"/>
                    <a:lumOff val="25000"/>
                  </a:schemeClr>
                </a:solidFill>
              </a:rPr>
              <a:t> presentation</a:t>
            </a:r>
          </a:p>
          <a:p>
            <a:pPr algn="ctr">
              <a:lnSpc>
                <a:spcPct val="120000"/>
              </a:lnSpc>
            </a:pPr>
            <a:r>
              <a:rPr lang="en-US" sz="800" dirty="0">
                <a:solidFill>
                  <a:schemeClr val="tx1">
                    <a:lumMod val="75000"/>
                    <a:lumOff val="25000"/>
                  </a:schemeClr>
                </a:solidFill>
              </a:rPr>
              <a:t> 4/19/21</a:t>
            </a:r>
          </a:p>
        </p:txBody>
      </p:sp>
      <p:pic>
        <p:nvPicPr>
          <p:cNvPr id="4" name="Audio 3">
            <a:hlinkClick r:id="" action="ppaction://media"/>
            <a:extLst>
              <a:ext uri="{FF2B5EF4-FFF2-40B4-BE49-F238E27FC236}">
                <a16:creationId xmlns:a16="http://schemas.microsoft.com/office/drawing/2014/main" id="{586DF38E-B0E2-4293-AE51-9F41D64C09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7204264"/>
      </p:ext>
    </p:extLst>
  </p:cSld>
  <p:clrMapOvr>
    <a:masterClrMapping/>
  </p:clrMapOvr>
  <mc:AlternateContent xmlns:mc="http://schemas.openxmlformats.org/markup-compatibility/2006" xmlns:p14="http://schemas.microsoft.com/office/powerpoint/2010/main">
    <mc:Choice Requires="p14">
      <p:transition spd="slow" p14:dur="2000" advTm="5435"/>
    </mc:Choice>
    <mc:Fallback xmlns="">
      <p:transition spd="slow" advTm="54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848F-4EBE-415E-BF95-58E79BDEA21D}"/>
              </a:ext>
            </a:extLst>
          </p:cNvPr>
          <p:cNvSpPr>
            <a:spLocks noGrp="1"/>
          </p:cNvSpPr>
          <p:nvPr>
            <p:ph type="title"/>
          </p:nvPr>
        </p:nvSpPr>
        <p:spPr/>
        <p:txBody>
          <a:bodyPr/>
          <a:lstStyle/>
          <a:p>
            <a:r>
              <a:rPr lang="en-US" dirty="0"/>
              <a:t>QUBES Lesson Objectives</a:t>
            </a:r>
          </a:p>
        </p:txBody>
      </p:sp>
      <p:sp>
        <p:nvSpPr>
          <p:cNvPr id="3" name="Content Placeholder 2">
            <a:extLst>
              <a:ext uri="{FF2B5EF4-FFF2-40B4-BE49-F238E27FC236}">
                <a16:creationId xmlns:a16="http://schemas.microsoft.com/office/drawing/2014/main" id="{305C306C-7BAF-4D88-B836-8F5859A2993D}"/>
              </a:ext>
            </a:extLst>
          </p:cNvPr>
          <p:cNvSpPr>
            <a:spLocks noGrp="1"/>
          </p:cNvSpPr>
          <p:nvPr>
            <p:ph idx="1"/>
          </p:nvPr>
        </p:nvSpPr>
        <p:spPr>
          <a:xfrm>
            <a:off x="1005204" y="2312275"/>
            <a:ext cx="10286909" cy="3624067"/>
          </a:xfrm>
        </p:spPr>
        <p:txBody>
          <a:bodyPr>
            <a:normAutofit/>
          </a:bodyPr>
          <a:lstStyle/>
          <a:p>
            <a:r>
              <a:rPr lang="en-US" sz="1600" dirty="0">
                <a:solidFill>
                  <a:schemeClr val="tx1"/>
                </a:solidFill>
                <a:latin typeface="KievitWeb"/>
              </a:rPr>
              <a:t>1) </a:t>
            </a:r>
            <a:r>
              <a:rPr lang="en-US" sz="1600" b="1" dirty="0">
                <a:solidFill>
                  <a:schemeClr val="tx1"/>
                </a:solidFill>
                <a:latin typeface="KievitWeb"/>
              </a:rPr>
              <a:t>Environmental background: </a:t>
            </a:r>
            <a:r>
              <a:rPr lang="en-US" sz="1600" dirty="0">
                <a:solidFill>
                  <a:schemeClr val="tx1"/>
                </a:solidFill>
                <a:latin typeface="KievitWeb"/>
              </a:rPr>
              <a:t>Learn about coral and microplastics and their role in the environment. Supplemental materials will be provided including links to relevant educational vides and articles throughout the lesson. </a:t>
            </a:r>
          </a:p>
          <a:p>
            <a:r>
              <a:rPr lang="en-US" sz="1600" dirty="0">
                <a:solidFill>
                  <a:schemeClr val="tx1"/>
                </a:solidFill>
                <a:latin typeface="KievitWeb"/>
              </a:rPr>
              <a:t>2) </a:t>
            </a:r>
            <a:r>
              <a:rPr lang="en-US" sz="1600" b="1" dirty="0">
                <a:solidFill>
                  <a:schemeClr val="tx1"/>
                </a:solidFill>
                <a:latin typeface="KievitWeb"/>
              </a:rPr>
              <a:t>Research Review: </a:t>
            </a:r>
            <a:r>
              <a:rPr lang="en-US" sz="1600" dirty="0">
                <a:solidFill>
                  <a:schemeClr val="tx1"/>
                </a:solidFill>
                <a:latin typeface="KievitWeb"/>
              </a:rPr>
              <a:t>Review a study by </a:t>
            </a:r>
            <a:r>
              <a:rPr lang="en-US" sz="1600" dirty="0" err="1">
                <a:solidFill>
                  <a:schemeClr val="tx1"/>
                </a:solidFill>
                <a:latin typeface="KievitWeb"/>
              </a:rPr>
              <a:t>Rotjan</a:t>
            </a:r>
            <a:r>
              <a:rPr lang="en-US" sz="1600" dirty="0">
                <a:solidFill>
                  <a:schemeClr val="tx1"/>
                </a:solidFill>
                <a:latin typeface="KievitWeb"/>
              </a:rPr>
              <a:t> et al. (2019) where coral preferred ingesting microplastics</a:t>
            </a:r>
          </a:p>
          <a:p>
            <a:r>
              <a:rPr lang="en-US" sz="1600" dirty="0">
                <a:solidFill>
                  <a:schemeClr val="tx1"/>
                </a:solidFill>
                <a:latin typeface="KievitWeb"/>
              </a:rPr>
              <a:t>3) </a:t>
            </a:r>
            <a:r>
              <a:rPr lang="en-US" sz="1600" b="1" dirty="0">
                <a:solidFill>
                  <a:schemeClr val="tx1"/>
                </a:solidFill>
                <a:latin typeface="KievitWeb"/>
              </a:rPr>
              <a:t>Statistical Analyses in R: </a:t>
            </a:r>
            <a:r>
              <a:rPr lang="en-US" sz="1600" dirty="0">
                <a:solidFill>
                  <a:schemeClr val="tx1"/>
                </a:solidFill>
                <a:latin typeface="KievitWeb"/>
              </a:rPr>
              <a:t>Use the data collected by </a:t>
            </a:r>
            <a:r>
              <a:rPr lang="en-US" sz="1600" dirty="0" err="1">
                <a:solidFill>
                  <a:schemeClr val="tx1"/>
                </a:solidFill>
                <a:latin typeface="KievitWeb"/>
              </a:rPr>
              <a:t>Rotjan</a:t>
            </a:r>
            <a:r>
              <a:rPr lang="en-US" sz="1600" dirty="0">
                <a:solidFill>
                  <a:schemeClr val="tx1"/>
                </a:solidFill>
                <a:latin typeface="KievitWeb"/>
              </a:rPr>
              <a:t> et. al (2019) to perform analyses in R and work with data – based on the analyses in the </a:t>
            </a:r>
            <a:r>
              <a:rPr lang="en-US" sz="1600" dirty="0" err="1">
                <a:solidFill>
                  <a:schemeClr val="tx1"/>
                </a:solidFill>
                <a:latin typeface="KievitWeb"/>
              </a:rPr>
              <a:t>Rotjan</a:t>
            </a:r>
            <a:r>
              <a:rPr lang="en-US" sz="1600" dirty="0">
                <a:solidFill>
                  <a:schemeClr val="tx1"/>
                </a:solidFill>
                <a:latin typeface="KievitWeb"/>
              </a:rPr>
              <a:t> et al. (2019) paper </a:t>
            </a:r>
          </a:p>
          <a:p>
            <a:r>
              <a:rPr lang="en-US" sz="1600" dirty="0">
                <a:solidFill>
                  <a:schemeClr val="tx1"/>
                </a:solidFill>
                <a:latin typeface="KievitWeb"/>
              </a:rPr>
              <a:t>4) </a:t>
            </a:r>
            <a:r>
              <a:rPr lang="en-US" sz="1600" b="1" dirty="0">
                <a:solidFill>
                  <a:schemeClr val="tx1"/>
                </a:solidFill>
                <a:latin typeface="KievitWeb"/>
              </a:rPr>
              <a:t>Thinking and connecting the lesson: </a:t>
            </a:r>
            <a:r>
              <a:rPr lang="en-US" sz="1600" dirty="0">
                <a:solidFill>
                  <a:schemeClr val="tx1"/>
                </a:solidFill>
                <a:latin typeface="KievitWeb"/>
              </a:rPr>
              <a:t>Consider what implications these findings might have for future research on microplastic pollution and coral reef mitigation</a:t>
            </a:r>
          </a:p>
        </p:txBody>
      </p:sp>
      <p:pic>
        <p:nvPicPr>
          <p:cNvPr id="5" name="Audio 4">
            <a:hlinkClick r:id="" action="ppaction://media"/>
            <a:extLst>
              <a:ext uri="{FF2B5EF4-FFF2-40B4-BE49-F238E27FC236}">
                <a16:creationId xmlns:a16="http://schemas.microsoft.com/office/drawing/2014/main" id="{125F38D5-A4D3-4132-AD99-D465E66175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16160150"/>
      </p:ext>
    </p:extLst>
  </p:cSld>
  <p:clrMapOvr>
    <a:masterClrMapping/>
  </p:clrMapOvr>
  <mc:AlternateContent xmlns:mc="http://schemas.openxmlformats.org/markup-compatibility/2006" xmlns:p14="http://schemas.microsoft.com/office/powerpoint/2010/main">
    <mc:Choice Requires="p14">
      <p:transition spd="slow" p14:dur="2000" advTm="53609"/>
    </mc:Choice>
    <mc:Fallback xmlns="">
      <p:transition spd="slow" advTm="53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EEC7-FA7D-4A31-8B80-AC7661B5537C}"/>
              </a:ext>
            </a:extLst>
          </p:cNvPr>
          <p:cNvSpPr>
            <a:spLocks noGrp="1"/>
          </p:cNvSpPr>
          <p:nvPr>
            <p:ph type="title"/>
          </p:nvPr>
        </p:nvSpPr>
        <p:spPr>
          <a:xfrm>
            <a:off x="594039" y="673413"/>
            <a:ext cx="9623416" cy="1345269"/>
          </a:xfrm>
        </p:spPr>
        <p:txBody>
          <a:bodyPr>
            <a:normAutofit/>
          </a:bodyPr>
          <a:lstStyle/>
          <a:p>
            <a:r>
              <a:rPr lang="en-US" b="0" dirty="0"/>
              <a:t>Background: </a:t>
            </a:r>
            <a:r>
              <a:rPr lang="en-US" dirty="0"/>
              <a:t>Coral &amp; Microplastics</a:t>
            </a:r>
          </a:p>
        </p:txBody>
      </p:sp>
      <p:sp>
        <p:nvSpPr>
          <p:cNvPr id="3" name="Content Placeholder 2">
            <a:extLst>
              <a:ext uri="{FF2B5EF4-FFF2-40B4-BE49-F238E27FC236}">
                <a16:creationId xmlns:a16="http://schemas.microsoft.com/office/drawing/2014/main" id="{8A7B3733-FBA6-4E09-AF7F-7C0AF4322914}"/>
              </a:ext>
            </a:extLst>
          </p:cNvPr>
          <p:cNvSpPr>
            <a:spLocks noGrp="1"/>
          </p:cNvSpPr>
          <p:nvPr>
            <p:ph sz="half" idx="1"/>
          </p:nvPr>
        </p:nvSpPr>
        <p:spPr>
          <a:xfrm>
            <a:off x="152400" y="2241807"/>
            <a:ext cx="5000171" cy="4371989"/>
          </a:xfrm>
        </p:spPr>
        <p:txBody>
          <a:bodyPr>
            <a:normAutofit fontScale="92500" lnSpcReduction="20000"/>
          </a:bodyPr>
          <a:lstStyle/>
          <a:p>
            <a:r>
              <a:rPr lang="en-US" sz="1300" b="1" dirty="0"/>
              <a:t>- Coral </a:t>
            </a:r>
            <a:r>
              <a:rPr lang="en-US" sz="1300" dirty="0"/>
              <a:t>polyps are soft-bodied ocean animals which obtain nutrients from a symbiotic algae or from using their tentacles to ingest small marine creatures like zooplankton</a:t>
            </a:r>
          </a:p>
          <a:p>
            <a:pPr marL="231775" lvl="1"/>
            <a:r>
              <a:rPr lang="en-US" sz="1200" b="1" u="sng" dirty="0"/>
              <a:t>Threats to coral</a:t>
            </a:r>
            <a:r>
              <a:rPr lang="en-US" sz="1200" dirty="0"/>
              <a:t>: </a:t>
            </a:r>
            <a:r>
              <a:rPr lang="en-US" sz="1200" b="1" dirty="0"/>
              <a:t>Climate Change, Human Activity,  Pollution</a:t>
            </a:r>
            <a:endParaRPr lang="en-US" sz="1300" b="1" dirty="0"/>
          </a:p>
          <a:p>
            <a:r>
              <a:rPr lang="en-US" sz="1300" b="1" dirty="0"/>
              <a:t>- Microplastics: </a:t>
            </a:r>
            <a:r>
              <a:rPr lang="en-US" sz="1300" dirty="0"/>
              <a:t>Plastics &lt; 5mm in diameter, found in ocean </a:t>
            </a:r>
          </a:p>
          <a:p>
            <a:pPr marL="566738"/>
            <a:r>
              <a:rPr lang="en-US" sz="1300" dirty="0"/>
              <a:t>Primary sources: manufactured microbeads</a:t>
            </a:r>
          </a:p>
          <a:p>
            <a:pPr marL="566738"/>
            <a:r>
              <a:rPr lang="en-US" sz="1300" dirty="0"/>
              <a:t>Secondary sources: larger pieces of plastics broken down by the sun or ocean waves </a:t>
            </a:r>
          </a:p>
          <a:p>
            <a:pPr marL="231775" lvl="1"/>
            <a:r>
              <a:rPr lang="en-US" sz="1300" dirty="0"/>
              <a:t>Impact marine life, marine environment</a:t>
            </a:r>
          </a:p>
          <a:p>
            <a:pPr marL="231775" lvl="1"/>
            <a:r>
              <a:rPr lang="en-US" sz="1300" dirty="0"/>
              <a:t>Pollute habitats, Enter food web </a:t>
            </a:r>
            <a:endParaRPr lang="en-US" sz="1300" b="1" spc="150" dirty="0">
              <a:solidFill>
                <a:schemeClr val="tx1">
                  <a:lumMod val="75000"/>
                  <a:lumOff val="25000"/>
                </a:schemeClr>
              </a:solidFill>
            </a:endParaRPr>
          </a:p>
          <a:p>
            <a:pPr marL="231775"/>
            <a:r>
              <a:rPr lang="en-US" sz="1300" b="1" spc="150" dirty="0">
                <a:solidFill>
                  <a:schemeClr val="tx1">
                    <a:lumMod val="75000"/>
                    <a:lumOff val="25000"/>
                  </a:schemeClr>
                </a:solidFill>
              </a:rPr>
              <a:t>Microplastics have been shown to be harmful to coral, </a:t>
            </a:r>
            <a:r>
              <a:rPr lang="en-US" sz="1300" spc="150" dirty="0">
                <a:solidFill>
                  <a:schemeClr val="tx1">
                    <a:lumMod val="75000"/>
                    <a:lumOff val="25000"/>
                  </a:schemeClr>
                </a:solidFill>
              </a:rPr>
              <a:t>but more research is needed</a:t>
            </a:r>
            <a:endParaRPr lang="en-US" sz="1300" b="1" spc="150" dirty="0">
              <a:solidFill>
                <a:schemeClr val="tx1">
                  <a:lumMod val="75000"/>
                  <a:lumOff val="25000"/>
                </a:schemeClr>
              </a:solidFill>
            </a:endParaRPr>
          </a:p>
          <a:p>
            <a:pPr lvl="1"/>
            <a:endParaRPr lang="en-US" sz="1300" dirty="0"/>
          </a:p>
          <a:p>
            <a:pPr lvl="1"/>
            <a:endParaRPr lang="en-US" sz="1300" dirty="0"/>
          </a:p>
        </p:txBody>
      </p:sp>
      <p:pic>
        <p:nvPicPr>
          <p:cNvPr id="17" name="Content Placeholder 16">
            <a:extLst>
              <a:ext uri="{FF2B5EF4-FFF2-40B4-BE49-F238E27FC236}">
                <a16:creationId xmlns:a16="http://schemas.microsoft.com/office/drawing/2014/main" id="{157D6D3F-83C0-4130-9B1B-967CF67FEEE0}"/>
              </a:ext>
            </a:extLst>
          </p:cNvPr>
          <p:cNvPicPr>
            <a:picLocks noGrp="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152571" y="2241807"/>
            <a:ext cx="6887029" cy="4371989"/>
          </a:xfrm>
          <a:prstGeom prst="rect">
            <a:avLst/>
          </a:prstGeom>
          <a:noFill/>
          <a:ln>
            <a:noFill/>
          </a:ln>
        </p:spPr>
      </p:pic>
      <p:sp>
        <p:nvSpPr>
          <p:cNvPr id="18" name="TextBox 17">
            <a:extLst>
              <a:ext uri="{FF2B5EF4-FFF2-40B4-BE49-F238E27FC236}">
                <a16:creationId xmlns:a16="http://schemas.microsoft.com/office/drawing/2014/main" id="{C056BCCA-180E-46EE-BBB3-86E63AF5BCE5}"/>
              </a:ext>
            </a:extLst>
          </p:cNvPr>
          <p:cNvSpPr txBox="1"/>
          <p:nvPr/>
        </p:nvSpPr>
        <p:spPr>
          <a:xfrm>
            <a:off x="10039028" y="6613796"/>
            <a:ext cx="6098582" cy="217688"/>
          </a:xfrm>
          <a:prstGeom prst="rect">
            <a:avLst/>
          </a:prstGeom>
          <a:noFill/>
        </p:spPr>
        <p:txBody>
          <a:bodyPr wrap="square">
            <a:spAutoFit/>
          </a:bodyPr>
          <a:lstStyle/>
          <a:p>
            <a:pPr marL="0" marR="0">
              <a:lnSpc>
                <a:spcPct val="107000"/>
              </a:lnSpc>
              <a:spcBef>
                <a:spcPts val="0"/>
              </a:spcBef>
              <a:spcAft>
                <a:spcPts val="800"/>
              </a:spcAft>
            </a:pPr>
            <a:r>
              <a:rPr lang="en-US" sz="800" dirty="0">
                <a:effectLst/>
                <a:latin typeface="Calisto MT" panose="02040603050505030304" pitchFamily="18" charset="0"/>
                <a:ea typeface="Calibri" panose="020F0502020204030204" pitchFamily="34" charset="0"/>
                <a:cs typeface="Times New Roman" panose="02020603050405020304" pitchFamily="18" charset="0"/>
              </a:rPr>
              <a:t>Image from: Oliveira Soares et. al (2020)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Audio 13">
            <a:hlinkClick r:id="" action="ppaction://media"/>
            <a:extLst>
              <a:ext uri="{FF2B5EF4-FFF2-40B4-BE49-F238E27FC236}">
                <a16:creationId xmlns:a16="http://schemas.microsoft.com/office/drawing/2014/main" id="{48CEDB27-7BB7-4F8D-A486-29867F48225D}"/>
              </a:ext>
            </a:extLst>
          </p:cNvPr>
          <p:cNvPicPr>
            <a:picLocks noChangeAspect="1"/>
          </p:cNvPicPr>
          <p:nvPr>
            <a:audioFile r:link="rId1"/>
            <p:extLst>
              <p:ext uri="{DAA4B4D4-6D71-4841-9C94-3DE7FCFB9230}">
                <p14:media xmlns:p14="http://schemas.microsoft.com/office/powerpoint/2010/main" r:embed="rId2">
                  <p14:trim end="2487.9818"/>
                </p14:media>
              </p:ext>
            </p:extLst>
          </p:nvPr>
        </p:nvPicPr>
        <p:blipFill>
          <a:blip r:embed="rId5"/>
          <a:stretch>
            <a:fillRect/>
          </a:stretch>
        </p:blipFill>
        <p:spPr>
          <a:xfrm>
            <a:off x="11430000" y="6096000"/>
            <a:ext cx="609600" cy="609600"/>
          </a:xfrm>
          <a:prstGeom prst="rect">
            <a:avLst/>
          </a:prstGeom>
        </p:spPr>
      </p:pic>
      <p:grpSp>
        <p:nvGrpSpPr>
          <p:cNvPr id="11" name="Group 10">
            <a:extLst>
              <a:ext uri="{FF2B5EF4-FFF2-40B4-BE49-F238E27FC236}">
                <a16:creationId xmlns:a16="http://schemas.microsoft.com/office/drawing/2014/main" id="{A49F7137-CCA4-42EC-9362-4DF99A0572C9}"/>
              </a:ext>
            </a:extLst>
          </p:cNvPr>
          <p:cNvGrpSpPr/>
          <p:nvPr/>
        </p:nvGrpSpPr>
        <p:grpSpPr>
          <a:xfrm>
            <a:off x="9193690" y="312945"/>
            <a:ext cx="2541110" cy="1705737"/>
            <a:chOff x="6665389" y="2268154"/>
            <a:chExt cx="3053282" cy="1981400"/>
          </a:xfrm>
        </p:grpSpPr>
        <p:pic>
          <p:nvPicPr>
            <p:cNvPr id="12" name="Content Placeholder 4">
              <a:extLst>
                <a:ext uri="{FF2B5EF4-FFF2-40B4-BE49-F238E27FC236}">
                  <a16:creationId xmlns:a16="http://schemas.microsoft.com/office/drawing/2014/main" id="{0AE85B64-7D90-4DAD-A7B5-6E1618A2B326}"/>
                </a:ext>
              </a:extLst>
            </p:cNvPr>
            <p:cNvPicPr>
              <a:picLocks noChangeAspect="1"/>
            </p:cNvPicPr>
            <p:nvPr/>
          </p:nvPicPr>
          <p:blipFill>
            <a:blip r:embed="rId6"/>
            <a:stretch>
              <a:fillRect/>
            </a:stretch>
          </p:blipFill>
          <p:spPr>
            <a:xfrm>
              <a:off x="6665389" y="2268154"/>
              <a:ext cx="2914457" cy="1810201"/>
            </a:xfrm>
            <a:prstGeom prst="rect">
              <a:avLst/>
            </a:prstGeom>
          </p:spPr>
        </p:pic>
        <p:sp>
          <p:nvSpPr>
            <p:cNvPr id="13" name="TextBox 12">
              <a:extLst>
                <a:ext uri="{FF2B5EF4-FFF2-40B4-BE49-F238E27FC236}">
                  <a16:creationId xmlns:a16="http://schemas.microsoft.com/office/drawing/2014/main" id="{E3447D22-A1D4-4F5A-BB18-396952840BF3}"/>
                </a:ext>
              </a:extLst>
            </p:cNvPr>
            <p:cNvSpPr txBox="1"/>
            <p:nvPr/>
          </p:nvSpPr>
          <p:spPr>
            <a:xfrm>
              <a:off x="7050644" y="4088672"/>
              <a:ext cx="2668027" cy="160882"/>
            </a:xfrm>
            <a:prstGeom prst="rect">
              <a:avLst/>
            </a:prstGeom>
            <a:noFill/>
          </p:spPr>
          <p:txBody>
            <a:bodyPr wrap="none" rtlCol="0">
              <a:spAutoFit/>
            </a:bodyPr>
            <a:lstStyle/>
            <a:p>
              <a:r>
                <a:rPr lang="en-US" sz="300" dirty="0"/>
                <a:t>Source: https://www.sciencenews.org/article/mirco-plastic-debris-accumulating-far-beneath-ocean-surface</a:t>
              </a:r>
            </a:p>
          </p:txBody>
        </p:sp>
      </p:grpSp>
    </p:spTree>
    <p:extLst>
      <p:ext uri="{BB962C8B-B14F-4D97-AF65-F5344CB8AC3E}">
        <p14:creationId xmlns:p14="http://schemas.microsoft.com/office/powerpoint/2010/main" val="1783862817"/>
      </p:ext>
    </p:extLst>
  </p:cSld>
  <p:clrMapOvr>
    <a:masterClrMapping/>
  </p:clrMapOvr>
  <mc:AlternateContent xmlns:mc="http://schemas.openxmlformats.org/markup-compatibility/2006" xmlns:p14="http://schemas.microsoft.com/office/powerpoint/2010/main">
    <mc:Choice Requires="p14">
      <p:transition spd="slow" p14:dur="2000" advTm="92594"/>
    </mc:Choice>
    <mc:Fallback xmlns="">
      <p:transition spd="slow" advTm="925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101E06B-DDAB-4294-9897-D0FC44EE7BAA}"/>
              </a:ext>
            </a:extLst>
          </p:cNvPr>
          <p:cNvGrpSpPr/>
          <p:nvPr/>
        </p:nvGrpSpPr>
        <p:grpSpPr>
          <a:xfrm>
            <a:off x="1463040" y="2305343"/>
            <a:ext cx="10453636" cy="5755422"/>
            <a:chOff x="1095454" y="2483264"/>
            <a:chExt cx="10271760" cy="5956918"/>
          </a:xfrm>
        </p:grpSpPr>
        <p:sp>
          <p:nvSpPr>
            <p:cNvPr id="7" name="TextBox 6">
              <a:extLst>
                <a:ext uri="{FF2B5EF4-FFF2-40B4-BE49-F238E27FC236}">
                  <a16:creationId xmlns:a16="http://schemas.microsoft.com/office/drawing/2014/main" id="{A149AD8A-3867-4F7C-A657-004C3D7823A4}"/>
                </a:ext>
              </a:extLst>
            </p:cNvPr>
            <p:cNvSpPr txBox="1"/>
            <p:nvPr/>
          </p:nvSpPr>
          <p:spPr>
            <a:xfrm>
              <a:off x="1095454" y="2483264"/>
              <a:ext cx="10271760" cy="5956918"/>
            </a:xfrm>
            <a:prstGeom prst="rect">
              <a:avLst/>
            </a:prstGeom>
            <a:noFill/>
          </p:spPr>
          <p:txBody>
            <a:bodyPr wrap="square">
              <a:spAutoFit/>
            </a:bodyPr>
            <a:lstStyle/>
            <a:p>
              <a:endParaRPr lang="en-US" sz="1400" dirty="0"/>
            </a:p>
            <a:p>
              <a:r>
                <a:rPr lang="en-US" sz="1400" dirty="0"/>
                <a:t>Meet the principal investigator behind the data for the lesson:  </a:t>
              </a:r>
              <a:r>
                <a:rPr lang="en-US" sz="1400" b="1" dirty="0"/>
                <a:t>Randi </a:t>
              </a:r>
              <a:r>
                <a:rPr lang="en-US" sz="1400" b="1" dirty="0" err="1"/>
                <a:t>Rotjan</a:t>
              </a:r>
              <a:r>
                <a:rPr lang="en-US" sz="1400" b="1" dirty="0"/>
                <a:t>, PhD</a:t>
              </a:r>
            </a:p>
            <a:p>
              <a:endParaRPr lang="en-US" sz="1400" b="1" dirty="0"/>
            </a:p>
            <a:p>
              <a:r>
                <a:rPr lang="en-US" sz="1400" dirty="0"/>
                <a:t>Dr. </a:t>
              </a:r>
              <a:r>
                <a:rPr lang="en-US" sz="1400" dirty="0" err="1"/>
                <a:t>Rotjan</a:t>
              </a:r>
              <a:r>
                <a:rPr lang="en-US" sz="1400" dirty="0"/>
                <a:t> is a Research Assistant Professor of Biology at Boston University.  </a:t>
              </a:r>
            </a:p>
            <a:p>
              <a:r>
                <a:rPr lang="en-US" sz="1400" dirty="0"/>
                <a:t>According to her lab’s website, </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200" dirty="0"/>
            </a:p>
            <a:p>
              <a:r>
                <a:rPr lang="en-US" sz="1200" dirty="0"/>
                <a:t>She spends her time out in the field studying marine ecology as well as in the lab. </a:t>
              </a:r>
            </a:p>
            <a:p>
              <a:endParaRPr lang="en-US" sz="1200" dirty="0"/>
            </a:p>
            <a:p>
              <a:r>
                <a:rPr lang="en-US" sz="1200" dirty="0"/>
                <a:t>Watch a talk by Dr. </a:t>
              </a:r>
              <a:r>
                <a:rPr lang="en-US" sz="1200" dirty="0" err="1"/>
                <a:t>Rotjan</a:t>
              </a:r>
              <a:r>
                <a:rPr lang="en-US" sz="1200" dirty="0"/>
                <a:t> titled “The corals you know, and the corals you don’t” </a:t>
              </a:r>
            </a:p>
            <a:p>
              <a:r>
                <a:rPr lang="en-US" sz="1200" dirty="0"/>
                <a:t>at </a:t>
              </a:r>
              <a:r>
                <a:rPr lang="en-US" sz="1200" dirty="0">
                  <a:hlinkClick r:id="rId4"/>
                </a:rPr>
                <a:t>https://www.youtube.com/watch?v=PJz7WvQvDEg</a:t>
              </a:r>
              <a:r>
                <a:rPr lang="en-US" sz="1200" dirty="0"/>
                <a:t>, or an introduction to some </a:t>
              </a:r>
            </a:p>
            <a:p>
              <a:r>
                <a:rPr lang="en-US" sz="1200" dirty="0"/>
                <a:t>of the work her lab is doing on coral: </a:t>
              </a:r>
              <a:r>
                <a:rPr lang="en-US" sz="1200" dirty="0">
                  <a:hlinkClick r:id="rId5"/>
                </a:rPr>
                <a:t>https://youtu.be/Chu-rYqJ0Z0</a:t>
              </a:r>
              <a:endParaRPr lang="en-US" sz="1200" dirty="0"/>
            </a:p>
            <a:p>
              <a:pPr algn="r"/>
              <a:r>
                <a:rPr lang="en-US" sz="1400" dirty="0"/>
                <a:t>Other </a:t>
              </a:r>
              <a:r>
                <a:rPr lang="en-US" sz="1200" dirty="0"/>
                <a:t>researchers who worked on the research: </a:t>
              </a:r>
            </a:p>
            <a:p>
              <a:pPr algn="r"/>
              <a:r>
                <a:rPr lang="en-US" sz="800" b="1" dirty="0" err="1"/>
                <a:t>Koty</a:t>
              </a:r>
              <a:r>
                <a:rPr lang="en-US" sz="800" b="1" dirty="0"/>
                <a:t> Sharp, </a:t>
              </a:r>
              <a:r>
                <a:rPr lang="en-US" sz="800" dirty="0"/>
                <a:t>Roger Williams University</a:t>
              </a:r>
              <a:endParaRPr lang="en-US" sz="800" b="1" dirty="0"/>
            </a:p>
            <a:p>
              <a:pPr algn="r"/>
              <a:r>
                <a:rPr lang="en-US" sz="800" b="1" dirty="0"/>
                <a:t>Anna Gauthier,  </a:t>
              </a:r>
              <a:r>
                <a:rPr lang="en-US" sz="800" dirty="0"/>
                <a:t>Boston University</a:t>
              </a:r>
              <a:endParaRPr lang="en-US" sz="800" b="1" dirty="0"/>
            </a:p>
            <a:p>
              <a:pPr algn="r"/>
              <a:r>
                <a:rPr lang="en-US" sz="800" b="1" dirty="0"/>
                <a:t>Rowan </a:t>
              </a:r>
              <a:r>
                <a:rPr lang="en-US" sz="800" b="1" dirty="0" err="1"/>
                <a:t>Yelton</a:t>
              </a:r>
              <a:r>
                <a:rPr lang="en-US" sz="800" b="1" dirty="0"/>
                <a:t>,  </a:t>
              </a:r>
              <a:r>
                <a:rPr lang="en-US" sz="800" dirty="0"/>
                <a:t>Boston University</a:t>
              </a:r>
              <a:endParaRPr lang="en-US" sz="800" b="1" dirty="0"/>
            </a:p>
            <a:p>
              <a:pPr algn="r"/>
              <a:r>
                <a:rPr lang="en-US" sz="800" b="1" dirty="0" err="1"/>
                <a:t>Eliya</a:t>
              </a:r>
              <a:r>
                <a:rPr lang="en-US" sz="800" b="1" dirty="0"/>
                <a:t> Baron Lopez,  </a:t>
              </a:r>
              <a:r>
                <a:rPr lang="en-US" sz="800" dirty="0"/>
                <a:t>New England Aquarium</a:t>
              </a:r>
              <a:endParaRPr lang="en-US" sz="800" b="1" dirty="0"/>
            </a:p>
            <a:p>
              <a:pPr algn="r"/>
              <a:r>
                <a:rPr lang="en-US" sz="800" b="1" dirty="0"/>
                <a:t>Jessica </a:t>
              </a:r>
              <a:r>
                <a:rPr lang="en-US" sz="800" b="1" dirty="0" err="1"/>
                <a:t>Carilli</a:t>
              </a:r>
              <a:r>
                <a:rPr lang="en-US" sz="800" b="1" dirty="0"/>
                <a:t>, </a:t>
              </a:r>
              <a:r>
                <a:rPr lang="en-US" sz="800" dirty="0"/>
                <a:t>University of Massachusetts Boston</a:t>
              </a:r>
              <a:endParaRPr lang="en-US" sz="800" b="1" dirty="0"/>
            </a:p>
            <a:p>
              <a:pPr algn="r"/>
              <a:r>
                <a:rPr lang="en-US" sz="800" b="1" dirty="0"/>
                <a:t>Jonathan Kagan,  </a:t>
              </a:r>
              <a:r>
                <a:rPr lang="en-US" sz="800" dirty="0"/>
                <a:t>Harvard Medical School</a:t>
              </a:r>
              <a:endParaRPr lang="en-US" sz="800" b="1" dirty="0"/>
            </a:p>
            <a:p>
              <a:pPr algn="r"/>
              <a:r>
                <a:rPr lang="en-US" sz="800" b="1" dirty="0"/>
                <a:t>Juanita Urban-Rich, </a:t>
              </a:r>
              <a:r>
                <a:rPr lang="en-US" sz="800" dirty="0"/>
                <a:t>University of Massachusetts Boston</a:t>
              </a:r>
              <a:endParaRPr lang="en-US" sz="14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1" name="TextBox 10">
              <a:extLst>
                <a:ext uri="{FF2B5EF4-FFF2-40B4-BE49-F238E27FC236}">
                  <a16:creationId xmlns:a16="http://schemas.microsoft.com/office/drawing/2014/main" id="{A906BA15-E78F-45A5-A1F3-249F4746CD73}"/>
                </a:ext>
              </a:extLst>
            </p:cNvPr>
            <p:cNvSpPr txBox="1"/>
            <p:nvPr/>
          </p:nvSpPr>
          <p:spPr>
            <a:xfrm>
              <a:off x="1771878" y="3462119"/>
              <a:ext cx="5087741" cy="1433483"/>
            </a:xfrm>
            <a:prstGeom prst="rect">
              <a:avLst/>
            </a:prstGeom>
            <a:noFill/>
          </p:spPr>
          <p:txBody>
            <a:bodyPr wrap="square" rtlCol="0">
              <a:spAutoFit/>
            </a:bodyPr>
            <a:lstStyle/>
            <a:p>
              <a:pPr algn="just"/>
              <a:r>
                <a:rPr lang="en-US" sz="1200" dirty="0"/>
                <a:t>“</a:t>
              </a:r>
              <a:r>
                <a:rPr lang="en-US" sz="1200" b="0" i="0" dirty="0">
                  <a:solidFill>
                    <a:srgbClr val="555555"/>
                  </a:solidFill>
                  <a:effectLst/>
                  <a:latin typeface="Benton"/>
                </a:rPr>
                <a:t>Research in the </a:t>
              </a:r>
              <a:r>
                <a:rPr lang="en-US" sz="1200" b="0" i="0" dirty="0" err="1">
                  <a:solidFill>
                    <a:srgbClr val="555555"/>
                  </a:solidFill>
                  <a:effectLst/>
                  <a:latin typeface="Benton"/>
                </a:rPr>
                <a:t>Rotjan</a:t>
              </a:r>
              <a:r>
                <a:rPr lang="en-US" sz="1200" b="0" i="0" dirty="0">
                  <a:solidFill>
                    <a:srgbClr val="555555"/>
                  </a:solidFill>
                  <a:effectLst/>
                  <a:latin typeface="Benton"/>
                </a:rPr>
                <a:t> lab focuses on marine ecology and global change. </a:t>
              </a:r>
              <a:r>
                <a:rPr lang="en-US" sz="1200" b="1" i="0" dirty="0">
                  <a:solidFill>
                    <a:srgbClr val="555555"/>
                  </a:solidFill>
                  <a:effectLst/>
                  <a:latin typeface="Benton"/>
                </a:rPr>
                <a:t>The main goal is to examine how marine species, communities, and ecosystems respond to the complex multitude of stressors emerging in the contemporary world ocean, and how they will respond to the future ocean change that we expect in the coming decades.</a:t>
              </a:r>
              <a:r>
                <a:rPr lang="en-US" sz="1200" b="0" i="0" dirty="0">
                  <a:solidFill>
                    <a:srgbClr val="555555"/>
                  </a:solidFill>
                  <a:effectLst/>
                  <a:latin typeface="Benton"/>
                </a:rPr>
                <a:t> In other words, we take a  multi-level and systems ecology approach to examining global change. ”</a:t>
              </a:r>
              <a:endParaRPr lang="en-US" sz="1200" dirty="0"/>
            </a:p>
            <a:p>
              <a:pPr algn="just"/>
              <a:endParaRPr lang="en-US" sz="1200" dirty="0"/>
            </a:p>
          </p:txBody>
        </p:sp>
      </p:grpSp>
      <p:sp>
        <p:nvSpPr>
          <p:cNvPr id="2" name="Title 1">
            <a:extLst>
              <a:ext uri="{FF2B5EF4-FFF2-40B4-BE49-F238E27FC236}">
                <a16:creationId xmlns:a16="http://schemas.microsoft.com/office/drawing/2014/main" id="{E64F848F-4EBE-415E-BF95-58E79BDEA21D}"/>
              </a:ext>
            </a:extLst>
          </p:cNvPr>
          <p:cNvSpPr>
            <a:spLocks noGrp="1"/>
          </p:cNvSpPr>
          <p:nvPr>
            <p:ph type="title"/>
          </p:nvPr>
        </p:nvSpPr>
        <p:spPr/>
        <p:txBody>
          <a:bodyPr/>
          <a:lstStyle/>
          <a:p>
            <a:r>
              <a:rPr lang="en-US" dirty="0"/>
              <a:t>Meet the Researcher</a:t>
            </a:r>
          </a:p>
        </p:txBody>
      </p:sp>
      <p:pic>
        <p:nvPicPr>
          <p:cNvPr id="8" name="Picture 7">
            <a:extLst>
              <a:ext uri="{FF2B5EF4-FFF2-40B4-BE49-F238E27FC236}">
                <a16:creationId xmlns:a16="http://schemas.microsoft.com/office/drawing/2014/main" id="{67634353-5D2D-4C0A-A9C0-D407CBBF4212}"/>
              </a:ext>
            </a:extLst>
          </p:cNvPr>
          <p:cNvPicPr>
            <a:picLocks noChangeAspect="1"/>
          </p:cNvPicPr>
          <p:nvPr/>
        </p:nvPicPr>
        <p:blipFill>
          <a:blip r:embed="rId6"/>
          <a:stretch>
            <a:fillRect/>
          </a:stretch>
        </p:blipFill>
        <p:spPr>
          <a:xfrm>
            <a:off x="8017669" y="3429000"/>
            <a:ext cx="1422499" cy="1544966"/>
          </a:xfrm>
          <a:prstGeom prst="rect">
            <a:avLst/>
          </a:prstGeom>
        </p:spPr>
      </p:pic>
      <p:pic>
        <p:nvPicPr>
          <p:cNvPr id="14" name="Audio 13">
            <a:hlinkClick r:id="" action="ppaction://media"/>
            <a:extLst>
              <a:ext uri="{FF2B5EF4-FFF2-40B4-BE49-F238E27FC236}">
                <a16:creationId xmlns:a16="http://schemas.microsoft.com/office/drawing/2014/main" id="{11049D54-6977-4F6E-8A37-6129D3441BA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43253888"/>
      </p:ext>
    </p:extLst>
  </p:cSld>
  <p:clrMapOvr>
    <a:masterClrMapping/>
  </p:clrMapOvr>
  <mc:AlternateContent xmlns:mc="http://schemas.openxmlformats.org/markup-compatibility/2006" xmlns:p14="http://schemas.microsoft.com/office/powerpoint/2010/main">
    <mc:Choice Requires="p14">
      <p:transition spd="slow" p14:dur="2000" advTm="18604"/>
    </mc:Choice>
    <mc:Fallback xmlns="">
      <p:transition spd="slow" advTm="186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4E3B-EC71-4C2C-89D6-CD673869DE2F}"/>
              </a:ext>
            </a:extLst>
          </p:cNvPr>
          <p:cNvSpPr>
            <a:spLocks noGrp="1"/>
          </p:cNvSpPr>
          <p:nvPr>
            <p:ph type="title"/>
          </p:nvPr>
        </p:nvSpPr>
        <p:spPr/>
        <p:txBody>
          <a:bodyPr>
            <a:noAutofit/>
          </a:bodyPr>
          <a:lstStyle/>
          <a:p>
            <a:r>
              <a:rPr lang="en-US" sz="2100" b="0" dirty="0"/>
              <a:t>Research: </a:t>
            </a:r>
            <a:r>
              <a:rPr lang="en-US" sz="2100" dirty="0" err="1"/>
              <a:t>Rotjan</a:t>
            </a:r>
            <a:r>
              <a:rPr lang="en-US" sz="2100" dirty="0"/>
              <a:t> et. al (2019) study  of microplastic ingestion by the coral, </a:t>
            </a:r>
            <a:r>
              <a:rPr lang="en-US" sz="2100" i="1" dirty="0" err="1"/>
              <a:t>Astrangia</a:t>
            </a:r>
            <a:r>
              <a:rPr lang="en-US" sz="2100" i="1" dirty="0"/>
              <a:t> </a:t>
            </a:r>
            <a:r>
              <a:rPr lang="en-US" sz="2100" i="1" dirty="0" err="1"/>
              <a:t>poculata</a:t>
            </a:r>
            <a:endParaRPr lang="en-US" sz="2100" dirty="0"/>
          </a:p>
        </p:txBody>
      </p:sp>
      <p:sp>
        <p:nvSpPr>
          <p:cNvPr id="16" name="Content Placeholder 15">
            <a:extLst>
              <a:ext uri="{FF2B5EF4-FFF2-40B4-BE49-F238E27FC236}">
                <a16:creationId xmlns:a16="http://schemas.microsoft.com/office/drawing/2014/main" id="{435D7DA0-9A70-4029-9787-E1233078B27B}"/>
              </a:ext>
            </a:extLst>
          </p:cNvPr>
          <p:cNvSpPr>
            <a:spLocks noGrp="1"/>
          </p:cNvSpPr>
          <p:nvPr>
            <p:ph sz="half" idx="2"/>
          </p:nvPr>
        </p:nvSpPr>
        <p:spPr>
          <a:xfrm>
            <a:off x="457201" y="2288932"/>
            <a:ext cx="6880806" cy="4569068"/>
          </a:xfrm>
        </p:spPr>
        <p:txBody>
          <a:bodyPr>
            <a:noAutofit/>
          </a:bodyPr>
          <a:lstStyle/>
          <a:p>
            <a:r>
              <a:rPr lang="en-US" sz="1000" b="1" dirty="0"/>
              <a:t>Study objectives: </a:t>
            </a:r>
          </a:p>
          <a:p>
            <a:r>
              <a:rPr lang="en-US" sz="1000" dirty="0"/>
              <a:t>“(</a:t>
            </a:r>
            <a:r>
              <a:rPr lang="en-US" sz="1000" dirty="0" err="1"/>
              <a:t>i</a:t>
            </a:r>
            <a:r>
              <a:rPr lang="en-US" sz="1000" dirty="0"/>
              <a:t>) to determine if </a:t>
            </a:r>
            <a:r>
              <a:rPr lang="en-US" sz="1000" i="1" dirty="0"/>
              <a:t>A. </a:t>
            </a:r>
            <a:r>
              <a:rPr lang="en-US" sz="1000" i="1" dirty="0" err="1"/>
              <a:t>poculata</a:t>
            </a:r>
            <a:r>
              <a:rPr lang="en-US" sz="1000" i="1" dirty="0"/>
              <a:t> </a:t>
            </a:r>
            <a:r>
              <a:rPr lang="en-US" sz="1000" dirty="0"/>
              <a:t>ingests microplastics in the wild, (ii) to examine patterns of microplastics ingestion and egestion in the laboratory, and (iii) to identify consequences of microplastic ingestion on subsequent feeding or as a vector for novel microbes.”</a:t>
            </a:r>
          </a:p>
          <a:p>
            <a:r>
              <a:rPr lang="en-US" sz="1000" b="1" dirty="0"/>
              <a:t>Methods: </a:t>
            </a:r>
          </a:p>
          <a:p>
            <a:r>
              <a:rPr lang="en-US" sz="1000" dirty="0"/>
              <a:t>Wild coral – collected and dissected – microplastics per polyp counted and classified by shape (fiber, beads, </a:t>
            </a:r>
            <a:r>
              <a:rPr lang="en-US" sz="1000" dirty="0" err="1"/>
              <a:t>misc</a:t>
            </a:r>
            <a:r>
              <a:rPr lang="en-US" sz="1000" dirty="0"/>
              <a:t>)</a:t>
            </a:r>
          </a:p>
          <a:p>
            <a:r>
              <a:rPr lang="en-US" sz="1000" dirty="0"/>
              <a:t>Harvested coral – coral was harvested and brought to lab. Experiments were run to establish localization of ingested microplastics (top/middle/bottom), feeding behavior and food preference of microplastics versus brine shrimp eggs,  </a:t>
            </a:r>
          </a:p>
          <a:p>
            <a:r>
              <a:rPr lang="en-US" sz="1000" b="1" dirty="0"/>
              <a:t>Highlighted Findings: </a:t>
            </a:r>
          </a:p>
          <a:p>
            <a:r>
              <a:rPr lang="en-US" sz="1000" dirty="0"/>
              <a:t>Wild Corals – average of 112 microplastics found per polyp, with highest concentration being fiber types</a:t>
            </a:r>
          </a:p>
          <a:p>
            <a:r>
              <a:rPr lang="en-US" sz="1000" dirty="0"/>
              <a:t>Harvested Corals – preferred microplastics to brine shrimp eggs; ingested less food after being exposed to microplastics; ingested microbes and e. coli with the microplastics</a:t>
            </a:r>
          </a:p>
        </p:txBody>
      </p:sp>
      <p:grpSp>
        <p:nvGrpSpPr>
          <p:cNvPr id="3" name="Group 2">
            <a:extLst>
              <a:ext uri="{FF2B5EF4-FFF2-40B4-BE49-F238E27FC236}">
                <a16:creationId xmlns:a16="http://schemas.microsoft.com/office/drawing/2014/main" id="{4A8A0E77-B5E6-4C72-9FF7-0DC15BBA5167}"/>
              </a:ext>
            </a:extLst>
          </p:cNvPr>
          <p:cNvGrpSpPr/>
          <p:nvPr/>
        </p:nvGrpSpPr>
        <p:grpSpPr>
          <a:xfrm>
            <a:off x="7456778" y="2288932"/>
            <a:ext cx="4278022" cy="3654795"/>
            <a:chOff x="6479215" y="2288932"/>
            <a:chExt cx="4278022" cy="3654795"/>
          </a:xfrm>
        </p:grpSpPr>
        <p:pic>
          <p:nvPicPr>
            <p:cNvPr id="23" name="Content Placeholder 4">
              <a:extLst>
                <a:ext uri="{FF2B5EF4-FFF2-40B4-BE49-F238E27FC236}">
                  <a16:creationId xmlns:a16="http://schemas.microsoft.com/office/drawing/2014/main" id="{6827CE65-3736-4A9C-885C-07230F781AF3}"/>
                </a:ext>
              </a:extLst>
            </p:cNvPr>
            <p:cNvPicPr>
              <a:picLocks noChangeAspect="1"/>
            </p:cNvPicPr>
            <p:nvPr/>
          </p:nvPicPr>
          <p:blipFill>
            <a:blip r:embed="rId4"/>
            <a:stretch>
              <a:fillRect/>
            </a:stretch>
          </p:blipFill>
          <p:spPr>
            <a:xfrm>
              <a:off x="6479215" y="2288932"/>
              <a:ext cx="4159250" cy="3500907"/>
            </a:xfrm>
            <a:prstGeom prst="rect">
              <a:avLst/>
            </a:prstGeom>
          </p:spPr>
        </p:pic>
        <p:sp>
          <p:nvSpPr>
            <p:cNvPr id="24" name="TextBox 23">
              <a:extLst>
                <a:ext uri="{FF2B5EF4-FFF2-40B4-BE49-F238E27FC236}">
                  <a16:creationId xmlns:a16="http://schemas.microsoft.com/office/drawing/2014/main" id="{61AB718E-5D1C-4917-ACD8-9D04CBF36F89}"/>
                </a:ext>
              </a:extLst>
            </p:cNvPr>
            <p:cNvSpPr txBox="1"/>
            <p:nvPr/>
          </p:nvSpPr>
          <p:spPr>
            <a:xfrm>
              <a:off x="7776934" y="5789839"/>
              <a:ext cx="2980303" cy="153888"/>
            </a:xfrm>
            <a:prstGeom prst="rect">
              <a:avLst/>
            </a:prstGeom>
            <a:noFill/>
          </p:spPr>
          <p:txBody>
            <a:bodyPr wrap="none" rtlCol="0">
              <a:spAutoFit/>
            </a:bodyPr>
            <a:lstStyle/>
            <a:p>
              <a:r>
                <a:rPr lang="en-US" sz="400" dirty="0"/>
                <a:t>Source: https://www.nationalgeographic.com/environment/article/these-corals-choose-to-eat-plastic-over-food</a:t>
              </a:r>
            </a:p>
          </p:txBody>
        </p:sp>
      </p:grpSp>
      <p:pic>
        <p:nvPicPr>
          <p:cNvPr id="9" name="Audio 8">
            <a:hlinkClick r:id="" action="ppaction://media"/>
            <a:extLst>
              <a:ext uri="{FF2B5EF4-FFF2-40B4-BE49-F238E27FC236}">
                <a16:creationId xmlns:a16="http://schemas.microsoft.com/office/drawing/2014/main" id="{E193C2B0-9897-4855-BF12-6CA4ECE738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10" name="TextBox 9">
            <a:extLst>
              <a:ext uri="{FF2B5EF4-FFF2-40B4-BE49-F238E27FC236}">
                <a16:creationId xmlns:a16="http://schemas.microsoft.com/office/drawing/2014/main" id="{D398ECD6-7077-42BF-BFBD-1D2FFD9193E6}"/>
              </a:ext>
            </a:extLst>
          </p:cNvPr>
          <p:cNvSpPr txBox="1"/>
          <p:nvPr/>
        </p:nvSpPr>
        <p:spPr>
          <a:xfrm>
            <a:off x="7456778" y="6045872"/>
            <a:ext cx="4582822" cy="784830"/>
          </a:xfrm>
          <a:prstGeom prst="rect">
            <a:avLst/>
          </a:prstGeom>
          <a:noFill/>
        </p:spPr>
        <p:txBody>
          <a:bodyPr wrap="square">
            <a:spAutoFit/>
          </a:bodyPr>
          <a:lstStyle/>
          <a:p>
            <a:r>
              <a:rPr lang="en-US" sz="900" b="1" spc="150" dirty="0">
                <a:solidFill>
                  <a:schemeClr val="tx1">
                    <a:lumMod val="75000"/>
                    <a:lumOff val="25000"/>
                  </a:schemeClr>
                </a:solidFill>
              </a:rPr>
              <a:t>Title</a:t>
            </a:r>
            <a:r>
              <a:rPr lang="en-US" sz="900" spc="150" dirty="0">
                <a:solidFill>
                  <a:schemeClr val="tx1">
                    <a:lumMod val="75000"/>
                    <a:lumOff val="25000"/>
                  </a:schemeClr>
                </a:solidFill>
              </a:rPr>
              <a:t>: Patterns, dynamics and consequences of microplastic ingestion by the temperate coral</a:t>
            </a:r>
            <a:r>
              <a:rPr lang="en-US" sz="900" i="1" spc="150" dirty="0">
                <a:solidFill>
                  <a:schemeClr val="tx1">
                    <a:lumMod val="75000"/>
                    <a:lumOff val="25000"/>
                  </a:schemeClr>
                </a:solidFill>
              </a:rPr>
              <a:t>, </a:t>
            </a:r>
            <a:r>
              <a:rPr lang="en-US" sz="900" i="1" spc="150" dirty="0" err="1">
                <a:solidFill>
                  <a:schemeClr val="tx1">
                    <a:lumMod val="75000"/>
                    <a:lumOff val="25000"/>
                  </a:schemeClr>
                </a:solidFill>
              </a:rPr>
              <a:t>Astrangia</a:t>
            </a:r>
            <a:r>
              <a:rPr lang="en-US" sz="900" i="1" spc="150" dirty="0">
                <a:solidFill>
                  <a:schemeClr val="tx1">
                    <a:lumMod val="75000"/>
                    <a:lumOff val="25000"/>
                  </a:schemeClr>
                </a:solidFill>
              </a:rPr>
              <a:t> </a:t>
            </a:r>
            <a:r>
              <a:rPr lang="en-US" sz="900" i="1" spc="150" dirty="0" err="1">
                <a:solidFill>
                  <a:schemeClr val="tx1">
                    <a:lumMod val="75000"/>
                    <a:lumOff val="25000"/>
                  </a:schemeClr>
                </a:solidFill>
              </a:rPr>
              <a:t>poculata</a:t>
            </a:r>
            <a:endParaRPr lang="en-US" sz="900" i="1" spc="150" dirty="0">
              <a:solidFill>
                <a:schemeClr val="tx1">
                  <a:lumMod val="75000"/>
                  <a:lumOff val="25000"/>
                </a:schemeClr>
              </a:solidFill>
            </a:endParaRPr>
          </a:p>
          <a:p>
            <a:r>
              <a:rPr lang="en-US" sz="900" b="1" spc="150" dirty="0">
                <a:solidFill>
                  <a:schemeClr val="tx1">
                    <a:lumMod val="75000"/>
                    <a:lumOff val="25000"/>
                  </a:schemeClr>
                </a:solidFill>
              </a:rPr>
              <a:t>Authors</a:t>
            </a:r>
            <a:r>
              <a:rPr lang="en-US" sz="900" spc="150" dirty="0">
                <a:solidFill>
                  <a:schemeClr val="tx1">
                    <a:lumMod val="75000"/>
                    <a:lumOff val="25000"/>
                  </a:schemeClr>
                </a:solidFill>
              </a:rPr>
              <a:t>: </a:t>
            </a:r>
            <a:r>
              <a:rPr lang="en-US" sz="900" spc="150" dirty="0" err="1">
                <a:solidFill>
                  <a:schemeClr val="tx1">
                    <a:lumMod val="75000"/>
                    <a:lumOff val="25000"/>
                  </a:schemeClr>
                </a:solidFill>
              </a:rPr>
              <a:t>Rotjan</a:t>
            </a:r>
            <a:r>
              <a:rPr lang="en-US" sz="900" spc="150" dirty="0">
                <a:solidFill>
                  <a:schemeClr val="tx1">
                    <a:lumMod val="75000"/>
                    <a:lumOff val="25000"/>
                  </a:schemeClr>
                </a:solidFill>
              </a:rPr>
              <a:t> RD, Sharp KH, Gauthier AE, </a:t>
            </a:r>
            <a:r>
              <a:rPr lang="en-US" sz="900" spc="150" dirty="0" err="1">
                <a:solidFill>
                  <a:schemeClr val="tx1">
                    <a:lumMod val="75000"/>
                    <a:lumOff val="25000"/>
                  </a:schemeClr>
                </a:solidFill>
              </a:rPr>
              <a:t>Yelton</a:t>
            </a:r>
            <a:r>
              <a:rPr lang="en-US" sz="900" spc="150" dirty="0">
                <a:solidFill>
                  <a:schemeClr val="tx1">
                    <a:lumMod val="75000"/>
                    <a:lumOff val="25000"/>
                  </a:schemeClr>
                </a:solidFill>
              </a:rPr>
              <a:t> R, Lopez EMB, </a:t>
            </a:r>
            <a:r>
              <a:rPr lang="en-US" sz="900" spc="150" dirty="0" err="1">
                <a:solidFill>
                  <a:schemeClr val="tx1">
                    <a:lumMod val="75000"/>
                    <a:lumOff val="25000"/>
                  </a:schemeClr>
                </a:solidFill>
              </a:rPr>
              <a:t>Carilli</a:t>
            </a:r>
            <a:r>
              <a:rPr lang="en-US" sz="900" spc="150" dirty="0">
                <a:solidFill>
                  <a:schemeClr val="tx1">
                    <a:lumMod val="75000"/>
                    <a:lumOff val="25000"/>
                  </a:schemeClr>
                </a:solidFill>
              </a:rPr>
              <a:t> J, Kagan JC, Urban-Rich J. </a:t>
            </a:r>
          </a:p>
        </p:txBody>
      </p:sp>
    </p:spTree>
    <p:extLst>
      <p:ext uri="{BB962C8B-B14F-4D97-AF65-F5344CB8AC3E}">
        <p14:creationId xmlns:p14="http://schemas.microsoft.com/office/powerpoint/2010/main" val="2956511895"/>
      </p:ext>
    </p:extLst>
  </p:cSld>
  <p:clrMapOvr>
    <a:masterClrMapping/>
  </p:clrMapOvr>
  <mc:AlternateContent xmlns:mc="http://schemas.openxmlformats.org/markup-compatibility/2006" xmlns:p14="http://schemas.microsoft.com/office/powerpoint/2010/main">
    <mc:Choice Requires="p14">
      <p:transition spd="slow" p14:dur="2000" advTm="39872"/>
    </mc:Choice>
    <mc:Fallback xmlns="">
      <p:transition spd="slow" advTm="398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680E-F4CD-47DD-B3FA-788FF3ED2C41}"/>
              </a:ext>
            </a:extLst>
          </p:cNvPr>
          <p:cNvSpPr>
            <a:spLocks noGrp="1"/>
          </p:cNvSpPr>
          <p:nvPr>
            <p:ph type="title"/>
          </p:nvPr>
        </p:nvSpPr>
        <p:spPr/>
        <p:txBody>
          <a:bodyPr/>
          <a:lstStyle/>
          <a:p>
            <a:r>
              <a:rPr lang="en-US" dirty="0"/>
              <a:t>Data Source &amp; Planned Statistics</a:t>
            </a:r>
          </a:p>
        </p:txBody>
      </p:sp>
      <p:sp>
        <p:nvSpPr>
          <p:cNvPr id="3" name="Content Placeholder 2">
            <a:extLst>
              <a:ext uri="{FF2B5EF4-FFF2-40B4-BE49-F238E27FC236}">
                <a16:creationId xmlns:a16="http://schemas.microsoft.com/office/drawing/2014/main" id="{3A58931E-A536-4E86-B91F-5B0E2940EFE4}"/>
              </a:ext>
            </a:extLst>
          </p:cNvPr>
          <p:cNvSpPr>
            <a:spLocks noGrp="1"/>
          </p:cNvSpPr>
          <p:nvPr>
            <p:ph sz="half" idx="1"/>
          </p:nvPr>
        </p:nvSpPr>
        <p:spPr>
          <a:xfrm>
            <a:off x="899886" y="2249714"/>
            <a:ext cx="4761812" cy="4608285"/>
          </a:xfrm>
        </p:spPr>
        <p:txBody>
          <a:bodyPr>
            <a:normAutofit fontScale="77500" lnSpcReduction="20000"/>
          </a:bodyPr>
          <a:lstStyle/>
          <a:p>
            <a:r>
              <a:rPr lang="en-US" b="1" dirty="0"/>
              <a:t>Data Source</a:t>
            </a:r>
          </a:p>
          <a:p>
            <a:r>
              <a:rPr lang="en-US" sz="1300" b="0" i="0" dirty="0" err="1">
                <a:solidFill>
                  <a:srgbClr val="000000"/>
                </a:solidFill>
                <a:effectLst/>
                <a:latin typeface="+mj-lt"/>
              </a:rPr>
              <a:t>Rotjan</a:t>
            </a:r>
            <a:r>
              <a:rPr lang="en-US" sz="1300" b="0" i="0" dirty="0">
                <a:solidFill>
                  <a:srgbClr val="000000"/>
                </a:solidFill>
                <a:effectLst/>
                <a:latin typeface="+mj-lt"/>
              </a:rPr>
              <a:t>, Randi D. et al. (2019), Data from: Patterns, dynamics and consequences of microplastic ingestion by the temperate coral, </a:t>
            </a:r>
            <a:r>
              <a:rPr lang="en-US" sz="1300" b="0" i="0" dirty="0" err="1">
                <a:solidFill>
                  <a:srgbClr val="000000"/>
                </a:solidFill>
                <a:effectLst/>
                <a:latin typeface="+mj-lt"/>
              </a:rPr>
              <a:t>Astrangia</a:t>
            </a:r>
            <a:r>
              <a:rPr lang="en-US" sz="1300" b="0" i="0" dirty="0">
                <a:solidFill>
                  <a:srgbClr val="000000"/>
                </a:solidFill>
                <a:effectLst/>
                <a:latin typeface="+mj-lt"/>
              </a:rPr>
              <a:t> </a:t>
            </a:r>
            <a:r>
              <a:rPr lang="en-US" sz="1300" b="0" i="0" dirty="0" err="1">
                <a:solidFill>
                  <a:srgbClr val="000000"/>
                </a:solidFill>
                <a:effectLst/>
                <a:latin typeface="+mj-lt"/>
              </a:rPr>
              <a:t>poculata</a:t>
            </a:r>
            <a:r>
              <a:rPr lang="en-US" sz="1300" b="0" i="0" dirty="0">
                <a:solidFill>
                  <a:srgbClr val="000000"/>
                </a:solidFill>
                <a:effectLst/>
                <a:latin typeface="+mj-lt"/>
              </a:rPr>
              <a:t>, Dryad, Dataset, </a:t>
            </a:r>
            <a:r>
              <a:rPr lang="en-US" sz="1300" b="0" i="0" u="sng" dirty="0">
                <a:solidFill>
                  <a:srgbClr val="337AB7"/>
                </a:solidFill>
                <a:effectLst/>
                <a:latin typeface="+mj-lt"/>
                <a:hlinkClick r:id="rId4"/>
              </a:rPr>
              <a:t>https://doi.org/10.5061/dryad.3qc6328</a:t>
            </a:r>
            <a:endParaRPr lang="en-US" sz="1300" b="0" i="0" u="sng" dirty="0">
              <a:solidFill>
                <a:srgbClr val="337AB7"/>
              </a:solidFill>
              <a:effectLst/>
              <a:latin typeface="+mj-lt"/>
            </a:endParaRPr>
          </a:p>
          <a:p>
            <a:endParaRPr lang="en-US" sz="1300" u="sng" dirty="0">
              <a:solidFill>
                <a:srgbClr val="337AB7"/>
              </a:solidFill>
              <a:latin typeface="KievitWeb"/>
            </a:endParaRPr>
          </a:p>
          <a:p>
            <a:r>
              <a:rPr lang="en-US" sz="1300" dirty="0"/>
              <a:t>Spreadsheet for download includes key and data on:</a:t>
            </a:r>
          </a:p>
          <a:p>
            <a:pPr marL="342900" indent="-342900">
              <a:buAutoNum type="arabicPeriod"/>
            </a:pPr>
            <a:r>
              <a:rPr lang="en-US" sz="1300" dirty="0"/>
              <a:t>Wild coral – number and type of plastics found per polyp and per mass </a:t>
            </a:r>
          </a:p>
          <a:p>
            <a:pPr marL="342900" indent="-342900">
              <a:buAutoNum type="arabicPeriod"/>
            </a:pPr>
            <a:r>
              <a:rPr lang="en-US" sz="1300" dirty="0"/>
              <a:t>Harvested coral - % of ingested microplastics located in the top/middle/bottom section</a:t>
            </a:r>
          </a:p>
          <a:p>
            <a:pPr marL="342900" indent="-342900">
              <a:buAutoNum type="arabicPeriod"/>
            </a:pPr>
            <a:r>
              <a:rPr lang="en-US" sz="1300" dirty="0"/>
              <a:t>Harvested coral - Particles consumed per mm3 for brine shrimp eggs and microplastics Harvested coral </a:t>
            </a:r>
          </a:p>
          <a:p>
            <a:pPr marL="342900" indent="-342900">
              <a:buAutoNum type="arabicPeriod"/>
            </a:pPr>
            <a:r>
              <a:rPr lang="en-US" sz="1300" dirty="0"/>
              <a:t>Polyp volume</a:t>
            </a:r>
          </a:p>
          <a:p>
            <a:pPr marL="342900" indent="-342900">
              <a:buAutoNum type="arabicPeriod"/>
            </a:pPr>
            <a:r>
              <a:rPr lang="en-US" sz="1300" dirty="0"/>
              <a:t>Amount (mm</a:t>
            </a:r>
            <a:r>
              <a:rPr lang="en-US" sz="1300" baseline="30000" dirty="0"/>
              <a:t>3</a:t>
            </a:r>
            <a:r>
              <a:rPr lang="en-US" sz="1300" dirty="0"/>
              <a:t>) of food type or microplastic ingested after brine shrimp egg or microplastic ingestion</a:t>
            </a:r>
          </a:p>
        </p:txBody>
      </p:sp>
      <p:sp>
        <p:nvSpPr>
          <p:cNvPr id="4" name="Content Placeholder 3">
            <a:extLst>
              <a:ext uri="{FF2B5EF4-FFF2-40B4-BE49-F238E27FC236}">
                <a16:creationId xmlns:a16="http://schemas.microsoft.com/office/drawing/2014/main" id="{8396AF29-095C-47B5-98B0-432C9B1ACEBC}"/>
              </a:ext>
            </a:extLst>
          </p:cNvPr>
          <p:cNvSpPr>
            <a:spLocks noGrp="1"/>
          </p:cNvSpPr>
          <p:nvPr>
            <p:ph sz="half" idx="2"/>
          </p:nvPr>
        </p:nvSpPr>
        <p:spPr>
          <a:xfrm>
            <a:off x="5767160" y="2249714"/>
            <a:ext cx="6221627" cy="4608285"/>
          </a:xfrm>
        </p:spPr>
        <p:txBody>
          <a:bodyPr>
            <a:normAutofit fontScale="77500" lnSpcReduction="20000"/>
          </a:bodyPr>
          <a:lstStyle/>
          <a:p>
            <a:r>
              <a:rPr lang="en-US" sz="2300" b="1" dirty="0"/>
              <a:t>Statistics in R</a:t>
            </a:r>
          </a:p>
          <a:p>
            <a:r>
              <a:rPr lang="en-US" sz="1500" dirty="0"/>
              <a:t>Hand-on lesson using R with interactive questions throughout to discuss data and what the measures around data can tell us</a:t>
            </a:r>
          </a:p>
          <a:p>
            <a:pPr marL="231775"/>
            <a:r>
              <a:rPr lang="en-US" sz="1500" dirty="0"/>
              <a:t> Data: Examine microplastic vs brine shrimp egg preference </a:t>
            </a:r>
          </a:p>
          <a:p>
            <a:pPr marL="914400" indent="-342900">
              <a:buFontTx/>
              <a:buChar char="-"/>
            </a:pPr>
            <a:r>
              <a:rPr lang="en-US" sz="1500" dirty="0"/>
              <a:t>Test normality of data using Shapiro-Wilkes test</a:t>
            </a:r>
          </a:p>
          <a:p>
            <a:pPr marL="914400" indent="-342900">
              <a:buFontTx/>
              <a:buChar char="-"/>
            </a:pPr>
            <a:r>
              <a:rPr lang="en-US" sz="1500" dirty="0"/>
              <a:t>Determine - T-test or permutation test?</a:t>
            </a:r>
          </a:p>
          <a:p>
            <a:pPr marL="914400" indent="-285750">
              <a:buFontTx/>
              <a:buChar char="-"/>
            </a:pPr>
            <a:r>
              <a:rPr lang="en-US" sz="1500" dirty="0"/>
              <a:t>Box plot: particle consumed mm</a:t>
            </a:r>
            <a:r>
              <a:rPr lang="en-US" sz="1500" baseline="30000" dirty="0"/>
              <a:t>3 </a:t>
            </a:r>
            <a:r>
              <a:rPr lang="en-US" sz="1500" dirty="0"/>
              <a:t>of brine shrimp eggs vs microplastics</a:t>
            </a:r>
          </a:p>
          <a:p>
            <a:r>
              <a:rPr lang="en-US" sz="2300" b="1" dirty="0"/>
              <a:t>Critical Thinking: </a:t>
            </a:r>
          </a:p>
          <a:p>
            <a:pPr marL="231775"/>
            <a:r>
              <a:rPr lang="en-US" sz="1500" dirty="0"/>
              <a:t>Relate the data to what implications these findings might have on microplastic management and coral reef mitigation</a:t>
            </a:r>
          </a:p>
          <a:p>
            <a:endParaRPr lang="en-US" dirty="0"/>
          </a:p>
        </p:txBody>
      </p:sp>
      <p:cxnSp>
        <p:nvCxnSpPr>
          <p:cNvPr id="6" name="Straight Connector 5">
            <a:extLst>
              <a:ext uri="{FF2B5EF4-FFF2-40B4-BE49-F238E27FC236}">
                <a16:creationId xmlns:a16="http://schemas.microsoft.com/office/drawing/2014/main" id="{8C3FDF53-C057-4E9F-AA49-F4789F1409E5}"/>
              </a:ext>
            </a:extLst>
          </p:cNvPr>
          <p:cNvCxnSpPr>
            <a:cxnSpLocks/>
          </p:cNvCxnSpPr>
          <p:nvPr/>
        </p:nvCxnSpPr>
        <p:spPr>
          <a:xfrm>
            <a:off x="5767161" y="2351768"/>
            <a:ext cx="0" cy="4020456"/>
          </a:xfrm>
          <a:prstGeom prst="line">
            <a:avLst/>
          </a:prstGeom>
          <a:ln w="12700">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pic>
        <p:nvPicPr>
          <p:cNvPr id="5" name="Audio 4">
            <a:hlinkClick r:id="" action="ppaction://media"/>
            <a:extLst>
              <a:ext uri="{FF2B5EF4-FFF2-40B4-BE49-F238E27FC236}">
                <a16:creationId xmlns:a16="http://schemas.microsoft.com/office/drawing/2014/main" id="{6B71C053-B948-4FDA-81C3-F78DDFFDA00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24418539"/>
      </p:ext>
    </p:extLst>
  </p:cSld>
  <p:clrMapOvr>
    <a:masterClrMapping/>
  </p:clrMapOvr>
  <mc:AlternateContent xmlns:mc="http://schemas.openxmlformats.org/markup-compatibility/2006" xmlns:p14="http://schemas.microsoft.com/office/powerpoint/2010/main">
    <mc:Choice Requires="p14">
      <p:transition spd="slow" p14:dur="2000" advTm="77226"/>
    </mc:Choice>
    <mc:Fallback xmlns="">
      <p:transition spd="slow" advTm="77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9268-8400-4692-9955-651A2ECFC4B3}"/>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E8F7C82F-938E-4CFA-9B53-5FC6AE1617D0}"/>
              </a:ext>
            </a:extLst>
          </p:cNvPr>
          <p:cNvSpPr>
            <a:spLocks noGrp="1"/>
          </p:cNvSpPr>
          <p:nvPr>
            <p:ph idx="1"/>
          </p:nvPr>
        </p:nvSpPr>
        <p:spPr>
          <a:xfrm>
            <a:off x="1920240" y="2312276"/>
            <a:ext cx="8770571" cy="4103504"/>
          </a:xfrm>
        </p:spPr>
        <p:txBody>
          <a:bodyPr>
            <a:noAutofit/>
          </a:bodyPr>
          <a:lstStyle/>
          <a:p>
            <a:r>
              <a:rPr lang="en-US" sz="800" dirty="0">
                <a:solidFill>
                  <a:schemeClr val="tx1"/>
                </a:solidFill>
              </a:rPr>
              <a:t>Oliveira Soares, M.,  Matos, E., Lucas, C.,  Rizzo, L., </a:t>
            </a:r>
            <a:r>
              <a:rPr lang="en-US" sz="800" dirty="0" err="1">
                <a:solidFill>
                  <a:schemeClr val="tx1"/>
                </a:solidFill>
              </a:rPr>
              <a:t>Allcock,L</a:t>
            </a:r>
            <a:r>
              <a:rPr lang="en-US" sz="800" dirty="0">
                <a:solidFill>
                  <a:schemeClr val="tx1"/>
                </a:solidFill>
              </a:rPr>
              <a:t>., &amp; Rossi, S.  (2020). Microplastics in corals: An emergent threat. Marine Pollution Bulletin (161, A) </a:t>
            </a:r>
            <a:r>
              <a:rPr lang="en-US" sz="800" dirty="0" err="1">
                <a:solidFill>
                  <a:schemeClr val="tx1"/>
                </a:solidFill>
              </a:rPr>
              <a:t>doi</a:t>
            </a:r>
            <a:r>
              <a:rPr lang="en-US" sz="800" dirty="0">
                <a:solidFill>
                  <a:schemeClr val="tx1"/>
                </a:solidFill>
              </a:rPr>
              <a:t>: https://doi.org/10.1016/j.marpolbul.2020.111810.</a:t>
            </a:r>
          </a:p>
          <a:p>
            <a:r>
              <a:rPr lang="en-US" sz="800" dirty="0" err="1">
                <a:solidFill>
                  <a:schemeClr val="tx1"/>
                </a:solidFill>
              </a:rPr>
              <a:t>Rotjan</a:t>
            </a:r>
            <a:r>
              <a:rPr lang="en-US" sz="800" dirty="0">
                <a:solidFill>
                  <a:schemeClr val="tx1"/>
                </a:solidFill>
              </a:rPr>
              <a:t> RD, Sharp KH, Gauthier AE, </a:t>
            </a:r>
            <a:r>
              <a:rPr lang="en-US" sz="800" dirty="0" err="1">
                <a:solidFill>
                  <a:schemeClr val="tx1"/>
                </a:solidFill>
              </a:rPr>
              <a:t>Yelton</a:t>
            </a:r>
            <a:r>
              <a:rPr lang="en-US" sz="800" dirty="0">
                <a:solidFill>
                  <a:schemeClr val="tx1"/>
                </a:solidFill>
              </a:rPr>
              <a:t> R, Lopez EMB, </a:t>
            </a:r>
            <a:r>
              <a:rPr lang="en-US" sz="800" dirty="0" err="1">
                <a:solidFill>
                  <a:schemeClr val="tx1"/>
                </a:solidFill>
              </a:rPr>
              <a:t>Carilli</a:t>
            </a:r>
            <a:r>
              <a:rPr lang="en-US" sz="800" dirty="0">
                <a:solidFill>
                  <a:schemeClr val="tx1"/>
                </a:solidFill>
              </a:rPr>
              <a:t> J, Kagan JC, Urban-Rich J. 2019 Patterns, dynamics and consequences of microplastic ingestion by the temperate coral, </a:t>
            </a:r>
            <a:r>
              <a:rPr lang="en-US" sz="800" i="1" dirty="0" err="1">
                <a:solidFill>
                  <a:schemeClr val="tx1"/>
                </a:solidFill>
              </a:rPr>
              <a:t>Astrangia</a:t>
            </a:r>
            <a:r>
              <a:rPr lang="en-US" sz="800" i="1" dirty="0">
                <a:solidFill>
                  <a:schemeClr val="tx1"/>
                </a:solidFill>
              </a:rPr>
              <a:t> </a:t>
            </a:r>
            <a:r>
              <a:rPr lang="en-US" sz="800" i="1" dirty="0" err="1">
                <a:solidFill>
                  <a:schemeClr val="tx1"/>
                </a:solidFill>
              </a:rPr>
              <a:t>poculata</a:t>
            </a:r>
            <a:r>
              <a:rPr lang="en-US" sz="800" i="1" dirty="0">
                <a:solidFill>
                  <a:schemeClr val="tx1"/>
                </a:solidFill>
              </a:rPr>
              <a:t>. </a:t>
            </a:r>
            <a:r>
              <a:rPr lang="en-US" sz="800" dirty="0">
                <a:solidFill>
                  <a:schemeClr val="tx1"/>
                </a:solidFill>
              </a:rPr>
              <a:t>Proc. R. Soc. B 286: 20190726. </a:t>
            </a:r>
            <a:r>
              <a:rPr lang="en-US" sz="800" dirty="0">
                <a:solidFill>
                  <a:schemeClr val="tx1"/>
                </a:solidFill>
                <a:hlinkClick r:id="rId2">
                  <a:extLst>
                    <a:ext uri="{A12FA001-AC4F-418D-AE19-62706E023703}">
                      <ahyp:hlinkClr xmlns:ahyp="http://schemas.microsoft.com/office/drawing/2018/hyperlinkcolor" val="tx"/>
                    </a:ext>
                  </a:extLst>
                </a:hlinkClick>
              </a:rPr>
              <a:t>http://dx.doi.org/10.1098/rspb.2019.0726</a:t>
            </a:r>
            <a:endParaRPr lang="en-US" sz="800" dirty="0">
              <a:solidFill>
                <a:schemeClr val="tx1"/>
              </a:solidFill>
            </a:endParaRPr>
          </a:p>
          <a:p>
            <a:r>
              <a:rPr lang="en-US" sz="800" dirty="0" err="1">
                <a:solidFill>
                  <a:schemeClr val="tx1"/>
                </a:solidFill>
              </a:rPr>
              <a:t>Rotjan</a:t>
            </a:r>
            <a:r>
              <a:rPr lang="en-US" sz="800" dirty="0">
                <a:solidFill>
                  <a:schemeClr val="tx1"/>
                </a:solidFill>
              </a:rPr>
              <a:t>, Randi D. et al. (2019), Data from: Patterns, dynamics and consequences of microplastic ingestion by the temperate coral, </a:t>
            </a:r>
            <a:r>
              <a:rPr lang="en-US" sz="800" dirty="0" err="1">
                <a:solidFill>
                  <a:schemeClr val="tx1"/>
                </a:solidFill>
              </a:rPr>
              <a:t>Astrangia</a:t>
            </a:r>
            <a:r>
              <a:rPr lang="en-US" sz="800" dirty="0">
                <a:solidFill>
                  <a:schemeClr val="tx1"/>
                </a:solidFill>
              </a:rPr>
              <a:t> </a:t>
            </a:r>
            <a:r>
              <a:rPr lang="en-US" sz="800" dirty="0" err="1">
                <a:solidFill>
                  <a:schemeClr val="tx1"/>
                </a:solidFill>
              </a:rPr>
              <a:t>poculata</a:t>
            </a:r>
            <a:r>
              <a:rPr lang="en-US" sz="800" dirty="0">
                <a:solidFill>
                  <a:schemeClr val="tx1"/>
                </a:solidFill>
              </a:rPr>
              <a:t>, Dryad, Dataset, </a:t>
            </a:r>
            <a:r>
              <a:rPr lang="en-US" sz="800" u="sng" dirty="0">
                <a:solidFill>
                  <a:schemeClr val="tx1"/>
                </a:solidFill>
                <a:hlinkClick r:id="rId3">
                  <a:extLst>
                    <a:ext uri="{A12FA001-AC4F-418D-AE19-62706E023703}">
                      <ahyp:hlinkClr xmlns:ahyp="http://schemas.microsoft.com/office/drawing/2018/hyperlinkcolor" val="tx"/>
                    </a:ext>
                  </a:extLst>
                </a:hlinkClick>
              </a:rPr>
              <a:t>https://doi.org/10.5061/dryad.3qc6328</a:t>
            </a:r>
            <a:endParaRPr lang="en-US" sz="800" u="sng" dirty="0">
              <a:solidFill>
                <a:schemeClr val="tx1"/>
              </a:solidFill>
            </a:endParaRPr>
          </a:p>
          <a:p>
            <a:r>
              <a:rPr lang="en-US" sz="800" dirty="0">
                <a:solidFill>
                  <a:schemeClr val="tx1"/>
                </a:solidFill>
              </a:rPr>
              <a:t>https://www.fisheries.noaa.gov/feature-story/resilient-new-england-coral-teaching-us-about-future-reefs</a:t>
            </a:r>
          </a:p>
          <a:p>
            <a:r>
              <a:rPr lang="en-US" sz="800" dirty="0">
                <a:solidFill>
                  <a:schemeClr val="tx1"/>
                </a:solidFill>
              </a:rPr>
              <a:t>https://coral.org/coral-reefs-101/coral-reef-ecology</a:t>
            </a:r>
          </a:p>
          <a:p>
            <a:r>
              <a:rPr lang="en-US" sz="800" dirty="0">
                <a:solidFill>
                  <a:schemeClr val="tx1"/>
                </a:solidFill>
              </a:rPr>
              <a:t>https://oceanservice.noaa.gov/facts/coral-pollution.html</a:t>
            </a:r>
          </a:p>
          <a:p>
            <a:r>
              <a:rPr lang="en-US" sz="800" dirty="0">
                <a:solidFill>
                  <a:schemeClr val="tx1"/>
                </a:solidFill>
              </a:rPr>
              <a:t>https://oceanservice.noaa.gov/facts/microplastics.html</a:t>
            </a:r>
          </a:p>
          <a:p>
            <a:r>
              <a:rPr lang="en-US" sz="800" dirty="0">
                <a:solidFill>
                  <a:schemeClr val="tx1"/>
                </a:solidFill>
              </a:rPr>
              <a:t>https://www.nationalgeographic.com/animals/invertebrates/facts/corals-1</a:t>
            </a:r>
          </a:p>
          <a:p>
            <a:r>
              <a:rPr lang="en-US" sz="800" dirty="0">
                <a:solidFill>
                  <a:schemeClr val="tx1"/>
                </a:solidFill>
              </a:rPr>
              <a:t>https://www.nationalgeographic.org/encyclopedia/microplastics/</a:t>
            </a:r>
          </a:p>
          <a:p>
            <a:r>
              <a:rPr lang="en-US" sz="800" dirty="0">
                <a:solidFill>
                  <a:schemeClr val="tx1"/>
                </a:solidFill>
              </a:rPr>
              <a:t>https://schmidtocean.org/person/randi-rotjan/</a:t>
            </a:r>
          </a:p>
          <a:p>
            <a:r>
              <a:rPr lang="en-US" sz="800" dirty="0">
                <a:solidFill>
                  <a:schemeClr val="tx1"/>
                </a:solidFill>
              </a:rPr>
              <a:t>https://www.bu.edu/biology/people/profiles/randi-rotjan/</a:t>
            </a:r>
          </a:p>
          <a:p>
            <a:r>
              <a:rPr lang="en-US" sz="800" dirty="0">
                <a:solidFill>
                  <a:schemeClr val="tx1"/>
                </a:solidFill>
              </a:rPr>
              <a:t>http://sites.bu.edu/rotjanlab/</a:t>
            </a:r>
          </a:p>
          <a:p>
            <a:r>
              <a:rPr lang="en-US" sz="800" dirty="0">
                <a:solidFill>
                  <a:schemeClr val="tx1"/>
                </a:solidFill>
              </a:rPr>
              <a:t>https://www.wbur.org/earthwhile/2019/06/26/northern-star-coral-boston-university-study-microplastic-pollution</a:t>
            </a:r>
          </a:p>
          <a:p>
            <a:endParaRPr lang="en-US" sz="800" dirty="0">
              <a:solidFill>
                <a:schemeClr val="tx1"/>
              </a:solidFill>
            </a:endParaRPr>
          </a:p>
        </p:txBody>
      </p:sp>
    </p:spTree>
    <p:extLst>
      <p:ext uri="{BB962C8B-B14F-4D97-AF65-F5344CB8AC3E}">
        <p14:creationId xmlns:p14="http://schemas.microsoft.com/office/powerpoint/2010/main" val="1977171635"/>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1839</TotalTime>
  <Words>1248</Words>
  <Application>Microsoft Office PowerPoint</Application>
  <PresentationFormat>Widescreen</PresentationFormat>
  <Paragraphs>96</Paragraphs>
  <Slides>7</Slides>
  <Notes>0</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Meiryo</vt:lpstr>
      <vt:lpstr>Arial</vt:lpstr>
      <vt:lpstr>Benton</vt:lpstr>
      <vt:lpstr>Calibri</vt:lpstr>
      <vt:lpstr>Calisto MT</vt:lpstr>
      <vt:lpstr>Cambria</vt:lpstr>
      <vt:lpstr>Corbel</vt:lpstr>
      <vt:lpstr>KievitWeb</vt:lpstr>
      <vt:lpstr>SketchLinesVTI</vt:lpstr>
      <vt:lpstr>Microplastic Ingestion by Coral</vt:lpstr>
      <vt:lpstr>QUBES Lesson Objectives</vt:lpstr>
      <vt:lpstr>Background: Coral &amp; Microplastics</vt:lpstr>
      <vt:lpstr>Meet the Researcher</vt:lpstr>
      <vt:lpstr>Research: Rotjan et. al (2019) study  of microplastic ingestion by the coral, Astrangia poculata</vt:lpstr>
      <vt:lpstr>Data Source &amp; Planned Statistics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Microplastic Ingestion by coral</dc:title>
  <dc:creator>alyssa hoekstramccarthy</dc:creator>
  <cp:lastModifiedBy>alyssa hoekstramccarthy</cp:lastModifiedBy>
  <cp:revision>43</cp:revision>
  <dcterms:created xsi:type="dcterms:W3CDTF">2021-04-18T14:38:10Z</dcterms:created>
  <dcterms:modified xsi:type="dcterms:W3CDTF">2021-05-09T13:52:40Z</dcterms:modified>
</cp:coreProperties>
</file>