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93" r:id="rId2"/>
    <p:sldId id="294" r:id="rId3"/>
    <p:sldId id="295" r:id="rId4"/>
    <p:sldId id="296" r:id="rId5"/>
    <p:sldId id="297" r:id="rId6"/>
    <p:sldId id="298" r:id="rId7"/>
    <p:sldId id="299" r:id="rId8"/>
    <p:sldId id="300" r:id="rId9"/>
    <p:sldId id="301" r:id="rId10"/>
    <p:sldId id="302" r:id="rId11"/>
    <p:sldId id="304" r:id="rId12"/>
    <p:sldId id="305" r:id="rId13"/>
    <p:sldId id="306" r:id="rId14"/>
    <p:sldId id="307" r:id="rId15"/>
    <p:sldId id="30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89971" autoAdjust="0"/>
  </p:normalViewPr>
  <p:slideViewPr>
    <p:cSldViewPr snapToGrid="0">
      <p:cViewPr varScale="1">
        <p:scale>
          <a:sx n="74" d="100"/>
          <a:sy n="74" d="100"/>
        </p:scale>
        <p:origin x="33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E:\Global%20Climate%20change\EDDIE\am%20elm%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Global%20Climate%20change\EDDIE\am%20elm%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pPr>
              <a:ln w="9525"/>
            </c:spPr>
          </c:marker>
          <c:trendline>
            <c:trendlineType val="linear"/>
            <c:dispRSqr val="0"/>
            <c:dispEq val="0"/>
          </c:trendline>
          <c:xVal>
            <c:numRef>
              <c:f>data!$A$2:$A$52</c:f>
              <c:numCache>
                <c:formatCode>General</c:formatCode>
                <c:ptCount val="51"/>
                <c:pt idx="0">
                  <c:v>1941</c:v>
                </c:pt>
                <c:pt idx="1">
                  <c:v>1942</c:v>
                </c:pt>
                <c:pt idx="2">
                  <c:v>1943</c:v>
                </c:pt>
                <c:pt idx="3">
                  <c:v>1944</c:v>
                </c:pt>
                <c:pt idx="4">
                  <c:v>1945</c:v>
                </c:pt>
                <c:pt idx="5">
                  <c:v>1946</c:v>
                </c:pt>
                <c:pt idx="6">
                  <c:v>1947</c:v>
                </c:pt>
                <c:pt idx="7">
                  <c:v>1948</c:v>
                </c:pt>
                <c:pt idx="8">
                  <c:v>1949</c:v>
                </c:pt>
                <c:pt idx="9">
                  <c:v>1950</c:v>
                </c:pt>
                <c:pt idx="10">
                  <c:v>1951</c:v>
                </c:pt>
                <c:pt idx="11">
                  <c:v>1952</c:v>
                </c:pt>
                <c:pt idx="12">
                  <c:v>1953</c:v>
                </c:pt>
                <c:pt idx="13">
                  <c:v>1954</c:v>
                </c:pt>
                <c:pt idx="14">
                  <c:v>1955</c:v>
                </c:pt>
                <c:pt idx="15">
                  <c:v>1956</c:v>
                </c:pt>
                <c:pt idx="16">
                  <c:v>1957</c:v>
                </c:pt>
                <c:pt idx="17">
                  <c:v>1958</c:v>
                </c:pt>
                <c:pt idx="18">
                  <c:v>1959</c:v>
                </c:pt>
                <c:pt idx="19">
                  <c:v>1960</c:v>
                </c:pt>
                <c:pt idx="20">
                  <c:v>1961</c:v>
                </c:pt>
                <c:pt idx="21">
                  <c:v>1962</c:v>
                </c:pt>
                <c:pt idx="22">
                  <c:v>1963</c:v>
                </c:pt>
                <c:pt idx="23">
                  <c:v>1964</c:v>
                </c:pt>
                <c:pt idx="24">
                  <c:v>1965</c:v>
                </c:pt>
                <c:pt idx="25">
                  <c:v>1966</c:v>
                </c:pt>
                <c:pt idx="26">
                  <c:v>1967</c:v>
                </c:pt>
                <c:pt idx="27">
                  <c:v>1968</c:v>
                </c:pt>
                <c:pt idx="28">
                  <c:v>1969</c:v>
                </c:pt>
                <c:pt idx="29">
                  <c:v>1970</c:v>
                </c:pt>
                <c:pt idx="30">
                  <c:v>1971</c:v>
                </c:pt>
                <c:pt idx="31">
                  <c:v>1972</c:v>
                </c:pt>
                <c:pt idx="32">
                  <c:v>1973</c:v>
                </c:pt>
                <c:pt idx="33">
                  <c:v>1974</c:v>
                </c:pt>
                <c:pt idx="34">
                  <c:v>1975</c:v>
                </c:pt>
                <c:pt idx="35">
                  <c:v>1976</c:v>
                </c:pt>
                <c:pt idx="36">
                  <c:v>1977</c:v>
                </c:pt>
                <c:pt idx="37">
                  <c:v>1978</c:v>
                </c:pt>
                <c:pt idx="38">
                  <c:v>1979</c:v>
                </c:pt>
                <c:pt idx="39">
                  <c:v>1980</c:v>
                </c:pt>
                <c:pt idx="40">
                  <c:v>1981</c:v>
                </c:pt>
                <c:pt idx="41">
                  <c:v>1982</c:v>
                </c:pt>
                <c:pt idx="42">
                  <c:v>1983</c:v>
                </c:pt>
                <c:pt idx="43">
                  <c:v>1984</c:v>
                </c:pt>
                <c:pt idx="44">
                  <c:v>1985</c:v>
                </c:pt>
                <c:pt idx="45">
                  <c:v>1986</c:v>
                </c:pt>
                <c:pt idx="46">
                  <c:v>1987</c:v>
                </c:pt>
                <c:pt idx="47">
                  <c:v>1988</c:v>
                </c:pt>
                <c:pt idx="48">
                  <c:v>1989</c:v>
                </c:pt>
                <c:pt idx="49">
                  <c:v>1990</c:v>
                </c:pt>
                <c:pt idx="50">
                  <c:v>1991</c:v>
                </c:pt>
              </c:numCache>
            </c:numRef>
          </c:xVal>
          <c:yVal>
            <c:numRef>
              <c:f>data!$B$2:$B$52</c:f>
              <c:numCache>
                <c:formatCode>[$-409]d\-mmm;@</c:formatCode>
                <c:ptCount val="51"/>
                <c:pt idx="0">
                  <c:v>42836</c:v>
                </c:pt>
                <c:pt idx="1">
                  <c:v>42828</c:v>
                </c:pt>
                <c:pt idx="2">
                  <c:v>42834</c:v>
                </c:pt>
                <c:pt idx="3">
                  <c:v>42852</c:v>
                </c:pt>
                <c:pt idx="4">
                  <c:v>42819</c:v>
                </c:pt>
                <c:pt idx="5">
                  <c:v>42818</c:v>
                </c:pt>
                <c:pt idx="6">
                  <c:v>42852</c:v>
                </c:pt>
                <c:pt idx="7">
                  <c:v>42837</c:v>
                </c:pt>
                <c:pt idx="8">
                  <c:v>42837</c:v>
                </c:pt>
                <c:pt idx="9">
                  <c:v>42858</c:v>
                </c:pt>
                <c:pt idx="10">
                  <c:v>42852</c:v>
                </c:pt>
                <c:pt idx="11">
                  <c:v>42843</c:v>
                </c:pt>
                <c:pt idx="12">
                  <c:v>42844</c:v>
                </c:pt>
                <c:pt idx="13">
                  <c:v>42837</c:v>
                </c:pt>
                <c:pt idx="14">
                  <c:v>42834</c:v>
                </c:pt>
                <c:pt idx="15">
                  <c:v>42848</c:v>
                </c:pt>
                <c:pt idx="16">
                  <c:v>42844</c:v>
                </c:pt>
                <c:pt idx="17">
                  <c:v>42833</c:v>
                </c:pt>
                <c:pt idx="18">
                  <c:v>42835</c:v>
                </c:pt>
                <c:pt idx="19">
                  <c:v>42842</c:v>
                </c:pt>
                <c:pt idx="20">
                  <c:v>42838</c:v>
                </c:pt>
                <c:pt idx="21">
                  <c:v>42847</c:v>
                </c:pt>
                <c:pt idx="22">
                  <c:v>42825</c:v>
                </c:pt>
                <c:pt idx="23">
                  <c:v>42841</c:v>
                </c:pt>
                <c:pt idx="24">
                  <c:v>42851</c:v>
                </c:pt>
                <c:pt idx="25">
                  <c:v>42838</c:v>
                </c:pt>
                <c:pt idx="26">
                  <c:v>42835</c:v>
                </c:pt>
                <c:pt idx="27">
                  <c:v>42823</c:v>
                </c:pt>
                <c:pt idx="28">
                  <c:v>42837</c:v>
                </c:pt>
                <c:pt idx="29">
                  <c:v>42849</c:v>
                </c:pt>
                <c:pt idx="30">
                  <c:v>42836</c:v>
                </c:pt>
                <c:pt idx="31">
                  <c:v>42849</c:v>
                </c:pt>
                <c:pt idx="32">
                  <c:v>42821</c:v>
                </c:pt>
                <c:pt idx="33">
                  <c:v>42842</c:v>
                </c:pt>
                <c:pt idx="34">
                  <c:v>42851</c:v>
                </c:pt>
                <c:pt idx="35">
                  <c:v>42823</c:v>
                </c:pt>
                <c:pt idx="36">
                  <c:v>42823</c:v>
                </c:pt>
                <c:pt idx="37">
                  <c:v>42835</c:v>
                </c:pt>
                <c:pt idx="38">
                  <c:v>42845</c:v>
                </c:pt>
                <c:pt idx="39">
                  <c:v>42841</c:v>
                </c:pt>
                <c:pt idx="40">
                  <c:v>42818</c:v>
                </c:pt>
                <c:pt idx="41">
                  <c:v>42843</c:v>
                </c:pt>
                <c:pt idx="42">
                  <c:v>42835</c:v>
                </c:pt>
                <c:pt idx="43">
                  <c:v>42836</c:v>
                </c:pt>
                <c:pt idx="44">
                  <c:v>42834</c:v>
                </c:pt>
                <c:pt idx="45">
                  <c:v>42824</c:v>
                </c:pt>
                <c:pt idx="46">
                  <c:v>42814</c:v>
                </c:pt>
                <c:pt idx="47">
                  <c:v>42830</c:v>
                </c:pt>
                <c:pt idx="48">
                  <c:v>42844</c:v>
                </c:pt>
                <c:pt idx="49">
                  <c:v>42824</c:v>
                </c:pt>
                <c:pt idx="50">
                  <c:v>42828</c:v>
                </c:pt>
              </c:numCache>
            </c:numRef>
          </c:yVal>
          <c:smooth val="0"/>
          <c:extLst>
            <c:ext xmlns:c16="http://schemas.microsoft.com/office/drawing/2014/chart" uri="{C3380CC4-5D6E-409C-BE32-E72D297353CC}">
              <c16:uniqueId val="{00000001-0E71-4FEC-9E7D-7F0E8E443073}"/>
            </c:ext>
          </c:extLst>
        </c:ser>
        <c:dLbls>
          <c:showLegendKey val="0"/>
          <c:showVal val="0"/>
          <c:showCatName val="0"/>
          <c:showSerName val="0"/>
          <c:showPercent val="0"/>
          <c:showBubbleSize val="0"/>
        </c:dLbls>
        <c:axId val="99906688"/>
        <c:axId val="99908608"/>
      </c:scatterChart>
      <c:valAx>
        <c:axId val="99906688"/>
        <c:scaling>
          <c:orientation val="minMax"/>
          <c:min val="1935"/>
        </c:scaling>
        <c:delete val="0"/>
        <c:axPos val="b"/>
        <c:title>
          <c:tx>
            <c:rich>
              <a:bodyPr/>
              <a:lstStyle/>
              <a:p>
                <a:pPr>
                  <a:defRPr sz="1400"/>
                </a:pPr>
                <a:r>
                  <a:rPr lang="en-US" sz="1400"/>
                  <a:t>Year</a:t>
                </a:r>
              </a:p>
            </c:rich>
          </c:tx>
          <c:overlay val="0"/>
        </c:title>
        <c:numFmt formatCode="General" sourceLinked="1"/>
        <c:majorTickMark val="out"/>
        <c:minorTickMark val="none"/>
        <c:tickLblPos val="nextTo"/>
        <c:txPr>
          <a:bodyPr/>
          <a:lstStyle/>
          <a:p>
            <a:pPr>
              <a:defRPr sz="1400" baseline="0"/>
            </a:pPr>
            <a:endParaRPr lang="en-US"/>
          </a:p>
        </c:txPr>
        <c:crossAx val="99908608"/>
        <c:crosses val="autoZero"/>
        <c:crossBetween val="midCat"/>
      </c:valAx>
      <c:valAx>
        <c:axId val="99908608"/>
        <c:scaling>
          <c:orientation val="minMax"/>
        </c:scaling>
        <c:delete val="0"/>
        <c:axPos val="l"/>
        <c:title>
          <c:tx>
            <c:rich>
              <a:bodyPr rot="-5400000" vert="horz"/>
              <a:lstStyle/>
              <a:p>
                <a:pPr>
                  <a:defRPr sz="1400"/>
                </a:pPr>
                <a:r>
                  <a:rPr lang="en-US" sz="1400"/>
                  <a:t>Date of first flowering</a:t>
                </a:r>
              </a:p>
            </c:rich>
          </c:tx>
          <c:overlay val="0"/>
        </c:title>
        <c:numFmt formatCode="[$-409]d\-mmm;@" sourceLinked="1"/>
        <c:majorTickMark val="out"/>
        <c:minorTickMark val="none"/>
        <c:tickLblPos val="nextTo"/>
        <c:txPr>
          <a:bodyPr/>
          <a:lstStyle/>
          <a:p>
            <a:pPr>
              <a:defRPr sz="1400"/>
            </a:pPr>
            <a:endParaRPr lang="en-US"/>
          </a:p>
        </c:txPr>
        <c:crossAx val="99906688"/>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trendline>
            <c:trendlineType val="linear"/>
            <c:dispRSqr val="0"/>
            <c:dispEq val="0"/>
          </c:trendline>
          <c:xVal>
            <c:numRef>
              <c:f>data!$A$2:$A$52</c:f>
              <c:numCache>
                <c:formatCode>General</c:formatCode>
                <c:ptCount val="51"/>
                <c:pt idx="0">
                  <c:v>1941</c:v>
                </c:pt>
                <c:pt idx="1">
                  <c:v>1942</c:v>
                </c:pt>
                <c:pt idx="2">
                  <c:v>1943</c:v>
                </c:pt>
                <c:pt idx="3">
                  <c:v>1944</c:v>
                </c:pt>
                <c:pt idx="4">
                  <c:v>1945</c:v>
                </c:pt>
                <c:pt idx="5">
                  <c:v>1946</c:v>
                </c:pt>
                <c:pt idx="6">
                  <c:v>1947</c:v>
                </c:pt>
                <c:pt idx="7">
                  <c:v>1948</c:v>
                </c:pt>
                <c:pt idx="8">
                  <c:v>1949</c:v>
                </c:pt>
                <c:pt idx="9">
                  <c:v>1950</c:v>
                </c:pt>
                <c:pt idx="10">
                  <c:v>1951</c:v>
                </c:pt>
                <c:pt idx="11">
                  <c:v>1952</c:v>
                </c:pt>
                <c:pt idx="12">
                  <c:v>1953</c:v>
                </c:pt>
                <c:pt idx="13">
                  <c:v>1954</c:v>
                </c:pt>
                <c:pt idx="14">
                  <c:v>1955</c:v>
                </c:pt>
                <c:pt idx="15">
                  <c:v>1956</c:v>
                </c:pt>
                <c:pt idx="16">
                  <c:v>1957</c:v>
                </c:pt>
                <c:pt idx="17">
                  <c:v>1958</c:v>
                </c:pt>
                <c:pt idx="18">
                  <c:v>1959</c:v>
                </c:pt>
                <c:pt idx="19">
                  <c:v>1960</c:v>
                </c:pt>
                <c:pt idx="20">
                  <c:v>1961</c:v>
                </c:pt>
                <c:pt idx="21">
                  <c:v>1962</c:v>
                </c:pt>
                <c:pt idx="22">
                  <c:v>1963</c:v>
                </c:pt>
                <c:pt idx="23">
                  <c:v>1964</c:v>
                </c:pt>
                <c:pt idx="24">
                  <c:v>1965</c:v>
                </c:pt>
                <c:pt idx="25">
                  <c:v>1966</c:v>
                </c:pt>
                <c:pt idx="26">
                  <c:v>1967</c:v>
                </c:pt>
                <c:pt idx="27">
                  <c:v>1968</c:v>
                </c:pt>
                <c:pt idx="28">
                  <c:v>1969</c:v>
                </c:pt>
                <c:pt idx="29">
                  <c:v>1970</c:v>
                </c:pt>
                <c:pt idx="30">
                  <c:v>1971</c:v>
                </c:pt>
                <c:pt idx="31">
                  <c:v>1972</c:v>
                </c:pt>
                <c:pt idx="32">
                  <c:v>1973</c:v>
                </c:pt>
                <c:pt idx="33">
                  <c:v>1974</c:v>
                </c:pt>
                <c:pt idx="34">
                  <c:v>1975</c:v>
                </c:pt>
                <c:pt idx="35">
                  <c:v>1976</c:v>
                </c:pt>
                <c:pt idx="36">
                  <c:v>1977</c:v>
                </c:pt>
                <c:pt idx="37">
                  <c:v>1978</c:v>
                </c:pt>
                <c:pt idx="38">
                  <c:v>1979</c:v>
                </c:pt>
                <c:pt idx="39">
                  <c:v>1980</c:v>
                </c:pt>
                <c:pt idx="40">
                  <c:v>1981</c:v>
                </c:pt>
                <c:pt idx="41">
                  <c:v>1982</c:v>
                </c:pt>
                <c:pt idx="42">
                  <c:v>1983</c:v>
                </c:pt>
                <c:pt idx="43">
                  <c:v>1984</c:v>
                </c:pt>
                <c:pt idx="44">
                  <c:v>1985</c:v>
                </c:pt>
                <c:pt idx="45">
                  <c:v>1986</c:v>
                </c:pt>
                <c:pt idx="46">
                  <c:v>1987</c:v>
                </c:pt>
                <c:pt idx="47">
                  <c:v>1988</c:v>
                </c:pt>
                <c:pt idx="48">
                  <c:v>1989</c:v>
                </c:pt>
                <c:pt idx="49">
                  <c:v>1990</c:v>
                </c:pt>
                <c:pt idx="50">
                  <c:v>1991</c:v>
                </c:pt>
              </c:numCache>
            </c:numRef>
          </c:xVal>
          <c:yVal>
            <c:numRef>
              <c:f>data!$C$2:$C$52</c:f>
              <c:numCache>
                <c:formatCode>General</c:formatCode>
                <c:ptCount val="51"/>
                <c:pt idx="0">
                  <c:v>26.28</c:v>
                </c:pt>
                <c:pt idx="1">
                  <c:v>34.61</c:v>
                </c:pt>
                <c:pt idx="2">
                  <c:v>22.36</c:v>
                </c:pt>
                <c:pt idx="3">
                  <c:v>24.88</c:v>
                </c:pt>
                <c:pt idx="4">
                  <c:v>38.229999999999997</c:v>
                </c:pt>
                <c:pt idx="5">
                  <c:v>40.54</c:v>
                </c:pt>
                <c:pt idx="6">
                  <c:v>27.51</c:v>
                </c:pt>
                <c:pt idx="7">
                  <c:v>25.58</c:v>
                </c:pt>
                <c:pt idx="8">
                  <c:v>28.28</c:v>
                </c:pt>
                <c:pt idx="9">
                  <c:v>22.44</c:v>
                </c:pt>
                <c:pt idx="10">
                  <c:v>19.63</c:v>
                </c:pt>
                <c:pt idx="11">
                  <c:v>24.36</c:v>
                </c:pt>
                <c:pt idx="12">
                  <c:v>29.74</c:v>
                </c:pt>
                <c:pt idx="13">
                  <c:v>26.67</c:v>
                </c:pt>
                <c:pt idx="14">
                  <c:v>24.06</c:v>
                </c:pt>
                <c:pt idx="15">
                  <c:v>23.95</c:v>
                </c:pt>
                <c:pt idx="16">
                  <c:v>28.45</c:v>
                </c:pt>
                <c:pt idx="17">
                  <c:v>30.62</c:v>
                </c:pt>
                <c:pt idx="18">
                  <c:v>31.84</c:v>
                </c:pt>
                <c:pt idx="19">
                  <c:v>19.600000000000001</c:v>
                </c:pt>
                <c:pt idx="20">
                  <c:v>33</c:v>
                </c:pt>
                <c:pt idx="21">
                  <c:v>25.71</c:v>
                </c:pt>
                <c:pt idx="22">
                  <c:v>33.9</c:v>
                </c:pt>
                <c:pt idx="23">
                  <c:v>25.28</c:v>
                </c:pt>
                <c:pt idx="24">
                  <c:v>17.93</c:v>
                </c:pt>
                <c:pt idx="25">
                  <c:v>34.78</c:v>
                </c:pt>
                <c:pt idx="26">
                  <c:v>28.94</c:v>
                </c:pt>
                <c:pt idx="27">
                  <c:v>38.200000000000003</c:v>
                </c:pt>
                <c:pt idx="28">
                  <c:v>23</c:v>
                </c:pt>
                <c:pt idx="29">
                  <c:v>23.85</c:v>
                </c:pt>
                <c:pt idx="30">
                  <c:v>26.21</c:v>
                </c:pt>
                <c:pt idx="31">
                  <c:v>25.57</c:v>
                </c:pt>
                <c:pt idx="32">
                  <c:v>38.9</c:v>
                </c:pt>
                <c:pt idx="33">
                  <c:v>28.41</c:v>
                </c:pt>
                <c:pt idx="34">
                  <c:v>21.85</c:v>
                </c:pt>
                <c:pt idx="35">
                  <c:v>30.12</c:v>
                </c:pt>
                <c:pt idx="36">
                  <c:v>36.54</c:v>
                </c:pt>
                <c:pt idx="37">
                  <c:v>28.46</c:v>
                </c:pt>
                <c:pt idx="38">
                  <c:v>26.81</c:v>
                </c:pt>
                <c:pt idx="39">
                  <c:v>25.6</c:v>
                </c:pt>
                <c:pt idx="40">
                  <c:v>36.74</c:v>
                </c:pt>
                <c:pt idx="41">
                  <c:v>27.29</c:v>
                </c:pt>
                <c:pt idx="42">
                  <c:v>32.79</c:v>
                </c:pt>
                <c:pt idx="43">
                  <c:v>23.86</c:v>
                </c:pt>
                <c:pt idx="44">
                  <c:v>34.909999999999997</c:v>
                </c:pt>
                <c:pt idx="45">
                  <c:v>33.409999999999997</c:v>
                </c:pt>
                <c:pt idx="46">
                  <c:v>37.75</c:v>
                </c:pt>
                <c:pt idx="47">
                  <c:v>32.869999999999997</c:v>
                </c:pt>
                <c:pt idx="48">
                  <c:v>25.5</c:v>
                </c:pt>
                <c:pt idx="49">
                  <c:v>34.869999999999997</c:v>
                </c:pt>
                <c:pt idx="50">
                  <c:v>33.25</c:v>
                </c:pt>
              </c:numCache>
            </c:numRef>
          </c:yVal>
          <c:smooth val="0"/>
          <c:extLst>
            <c:ext xmlns:c16="http://schemas.microsoft.com/office/drawing/2014/chart" uri="{C3380CC4-5D6E-409C-BE32-E72D297353CC}">
              <c16:uniqueId val="{00000001-4098-4731-AB4F-53AFF88B2217}"/>
            </c:ext>
          </c:extLst>
        </c:ser>
        <c:dLbls>
          <c:showLegendKey val="0"/>
          <c:showVal val="0"/>
          <c:showCatName val="0"/>
          <c:showSerName val="0"/>
          <c:showPercent val="0"/>
          <c:showBubbleSize val="0"/>
        </c:dLbls>
        <c:axId val="103814656"/>
        <c:axId val="103816576"/>
      </c:scatterChart>
      <c:valAx>
        <c:axId val="103814656"/>
        <c:scaling>
          <c:orientation val="minMax"/>
          <c:min val="1935"/>
        </c:scaling>
        <c:delete val="0"/>
        <c:axPos val="b"/>
        <c:title>
          <c:tx>
            <c:rich>
              <a:bodyPr/>
              <a:lstStyle/>
              <a:p>
                <a:pPr>
                  <a:defRPr sz="1200"/>
                </a:pPr>
                <a:r>
                  <a:rPr lang="en-US" sz="1200"/>
                  <a:t>Year</a:t>
                </a:r>
              </a:p>
            </c:rich>
          </c:tx>
          <c:layout>
            <c:manualLayout>
              <c:xMode val="edge"/>
              <c:yMode val="edge"/>
              <c:x val="0.51369203849518807"/>
              <c:y val="0.8734056069078322"/>
            </c:manualLayout>
          </c:layout>
          <c:overlay val="0"/>
        </c:title>
        <c:numFmt formatCode="General" sourceLinked="1"/>
        <c:majorTickMark val="out"/>
        <c:minorTickMark val="none"/>
        <c:tickLblPos val="nextTo"/>
        <c:txPr>
          <a:bodyPr/>
          <a:lstStyle/>
          <a:p>
            <a:pPr>
              <a:defRPr sz="1400" baseline="0"/>
            </a:pPr>
            <a:endParaRPr lang="en-US"/>
          </a:p>
        </c:txPr>
        <c:crossAx val="103816576"/>
        <c:crosses val="autoZero"/>
        <c:crossBetween val="midCat"/>
      </c:valAx>
      <c:valAx>
        <c:axId val="103816576"/>
        <c:scaling>
          <c:orientation val="minMax"/>
          <c:min val="10"/>
        </c:scaling>
        <c:delete val="0"/>
        <c:axPos val="l"/>
        <c:title>
          <c:tx>
            <c:rich>
              <a:bodyPr rot="-5400000" vert="horz"/>
              <a:lstStyle/>
              <a:p>
                <a:pPr>
                  <a:defRPr sz="1400"/>
                </a:pPr>
                <a:r>
                  <a:rPr lang="en-US" sz="1400"/>
                  <a:t>Ave March temp (</a:t>
                </a:r>
                <a:r>
                  <a:rPr lang="en-US" sz="1400" baseline="30000"/>
                  <a:t>o</a:t>
                </a:r>
                <a:r>
                  <a:rPr lang="en-US" sz="1400"/>
                  <a:t>F)</a:t>
                </a:r>
              </a:p>
            </c:rich>
          </c:tx>
          <c:overlay val="0"/>
        </c:title>
        <c:numFmt formatCode="General" sourceLinked="1"/>
        <c:majorTickMark val="out"/>
        <c:minorTickMark val="none"/>
        <c:tickLblPos val="nextTo"/>
        <c:txPr>
          <a:bodyPr/>
          <a:lstStyle/>
          <a:p>
            <a:pPr>
              <a:defRPr sz="1400" baseline="0"/>
            </a:pPr>
            <a:endParaRPr lang="en-US"/>
          </a:p>
        </c:txPr>
        <c:crossAx val="103814656"/>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data!$C$2:$C$52</c:f>
              <c:numCache>
                <c:formatCode>General</c:formatCode>
                <c:ptCount val="51"/>
                <c:pt idx="0">
                  <c:v>26.28</c:v>
                </c:pt>
                <c:pt idx="1">
                  <c:v>34.61</c:v>
                </c:pt>
                <c:pt idx="2">
                  <c:v>22.36</c:v>
                </c:pt>
                <c:pt idx="3">
                  <c:v>24.88</c:v>
                </c:pt>
                <c:pt idx="4">
                  <c:v>38.229999999999997</c:v>
                </c:pt>
                <c:pt idx="5">
                  <c:v>40.54</c:v>
                </c:pt>
                <c:pt idx="6">
                  <c:v>27.51</c:v>
                </c:pt>
                <c:pt idx="7">
                  <c:v>25.58</c:v>
                </c:pt>
                <c:pt idx="8">
                  <c:v>28.28</c:v>
                </c:pt>
                <c:pt idx="9">
                  <c:v>22.44</c:v>
                </c:pt>
                <c:pt idx="10">
                  <c:v>19.63</c:v>
                </c:pt>
                <c:pt idx="11">
                  <c:v>24.36</c:v>
                </c:pt>
                <c:pt idx="12">
                  <c:v>29.74</c:v>
                </c:pt>
                <c:pt idx="13">
                  <c:v>26.67</c:v>
                </c:pt>
                <c:pt idx="14">
                  <c:v>24.06</c:v>
                </c:pt>
                <c:pt idx="15">
                  <c:v>23.95</c:v>
                </c:pt>
                <c:pt idx="16">
                  <c:v>28.45</c:v>
                </c:pt>
                <c:pt idx="17">
                  <c:v>30.62</c:v>
                </c:pt>
                <c:pt idx="18">
                  <c:v>31.84</c:v>
                </c:pt>
                <c:pt idx="19">
                  <c:v>19.600000000000001</c:v>
                </c:pt>
                <c:pt idx="20">
                  <c:v>33</c:v>
                </c:pt>
                <c:pt idx="21">
                  <c:v>25.71</c:v>
                </c:pt>
                <c:pt idx="22">
                  <c:v>33.9</c:v>
                </c:pt>
                <c:pt idx="23">
                  <c:v>25.28</c:v>
                </c:pt>
                <c:pt idx="24">
                  <c:v>17.93</c:v>
                </c:pt>
                <c:pt idx="25">
                  <c:v>34.78</c:v>
                </c:pt>
                <c:pt idx="26">
                  <c:v>28.94</c:v>
                </c:pt>
                <c:pt idx="27">
                  <c:v>38.200000000000003</c:v>
                </c:pt>
                <c:pt idx="28">
                  <c:v>23</c:v>
                </c:pt>
                <c:pt idx="29">
                  <c:v>23.85</c:v>
                </c:pt>
                <c:pt idx="30">
                  <c:v>26.21</c:v>
                </c:pt>
                <c:pt idx="31">
                  <c:v>25.57</c:v>
                </c:pt>
                <c:pt idx="32">
                  <c:v>38.9</c:v>
                </c:pt>
                <c:pt idx="33">
                  <c:v>28.41</c:v>
                </c:pt>
                <c:pt idx="34">
                  <c:v>21.85</c:v>
                </c:pt>
                <c:pt idx="35">
                  <c:v>30.12</c:v>
                </c:pt>
                <c:pt idx="36">
                  <c:v>36.54</c:v>
                </c:pt>
                <c:pt idx="37">
                  <c:v>28.46</c:v>
                </c:pt>
                <c:pt idx="38">
                  <c:v>26.81</c:v>
                </c:pt>
                <c:pt idx="39">
                  <c:v>25.6</c:v>
                </c:pt>
                <c:pt idx="40">
                  <c:v>36.74</c:v>
                </c:pt>
                <c:pt idx="41">
                  <c:v>27.29</c:v>
                </c:pt>
                <c:pt idx="42">
                  <c:v>32.79</c:v>
                </c:pt>
                <c:pt idx="43">
                  <c:v>23.86</c:v>
                </c:pt>
                <c:pt idx="44">
                  <c:v>34.909999999999997</c:v>
                </c:pt>
                <c:pt idx="45">
                  <c:v>33.409999999999997</c:v>
                </c:pt>
                <c:pt idx="46">
                  <c:v>37.75</c:v>
                </c:pt>
                <c:pt idx="47">
                  <c:v>32.869999999999997</c:v>
                </c:pt>
                <c:pt idx="48">
                  <c:v>25.5</c:v>
                </c:pt>
                <c:pt idx="49">
                  <c:v>34.869999999999997</c:v>
                </c:pt>
                <c:pt idx="50">
                  <c:v>33.25</c:v>
                </c:pt>
              </c:numCache>
            </c:numRef>
          </c:xVal>
          <c:yVal>
            <c:numRef>
              <c:f>data!$B$2:$B$52</c:f>
              <c:numCache>
                <c:formatCode>[$-409]d\-mmm;@</c:formatCode>
                <c:ptCount val="51"/>
                <c:pt idx="0">
                  <c:v>42836</c:v>
                </c:pt>
                <c:pt idx="1">
                  <c:v>42828</c:v>
                </c:pt>
                <c:pt idx="2">
                  <c:v>42834</c:v>
                </c:pt>
                <c:pt idx="3">
                  <c:v>42852</c:v>
                </c:pt>
                <c:pt idx="4">
                  <c:v>42819</c:v>
                </c:pt>
                <c:pt idx="5">
                  <c:v>42818</c:v>
                </c:pt>
                <c:pt idx="6">
                  <c:v>42852</c:v>
                </c:pt>
                <c:pt idx="7">
                  <c:v>42837</c:v>
                </c:pt>
                <c:pt idx="8">
                  <c:v>42837</c:v>
                </c:pt>
                <c:pt idx="9">
                  <c:v>42858</c:v>
                </c:pt>
                <c:pt idx="10">
                  <c:v>42852</c:v>
                </c:pt>
                <c:pt idx="11">
                  <c:v>42843</c:v>
                </c:pt>
                <c:pt idx="12">
                  <c:v>42844</c:v>
                </c:pt>
                <c:pt idx="13">
                  <c:v>42837</c:v>
                </c:pt>
                <c:pt idx="14">
                  <c:v>42834</c:v>
                </c:pt>
                <c:pt idx="15">
                  <c:v>42848</c:v>
                </c:pt>
                <c:pt idx="16">
                  <c:v>42844</c:v>
                </c:pt>
                <c:pt idx="17">
                  <c:v>42833</c:v>
                </c:pt>
                <c:pt idx="18">
                  <c:v>42835</c:v>
                </c:pt>
                <c:pt idx="19">
                  <c:v>42842</c:v>
                </c:pt>
                <c:pt idx="20">
                  <c:v>42838</c:v>
                </c:pt>
                <c:pt idx="21">
                  <c:v>42847</c:v>
                </c:pt>
                <c:pt idx="22">
                  <c:v>42825</c:v>
                </c:pt>
                <c:pt idx="23">
                  <c:v>42841</c:v>
                </c:pt>
                <c:pt idx="24">
                  <c:v>42851</c:v>
                </c:pt>
                <c:pt idx="25">
                  <c:v>42838</c:v>
                </c:pt>
                <c:pt idx="26">
                  <c:v>42835</c:v>
                </c:pt>
                <c:pt idx="27">
                  <c:v>42823</c:v>
                </c:pt>
                <c:pt idx="28">
                  <c:v>42837</c:v>
                </c:pt>
                <c:pt idx="29">
                  <c:v>42849</c:v>
                </c:pt>
                <c:pt idx="30">
                  <c:v>42836</c:v>
                </c:pt>
                <c:pt idx="31">
                  <c:v>42849</c:v>
                </c:pt>
                <c:pt idx="32">
                  <c:v>42821</c:v>
                </c:pt>
                <c:pt idx="33">
                  <c:v>42842</c:v>
                </c:pt>
                <c:pt idx="34">
                  <c:v>42851</c:v>
                </c:pt>
                <c:pt idx="35">
                  <c:v>42823</c:v>
                </c:pt>
                <c:pt idx="36">
                  <c:v>42823</c:v>
                </c:pt>
                <c:pt idx="37">
                  <c:v>42835</c:v>
                </c:pt>
                <c:pt idx="38">
                  <c:v>42845</c:v>
                </c:pt>
                <c:pt idx="39">
                  <c:v>42841</c:v>
                </c:pt>
                <c:pt idx="40">
                  <c:v>42818</c:v>
                </c:pt>
                <c:pt idx="41">
                  <c:v>42843</c:v>
                </c:pt>
                <c:pt idx="42">
                  <c:v>42835</c:v>
                </c:pt>
                <c:pt idx="43">
                  <c:v>42836</c:v>
                </c:pt>
                <c:pt idx="44">
                  <c:v>42834</c:v>
                </c:pt>
                <c:pt idx="45">
                  <c:v>42824</c:v>
                </c:pt>
                <c:pt idx="46">
                  <c:v>42814</c:v>
                </c:pt>
                <c:pt idx="47">
                  <c:v>42830</c:v>
                </c:pt>
                <c:pt idx="48">
                  <c:v>42844</c:v>
                </c:pt>
                <c:pt idx="49">
                  <c:v>42824</c:v>
                </c:pt>
                <c:pt idx="50">
                  <c:v>42828</c:v>
                </c:pt>
              </c:numCache>
            </c:numRef>
          </c:yVal>
          <c:smooth val="0"/>
          <c:extLst>
            <c:ext xmlns:c16="http://schemas.microsoft.com/office/drawing/2014/chart" uri="{C3380CC4-5D6E-409C-BE32-E72D297353CC}">
              <c16:uniqueId val="{00000001-AF4B-4099-B89D-3985933A9B88}"/>
            </c:ext>
          </c:extLst>
        </c:ser>
        <c:dLbls>
          <c:showLegendKey val="0"/>
          <c:showVal val="0"/>
          <c:showCatName val="0"/>
          <c:showSerName val="0"/>
          <c:showPercent val="0"/>
          <c:showBubbleSize val="0"/>
        </c:dLbls>
        <c:axId val="94792704"/>
        <c:axId val="94794880"/>
      </c:scatterChart>
      <c:valAx>
        <c:axId val="94792704"/>
        <c:scaling>
          <c:orientation val="minMax"/>
          <c:min val="15"/>
        </c:scaling>
        <c:delete val="0"/>
        <c:axPos val="b"/>
        <c:title>
          <c:tx>
            <c:rich>
              <a:bodyPr/>
              <a:lstStyle/>
              <a:p>
                <a:pPr>
                  <a:defRPr sz="1400"/>
                </a:pPr>
                <a:r>
                  <a:rPr lang="en-US" sz="1400"/>
                  <a:t>Average March temperature (</a:t>
                </a:r>
                <a:r>
                  <a:rPr lang="en-US" sz="1400" baseline="30000"/>
                  <a:t>o</a:t>
                </a:r>
                <a:r>
                  <a:rPr lang="en-US" sz="1400"/>
                  <a:t>F)</a:t>
                </a:r>
              </a:p>
            </c:rich>
          </c:tx>
          <c:overlay val="0"/>
        </c:title>
        <c:numFmt formatCode="General" sourceLinked="1"/>
        <c:majorTickMark val="out"/>
        <c:minorTickMark val="none"/>
        <c:tickLblPos val="nextTo"/>
        <c:txPr>
          <a:bodyPr/>
          <a:lstStyle/>
          <a:p>
            <a:pPr>
              <a:defRPr sz="1200" baseline="0"/>
            </a:pPr>
            <a:endParaRPr lang="en-US"/>
          </a:p>
        </c:txPr>
        <c:crossAx val="94794880"/>
        <c:crosses val="autoZero"/>
        <c:crossBetween val="midCat"/>
      </c:valAx>
      <c:valAx>
        <c:axId val="94794880"/>
        <c:scaling>
          <c:orientation val="minMax"/>
        </c:scaling>
        <c:delete val="0"/>
        <c:axPos val="l"/>
        <c:title>
          <c:tx>
            <c:rich>
              <a:bodyPr rot="-5400000" vert="horz"/>
              <a:lstStyle/>
              <a:p>
                <a:pPr>
                  <a:defRPr sz="1400"/>
                </a:pPr>
                <a:r>
                  <a:rPr lang="en-US" sz="1400"/>
                  <a:t>American elm flowering date</a:t>
                </a:r>
              </a:p>
            </c:rich>
          </c:tx>
          <c:overlay val="0"/>
        </c:title>
        <c:numFmt formatCode="[$-409]d\-mmm;@" sourceLinked="1"/>
        <c:majorTickMark val="out"/>
        <c:minorTickMark val="none"/>
        <c:tickLblPos val="nextTo"/>
        <c:txPr>
          <a:bodyPr/>
          <a:lstStyle/>
          <a:p>
            <a:pPr>
              <a:defRPr sz="1400"/>
            </a:pPr>
            <a:endParaRPr lang="en-US"/>
          </a:p>
        </c:txPr>
        <c:crossAx val="94792704"/>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trendline>
            <c:trendlineType val="linear"/>
            <c:dispRSqr val="1"/>
            <c:dispEq val="1"/>
            <c:trendlineLbl>
              <c:layout>
                <c:manualLayout>
                  <c:x val="0.17038123359580051"/>
                  <c:y val="-0.51935012819929305"/>
                </c:manualLayout>
              </c:layout>
              <c:numFmt formatCode="General" sourceLinked="0"/>
              <c:txPr>
                <a:bodyPr/>
                <a:lstStyle/>
                <a:p>
                  <a:pPr>
                    <a:defRPr sz="1400"/>
                  </a:pPr>
                  <a:endParaRPr lang="en-US"/>
                </a:p>
              </c:txPr>
            </c:trendlineLbl>
          </c:trendline>
          <c:xVal>
            <c:numRef>
              <c:f>data!$C$2:$C$52</c:f>
              <c:numCache>
                <c:formatCode>General</c:formatCode>
                <c:ptCount val="51"/>
                <c:pt idx="0">
                  <c:v>26.28</c:v>
                </c:pt>
                <c:pt idx="1">
                  <c:v>34.61</c:v>
                </c:pt>
                <c:pt idx="2">
                  <c:v>22.36</c:v>
                </c:pt>
                <c:pt idx="3">
                  <c:v>24.88</c:v>
                </c:pt>
                <c:pt idx="4">
                  <c:v>38.229999999999997</c:v>
                </c:pt>
                <c:pt idx="5">
                  <c:v>40.54</c:v>
                </c:pt>
                <c:pt idx="6">
                  <c:v>27.51</c:v>
                </c:pt>
                <c:pt idx="7">
                  <c:v>25.58</c:v>
                </c:pt>
                <c:pt idx="8">
                  <c:v>28.28</c:v>
                </c:pt>
                <c:pt idx="9">
                  <c:v>22.44</c:v>
                </c:pt>
                <c:pt idx="10">
                  <c:v>19.63</c:v>
                </c:pt>
                <c:pt idx="11">
                  <c:v>24.36</c:v>
                </c:pt>
                <c:pt idx="12">
                  <c:v>29.74</c:v>
                </c:pt>
                <c:pt idx="13">
                  <c:v>26.67</c:v>
                </c:pt>
                <c:pt idx="14">
                  <c:v>24.06</c:v>
                </c:pt>
                <c:pt idx="15">
                  <c:v>23.95</c:v>
                </c:pt>
                <c:pt idx="16">
                  <c:v>28.45</c:v>
                </c:pt>
                <c:pt idx="17">
                  <c:v>30.62</c:v>
                </c:pt>
                <c:pt idx="18">
                  <c:v>31.84</c:v>
                </c:pt>
                <c:pt idx="19">
                  <c:v>19.600000000000001</c:v>
                </c:pt>
                <c:pt idx="20">
                  <c:v>33</c:v>
                </c:pt>
                <c:pt idx="21">
                  <c:v>25.71</c:v>
                </c:pt>
                <c:pt idx="22">
                  <c:v>33.9</c:v>
                </c:pt>
                <c:pt idx="23">
                  <c:v>25.28</c:v>
                </c:pt>
                <c:pt idx="24">
                  <c:v>17.93</c:v>
                </c:pt>
                <c:pt idx="25">
                  <c:v>34.78</c:v>
                </c:pt>
                <c:pt idx="26">
                  <c:v>28.94</c:v>
                </c:pt>
                <c:pt idx="27">
                  <c:v>38.200000000000003</c:v>
                </c:pt>
                <c:pt idx="28">
                  <c:v>23</c:v>
                </c:pt>
                <c:pt idx="29">
                  <c:v>23.85</c:v>
                </c:pt>
                <c:pt idx="30">
                  <c:v>26.21</c:v>
                </c:pt>
                <c:pt idx="31">
                  <c:v>25.57</c:v>
                </c:pt>
                <c:pt idx="32">
                  <c:v>38.9</c:v>
                </c:pt>
                <c:pt idx="33">
                  <c:v>28.41</c:v>
                </c:pt>
                <c:pt idx="34">
                  <c:v>21.85</c:v>
                </c:pt>
                <c:pt idx="35">
                  <c:v>30.12</c:v>
                </c:pt>
                <c:pt idx="36">
                  <c:v>36.54</c:v>
                </c:pt>
                <c:pt idx="37">
                  <c:v>28.46</c:v>
                </c:pt>
                <c:pt idx="38">
                  <c:v>26.81</c:v>
                </c:pt>
                <c:pt idx="39">
                  <c:v>25.6</c:v>
                </c:pt>
                <c:pt idx="40">
                  <c:v>36.74</c:v>
                </c:pt>
                <c:pt idx="41">
                  <c:v>27.29</c:v>
                </c:pt>
                <c:pt idx="42">
                  <c:v>32.79</c:v>
                </c:pt>
                <c:pt idx="43">
                  <c:v>23.86</c:v>
                </c:pt>
                <c:pt idx="44">
                  <c:v>34.909999999999997</c:v>
                </c:pt>
                <c:pt idx="45">
                  <c:v>33.409999999999997</c:v>
                </c:pt>
                <c:pt idx="46">
                  <c:v>37.75</c:v>
                </c:pt>
                <c:pt idx="47">
                  <c:v>32.869999999999997</c:v>
                </c:pt>
                <c:pt idx="48">
                  <c:v>25.5</c:v>
                </c:pt>
                <c:pt idx="49">
                  <c:v>34.869999999999997</c:v>
                </c:pt>
                <c:pt idx="50">
                  <c:v>33.25</c:v>
                </c:pt>
              </c:numCache>
            </c:numRef>
          </c:xVal>
          <c:yVal>
            <c:numRef>
              <c:f>data!$B$2:$B$52</c:f>
              <c:numCache>
                <c:formatCode>[$-409]d\-mmm;@</c:formatCode>
                <c:ptCount val="51"/>
                <c:pt idx="0">
                  <c:v>42836</c:v>
                </c:pt>
                <c:pt idx="1">
                  <c:v>42828</c:v>
                </c:pt>
                <c:pt idx="2">
                  <c:v>42834</c:v>
                </c:pt>
                <c:pt idx="3">
                  <c:v>42852</c:v>
                </c:pt>
                <c:pt idx="4">
                  <c:v>42819</c:v>
                </c:pt>
                <c:pt idx="5">
                  <c:v>42818</c:v>
                </c:pt>
                <c:pt idx="6">
                  <c:v>42852</c:v>
                </c:pt>
                <c:pt idx="7">
                  <c:v>42837</c:v>
                </c:pt>
                <c:pt idx="8">
                  <c:v>42837</c:v>
                </c:pt>
                <c:pt idx="9">
                  <c:v>42858</c:v>
                </c:pt>
                <c:pt idx="10">
                  <c:v>42852</c:v>
                </c:pt>
                <c:pt idx="11">
                  <c:v>42843</c:v>
                </c:pt>
                <c:pt idx="12">
                  <c:v>42844</c:v>
                </c:pt>
                <c:pt idx="13">
                  <c:v>42837</c:v>
                </c:pt>
                <c:pt idx="14">
                  <c:v>42834</c:v>
                </c:pt>
                <c:pt idx="15">
                  <c:v>42848</c:v>
                </c:pt>
                <c:pt idx="16">
                  <c:v>42844</c:v>
                </c:pt>
                <c:pt idx="17">
                  <c:v>42833</c:v>
                </c:pt>
                <c:pt idx="18">
                  <c:v>42835</c:v>
                </c:pt>
                <c:pt idx="19">
                  <c:v>42842</c:v>
                </c:pt>
                <c:pt idx="20">
                  <c:v>42838</c:v>
                </c:pt>
                <c:pt idx="21">
                  <c:v>42847</c:v>
                </c:pt>
                <c:pt idx="22">
                  <c:v>42825</c:v>
                </c:pt>
                <c:pt idx="23">
                  <c:v>42841</c:v>
                </c:pt>
                <c:pt idx="24">
                  <c:v>42851</c:v>
                </c:pt>
                <c:pt idx="25">
                  <c:v>42838</c:v>
                </c:pt>
                <c:pt idx="26">
                  <c:v>42835</c:v>
                </c:pt>
                <c:pt idx="27">
                  <c:v>42823</c:v>
                </c:pt>
                <c:pt idx="28">
                  <c:v>42837</c:v>
                </c:pt>
                <c:pt idx="29">
                  <c:v>42849</c:v>
                </c:pt>
                <c:pt idx="30">
                  <c:v>42836</c:v>
                </c:pt>
                <c:pt idx="31">
                  <c:v>42849</c:v>
                </c:pt>
                <c:pt idx="32">
                  <c:v>42821</c:v>
                </c:pt>
                <c:pt idx="33">
                  <c:v>42842</c:v>
                </c:pt>
                <c:pt idx="34">
                  <c:v>42851</c:v>
                </c:pt>
                <c:pt idx="35">
                  <c:v>42823</c:v>
                </c:pt>
                <c:pt idx="36">
                  <c:v>42823</c:v>
                </c:pt>
                <c:pt idx="37">
                  <c:v>42835</c:v>
                </c:pt>
                <c:pt idx="38">
                  <c:v>42845</c:v>
                </c:pt>
                <c:pt idx="39">
                  <c:v>42841</c:v>
                </c:pt>
                <c:pt idx="40">
                  <c:v>42818</c:v>
                </c:pt>
                <c:pt idx="41">
                  <c:v>42843</c:v>
                </c:pt>
                <c:pt idx="42">
                  <c:v>42835</c:v>
                </c:pt>
                <c:pt idx="43">
                  <c:v>42836</c:v>
                </c:pt>
                <c:pt idx="44">
                  <c:v>42834</c:v>
                </c:pt>
                <c:pt idx="45">
                  <c:v>42824</c:v>
                </c:pt>
                <c:pt idx="46">
                  <c:v>42814</c:v>
                </c:pt>
                <c:pt idx="47">
                  <c:v>42830</c:v>
                </c:pt>
                <c:pt idx="48">
                  <c:v>42844</c:v>
                </c:pt>
                <c:pt idx="49">
                  <c:v>42824</c:v>
                </c:pt>
                <c:pt idx="50">
                  <c:v>42828</c:v>
                </c:pt>
              </c:numCache>
            </c:numRef>
          </c:yVal>
          <c:smooth val="0"/>
          <c:extLst>
            <c:ext xmlns:c16="http://schemas.microsoft.com/office/drawing/2014/chart" uri="{C3380CC4-5D6E-409C-BE32-E72D297353CC}">
              <c16:uniqueId val="{00000001-CFD9-4B35-A62F-E2B553859656}"/>
            </c:ext>
          </c:extLst>
        </c:ser>
        <c:dLbls>
          <c:showLegendKey val="0"/>
          <c:showVal val="0"/>
          <c:showCatName val="0"/>
          <c:showSerName val="0"/>
          <c:showPercent val="0"/>
          <c:showBubbleSize val="0"/>
        </c:dLbls>
        <c:axId val="94792704"/>
        <c:axId val="94794880"/>
      </c:scatterChart>
      <c:valAx>
        <c:axId val="94792704"/>
        <c:scaling>
          <c:orientation val="minMax"/>
          <c:min val="15"/>
        </c:scaling>
        <c:delete val="0"/>
        <c:axPos val="b"/>
        <c:title>
          <c:tx>
            <c:rich>
              <a:bodyPr/>
              <a:lstStyle/>
              <a:p>
                <a:pPr>
                  <a:defRPr sz="1400"/>
                </a:pPr>
                <a:r>
                  <a:rPr lang="en-US" sz="1400"/>
                  <a:t>Average March temperature (</a:t>
                </a:r>
                <a:r>
                  <a:rPr lang="en-US" sz="1400" baseline="30000"/>
                  <a:t>o</a:t>
                </a:r>
                <a:r>
                  <a:rPr lang="en-US" sz="1400"/>
                  <a:t>F)</a:t>
                </a:r>
              </a:p>
            </c:rich>
          </c:tx>
          <c:overlay val="0"/>
        </c:title>
        <c:numFmt formatCode="General" sourceLinked="1"/>
        <c:majorTickMark val="out"/>
        <c:minorTickMark val="none"/>
        <c:tickLblPos val="nextTo"/>
        <c:txPr>
          <a:bodyPr/>
          <a:lstStyle/>
          <a:p>
            <a:pPr>
              <a:defRPr sz="1200" baseline="0"/>
            </a:pPr>
            <a:endParaRPr lang="en-US"/>
          </a:p>
        </c:txPr>
        <c:crossAx val="94794880"/>
        <c:crosses val="autoZero"/>
        <c:crossBetween val="midCat"/>
      </c:valAx>
      <c:valAx>
        <c:axId val="94794880"/>
        <c:scaling>
          <c:orientation val="minMax"/>
        </c:scaling>
        <c:delete val="0"/>
        <c:axPos val="l"/>
        <c:title>
          <c:tx>
            <c:rich>
              <a:bodyPr rot="-5400000" vert="horz"/>
              <a:lstStyle/>
              <a:p>
                <a:pPr>
                  <a:defRPr sz="1400"/>
                </a:pPr>
                <a:r>
                  <a:rPr lang="en-US" sz="1400"/>
                  <a:t>American elm flowering date</a:t>
                </a:r>
              </a:p>
            </c:rich>
          </c:tx>
          <c:overlay val="0"/>
        </c:title>
        <c:numFmt formatCode="[$-409]d\-mmm;@" sourceLinked="1"/>
        <c:majorTickMark val="out"/>
        <c:minorTickMark val="none"/>
        <c:tickLblPos val="nextTo"/>
        <c:txPr>
          <a:bodyPr/>
          <a:lstStyle/>
          <a:p>
            <a:pPr>
              <a:defRPr sz="1400"/>
            </a:pPr>
            <a:endParaRPr lang="en-US"/>
          </a:p>
        </c:txPr>
        <c:crossAx val="94792704"/>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F06EF-CF6C-4191-8DBE-C5C6A1FFCAFB}" type="datetimeFigureOut">
              <a:rPr lang="en-US" smtClean="0"/>
              <a:t>4/8/2021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BB67D8-5892-4C32-A156-1E03FBEA4C14}" type="slidenum">
              <a:rPr lang="en-US" smtClean="0"/>
              <a:t>‹#›</a:t>
            </a:fld>
            <a:endParaRPr lang="en-US"/>
          </a:p>
        </p:txBody>
      </p:sp>
    </p:spTree>
    <p:extLst>
      <p:ext uri="{BB962C8B-B14F-4D97-AF65-F5344CB8AC3E}">
        <p14:creationId xmlns:p14="http://schemas.microsoft.com/office/powerpoint/2010/main" val="379778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F370FD-B69D-42F4-BB65-6421E6A3C1AD}"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05523-97A6-423C-8A6D-AA2440ED6AEC}" type="slidenum">
              <a:rPr lang="en-US" smtClean="0"/>
              <a:t>‹#›</a:t>
            </a:fld>
            <a:endParaRPr lang="en-US"/>
          </a:p>
        </p:txBody>
      </p:sp>
    </p:spTree>
    <p:extLst>
      <p:ext uri="{BB962C8B-B14F-4D97-AF65-F5344CB8AC3E}">
        <p14:creationId xmlns:p14="http://schemas.microsoft.com/office/powerpoint/2010/main" val="4100473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F370FD-B69D-42F4-BB65-6421E6A3C1AD}"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05523-97A6-423C-8A6D-AA2440ED6AEC}" type="slidenum">
              <a:rPr lang="en-US" smtClean="0"/>
              <a:t>‹#›</a:t>
            </a:fld>
            <a:endParaRPr lang="en-US"/>
          </a:p>
        </p:txBody>
      </p:sp>
    </p:spTree>
    <p:extLst>
      <p:ext uri="{BB962C8B-B14F-4D97-AF65-F5344CB8AC3E}">
        <p14:creationId xmlns:p14="http://schemas.microsoft.com/office/powerpoint/2010/main" val="6858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F370FD-B69D-42F4-BB65-6421E6A3C1AD}"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05523-97A6-423C-8A6D-AA2440ED6AEC}" type="slidenum">
              <a:rPr lang="en-US" smtClean="0"/>
              <a:t>‹#›</a:t>
            </a:fld>
            <a:endParaRPr lang="en-US"/>
          </a:p>
        </p:txBody>
      </p:sp>
    </p:spTree>
    <p:extLst>
      <p:ext uri="{BB962C8B-B14F-4D97-AF65-F5344CB8AC3E}">
        <p14:creationId xmlns:p14="http://schemas.microsoft.com/office/powerpoint/2010/main" val="2061758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F370FD-B69D-42F4-BB65-6421E6A3C1AD}"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05523-97A6-423C-8A6D-AA2440ED6AEC}" type="slidenum">
              <a:rPr lang="en-US" smtClean="0"/>
              <a:t>‹#›</a:t>
            </a:fld>
            <a:endParaRPr lang="en-US"/>
          </a:p>
        </p:txBody>
      </p:sp>
    </p:spTree>
    <p:extLst>
      <p:ext uri="{BB962C8B-B14F-4D97-AF65-F5344CB8AC3E}">
        <p14:creationId xmlns:p14="http://schemas.microsoft.com/office/powerpoint/2010/main" val="278919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F370FD-B69D-42F4-BB65-6421E6A3C1AD}"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05523-97A6-423C-8A6D-AA2440ED6AEC}" type="slidenum">
              <a:rPr lang="en-US" smtClean="0"/>
              <a:t>‹#›</a:t>
            </a:fld>
            <a:endParaRPr lang="en-US"/>
          </a:p>
        </p:txBody>
      </p:sp>
    </p:spTree>
    <p:extLst>
      <p:ext uri="{BB962C8B-B14F-4D97-AF65-F5344CB8AC3E}">
        <p14:creationId xmlns:p14="http://schemas.microsoft.com/office/powerpoint/2010/main" val="139959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F370FD-B69D-42F4-BB65-6421E6A3C1AD}" type="datetimeFigureOut">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05523-97A6-423C-8A6D-AA2440ED6AEC}" type="slidenum">
              <a:rPr lang="en-US" smtClean="0"/>
              <a:t>‹#›</a:t>
            </a:fld>
            <a:endParaRPr lang="en-US"/>
          </a:p>
        </p:txBody>
      </p:sp>
    </p:spTree>
    <p:extLst>
      <p:ext uri="{BB962C8B-B14F-4D97-AF65-F5344CB8AC3E}">
        <p14:creationId xmlns:p14="http://schemas.microsoft.com/office/powerpoint/2010/main" val="285108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F370FD-B69D-42F4-BB65-6421E6A3C1AD}" type="datetimeFigureOut">
              <a:rPr lang="en-US" smtClean="0"/>
              <a:t>4/8/2021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405523-97A6-423C-8A6D-AA2440ED6AEC}" type="slidenum">
              <a:rPr lang="en-US" smtClean="0"/>
              <a:t>‹#›</a:t>
            </a:fld>
            <a:endParaRPr lang="en-US"/>
          </a:p>
        </p:txBody>
      </p:sp>
    </p:spTree>
    <p:extLst>
      <p:ext uri="{BB962C8B-B14F-4D97-AF65-F5344CB8AC3E}">
        <p14:creationId xmlns:p14="http://schemas.microsoft.com/office/powerpoint/2010/main" val="2390642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F370FD-B69D-42F4-BB65-6421E6A3C1AD}" type="datetimeFigureOut">
              <a:rPr lang="en-US" smtClean="0"/>
              <a:t>4/8/2021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405523-97A6-423C-8A6D-AA2440ED6AEC}" type="slidenum">
              <a:rPr lang="en-US" smtClean="0"/>
              <a:t>‹#›</a:t>
            </a:fld>
            <a:endParaRPr lang="en-US"/>
          </a:p>
        </p:txBody>
      </p:sp>
    </p:spTree>
    <p:extLst>
      <p:ext uri="{BB962C8B-B14F-4D97-AF65-F5344CB8AC3E}">
        <p14:creationId xmlns:p14="http://schemas.microsoft.com/office/powerpoint/2010/main" val="196055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370FD-B69D-42F4-BB65-6421E6A3C1AD}" type="datetimeFigureOut">
              <a:rPr lang="en-US" smtClean="0"/>
              <a:t>4/8/2021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405523-97A6-423C-8A6D-AA2440ED6AEC}" type="slidenum">
              <a:rPr lang="en-US" smtClean="0"/>
              <a:t>‹#›</a:t>
            </a:fld>
            <a:endParaRPr lang="en-US"/>
          </a:p>
        </p:txBody>
      </p:sp>
    </p:spTree>
    <p:extLst>
      <p:ext uri="{BB962C8B-B14F-4D97-AF65-F5344CB8AC3E}">
        <p14:creationId xmlns:p14="http://schemas.microsoft.com/office/powerpoint/2010/main" val="2559833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F370FD-B69D-42F4-BB65-6421E6A3C1AD}" type="datetimeFigureOut">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05523-97A6-423C-8A6D-AA2440ED6AEC}" type="slidenum">
              <a:rPr lang="en-US" smtClean="0"/>
              <a:t>‹#›</a:t>
            </a:fld>
            <a:endParaRPr lang="en-US"/>
          </a:p>
        </p:txBody>
      </p:sp>
    </p:spTree>
    <p:extLst>
      <p:ext uri="{BB962C8B-B14F-4D97-AF65-F5344CB8AC3E}">
        <p14:creationId xmlns:p14="http://schemas.microsoft.com/office/powerpoint/2010/main" val="2544439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F370FD-B69D-42F4-BB65-6421E6A3C1AD}" type="datetimeFigureOut">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05523-97A6-423C-8A6D-AA2440ED6AEC}" type="slidenum">
              <a:rPr lang="en-US" smtClean="0"/>
              <a:t>‹#›</a:t>
            </a:fld>
            <a:endParaRPr lang="en-US"/>
          </a:p>
        </p:txBody>
      </p:sp>
    </p:spTree>
    <p:extLst>
      <p:ext uri="{BB962C8B-B14F-4D97-AF65-F5344CB8AC3E}">
        <p14:creationId xmlns:p14="http://schemas.microsoft.com/office/powerpoint/2010/main" val="295702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F370FD-B69D-42F4-BB65-6421E6A3C1AD}" type="datetimeFigureOut">
              <a:rPr lang="en-US" smtClean="0"/>
              <a:t>4/8/2021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05523-97A6-423C-8A6D-AA2440ED6AEC}" type="slidenum">
              <a:rPr lang="en-US" smtClean="0"/>
              <a:t>‹#›</a:t>
            </a:fld>
            <a:endParaRPr lang="en-US"/>
          </a:p>
        </p:txBody>
      </p:sp>
    </p:spTree>
    <p:extLst>
      <p:ext uri="{BB962C8B-B14F-4D97-AF65-F5344CB8AC3E}">
        <p14:creationId xmlns:p14="http://schemas.microsoft.com/office/powerpoint/2010/main" val="932062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s://www.minnesotawildflowers.info/tree/american-elm" TargetMode="Externa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EF737-90D1-4907-9531-A34A13A475B2}"/>
              </a:ext>
            </a:extLst>
          </p:cNvPr>
          <p:cNvSpPr>
            <a:spLocks noGrp="1"/>
          </p:cNvSpPr>
          <p:nvPr>
            <p:ph type="title"/>
          </p:nvPr>
        </p:nvSpPr>
        <p:spPr/>
        <p:txBody>
          <a:bodyPr>
            <a:normAutofit/>
          </a:bodyPr>
          <a:lstStyle/>
          <a:p>
            <a:r>
              <a:rPr lang="en-US" dirty="0">
                <a:cs typeface="Times New Roman" panose="02020603050405020304" pitchFamily="18" charset="0"/>
              </a:rPr>
              <a:t>Phenological trends and climate change in Minnesota</a:t>
            </a:r>
            <a:endParaRPr lang="en-US" dirty="0"/>
          </a:p>
        </p:txBody>
      </p:sp>
      <p:sp>
        <p:nvSpPr>
          <p:cNvPr id="3" name="Content Placeholder 2">
            <a:extLst>
              <a:ext uri="{FF2B5EF4-FFF2-40B4-BE49-F238E27FC236}">
                <a16:creationId xmlns:a16="http://schemas.microsoft.com/office/drawing/2014/main" id="{69972C06-A328-4A10-881C-9EC5061B6084}"/>
              </a:ext>
            </a:extLst>
          </p:cNvPr>
          <p:cNvSpPr>
            <a:spLocks noGrp="1"/>
          </p:cNvSpPr>
          <p:nvPr>
            <p:ph idx="1"/>
          </p:nvPr>
        </p:nvSpPr>
        <p:spPr>
          <a:xfrm>
            <a:off x="628650" y="2092421"/>
            <a:ext cx="7886700" cy="4084541"/>
          </a:xfrm>
        </p:spPr>
        <p:txBody>
          <a:bodyPr/>
          <a:lstStyle/>
          <a:p>
            <a:pPr marL="0" indent="0">
              <a:buNone/>
            </a:pPr>
            <a:r>
              <a:rPr lang="en-US" dirty="0">
                <a:cs typeface="Times New Roman" panose="02020603050405020304" pitchFamily="18" charset="0"/>
              </a:rPr>
              <a:t>How has climate change already affected species in Minnesota?</a:t>
            </a:r>
          </a:p>
          <a:p>
            <a:pPr marL="0" indent="0">
              <a:buNone/>
            </a:pPr>
            <a:endParaRPr lang="en-US" dirty="0"/>
          </a:p>
        </p:txBody>
      </p:sp>
      <p:pic>
        <p:nvPicPr>
          <p:cNvPr id="4" name="Picture 3">
            <a:extLst>
              <a:ext uri="{FF2B5EF4-FFF2-40B4-BE49-F238E27FC236}">
                <a16:creationId xmlns:a16="http://schemas.microsoft.com/office/drawing/2014/main" id="{548FC7C5-C0D5-4ED8-87B5-62EFA1BAB54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14" t="6468"/>
          <a:stretch/>
        </p:blipFill>
        <p:spPr>
          <a:xfrm>
            <a:off x="12192" y="3304031"/>
            <a:ext cx="3533438" cy="2505905"/>
          </a:xfrm>
          <a:prstGeom prst="rect">
            <a:avLst/>
          </a:prstGeom>
        </p:spPr>
      </p:pic>
      <p:pic>
        <p:nvPicPr>
          <p:cNvPr id="5" name="Picture 4">
            <a:extLst>
              <a:ext uri="{FF2B5EF4-FFF2-40B4-BE49-F238E27FC236}">
                <a16:creationId xmlns:a16="http://schemas.microsoft.com/office/drawing/2014/main" id="{FF72D8A1-33FC-4AE9-B66A-5E5CBA5B1C2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400" t="14655"/>
          <a:stretch/>
        </p:blipFill>
        <p:spPr>
          <a:xfrm>
            <a:off x="5820466" y="3304031"/>
            <a:ext cx="3323533" cy="2530554"/>
          </a:xfrm>
          <a:prstGeom prst="rect">
            <a:avLst/>
          </a:prstGeom>
        </p:spPr>
      </p:pic>
      <p:pic>
        <p:nvPicPr>
          <p:cNvPr id="6" name="Picture 5">
            <a:extLst>
              <a:ext uri="{FF2B5EF4-FFF2-40B4-BE49-F238E27FC236}">
                <a16:creationId xmlns:a16="http://schemas.microsoft.com/office/drawing/2014/main" id="{D58BFFDB-9014-4B5C-8EB5-8416AF172658}"/>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b="10076"/>
          <a:stretch/>
        </p:blipFill>
        <p:spPr>
          <a:xfrm>
            <a:off x="3545631" y="3304031"/>
            <a:ext cx="2274836" cy="2505905"/>
          </a:xfrm>
          <a:prstGeom prst="rect">
            <a:avLst/>
          </a:prstGeom>
        </p:spPr>
      </p:pic>
      <p:sp>
        <p:nvSpPr>
          <p:cNvPr id="7" name="Rectangle 6">
            <a:extLst>
              <a:ext uri="{FF2B5EF4-FFF2-40B4-BE49-F238E27FC236}">
                <a16:creationId xmlns:a16="http://schemas.microsoft.com/office/drawing/2014/main" id="{FADFD9B6-E156-4876-B280-1D7C97E0D54E}"/>
              </a:ext>
            </a:extLst>
          </p:cNvPr>
          <p:cNvSpPr/>
          <p:nvPr/>
        </p:nvSpPr>
        <p:spPr>
          <a:xfrm>
            <a:off x="0" y="6211669"/>
            <a:ext cx="9131808" cy="646331"/>
          </a:xfrm>
          <a:prstGeom prst="rect">
            <a:avLst/>
          </a:prstGeom>
        </p:spPr>
        <p:txBody>
          <a:bodyPr wrap="square">
            <a:spAutoFit/>
          </a:bodyPr>
          <a:lstStyle/>
          <a:p>
            <a:r>
              <a:rPr lang="en-US" sz="1200" dirty="0"/>
              <a:t>https://commons.wikimedia.org/wiki/File:Monarch_Butterfly_Danaus_plexippus_Proboscis_2591px.jpg</a:t>
            </a:r>
          </a:p>
          <a:p>
            <a:r>
              <a:rPr lang="en-US" sz="1200" dirty="0"/>
              <a:t>https://commons.wikimedia.org/wiki/File:Painted_turtle_egglaying.jpg</a:t>
            </a:r>
          </a:p>
          <a:p>
            <a:r>
              <a:rPr lang="en-US" sz="1200" dirty="0"/>
              <a:t>https://commons.wikimedia.org/w/index.php?curid=66796808</a:t>
            </a:r>
          </a:p>
        </p:txBody>
      </p:sp>
    </p:spTree>
    <p:extLst>
      <p:ext uri="{BB962C8B-B14F-4D97-AF65-F5344CB8AC3E}">
        <p14:creationId xmlns:p14="http://schemas.microsoft.com/office/powerpoint/2010/main" val="501024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0C55C-5D42-4969-9514-3D4E4D68C0D6}"/>
              </a:ext>
            </a:extLst>
          </p:cNvPr>
          <p:cNvSpPr>
            <a:spLocks noGrp="1"/>
          </p:cNvSpPr>
          <p:nvPr>
            <p:ph type="title"/>
          </p:nvPr>
        </p:nvSpPr>
        <p:spPr/>
        <p:txBody>
          <a:bodyPr/>
          <a:lstStyle/>
          <a:p>
            <a:r>
              <a:rPr lang="en-US" dirty="0"/>
              <a:t>Add a trendline</a:t>
            </a:r>
          </a:p>
        </p:txBody>
      </p:sp>
      <p:sp>
        <p:nvSpPr>
          <p:cNvPr id="3" name="Content Placeholder 2">
            <a:extLst>
              <a:ext uri="{FF2B5EF4-FFF2-40B4-BE49-F238E27FC236}">
                <a16:creationId xmlns:a16="http://schemas.microsoft.com/office/drawing/2014/main" id="{681ADD76-ECB2-493E-9627-480CF360F2EA}"/>
              </a:ext>
            </a:extLst>
          </p:cNvPr>
          <p:cNvSpPr>
            <a:spLocks noGrp="1"/>
          </p:cNvSpPr>
          <p:nvPr>
            <p:ph idx="1"/>
          </p:nvPr>
        </p:nvSpPr>
        <p:spPr/>
        <p:txBody>
          <a:bodyPr>
            <a:normAutofit/>
          </a:bodyPr>
          <a:lstStyle/>
          <a:p>
            <a:pPr marL="514350" indent="-514350">
              <a:buFont typeface="+mj-lt"/>
              <a:buAutoNum type="arabicPeriod" startAt="7"/>
            </a:pPr>
            <a:r>
              <a:rPr lang="en-US" dirty="0"/>
              <a:t>Find “layout” or “add chart element” under “chart tools” and “design” tab</a:t>
            </a:r>
          </a:p>
          <a:p>
            <a:pPr lvl="1"/>
            <a:r>
              <a:rPr lang="en-US" dirty="0"/>
              <a:t>Add a simple linear trendline</a:t>
            </a:r>
          </a:p>
          <a:p>
            <a:pPr lvl="1"/>
            <a:endParaRPr lang="en-US" dirty="0"/>
          </a:p>
          <a:p>
            <a:pPr lvl="1"/>
            <a:endParaRPr lang="en-US" dirty="0"/>
          </a:p>
          <a:p>
            <a:r>
              <a:rPr lang="en-US" sz="2600" dirty="0"/>
              <a:t>Now what kind of patter do you see in the data and what does the pattern show?</a:t>
            </a:r>
          </a:p>
          <a:p>
            <a:r>
              <a:rPr lang="en-US" sz="2600" dirty="0"/>
              <a:t>How close was your prediction to the actual data?</a:t>
            </a:r>
          </a:p>
          <a:p>
            <a:pPr lvl="1"/>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1961587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CAD5-565A-4554-9D4F-FBECCF173D51}"/>
              </a:ext>
            </a:extLst>
          </p:cNvPr>
          <p:cNvSpPr>
            <a:spLocks noGrp="1"/>
          </p:cNvSpPr>
          <p:nvPr>
            <p:ph type="title"/>
          </p:nvPr>
        </p:nvSpPr>
        <p:spPr/>
        <p:txBody>
          <a:bodyPr/>
          <a:lstStyle/>
          <a:p>
            <a:r>
              <a:rPr lang="en-US" dirty="0"/>
              <a:t>Interpret data</a:t>
            </a:r>
          </a:p>
        </p:txBody>
      </p:sp>
      <p:sp>
        <p:nvSpPr>
          <p:cNvPr id="4" name="Rectangle 3">
            <a:extLst>
              <a:ext uri="{FF2B5EF4-FFF2-40B4-BE49-F238E27FC236}">
                <a16:creationId xmlns:a16="http://schemas.microsoft.com/office/drawing/2014/main" id="{FBF4935F-4973-414B-A00D-D6DA17C14595}"/>
              </a:ext>
            </a:extLst>
          </p:cNvPr>
          <p:cNvSpPr/>
          <p:nvPr/>
        </p:nvSpPr>
        <p:spPr>
          <a:xfrm>
            <a:off x="1633120" y="4309466"/>
            <a:ext cx="6191234" cy="358816"/>
          </a:xfrm>
          <a:prstGeom prst="rect">
            <a:avLst/>
          </a:prstGeom>
        </p:spPr>
        <p:txBody>
          <a:bodyPr wrap="square">
            <a:spAutoFit/>
          </a:bodyPr>
          <a:lstStyle/>
          <a:p>
            <a:pPr>
              <a:lnSpc>
                <a:spcPct val="115000"/>
              </a:lnSpc>
            </a:pPr>
            <a:r>
              <a:rPr lang="en-US" sz="1600" dirty="0">
                <a:ea typeface="Calibri" panose="020F0502020204030204" pitchFamily="34" charset="0"/>
                <a:cs typeface="Times New Roman" panose="02020603050405020304" pitchFamily="18" charset="0"/>
              </a:rPr>
              <a:t>Figure 2. Actual elm flowering date from 1941 -1991 in Ramsey Co, MN.	</a:t>
            </a:r>
            <a:endParaRPr lang="en-US" sz="1600" dirty="0">
              <a:effectLst/>
              <a:ea typeface="Calibri" panose="020F0502020204030204" pitchFamily="34" charset="0"/>
              <a:cs typeface="Times New Roman" panose="02020603050405020304" pitchFamily="18" charset="0"/>
            </a:endParaRPr>
          </a:p>
        </p:txBody>
      </p:sp>
      <p:graphicFrame>
        <p:nvGraphicFramePr>
          <p:cNvPr id="5" name="Chart 4">
            <a:extLst>
              <a:ext uri="{FF2B5EF4-FFF2-40B4-BE49-F238E27FC236}">
                <a16:creationId xmlns:a16="http://schemas.microsoft.com/office/drawing/2014/main" id="{D1BF5CEF-FB60-47EF-B217-FA441156D0CF}"/>
              </a:ext>
            </a:extLst>
          </p:cNvPr>
          <p:cNvGraphicFramePr>
            <a:graphicFrameLocks/>
          </p:cNvGraphicFramePr>
          <p:nvPr>
            <p:extLst>
              <p:ext uri="{D42A27DB-BD31-4B8C-83A1-F6EECF244321}">
                <p14:modId xmlns:p14="http://schemas.microsoft.com/office/powerpoint/2010/main" val="1531038074"/>
              </p:ext>
            </p:extLst>
          </p:nvPr>
        </p:nvGraphicFramePr>
        <p:xfrm>
          <a:off x="1987007" y="1485197"/>
          <a:ext cx="5169986" cy="300367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4">
            <a:extLst>
              <a:ext uri="{FF2B5EF4-FFF2-40B4-BE49-F238E27FC236}">
                <a16:creationId xmlns:a16="http://schemas.microsoft.com/office/drawing/2014/main" id="{0252E723-6913-476E-A4F8-0328EF5C5154}"/>
              </a:ext>
            </a:extLst>
          </p:cNvPr>
          <p:cNvSpPr txBox="1">
            <a:spLocks noChangeArrowheads="1"/>
          </p:cNvSpPr>
          <p:nvPr/>
        </p:nvSpPr>
        <p:spPr bwMode="auto">
          <a:xfrm>
            <a:off x="332508" y="4846542"/>
            <a:ext cx="86660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114300" algn="l"/>
                <a:tab pos="571500" algn="l"/>
                <a:tab pos="800100" algn="l"/>
                <a:tab pos="1028700" algn="l"/>
                <a:tab pos="12573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114300" algn="l"/>
                <a:tab pos="571500" algn="l"/>
                <a:tab pos="800100" algn="l"/>
                <a:tab pos="1028700" algn="l"/>
                <a:tab pos="12573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114300" algn="l"/>
                <a:tab pos="571500" algn="l"/>
                <a:tab pos="800100" algn="l"/>
                <a:tab pos="1028700" algn="l"/>
                <a:tab pos="12573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114300" algn="l"/>
                <a:tab pos="571500" algn="l"/>
                <a:tab pos="800100" algn="l"/>
                <a:tab pos="1028700" algn="l"/>
                <a:tab pos="12573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114300" algn="l"/>
                <a:tab pos="571500" algn="l"/>
                <a:tab pos="800100" algn="l"/>
                <a:tab pos="1028700" algn="l"/>
                <a:tab pos="12573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14300" algn="l"/>
                <a:tab pos="571500" algn="l"/>
                <a:tab pos="800100" algn="l"/>
                <a:tab pos="1028700" algn="l"/>
                <a:tab pos="12573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14300" algn="l"/>
                <a:tab pos="571500" algn="l"/>
                <a:tab pos="800100" algn="l"/>
                <a:tab pos="1028700" algn="l"/>
                <a:tab pos="12573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14300" algn="l"/>
                <a:tab pos="571500" algn="l"/>
                <a:tab pos="800100" algn="l"/>
                <a:tab pos="1028700" algn="l"/>
                <a:tab pos="12573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14300" algn="l"/>
                <a:tab pos="571500" algn="l"/>
                <a:tab pos="800100" algn="l"/>
                <a:tab pos="1028700" algn="l"/>
                <a:tab pos="1257300" algn="l"/>
              </a:tabLst>
              <a:defRPr sz="2000">
                <a:solidFill>
                  <a:schemeClr val="tx1"/>
                </a:solidFill>
                <a:latin typeface="Calibri" panose="020F0502020204030204" pitchFamily="34" charset="0"/>
              </a:defRPr>
            </a:lvl9pPr>
          </a:lstStyle>
          <a:p>
            <a:pPr marL="457200" indent="-457200">
              <a:spcBef>
                <a:spcPct val="0"/>
              </a:spcBef>
              <a:buFont typeface="+mj-lt"/>
              <a:buAutoNum type="arabicPeriod" startAt="7"/>
            </a:pPr>
            <a:r>
              <a:rPr lang="en-US" altLang="en-US" sz="2400" dirty="0">
                <a:latin typeface="+mn-lt"/>
                <a:cs typeface="Times New Roman" panose="02020603050405020304" pitchFamily="18" charset="0"/>
              </a:rPr>
              <a:t>Over the last 50 years, has flowering happen earlier, later, or show no change in timing? How would you quantify this trend? </a:t>
            </a:r>
          </a:p>
          <a:p>
            <a:pPr marL="457200" indent="-457200">
              <a:spcBef>
                <a:spcPct val="0"/>
              </a:spcBef>
              <a:buFont typeface="+mj-lt"/>
              <a:buAutoNum type="arabicPeriod" startAt="7"/>
            </a:pPr>
            <a:r>
              <a:rPr lang="en-US" altLang="en-US" sz="2400" dirty="0">
                <a:latin typeface="+mn-lt"/>
                <a:cs typeface="Times New Roman" panose="02020603050405020304" pitchFamily="18" charset="0"/>
              </a:rPr>
              <a:t>What might be causing the change? Identify two ideas about what might be causing a change in this phenophase. </a:t>
            </a:r>
          </a:p>
        </p:txBody>
      </p:sp>
    </p:spTree>
    <p:extLst>
      <p:ext uri="{BB962C8B-B14F-4D97-AF65-F5344CB8AC3E}">
        <p14:creationId xmlns:p14="http://schemas.microsoft.com/office/powerpoint/2010/main" val="182088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1959-C86C-4009-89B4-2C6074229BA9}"/>
              </a:ext>
            </a:extLst>
          </p:cNvPr>
          <p:cNvSpPr>
            <a:spLocks noGrp="1"/>
          </p:cNvSpPr>
          <p:nvPr>
            <p:ph type="title"/>
          </p:nvPr>
        </p:nvSpPr>
        <p:spPr/>
        <p:txBody>
          <a:bodyPr/>
          <a:lstStyle/>
          <a:p>
            <a:r>
              <a:rPr lang="en-US" dirty="0"/>
              <a:t>Investigate relationship w climate</a:t>
            </a:r>
          </a:p>
        </p:txBody>
      </p:sp>
      <p:sp>
        <p:nvSpPr>
          <p:cNvPr id="3" name="Content Placeholder 2">
            <a:extLst>
              <a:ext uri="{FF2B5EF4-FFF2-40B4-BE49-F238E27FC236}">
                <a16:creationId xmlns:a16="http://schemas.microsoft.com/office/drawing/2014/main" id="{200FACA3-4F9A-4E41-8A71-025BDCCE65A9}"/>
              </a:ext>
            </a:extLst>
          </p:cNvPr>
          <p:cNvSpPr>
            <a:spLocks noGrp="1"/>
          </p:cNvSpPr>
          <p:nvPr>
            <p:ph idx="1"/>
          </p:nvPr>
        </p:nvSpPr>
        <p:spPr>
          <a:xfrm>
            <a:off x="628650" y="1825624"/>
            <a:ext cx="7886700" cy="4667249"/>
          </a:xfrm>
        </p:spPr>
        <p:txBody>
          <a:bodyPr>
            <a:normAutofit fontScale="92500" lnSpcReduction="10000"/>
          </a:bodyPr>
          <a:lstStyle/>
          <a:p>
            <a:pPr marL="514350" indent="-514350">
              <a:buFont typeface="+mj-lt"/>
              <a:buAutoNum type="arabicPeriod" startAt="9"/>
            </a:pPr>
            <a:r>
              <a:rPr lang="en-US" dirty="0"/>
              <a:t>Sketch your prediction of temperature over time in Figure 3.</a:t>
            </a:r>
          </a:p>
          <a:p>
            <a:pPr lvl="1"/>
            <a:r>
              <a:rPr lang="en-US" sz="2600" dirty="0"/>
              <a:t>Be sure to label your axes</a:t>
            </a:r>
          </a:p>
          <a:p>
            <a:pPr lvl="1"/>
            <a:r>
              <a:rPr lang="en-US" sz="2600" dirty="0"/>
              <a:t>Draw your trendline</a:t>
            </a:r>
          </a:p>
          <a:p>
            <a:pPr marL="514350" indent="-514350">
              <a:buFont typeface="+mj-lt"/>
              <a:buAutoNum type="arabicPeriod" startAt="10"/>
            </a:pPr>
            <a:r>
              <a:rPr lang="en-US" dirty="0"/>
              <a:t>Graph it:  Go to the worksheet, “Temp”</a:t>
            </a:r>
          </a:p>
          <a:p>
            <a:pPr lvl="1"/>
            <a:r>
              <a:rPr lang="en-US" sz="2600" dirty="0"/>
              <a:t>Highlight /select the year &amp; temp columns and click on the “Insert” tab</a:t>
            </a:r>
          </a:p>
          <a:p>
            <a:pPr lvl="2"/>
            <a:r>
              <a:rPr lang="en-US" sz="2600" dirty="0"/>
              <a:t>Select “Scatter Plot”</a:t>
            </a:r>
          </a:p>
          <a:p>
            <a:pPr lvl="2"/>
            <a:r>
              <a:rPr lang="en-US" sz="2600" dirty="0"/>
              <a:t>Remove vertical gridlines</a:t>
            </a:r>
          </a:p>
          <a:p>
            <a:pPr marL="514350" indent="-514350">
              <a:buFont typeface="+mj-lt"/>
              <a:buAutoNum type="arabicPeriod" startAt="11"/>
            </a:pPr>
            <a:r>
              <a:rPr lang="en-US" dirty="0"/>
              <a:t>Add trendline: Find “layout” or “add chart element” under “chart tools” and “design” tab</a:t>
            </a:r>
          </a:p>
          <a:p>
            <a:pPr lvl="1"/>
            <a:r>
              <a:rPr lang="en-US" sz="2600" dirty="0"/>
              <a:t>Add a simple linear trendline</a:t>
            </a:r>
          </a:p>
          <a:p>
            <a:endParaRPr lang="en-US" sz="3200" dirty="0"/>
          </a:p>
          <a:p>
            <a:endParaRPr lang="en-US" dirty="0"/>
          </a:p>
          <a:p>
            <a:endParaRPr lang="en-US" dirty="0"/>
          </a:p>
        </p:txBody>
      </p:sp>
    </p:spTree>
    <p:extLst>
      <p:ext uri="{BB962C8B-B14F-4D97-AF65-F5344CB8AC3E}">
        <p14:creationId xmlns:p14="http://schemas.microsoft.com/office/powerpoint/2010/main" val="2121261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B49D7-94FB-4B49-BBD6-594597226D61}"/>
              </a:ext>
            </a:extLst>
          </p:cNvPr>
          <p:cNvSpPr>
            <a:spLocks noGrp="1"/>
          </p:cNvSpPr>
          <p:nvPr>
            <p:ph type="title"/>
          </p:nvPr>
        </p:nvSpPr>
        <p:spPr/>
        <p:txBody>
          <a:bodyPr/>
          <a:lstStyle/>
          <a:p>
            <a:r>
              <a:rPr lang="en-US" dirty="0"/>
              <a:t>Interpret relationship between flowering date &amp; temperature</a:t>
            </a:r>
          </a:p>
        </p:txBody>
      </p:sp>
      <p:sp>
        <p:nvSpPr>
          <p:cNvPr id="3" name="Content Placeholder 2">
            <a:extLst>
              <a:ext uri="{FF2B5EF4-FFF2-40B4-BE49-F238E27FC236}">
                <a16:creationId xmlns:a16="http://schemas.microsoft.com/office/drawing/2014/main" id="{9D88B290-2AD1-41AC-AC78-19A063A46202}"/>
              </a:ext>
            </a:extLst>
          </p:cNvPr>
          <p:cNvSpPr>
            <a:spLocks noGrp="1"/>
          </p:cNvSpPr>
          <p:nvPr>
            <p:ph idx="1"/>
          </p:nvPr>
        </p:nvSpPr>
        <p:spPr>
          <a:xfrm>
            <a:off x="628650" y="2161309"/>
            <a:ext cx="7886700" cy="4015654"/>
          </a:xfrm>
        </p:spPr>
        <p:txBody>
          <a:bodyPr/>
          <a:lstStyle/>
          <a:p>
            <a:r>
              <a:rPr lang="en-US" dirty="0"/>
              <a:t>Sketch the actual temperature data trend in Fig. 4.</a:t>
            </a:r>
          </a:p>
          <a:p>
            <a:r>
              <a:rPr lang="en-US" altLang="en-US" dirty="0">
                <a:cs typeface="Times New Roman" panose="02020603050405020304" pitchFamily="18" charset="0"/>
              </a:rPr>
              <a:t>If your prediction differs from the actual data, why might this be?</a:t>
            </a:r>
          </a:p>
          <a:p>
            <a:endParaRPr lang="en-US" dirty="0"/>
          </a:p>
        </p:txBody>
      </p:sp>
      <p:sp>
        <p:nvSpPr>
          <p:cNvPr id="4" name="Rectangle 3">
            <a:extLst>
              <a:ext uri="{FF2B5EF4-FFF2-40B4-BE49-F238E27FC236}">
                <a16:creationId xmlns:a16="http://schemas.microsoft.com/office/drawing/2014/main" id="{AB65AA5C-66D5-43C2-BAC6-E61CBED96A77}"/>
              </a:ext>
            </a:extLst>
          </p:cNvPr>
          <p:cNvSpPr/>
          <p:nvPr/>
        </p:nvSpPr>
        <p:spPr>
          <a:xfrm>
            <a:off x="1367569" y="6499184"/>
            <a:ext cx="6408862" cy="358816"/>
          </a:xfrm>
          <a:prstGeom prst="rect">
            <a:avLst/>
          </a:prstGeom>
        </p:spPr>
        <p:txBody>
          <a:bodyPr wrap="square">
            <a:spAutoFit/>
          </a:bodyPr>
          <a:lstStyle/>
          <a:p>
            <a:pPr>
              <a:lnSpc>
                <a:spcPct val="115000"/>
              </a:lnSpc>
            </a:pPr>
            <a:r>
              <a:rPr lang="en-US" sz="1600" dirty="0">
                <a:ea typeface="Calibri" panose="020F0502020204030204" pitchFamily="34" charset="0"/>
                <a:cs typeface="Times New Roman" panose="02020603050405020304" pitchFamily="18" charset="0"/>
              </a:rPr>
              <a:t>Figure 4. Average March temperature in Ramsey Co, MN from 1941-1991.</a:t>
            </a:r>
            <a:endParaRPr lang="en-US" sz="1600" dirty="0">
              <a:effectLst/>
              <a:ea typeface="Calibri" panose="020F0502020204030204" pitchFamily="34" charset="0"/>
              <a:cs typeface="Times New Roman" panose="02020603050405020304" pitchFamily="18" charset="0"/>
            </a:endParaRPr>
          </a:p>
        </p:txBody>
      </p:sp>
      <p:graphicFrame>
        <p:nvGraphicFramePr>
          <p:cNvPr id="5" name="Chart 4">
            <a:extLst>
              <a:ext uri="{FF2B5EF4-FFF2-40B4-BE49-F238E27FC236}">
                <a16:creationId xmlns:a16="http://schemas.microsoft.com/office/drawing/2014/main" id="{CE427D94-1974-4CA2-AD79-0397DD2917B1}"/>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148216978"/>
              </p:ext>
            </p:extLst>
          </p:nvPr>
        </p:nvGraphicFramePr>
        <p:xfrm>
          <a:off x="1930426" y="3708236"/>
          <a:ext cx="5283148" cy="29703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7475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2DC4C-45EB-4C8C-B768-BAF308389D16}"/>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EAB6E882-C85B-46B3-9A0D-DA479FA89678}"/>
              </a:ext>
            </a:extLst>
          </p:cNvPr>
          <p:cNvSpPr>
            <a:spLocks noGrp="1"/>
          </p:cNvSpPr>
          <p:nvPr>
            <p:ph idx="1"/>
          </p:nvPr>
        </p:nvSpPr>
        <p:spPr>
          <a:xfrm>
            <a:off x="592282" y="1825625"/>
            <a:ext cx="7886700" cy="4351338"/>
          </a:xfrm>
        </p:spPr>
        <p:txBody>
          <a:bodyPr/>
          <a:lstStyle/>
          <a:p>
            <a:r>
              <a:rPr lang="en-US" dirty="0"/>
              <a:t>Determine if the change in flowering time and change in temperature are related – does a change in temperature </a:t>
            </a:r>
            <a:r>
              <a:rPr lang="en-US" i="1" dirty="0"/>
              <a:t>cause</a:t>
            </a:r>
            <a:r>
              <a:rPr lang="en-US" dirty="0"/>
              <a:t> a change in flowering time?</a:t>
            </a:r>
          </a:p>
        </p:txBody>
      </p:sp>
      <p:sp>
        <p:nvSpPr>
          <p:cNvPr id="4" name="Rectangle 3">
            <a:extLst>
              <a:ext uri="{FF2B5EF4-FFF2-40B4-BE49-F238E27FC236}">
                <a16:creationId xmlns:a16="http://schemas.microsoft.com/office/drawing/2014/main" id="{609D87D0-5C47-43B2-997D-F3E8D85196B0}"/>
              </a:ext>
            </a:extLst>
          </p:cNvPr>
          <p:cNvSpPr/>
          <p:nvPr/>
        </p:nvSpPr>
        <p:spPr>
          <a:xfrm>
            <a:off x="1101575" y="6176963"/>
            <a:ext cx="6556525" cy="641971"/>
          </a:xfrm>
          <a:prstGeom prst="rect">
            <a:avLst/>
          </a:prstGeom>
        </p:spPr>
        <p:txBody>
          <a:bodyPr wrap="square">
            <a:spAutoFit/>
          </a:bodyPr>
          <a:lstStyle/>
          <a:p>
            <a:pPr indent="457200">
              <a:lnSpc>
                <a:spcPct val="115000"/>
              </a:lnSpc>
            </a:pPr>
            <a:r>
              <a:rPr lang="en-US" sz="1600" dirty="0">
                <a:ea typeface="Calibri" panose="020F0502020204030204" pitchFamily="34" charset="0"/>
                <a:cs typeface="Times New Roman" panose="02020603050405020304" pitchFamily="18" charset="0"/>
              </a:rPr>
              <a:t>Figure 5. Elm flowering date and average March temperature </a:t>
            </a:r>
          </a:p>
          <a:p>
            <a:pPr indent="457200">
              <a:lnSpc>
                <a:spcPct val="115000"/>
              </a:lnSpc>
            </a:pPr>
            <a:r>
              <a:rPr lang="en-US" sz="1600" dirty="0">
                <a:ea typeface="Calibri" panose="020F0502020204030204" pitchFamily="34" charset="0"/>
                <a:cs typeface="Times New Roman" panose="02020603050405020304" pitchFamily="18" charset="0"/>
              </a:rPr>
              <a:t>from 1941 -1991 in Ramsey Co, MN.</a:t>
            </a:r>
            <a:endParaRPr lang="en-US" sz="1600" dirty="0">
              <a:effectLst/>
              <a:ea typeface="Calibri" panose="020F0502020204030204" pitchFamily="34" charset="0"/>
              <a:cs typeface="Times New Roman" panose="02020603050405020304" pitchFamily="18" charset="0"/>
            </a:endParaRPr>
          </a:p>
        </p:txBody>
      </p:sp>
      <p:graphicFrame>
        <p:nvGraphicFramePr>
          <p:cNvPr id="5" name="Chart 4">
            <a:extLst>
              <a:ext uri="{FF2B5EF4-FFF2-40B4-BE49-F238E27FC236}">
                <a16:creationId xmlns:a16="http://schemas.microsoft.com/office/drawing/2014/main" id="{A1F83CB4-E1E0-476E-9A2B-5BFE9B1F5CFD}"/>
              </a:ext>
            </a:extLst>
          </p:cNvPr>
          <p:cNvGraphicFramePr>
            <a:graphicFrameLocks/>
          </p:cNvGraphicFramePr>
          <p:nvPr>
            <p:extLst>
              <p:ext uri="{D42A27DB-BD31-4B8C-83A1-F6EECF244321}">
                <p14:modId xmlns:p14="http://schemas.microsoft.com/office/powerpoint/2010/main" val="1041799729"/>
              </p:ext>
            </p:extLst>
          </p:nvPr>
        </p:nvGraphicFramePr>
        <p:xfrm>
          <a:off x="1371599" y="3335481"/>
          <a:ext cx="6027143" cy="284148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2A4DB548-B21E-4FB1-99F5-97C178CA3D5E}"/>
              </a:ext>
            </a:extLst>
          </p:cNvPr>
          <p:cNvSpPr/>
          <p:nvPr/>
        </p:nvSpPr>
        <p:spPr>
          <a:xfrm>
            <a:off x="2732809" y="3678382"/>
            <a:ext cx="3855027" cy="171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741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B1E99-CAE0-49F0-9310-E5AD40510DB2}"/>
              </a:ext>
            </a:extLst>
          </p:cNvPr>
          <p:cNvSpPr>
            <a:spLocks noGrp="1"/>
          </p:cNvSpPr>
          <p:nvPr>
            <p:ph type="title"/>
          </p:nvPr>
        </p:nvSpPr>
        <p:spPr/>
        <p:txBody>
          <a:bodyPr/>
          <a:lstStyle/>
          <a:p>
            <a:r>
              <a:rPr lang="en-US" dirty="0"/>
              <a:t>Conclusion</a:t>
            </a:r>
          </a:p>
        </p:txBody>
      </p:sp>
      <p:sp>
        <p:nvSpPr>
          <p:cNvPr id="4" name="Rectangle 3">
            <a:extLst>
              <a:ext uri="{FF2B5EF4-FFF2-40B4-BE49-F238E27FC236}">
                <a16:creationId xmlns:a16="http://schemas.microsoft.com/office/drawing/2014/main" id="{C0D42EC1-CDC3-4DB5-B885-F6B9AF9A5C3D}"/>
              </a:ext>
            </a:extLst>
          </p:cNvPr>
          <p:cNvSpPr/>
          <p:nvPr/>
        </p:nvSpPr>
        <p:spPr>
          <a:xfrm>
            <a:off x="1288404" y="4532171"/>
            <a:ext cx="6556525" cy="641971"/>
          </a:xfrm>
          <a:prstGeom prst="rect">
            <a:avLst/>
          </a:prstGeom>
        </p:spPr>
        <p:txBody>
          <a:bodyPr wrap="square">
            <a:spAutoFit/>
          </a:bodyPr>
          <a:lstStyle/>
          <a:p>
            <a:pPr indent="457200">
              <a:lnSpc>
                <a:spcPct val="115000"/>
              </a:lnSpc>
            </a:pPr>
            <a:r>
              <a:rPr lang="en-US" sz="1600" dirty="0">
                <a:ea typeface="Calibri" panose="020F0502020204030204" pitchFamily="34" charset="0"/>
                <a:cs typeface="Times New Roman" panose="02020603050405020304" pitchFamily="18" charset="0"/>
              </a:rPr>
              <a:t>Figure 5. Elm flowering date and average March temperature </a:t>
            </a:r>
          </a:p>
          <a:p>
            <a:pPr indent="457200">
              <a:lnSpc>
                <a:spcPct val="115000"/>
              </a:lnSpc>
            </a:pPr>
            <a:r>
              <a:rPr lang="en-US" sz="1600" dirty="0">
                <a:ea typeface="Calibri" panose="020F0502020204030204" pitchFamily="34" charset="0"/>
                <a:cs typeface="Times New Roman" panose="02020603050405020304" pitchFamily="18" charset="0"/>
              </a:rPr>
              <a:t>from 1941 -1991 in Ramsey Co, MN.</a:t>
            </a:r>
            <a:endParaRPr lang="en-US" sz="1600" dirty="0">
              <a:effectLst/>
              <a:ea typeface="Calibri" panose="020F0502020204030204" pitchFamily="34" charset="0"/>
              <a:cs typeface="Times New Roman" panose="02020603050405020304" pitchFamily="18" charset="0"/>
            </a:endParaRPr>
          </a:p>
        </p:txBody>
      </p:sp>
      <p:graphicFrame>
        <p:nvGraphicFramePr>
          <p:cNvPr id="5" name="Chart 4">
            <a:extLst>
              <a:ext uri="{FF2B5EF4-FFF2-40B4-BE49-F238E27FC236}">
                <a16:creationId xmlns:a16="http://schemas.microsoft.com/office/drawing/2014/main" id="{5718E85F-9795-48F9-8B17-E516B71F0FE3}"/>
              </a:ext>
            </a:extLst>
          </p:cNvPr>
          <p:cNvGraphicFramePr>
            <a:graphicFrameLocks/>
          </p:cNvGraphicFramePr>
          <p:nvPr>
            <p:extLst>
              <p:ext uri="{D42A27DB-BD31-4B8C-83A1-F6EECF244321}">
                <p14:modId xmlns:p14="http://schemas.microsoft.com/office/powerpoint/2010/main" val="233325792"/>
              </p:ext>
            </p:extLst>
          </p:nvPr>
        </p:nvGraphicFramePr>
        <p:xfrm>
          <a:off x="1558428" y="1690689"/>
          <a:ext cx="6027143" cy="284148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4">
            <a:extLst>
              <a:ext uri="{FF2B5EF4-FFF2-40B4-BE49-F238E27FC236}">
                <a16:creationId xmlns:a16="http://schemas.microsoft.com/office/drawing/2014/main" id="{D3ED2B42-963E-439F-9284-9782F1EF29AA}"/>
              </a:ext>
            </a:extLst>
          </p:cNvPr>
          <p:cNvSpPr txBox="1">
            <a:spLocks noChangeArrowheads="1"/>
          </p:cNvSpPr>
          <p:nvPr/>
        </p:nvSpPr>
        <p:spPr bwMode="auto">
          <a:xfrm>
            <a:off x="308991" y="5395609"/>
            <a:ext cx="851535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114300" algn="l"/>
                <a:tab pos="571500" algn="l"/>
                <a:tab pos="800100" algn="l"/>
                <a:tab pos="1028700" algn="l"/>
                <a:tab pos="12573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114300" algn="l"/>
                <a:tab pos="571500" algn="l"/>
                <a:tab pos="800100" algn="l"/>
                <a:tab pos="1028700" algn="l"/>
                <a:tab pos="12573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114300" algn="l"/>
                <a:tab pos="571500" algn="l"/>
                <a:tab pos="800100" algn="l"/>
                <a:tab pos="1028700" algn="l"/>
                <a:tab pos="12573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114300" algn="l"/>
                <a:tab pos="571500" algn="l"/>
                <a:tab pos="800100" algn="l"/>
                <a:tab pos="1028700" algn="l"/>
                <a:tab pos="12573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114300" algn="l"/>
                <a:tab pos="571500" algn="l"/>
                <a:tab pos="800100" algn="l"/>
                <a:tab pos="1028700" algn="l"/>
                <a:tab pos="12573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14300" algn="l"/>
                <a:tab pos="571500" algn="l"/>
                <a:tab pos="800100" algn="l"/>
                <a:tab pos="1028700" algn="l"/>
                <a:tab pos="12573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14300" algn="l"/>
                <a:tab pos="571500" algn="l"/>
                <a:tab pos="800100" algn="l"/>
                <a:tab pos="1028700" algn="l"/>
                <a:tab pos="12573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14300" algn="l"/>
                <a:tab pos="571500" algn="l"/>
                <a:tab pos="800100" algn="l"/>
                <a:tab pos="1028700" algn="l"/>
                <a:tab pos="12573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14300" algn="l"/>
                <a:tab pos="571500" algn="l"/>
                <a:tab pos="800100" algn="l"/>
                <a:tab pos="1028700" algn="l"/>
                <a:tab pos="1257300" algn="l"/>
              </a:tabLst>
              <a:defRPr sz="2000">
                <a:solidFill>
                  <a:schemeClr val="tx1"/>
                </a:solidFill>
                <a:latin typeface="Calibri" panose="020F0502020204030204" pitchFamily="34" charset="0"/>
              </a:defRPr>
            </a:lvl9pPr>
          </a:lstStyle>
          <a:p>
            <a:r>
              <a:rPr lang="en-US" sz="2200" dirty="0">
                <a:latin typeface="+mn-lt"/>
                <a:cs typeface="Times New Roman" panose="02020603050405020304" pitchFamily="18" charset="0"/>
              </a:rPr>
              <a:t>What can you conclude about the relationship between flowering date and March temperature? How would you quantify the trend? </a:t>
            </a:r>
          </a:p>
          <a:p>
            <a:r>
              <a:rPr lang="en-US" sz="2200" dirty="0">
                <a:latin typeface="+mn-lt"/>
                <a:cs typeface="Times New Roman" panose="02020603050405020304" pitchFamily="18" charset="0"/>
              </a:rPr>
              <a:t>How is climate change related to the flowering date of American elm?</a:t>
            </a:r>
          </a:p>
        </p:txBody>
      </p:sp>
    </p:spTree>
    <p:extLst>
      <p:ext uri="{BB962C8B-B14F-4D97-AF65-F5344CB8AC3E}">
        <p14:creationId xmlns:p14="http://schemas.microsoft.com/office/powerpoint/2010/main" val="34059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BFA60-1E9F-407C-8FF2-DEE8E814B5DB}"/>
              </a:ext>
            </a:extLst>
          </p:cNvPr>
          <p:cNvSpPr>
            <a:spLocks noGrp="1"/>
          </p:cNvSpPr>
          <p:nvPr>
            <p:ph type="title"/>
          </p:nvPr>
        </p:nvSpPr>
        <p:spPr/>
        <p:txBody>
          <a:bodyPr/>
          <a:lstStyle/>
          <a:p>
            <a:r>
              <a:rPr lang="en-US" dirty="0"/>
              <a:t>What is phenology?</a:t>
            </a:r>
          </a:p>
        </p:txBody>
      </p:sp>
      <p:sp>
        <p:nvSpPr>
          <p:cNvPr id="3" name="Content Placeholder 2">
            <a:extLst>
              <a:ext uri="{FF2B5EF4-FFF2-40B4-BE49-F238E27FC236}">
                <a16:creationId xmlns:a16="http://schemas.microsoft.com/office/drawing/2014/main" id="{D8C6965C-9023-49F4-B64A-8BF90D2C2D4A}"/>
              </a:ext>
            </a:extLst>
          </p:cNvPr>
          <p:cNvSpPr>
            <a:spLocks noGrp="1"/>
          </p:cNvSpPr>
          <p:nvPr>
            <p:ph idx="1"/>
          </p:nvPr>
        </p:nvSpPr>
        <p:spPr>
          <a:xfrm>
            <a:off x="628650" y="1825625"/>
            <a:ext cx="3746789" cy="4351338"/>
          </a:xfrm>
        </p:spPr>
        <p:txBody>
          <a:bodyPr/>
          <a:lstStyle/>
          <a:p>
            <a:r>
              <a:rPr lang="en-US" dirty="0">
                <a:cs typeface="Times New Roman" panose="02020603050405020304" pitchFamily="18" charset="0"/>
              </a:rPr>
              <a:t>Study of repeating events in the lifecycle of organisms</a:t>
            </a:r>
          </a:p>
          <a:p>
            <a:r>
              <a:rPr lang="en-US" dirty="0">
                <a:cs typeface="Times New Roman" panose="02020603050405020304" pitchFamily="18" charset="0"/>
              </a:rPr>
              <a:t>Patterns are often tied to seasons and climate</a:t>
            </a:r>
            <a:endParaRPr lang="en-US" dirty="0"/>
          </a:p>
        </p:txBody>
      </p:sp>
      <p:pic>
        <p:nvPicPr>
          <p:cNvPr id="1030" name="Picture 6">
            <a:extLst>
              <a:ext uri="{FF2B5EF4-FFF2-40B4-BE49-F238E27FC236}">
                <a16:creationId xmlns:a16="http://schemas.microsoft.com/office/drawing/2014/main" id="{23F820C1-816A-45A7-8F86-E3761F93F198}"/>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0271" y="1702158"/>
            <a:ext cx="4883729" cy="515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078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DEEF4-82FD-4125-9321-EEF338341ED2}"/>
              </a:ext>
            </a:extLst>
          </p:cNvPr>
          <p:cNvSpPr>
            <a:spLocks noGrp="1"/>
          </p:cNvSpPr>
          <p:nvPr>
            <p:ph type="title"/>
          </p:nvPr>
        </p:nvSpPr>
        <p:spPr/>
        <p:txBody>
          <a:bodyPr/>
          <a:lstStyle/>
          <a:p>
            <a:r>
              <a:rPr lang="en-US" dirty="0"/>
              <a:t>MN Phenology Network</a:t>
            </a:r>
          </a:p>
        </p:txBody>
      </p:sp>
      <p:sp>
        <p:nvSpPr>
          <p:cNvPr id="3" name="Content Placeholder 2">
            <a:extLst>
              <a:ext uri="{FF2B5EF4-FFF2-40B4-BE49-F238E27FC236}">
                <a16:creationId xmlns:a16="http://schemas.microsoft.com/office/drawing/2014/main" id="{84A40ACD-1837-4A2E-BB0B-0B6ADA8AD3C9}"/>
              </a:ext>
            </a:extLst>
          </p:cNvPr>
          <p:cNvSpPr>
            <a:spLocks noGrp="1"/>
          </p:cNvSpPr>
          <p:nvPr>
            <p:ph idx="1"/>
          </p:nvPr>
        </p:nvSpPr>
        <p:spPr>
          <a:xfrm>
            <a:off x="628650" y="1825625"/>
            <a:ext cx="5366905" cy="896793"/>
          </a:xfrm>
        </p:spPr>
        <p:txBody>
          <a:bodyPr/>
          <a:lstStyle/>
          <a:p>
            <a:r>
              <a:rPr lang="en-US" dirty="0"/>
              <a:t>Data collected by citizen scientists</a:t>
            </a:r>
          </a:p>
        </p:txBody>
      </p:sp>
      <p:pic>
        <p:nvPicPr>
          <p:cNvPr id="2050" name="Picture 2">
            <a:extLst>
              <a:ext uri="{FF2B5EF4-FFF2-40B4-BE49-F238E27FC236}">
                <a16:creationId xmlns:a16="http://schemas.microsoft.com/office/drawing/2014/main" id="{6D0ABE93-BF30-42F2-B7F5-DE4301D6D22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647" y="2556164"/>
            <a:ext cx="2891703" cy="289170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B1F7B494-3C8A-45E2-BAB5-55B5F6A6D68A}"/>
              </a:ext>
            </a:extLst>
          </p:cNvPr>
          <p:cNvSpPr txBox="1">
            <a:spLocks/>
          </p:cNvSpPr>
          <p:nvPr/>
        </p:nvSpPr>
        <p:spPr>
          <a:xfrm>
            <a:off x="628650" y="2857354"/>
            <a:ext cx="4888923" cy="3301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Every plant and animal is part of a story that affects us all: the well-being of the environment. By tracking changes in the natural world—from bloom times to breeding patterns—we learn more about that story, how it’s impacting us and what we can do about it.</a:t>
            </a:r>
          </a:p>
        </p:txBody>
      </p:sp>
    </p:spTree>
    <p:extLst>
      <p:ext uri="{BB962C8B-B14F-4D97-AF65-F5344CB8AC3E}">
        <p14:creationId xmlns:p14="http://schemas.microsoft.com/office/powerpoint/2010/main" val="2847784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2724-EA1D-468B-BDAF-7055F39CD3AB}"/>
              </a:ext>
            </a:extLst>
          </p:cNvPr>
          <p:cNvSpPr>
            <a:spLocks noGrp="1"/>
          </p:cNvSpPr>
          <p:nvPr>
            <p:ph type="title"/>
          </p:nvPr>
        </p:nvSpPr>
        <p:spPr/>
        <p:txBody>
          <a:bodyPr/>
          <a:lstStyle/>
          <a:p>
            <a:r>
              <a:rPr lang="en-US" dirty="0"/>
              <a:t>American elm (</a:t>
            </a:r>
            <a:r>
              <a:rPr lang="en-US" i="1" dirty="0" err="1"/>
              <a:t>Ulmus</a:t>
            </a:r>
            <a:r>
              <a:rPr lang="en-US" i="1" dirty="0"/>
              <a:t> </a:t>
            </a:r>
            <a:r>
              <a:rPr lang="en-US" i="1" dirty="0" err="1"/>
              <a:t>americana</a:t>
            </a:r>
            <a:r>
              <a:rPr lang="en-US" dirty="0"/>
              <a:t>)</a:t>
            </a:r>
          </a:p>
        </p:txBody>
      </p:sp>
      <p:sp>
        <p:nvSpPr>
          <p:cNvPr id="3" name="Content Placeholder 2">
            <a:extLst>
              <a:ext uri="{FF2B5EF4-FFF2-40B4-BE49-F238E27FC236}">
                <a16:creationId xmlns:a16="http://schemas.microsoft.com/office/drawing/2014/main" id="{BA7AA53D-DAFA-499B-B878-7CCC6BF8646B}"/>
              </a:ext>
            </a:extLst>
          </p:cNvPr>
          <p:cNvSpPr>
            <a:spLocks noGrp="1"/>
          </p:cNvSpPr>
          <p:nvPr>
            <p:ph idx="1"/>
          </p:nvPr>
        </p:nvSpPr>
        <p:spPr>
          <a:xfrm>
            <a:off x="628650" y="1690689"/>
            <a:ext cx="6135832" cy="4351338"/>
          </a:xfrm>
        </p:spPr>
        <p:txBody>
          <a:bodyPr>
            <a:normAutofit/>
          </a:bodyPr>
          <a:lstStyle/>
          <a:p>
            <a:pPr>
              <a:spcBef>
                <a:spcPct val="0"/>
              </a:spcBef>
            </a:pPr>
            <a:r>
              <a:rPr lang="en-US" altLang="en-US" sz="2400" dirty="0">
                <a:cs typeface="Times New Roman" panose="02020603050405020304" pitchFamily="18" charset="0"/>
              </a:rPr>
              <a:t>Deciduous species </a:t>
            </a:r>
          </a:p>
          <a:p>
            <a:pPr>
              <a:spcBef>
                <a:spcPct val="0"/>
              </a:spcBef>
            </a:pPr>
            <a:r>
              <a:rPr lang="en-US" altLang="en-US" sz="2400" dirty="0">
                <a:cs typeface="Times New Roman" panose="02020603050405020304" pitchFamily="18" charset="0"/>
              </a:rPr>
              <a:t>Ranges throughout most of the eastern US and southeast Canada</a:t>
            </a:r>
          </a:p>
          <a:p>
            <a:pPr>
              <a:spcBef>
                <a:spcPct val="0"/>
              </a:spcBef>
            </a:pPr>
            <a:r>
              <a:rPr lang="en-US" altLang="en-US" sz="2400" dirty="0">
                <a:cs typeface="Times New Roman" panose="02020603050405020304" pitchFamily="18" charset="0"/>
              </a:rPr>
              <a:t>Hardy species can grow to a considerable size</a:t>
            </a:r>
          </a:p>
          <a:p>
            <a:pPr>
              <a:spcBef>
                <a:spcPct val="0"/>
              </a:spcBef>
            </a:pPr>
            <a:r>
              <a:rPr lang="en-US" altLang="en-US" sz="2400" dirty="0">
                <a:cs typeface="Times New Roman" panose="02020603050405020304" pitchFamily="18" charset="0"/>
              </a:rPr>
              <a:t>Grows well in urban areas </a:t>
            </a:r>
          </a:p>
          <a:p>
            <a:pPr>
              <a:spcBef>
                <a:spcPct val="0"/>
              </a:spcBef>
            </a:pPr>
            <a:r>
              <a:rPr lang="en-US" altLang="en-US" sz="2400" dirty="0">
                <a:cs typeface="Times New Roman" panose="02020603050405020304" pitchFamily="18" charset="0"/>
              </a:rPr>
              <a:t>Susceptible to Dutch elm disease </a:t>
            </a:r>
          </a:p>
          <a:p>
            <a:endParaRPr lang="en-US" sz="2400" dirty="0"/>
          </a:p>
        </p:txBody>
      </p:sp>
      <p:pic>
        <p:nvPicPr>
          <p:cNvPr id="4" name="Picture 3">
            <a:extLst>
              <a:ext uri="{FF2B5EF4-FFF2-40B4-BE49-F238E27FC236}">
                <a16:creationId xmlns:a16="http://schemas.microsoft.com/office/drawing/2014/main" id="{799C83FF-76ED-4041-9CB9-AE984AAECDED}"/>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91" b="10694"/>
          <a:stretch/>
        </p:blipFill>
        <p:spPr>
          <a:xfrm>
            <a:off x="1324033" y="3991625"/>
            <a:ext cx="4279854" cy="2610158"/>
          </a:xfrm>
          <a:prstGeom prst="rect">
            <a:avLst/>
          </a:prstGeom>
        </p:spPr>
      </p:pic>
      <p:sp>
        <p:nvSpPr>
          <p:cNvPr id="5" name="Rectangle 4">
            <a:extLst>
              <a:ext uri="{FF2B5EF4-FFF2-40B4-BE49-F238E27FC236}">
                <a16:creationId xmlns:a16="http://schemas.microsoft.com/office/drawing/2014/main" id="{49C1B795-AFBB-47BA-A83C-06E189C33496}"/>
              </a:ext>
            </a:extLst>
          </p:cNvPr>
          <p:cNvSpPr/>
          <p:nvPr/>
        </p:nvSpPr>
        <p:spPr>
          <a:xfrm>
            <a:off x="0" y="6601783"/>
            <a:ext cx="9131808" cy="246221"/>
          </a:xfrm>
          <a:prstGeom prst="rect">
            <a:avLst/>
          </a:prstGeom>
        </p:spPr>
        <p:txBody>
          <a:bodyPr wrap="square">
            <a:spAutoFit/>
          </a:bodyPr>
          <a:lstStyle/>
          <a:p>
            <a:r>
              <a:rPr lang="en-US" sz="1000" dirty="0"/>
              <a:t>https://commons.wikimedia.org/w/index.php?curid=83143950                                                                                   https://commons.wikimedia.org/w/index.php?curid=22758160</a:t>
            </a:r>
          </a:p>
        </p:txBody>
      </p:sp>
      <p:pic>
        <p:nvPicPr>
          <p:cNvPr id="6" name="Picture 5">
            <a:extLst>
              <a:ext uri="{FF2B5EF4-FFF2-40B4-BE49-F238E27FC236}">
                <a16:creationId xmlns:a16="http://schemas.microsoft.com/office/drawing/2014/main" id="{86F12868-7A98-44D1-9CFD-BDAAF4FCB05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778" y="3555631"/>
            <a:ext cx="2645664" cy="1984248"/>
          </a:xfrm>
          <a:prstGeom prst="rect">
            <a:avLst/>
          </a:prstGeom>
        </p:spPr>
      </p:pic>
    </p:spTree>
    <p:extLst>
      <p:ext uri="{BB962C8B-B14F-4D97-AF65-F5344CB8AC3E}">
        <p14:creationId xmlns:p14="http://schemas.microsoft.com/office/powerpoint/2010/main" val="1077201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C2472-C05E-453C-9F46-21246C90A107}"/>
              </a:ext>
            </a:extLst>
          </p:cNvPr>
          <p:cNvSpPr>
            <a:spLocks noGrp="1"/>
          </p:cNvSpPr>
          <p:nvPr>
            <p:ph type="title"/>
          </p:nvPr>
        </p:nvSpPr>
        <p:spPr/>
        <p:txBody>
          <a:bodyPr/>
          <a:lstStyle/>
          <a:p>
            <a:r>
              <a:rPr lang="en-US" dirty="0"/>
              <a:t>American elm:  Spring sequence</a:t>
            </a:r>
          </a:p>
        </p:txBody>
      </p:sp>
      <p:pic>
        <p:nvPicPr>
          <p:cNvPr id="4" name="Picture 3">
            <a:extLst>
              <a:ext uri="{FF2B5EF4-FFF2-40B4-BE49-F238E27FC236}">
                <a16:creationId xmlns:a16="http://schemas.microsoft.com/office/drawing/2014/main" id="{15B465EA-ABF4-48AC-92E3-8311DEE24F1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8436" y="2299676"/>
            <a:ext cx="3208867" cy="2406650"/>
          </a:xfrm>
          <a:prstGeom prst="rect">
            <a:avLst/>
          </a:prstGeom>
        </p:spPr>
      </p:pic>
      <p:pic>
        <p:nvPicPr>
          <p:cNvPr id="5" name="Picture 4">
            <a:extLst>
              <a:ext uri="{FF2B5EF4-FFF2-40B4-BE49-F238E27FC236}">
                <a16:creationId xmlns:a16="http://schemas.microsoft.com/office/drawing/2014/main" id="{B2CF150B-3EB0-4DE9-BBDC-7824B2CD196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4343" y="2310858"/>
            <a:ext cx="2375520" cy="1781640"/>
          </a:xfrm>
          <a:prstGeom prst="rect">
            <a:avLst/>
          </a:prstGeom>
        </p:spPr>
      </p:pic>
      <p:pic>
        <p:nvPicPr>
          <p:cNvPr id="6" name="Picture 5">
            <a:extLst>
              <a:ext uri="{FF2B5EF4-FFF2-40B4-BE49-F238E27FC236}">
                <a16:creationId xmlns:a16="http://schemas.microsoft.com/office/drawing/2014/main" id="{09BD0A2E-299B-426B-8CCC-0607B758087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650" y="2310858"/>
            <a:ext cx="2146300" cy="2861733"/>
          </a:xfrm>
          <a:prstGeom prst="rect">
            <a:avLst/>
          </a:prstGeom>
        </p:spPr>
      </p:pic>
      <p:sp>
        <p:nvSpPr>
          <p:cNvPr id="7" name="Text Box 4">
            <a:extLst>
              <a:ext uri="{FF2B5EF4-FFF2-40B4-BE49-F238E27FC236}">
                <a16:creationId xmlns:a16="http://schemas.microsoft.com/office/drawing/2014/main" id="{81B988FF-E90D-4C34-9D83-48F8A28E7211}"/>
              </a:ext>
            </a:extLst>
          </p:cNvPr>
          <p:cNvSpPr txBox="1">
            <a:spLocks noChangeArrowheads="1"/>
          </p:cNvSpPr>
          <p:nvPr/>
        </p:nvSpPr>
        <p:spPr bwMode="auto">
          <a:xfrm>
            <a:off x="628650" y="1711471"/>
            <a:ext cx="8442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114300" algn="l"/>
                <a:tab pos="571500" algn="l"/>
                <a:tab pos="800100" algn="l"/>
                <a:tab pos="1028700" algn="l"/>
                <a:tab pos="12573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114300" algn="l"/>
                <a:tab pos="571500" algn="l"/>
                <a:tab pos="800100" algn="l"/>
                <a:tab pos="1028700" algn="l"/>
                <a:tab pos="12573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114300" algn="l"/>
                <a:tab pos="571500" algn="l"/>
                <a:tab pos="800100" algn="l"/>
                <a:tab pos="1028700" algn="l"/>
                <a:tab pos="12573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114300" algn="l"/>
                <a:tab pos="571500" algn="l"/>
                <a:tab pos="800100" algn="l"/>
                <a:tab pos="1028700" algn="l"/>
                <a:tab pos="12573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114300" algn="l"/>
                <a:tab pos="571500" algn="l"/>
                <a:tab pos="800100" algn="l"/>
                <a:tab pos="1028700" algn="l"/>
                <a:tab pos="12573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14300" algn="l"/>
                <a:tab pos="571500" algn="l"/>
                <a:tab pos="800100" algn="l"/>
                <a:tab pos="1028700" algn="l"/>
                <a:tab pos="12573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14300" algn="l"/>
                <a:tab pos="571500" algn="l"/>
                <a:tab pos="800100" algn="l"/>
                <a:tab pos="1028700" algn="l"/>
                <a:tab pos="12573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14300" algn="l"/>
                <a:tab pos="571500" algn="l"/>
                <a:tab pos="800100" algn="l"/>
                <a:tab pos="1028700" algn="l"/>
                <a:tab pos="12573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14300" algn="l"/>
                <a:tab pos="571500" algn="l"/>
                <a:tab pos="800100" algn="l"/>
                <a:tab pos="1028700" algn="l"/>
                <a:tab pos="1257300" algn="l"/>
              </a:tabLst>
              <a:defRPr sz="2000">
                <a:solidFill>
                  <a:schemeClr val="tx1"/>
                </a:solidFill>
                <a:latin typeface="Calibri" panose="020F0502020204030204" pitchFamily="34" charset="0"/>
              </a:defRPr>
            </a:lvl9pPr>
          </a:lstStyle>
          <a:p>
            <a:pPr>
              <a:spcBef>
                <a:spcPct val="0"/>
              </a:spcBef>
              <a:buNone/>
            </a:pPr>
            <a:r>
              <a:rPr lang="en-US" altLang="en-US" sz="2400" dirty="0">
                <a:latin typeface="+mn-lt"/>
                <a:cs typeface="Times New Roman" panose="02020603050405020304" pitchFamily="18" charset="0"/>
              </a:rPr>
              <a:t>Flowers  			</a:t>
            </a:r>
            <a:r>
              <a:rPr lang="en-US" altLang="en-US" sz="2400" dirty="0">
                <a:latin typeface="+mn-lt"/>
                <a:cs typeface="Times New Roman" panose="02020603050405020304" pitchFamily="18" charset="0"/>
                <a:sym typeface="Wingdings" panose="05000000000000000000" pitchFamily="2" charset="2"/>
              </a:rPr>
              <a:t>   		Fruit  		 		then Leaves</a:t>
            </a:r>
            <a:endParaRPr lang="en-US" altLang="en-US" sz="2400" dirty="0">
              <a:latin typeface="+mn-lt"/>
              <a:cs typeface="Times New Roman" panose="02020603050405020304" pitchFamily="18" charset="0"/>
            </a:endParaRPr>
          </a:p>
        </p:txBody>
      </p:sp>
      <p:sp>
        <p:nvSpPr>
          <p:cNvPr id="8" name="Rectangle 7">
            <a:extLst>
              <a:ext uri="{FF2B5EF4-FFF2-40B4-BE49-F238E27FC236}">
                <a16:creationId xmlns:a16="http://schemas.microsoft.com/office/drawing/2014/main" id="{02ACA409-9789-4BD3-8EB1-26D7A8DDC342}"/>
              </a:ext>
            </a:extLst>
          </p:cNvPr>
          <p:cNvSpPr/>
          <p:nvPr/>
        </p:nvSpPr>
        <p:spPr>
          <a:xfrm>
            <a:off x="0" y="6600339"/>
            <a:ext cx="9131808" cy="276999"/>
          </a:xfrm>
          <a:prstGeom prst="rect">
            <a:avLst/>
          </a:prstGeom>
        </p:spPr>
        <p:txBody>
          <a:bodyPr wrap="square">
            <a:spAutoFit/>
          </a:bodyPr>
          <a:lstStyle/>
          <a:p>
            <a:r>
              <a:rPr lang="en-US" sz="1200" dirty="0">
                <a:hlinkClick r:id="rId5"/>
              </a:rPr>
              <a:t>https://www.minnesotawildflowers.info/tree/american-elm</a:t>
            </a:r>
            <a:r>
              <a:rPr lang="en-US" sz="1200" dirty="0"/>
              <a:t>, </a:t>
            </a:r>
            <a:r>
              <a:rPr lang="en-US" sz="1200" dirty="0">
                <a:hlinkClick r:id="rId5"/>
              </a:rPr>
              <a:t>https://www.minnesotawildflowers.info/tree/american-elm</a:t>
            </a:r>
            <a:endParaRPr lang="en-US" sz="1200" dirty="0"/>
          </a:p>
        </p:txBody>
      </p:sp>
      <p:sp>
        <p:nvSpPr>
          <p:cNvPr id="9" name="TextBox 8">
            <a:extLst>
              <a:ext uri="{FF2B5EF4-FFF2-40B4-BE49-F238E27FC236}">
                <a16:creationId xmlns:a16="http://schemas.microsoft.com/office/drawing/2014/main" id="{B3983F68-6E96-4859-8F54-25C64858B1FD}"/>
              </a:ext>
            </a:extLst>
          </p:cNvPr>
          <p:cNvSpPr txBox="1"/>
          <p:nvPr/>
        </p:nvSpPr>
        <p:spPr>
          <a:xfrm>
            <a:off x="628650" y="5400010"/>
            <a:ext cx="8208653" cy="1200329"/>
          </a:xfrm>
          <a:prstGeom prst="rect">
            <a:avLst/>
          </a:prstGeom>
          <a:noFill/>
        </p:spPr>
        <p:txBody>
          <a:bodyPr wrap="square" rtlCol="0">
            <a:spAutoFit/>
          </a:bodyPr>
          <a:lstStyle/>
          <a:p>
            <a:r>
              <a:rPr lang="en-US" sz="2400" dirty="0"/>
              <a:t>These are examples of </a:t>
            </a:r>
            <a:r>
              <a:rPr lang="en-US" sz="2400" u="sng" dirty="0" err="1"/>
              <a:t>phenophases</a:t>
            </a:r>
            <a:r>
              <a:rPr lang="en-US" sz="2400" dirty="0"/>
              <a:t>, specific parts of the life cycle that is influence by temperature, rainfall, or the amount of light in a give day.</a:t>
            </a:r>
          </a:p>
        </p:txBody>
      </p:sp>
    </p:spTree>
    <p:extLst>
      <p:ext uri="{BB962C8B-B14F-4D97-AF65-F5344CB8AC3E}">
        <p14:creationId xmlns:p14="http://schemas.microsoft.com/office/powerpoint/2010/main" val="56958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AD034-858E-4E06-A28B-1962E6598CB4}"/>
              </a:ext>
            </a:extLst>
          </p:cNvPr>
          <p:cNvSpPr>
            <a:spLocks noGrp="1"/>
          </p:cNvSpPr>
          <p:nvPr>
            <p:ph type="title"/>
          </p:nvPr>
        </p:nvSpPr>
        <p:spPr/>
        <p:txBody>
          <a:bodyPr>
            <a:normAutofit/>
          </a:bodyPr>
          <a:lstStyle/>
          <a:p>
            <a:r>
              <a:rPr lang="en-US" sz="3500" dirty="0"/>
              <a:t>Questions we can ask about American elm</a:t>
            </a:r>
          </a:p>
        </p:txBody>
      </p:sp>
      <p:sp>
        <p:nvSpPr>
          <p:cNvPr id="3" name="Content Placeholder 2">
            <a:extLst>
              <a:ext uri="{FF2B5EF4-FFF2-40B4-BE49-F238E27FC236}">
                <a16:creationId xmlns:a16="http://schemas.microsoft.com/office/drawing/2014/main" id="{3F82C715-DB17-4C28-B5A3-CD1D01A0DA2E}"/>
              </a:ext>
            </a:extLst>
          </p:cNvPr>
          <p:cNvSpPr>
            <a:spLocks noGrp="1"/>
          </p:cNvSpPr>
          <p:nvPr>
            <p:ph idx="1"/>
          </p:nvPr>
        </p:nvSpPr>
        <p:spPr>
          <a:xfrm>
            <a:off x="628650" y="1825625"/>
            <a:ext cx="6499514" cy="4351338"/>
          </a:xfrm>
        </p:spPr>
        <p:txBody>
          <a:bodyPr>
            <a:normAutofit/>
          </a:bodyPr>
          <a:lstStyle/>
          <a:p>
            <a:pPr>
              <a:spcBef>
                <a:spcPct val="0"/>
              </a:spcBef>
            </a:pPr>
            <a:r>
              <a:rPr lang="en-US" altLang="en-US" sz="2400" dirty="0">
                <a:cs typeface="Times New Roman" panose="02020603050405020304" pitchFamily="18" charset="0"/>
              </a:rPr>
              <a:t>Does climate change affect flowering date? </a:t>
            </a:r>
          </a:p>
          <a:p>
            <a:pPr>
              <a:spcBef>
                <a:spcPct val="0"/>
              </a:spcBef>
            </a:pPr>
            <a:endParaRPr lang="en-US" altLang="en-US" sz="2400" dirty="0">
              <a:cs typeface="Times New Roman" panose="02020603050405020304" pitchFamily="18" charset="0"/>
            </a:endParaRPr>
          </a:p>
          <a:p>
            <a:pPr>
              <a:spcBef>
                <a:spcPct val="0"/>
              </a:spcBef>
            </a:pPr>
            <a:r>
              <a:rPr lang="en-US" altLang="en-US" sz="2400" dirty="0">
                <a:cs typeface="Times New Roman" panose="02020603050405020304" pitchFamily="18" charset="0"/>
              </a:rPr>
              <a:t>Does climate change affect when leaves change colors in the fall? </a:t>
            </a:r>
          </a:p>
          <a:p>
            <a:endParaRPr lang="en-US" sz="2400" dirty="0"/>
          </a:p>
        </p:txBody>
      </p:sp>
      <p:pic>
        <p:nvPicPr>
          <p:cNvPr id="4" name="Picture 3">
            <a:extLst>
              <a:ext uri="{FF2B5EF4-FFF2-40B4-BE49-F238E27FC236}">
                <a16:creationId xmlns:a16="http://schemas.microsoft.com/office/drawing/2014/main" id="{05DD9844-FB54-485E-93D3-2C21DEC1F02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7879" y="4069756"/>
            <a:ext cx="1681607" cy="2242143"/>
          </a:xfrm>
          <a:prstGeom prst="rect">
            <a:avLst/>
          </a:prstGeom>
        </p:spPr>
      </p:pic>
      <p:sp>
        <p:nvSpPr>
          <p:cNvPr id="5" name="Content Placeholder 2">
            <a:extLst>
              <a:ext uri="{FF2B5EF4-FFF2-40B4-BE49-F238E27FC236}">
                <a16:creationId xmlns:a16="http://schemas.microsoft.com/office/drawing/2014/main" id="{CD0E0B6B-EF2F-4E11-A690-80018CD58ECE}"/>
              </a:ext>
            </a:extLst>
          </p:cNvPr>
          <p:cNvSpPr txBox="1">
            <a:spLocks/>
          </p:cNvSpPr>
          <p:nvPr/>
        </p:nvSpPr>
        <p:spPr>
          <a:xfrm>
            <a:off x="628650" y="3403029"/>
            <a:ext cx="6499514" cy="16587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Font typeface="Arial" panose="020B0604020202020204" pitchFamily="34" charset="0"/>
              <a:buNone/>
            </a:pPr>
            <a:r>
              <a:rPr lang="en-US" altLang="en-US" sz="2400" b="1" dirty="0">
                <a:cs typeface="Times New Roman" panose="02020603050405020304" pitchFamily="18" charset="0"/>
              </a:rPr>
              <a:t>How does climate change affect the flowering date of American elm? </a:t>
            </a:r>
          </a:p>
          <a:p>
            <a:endParaRPr lang="en-US" sz="2400" dirty="0"/>
          </a:p>
        </p:txBody>
      </p:sp>
    </p:spTree>
    <p:extLst>
      <p:ext uri="{BB962C8B-B14F-4D97-AF65-F5344CB8AC3E}">
        <p14:creationId xmlns:p14="http://schemas.microsoft.com/office/powerpoint/2010/main" val="185423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D66E0-D7EE-4C09-9D94-142C6485244C}"/>
              </a:ext>
            </a:extLst>
          </p:cNvPr>
          <p:cNvSpPr>
            <a:spLocks noGrp="1"/>
          </p:cNvSpPr>
          <p:nvPr>
            <p:ph type="title"/>
          </p:nvPr>
        </p:nvSpPr>
        <p:spPr/>
        <p:txBody>
          <a:bodyPr/>
          <a:lstStyle/>
          <a:p>
            <a:r>
              <a:rPr lang="en-US" dirty="0"/>
              <a:t>Introduction to MNPN elm data</a:t>
            </a:r>
          </a:p>
        </p:txBody>
      </p:sp>
      <p:sp>
        <p:nvSpPr>
          <p:cNvPr id="3" name="Content Placeholder 2">
            <a:extLst>
              <a:ext uri="{FF2B5EF4-FFF2-40B4-BE49-F238E27FC236}">
                <a16:creationId xmlns:a16="http://schemas.microsoft.com/office/drawing/2014/main" id="{913D399D-588A-48ED-91F0-EAC105DB8103}"/>
              </a:ext>
            </a:extLst>
          </p:cNvPr>
          <p:cNvSpPr>
            <a:spLocks noGrp="1"/>
          </p:cNvSpPr>
          <p:nvPr>
            <p:ph idx="1"/>
          </p:nvPr>
        </p:nvSpPr>
        <p:spPr/>
        <p:txBody>
          <a:bodyPr/>
          <a:lstStyle/>
          <a:p>
            <a:pPr marL="514350" indent="-514350">
              <a:buFont typeface="+mj-lt"/>
              <a:buAutoNum type="arabicPeriod"/>
            </a:pPr>
            <a:r>
              <a:rPr lang="en-US" dirty="0"/>
              <a:t>Open Excel spreadsheet</a:t>
            </a:r>
          </a:p>
          <a:p>
            <a:pPr marL="514350" indent="-514350">
              <a:buFont typeface="+mj-lt"/>
              <a:buAutoNum type="arabicPeriod"/>
            </a:pPr>
            <a:r>
              <a:rPr lang="en-US" dirty="0"/>
              <a:t>Look at data and see how it is presented. Note how many different entries (rows) are present.</a:t>
            </a:r>
          </a:p>
          <a:p>
            <a:pPr marL="514350" indent="-514350">
              <a:buFont typeface="+mj-lt"/>
              <a:buAutoNum type="arabicPeriod"/>
            </a:pPr>
            <a:r>
              <a:rPr lang="en-US" dirty="0"/>
              <a:t>What are some phenological events recorded for the elm?</a:t>
            </a:r>
          </a:p>
          <a:p>
            <a:endParaRPr lang="en-US" dirty="0"/>
          </a:p>
        </p:txBody>
      </p:sp>
    </p:spTree>
    <p:extLst>
      <p:ext uri="{BB962C8B-B14F-4D97-AF65-F5344CB8AC3E}">
        <p14:creationId xmlns:p14="http://schemas.microsoft.com/office/powerpoint/2010/main" val="2726856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D66E0-D7EE-4C09-9D94-142C6485244C}"/>
              </a:ext>
            </a:extLst>
          </p:cNvPr>
          <p:cNvSpPr>
            <a:spLocks noGrp="1"/>
          </p:cNvSpPr>
          <p:nvPr>
            <p:ph type="title"/>
          </p:nvPr>
        </p:nvSpPr>
        <p:spPr/>
        <p:txBody>
          <a:bodyPr/>
          <a:lstStyle/>
          <a:p>
            <a:r>
              <a:rPr lang="en-US" dirty="0"/>
              <a:t>Sketch the data for Ramsey Co.</a:t>
            </a:r>
          </a:p>
        </p:txBody>
      </p:sp>
      <p:sp>
        <p:nvSpPr>
          <p:cNvPr id="3" name="Content Placeholder 2">
            <a:extLst>
              <a:ext uri="{FF2B5EF4-FFF2-40B4-BE49-F238E27FC236}">
                <a16:creationId xmlns:a16="http://schemas.microsoft.com/office/drawing/2014/main" id="{913D399D-588A-48ED-91F0-EAC105DB8103}"/>
              </a:ext>
            </a:extLst>
          </p:cNvPr>
          <p:cNvSpPr>
            <a:spLocks noGrp="1"/>
          </p:cNvSpPr>
          <p:nvPr>
            <p:ph idx="1"/>
          </p:nvPr>
        </p:nvSpPr>
        <p:spPr/>
        <p:txBody>
          <a:bodyPr/>
          <a:lstStyle/>
          <a:p>
            <a:pPr marL="514350" indent="-514350">
              <a:buFont typeface="+mj-lt"/>
              <a:buAutoNum type="arabicPeriod" startAt="4"/>
            </a:pPr>
            <a:r>
              <a:rPr lang="en-US" dirty="0"/>
              <a:t>Open the Ramsey Co. data worksheet</a:t>
            </a:r>
          </a:p>
          <a:p>
            <a:pPr marL="514350" indent="-514350">
              <a:buFont typeface="+mj-lt"/>
              <a:buAutoNum type="arabicPeriod" startAt="4"/>
            </a:pPr>
            <a:r>
              <a:rPr lang="en-US" dirty="0"/>
              <a:t>Sketch your predictions of what flower dates might look like over 50 years.</a:t>
            </a:r>
          </a:p>
          <a:p>
            <a:pPr marL="1143000" lvl="1"/>
            <a:r>
              <a:rPr lang="en-US" dirty="0"/>
              <a:t>Label the axes on Figure 1</a:t>
            </a:r>
          </a:p>
          <a:p>
            <a:pPr marL="1143000" lvl="1"/>
            <a:r>
              <a:rPr lang="en-US" dirty="0"/>
              <a:t>Draw your trend line</a:t>
            </a:r>
          </a:p>
          <a:p>
            <a:endParaRPr lang="en-US" dirty="0"/>
          </a:p>
        </p:txBody>
      </p:sp>
      <p:pic>
        <p:nvPicPr>
          <p:cNvPr id="4" name="Picture 3">
            <a:extLst>
              <a:ext uri="{FF2B5EF4-FFF2-40B4-BE49-F238E27FC236}">
                <a16:creationId xmlns:a16="http://schemas.microsoft.com/office/drawing/2014/main" id="{E253FAB0-BF16-41E7-A603-DB83666F286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3218" y="3060424"/>
            <a:ext cx="3358550" cy="3797576"/>
          </a:xfrm>
          <a:prstGeom prst="rect">
            <a:avLst/>
          </a:prstGeom>
        </p:spPr>
      </p:pic>
      <p:cxnSp>
        <p:nvCxnSpPr>
          <p:cNvPr id="5" name="Straight Arrow Connector 4">
            <a:extLst>
              <a:ext uri="{FF2B5EF4-FFF2-40B4-BE49-F238E27FC236}">
                <a16:creationId xmlns:a16="http://schemas.microsoft.com/office/drawing/2014/main" id="{5863FB4B-087A-4D83-8491-2342D5885783}"/>
              </a:ext>
              <a:ext uri="{C183D7F6-B498-43B3-948B-1728B52AA6E4}">
                <adec:decorative xmlns:adec="http://schemas.microsoft.com/office/drawing/2017/decorative" val="1"/>
              </a:ext>
            </a:extLst>
          </p:cNvPr>
          <p:cNvCxnSpPr>
            <a:cxnSpLocks/>
          </p:cNvCxnSpPr>
          <p:nvPr/>
        </p:nvCxnSpPr>
        <p:spPr>
          <a:xfrm flipH="1">
            <a:off x="7386793" y="5389927"/>
            <a:ext cx="670560" cy="4023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581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D66E0-D7EE-4C09-9D94-142C6485244C}"/>
              </a:ext>
            </a:extLst>
          </p:cNvPr>
          <p:cNvSpPr>
            <a:spLocks noGrp="1"/>
          </p:cNvSpPr>
          <p:nvPr>
            <p:ph type="title"/>
          </p:nvPr>
        </p:nvSpPr>
        <p:spPr/>
        <p:txBody>
          <a:bodyPr/>
          <a:lstStyle/>
          <a:p>
            <a:r>
              <a:rPr lang="en-US" dirty="0"/>
              <a:t>Check your prediction </a:t>
            </a:r>
          </a:p>
        </p:txBody>
      </p:sp>
      <p:sp>
        <p:nvSpPr>
          <p:cNvPr id="3" name="Content Placeholder 2">
            <a:extLst>
              <a:ext uri="{FF2B5EF4-FFF2-40B4-BE49-F238E27FC236}">
                <a16:creationId xmlns:a16="http://schemas.microsoft.com/office/drawing/2014/main" id="{913D399D-588A-48ED-91F0-EAC105DB8103}"/>
              </a:ext>
            </a:extLst>
          </p:cNvPr>
          <p:cNvSpPr>
            <a:spLocks noGrp="1"/>
          </p:cNvSpPr>
          <p:nvPr>
            <p:ph idx="1"/>
          </p:nvPr>
        </p:nvSpPr>
        <p:spPr/>
        <p:txBody>
          <a:bodyPr/>
          <a:lstStyle/>
          <a:p>
            <a:pPr marL="514350" indent="-514350">
              <a:buFont typeface="+mj-lt"/>
              <a:buAutoNum type="arabicPeriod" startAt="6"/>
            </a:pPr>
            <a:r>
              <a:rPr lang="en-US" dirty="0"/>
              <a:t>Go to the worksheet, “Year &amp; Flower date”</a:t>
            </a:r>
          </a:p>
          <a:p>
            <a:r>
              <a:rPr lang="en-US" dirty="0"/>
              <a:t>Highlight /select the data in both columns and click on the “Insert” tab</a:t>
            </a:r>
          </a:p>
          <a:p>
            <a:pPr lvl="1"/>
            <a:r>
              <a:rPr lang="en-US" dirty="0"/>
              <a:t>Select “Scatter Plot”</a:t>
            </a:r>
          </a:p>
          <a:p>
            <a:pPr lvl="1"/>
            <a:r>
              <a:rPr lang="en-US" dirty="0"/>
              <a:t>Remove vertical gridlines</a:t>
            </a:r>
          </a:p>
          <a:p>
            <a:r>
              <a:rPr lang="en-US" dirty="0"/>
              <a:t>What kind of pattern do you see?</a:t>
            </a:r>
          </a:p>
          <a:p>
            <a:pPr marL="0" indent="0">
              <a:buNone/>
            </a:pPr>
            <a:endParaRPr lang="en-US" dirty="0"/>
          </a:p>
          <a:p>
            <a:pPr marL="514350" indent="-514350">
              <a:buFont typeface="+mj-lt"/>
              <a:buAutoNum type="arabicPeriod"/>
            </a:pPr>
            <a:endParaRPr lang="en-US" dirty="0"/>
          </a:p>
          <a:p>
            <a:endParaRPr lang="en-US" dirty="0"/>
          </a:p>
        </p:txBody>
      </p:sp>
    </p:spTree>
    <p:extLst>
      <p:ext uri="{BB962C8B-B14F-4D97-AF65-F5344CB8AC3E}">
        <p14:creationId xmlns:p14="http://schemas.microsoft.com/office/powerpoint/2010/main" val="10677744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3509</TotalTime>
  <Words>858</Words>
  <Application>Microsoft Office PowerPoint</Application>
  <PresentationFormat>On-screen Show (4:3)</PresentationFormat>
  <Paragraphs>87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Wingdings</vt:lpstr>
      <vt:lpstr>Office Theme</vt:lpstr>
      <vt:lpstr>Phenological trends and climate change in Minnesota</vt:lpstr>
      <vt:lpstr>What is phenology?</vt:lpstr>
      <vt:lpstr>MN Phenology Network</vt:lpstr>
      <vt:lpstr>American elm (Ulmus americana)</vt:lpstr>
      <vt:lpstr>American elm:  Spring sequence</vt:lpstr>
      <vt:lpstr>Questions we can ask about American elm</vt:lpstr>
      <vt:lpstr>Introduction to MNPN elm data</vt:lpstr>
      <vt:lpstr>Sketch the data for Ramsey Co.</vt:lpstr>
      <vt:lpstr>Check your prediction </vt:lpstr>
      <vt:lpstr>Add a trendline</vt:lpstr>
      <vt:lpstr>Interpret data</vt:lpstr>
      <vt:lpstr>Investigate relationship w climate</vt:lpstr>
      <vt:lpstr>Interpret relationship between flowering date &amp; temperature</vt:lpstr>
      <vt:lpstr>Next steps…</vt:lpstr>
      <vt:lpstr>Conclusion</vt:lpstr>
    </vt:vector>
  </TitlesOfParts>
  <Company>College of Saint Scholastica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dc:creator>
  <cp:lastModifiedBy>Kristy Hopfensperger</cp:lastModifiedBy>
  <cp:revision>86</cp:revision>
  <dcterms:created xsi:type="dcterms:W3CDTF">2020-02-04T00:06:43Z</dcterms:created>
  <dcterms:modified xsi:type="dcterms:W3CDTF">2021-04-08T19:49:04Z</dcterms:modified>
</cp:coreProperties>
</file>