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9" r:id="rId7"/>
    <p:sldId id="261" r:id="rId8"/>
    <p:sldId id="260" r:id="rId9"/>
    <p:sldId id="262" r:id="rId10"/>
    <p:sldId id="263" r:id="rId11"/>
    <p:sldId id="264" r:id="rId12"/>
    <p:sldId id="312" r:id="rId13"/>
    <p:sldId id="313" r:id="rId14"/>
    <p:sldId id="31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4660"/>
  </p:normalViewPr>
  <p:slideViewPr>
    <p:cSldViewPr snapToGrid="0">
      <p:cViewPr varScale="1">
        <p:scale>
          <a:sx n="58" d="100"/>
          <a:sy n="58" d="100"/>
        </p:scale>
        <p:origin x="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9E36E-1177-4968-9E57-5F031B3689D2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12B3D-0E99-437E-9D6E-114AF7FC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4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Looking at our dataset, which variables should we include in our hypothesis? What should be on our x-axis? Our y-axis? What do you predict the trendline will look like?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B12B3D-0E99-437E-9D6E-114AF7FC8D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0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8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3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5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0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2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1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6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3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8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2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0BC0-F798-42EF-9226-1A8DFE21FA81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8D377-4762-4B38-8211-D7C39EAF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7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Using Simple Linear Regression to Look at Relationships Between Variables in the IPAT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9238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Environmental Science</a:t>
            </a:r>
          </a:p>
          <a:p>
            <a:r>
              <a:rPr lang="en-US" dirty="0">
                <a:solidFill>
                  <a:schemeClr val="bg1"/>
                </a:solidFill>
              </a:rPr>
              <a:t>Dr. Basham</a:t>
            </a:r>
          </a:p>
          <a:p>
            <a:r>
              <a:rPr lang="en-US" dirty="0">
                <a:solidFill>
                  <a:schemeClr val="bg1"/>
                </a:solidFill>
              </a:rPr>
              <a:t>Spring 2021</a:t>
            </a:r>
          </a:p>
        </p:txBody>
      </p:sp>
    </p:spTree>
    <p:extLst>
      <p:ext uri="{BB962C8B-B14F-4D97-AF65-F5344CB8AC3E}">
        <p14:creationId xmlns:p14="http://schemas.microsoft.com/office/powerpoint/2010/main" val="36937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289E6-65B9-40CB-9642-41A947451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17" y="7369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about our socioeconomic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E4089-435E-4B9D-B152-888948487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57" y="1245026"/>
            <a:ext cx="10515600" cy="11262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Question: Do wealthy people live longer than poorer people?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Hypothesis: As annual income increases for a census tract, then so will life expectancy.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A514140-E960-46DF-9E36-F63333E91C9F}"/>
              </a:ext>
            </a:extLst>
          </p:cNvPr>
          <p:cNvCxnSpPr/>
          <p:nvPr/>
        </p:nvCxnSpPr>
        <p:spPr>
          <a:xfrm>
            <a:off x="3533361" y="5928703"/>
            <a:ext cx="4899992" cy="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C4D62A7-6139-4963-BFF8-5A8D2E0B4DC1}"/>
              </a:ext>
            </a:extLst>
          </p:cNvPr>
          <p:cNvCxnSpPr>
            <a:cxnSpLocks/>
          </p:cNvCxnSpPr>
          <p:nvPr/>
        </p:nvCxnSpPr>
        <p:spPr>
          <a:xfrm flipV="1">
            <a:off x="3589875" y="2625599"/>
            <a:ext cx="0" cy="3303104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9703828-8FD5-4994-9554-50F4157EFAB6}"/>
              </a:ext>
            </a:extLst>
          </p:cNvPr>
          <p:cNvSpPr txBox="1"/>
          <p:nvPr/>
        </p:nvSpPr>
        <p:spPr>
          <a:xfrm>
            <a:off x="4325583" y="6027003"/>
            <a:ext cx="3540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Independent Variable: </a:t>
            </a:r>
            <a:r>
              <a:rPr lang="en-US" sz="2400" i="1" dirty="0">
                <a:solidFill>
                  <a:schemeClr val="bg1"/>
                </a:solidFill>
              </a:rPr>
              <a:t>Income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1E91D1-41A2-4073-8FA0-D6987A3A0155}"/>
              </a:ext>
            </a:extLst>
          </p:cNvPr>
          <p:cNvSpPr txBox="1"/>
          <p:nvPr/>
        </p:nvSpPr>
        <p:spPr>
          <a:xfrm rot="16200000">
            <a:off x="1352010" y="3957346"/>
            <a:ext cx="3124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Dependent Variable: </a:t>
            </a:r>
            <a:r>
              <a:rPr lang="en-US" sz="2400" i="1" dirty="0">
                <a:solidFill>
                  <a:schemeClr val="bg1"/>
                </a:solidFill>
              </a:rPr>
              <a:t>Life Expectancy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1D2B53E-D389-4F24-93FE-BDB0FE134FB7}"/>
              </a:ext>
            </a:extLst>
          </p:cNvPr>
          <p:cNvCxnSpPr/>
          <p:nvPr/>
        </p:nvCxnSpPr>
        <p:spPr>
          <a:xfrm flipV="1">
            <a:off x="4231757" y="3134151"/>
            <a:ext cx="3327991" cy="2286000"/>
          </a:xfrm>
          <a:prstGeom prst="line">
            <a:avLst/>
          </a:prstGeom>
          <a:ln w="57150"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34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AE720-B259-492E-9404-D434448E4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458" y="25495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about tree cover?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07C5B-90C9-4ECF-8CAD-40B6AF8B9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88" y="1253330"/>
            <a:ext cx="11585154" cy="53497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Do wealthier census tract have higher tree cover?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Do people who live in areas with higher tree cover live longer?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bg1"/>
                </a:solidFill>
              </a:rPr>
              <a:t>To Do List:</a:t>
            </a:r>
          </a:p>
          <a:p>
            <a:r>
              <a:rPr lang="en-US" sz="2400" dirty="0">
                <a:solidFill>
                  <a:schemeClr val="bg1"/>
                </a:solidFill>
              </a:rPr>
              <a:t>Estimate Tree Cover in your two assigned census tracts using iTree Canopy</a:t>
            </a:r>
          </a:p>
          <a:p>
            <a:r>
              <a:rPr lang="en-US" sz="2400" dirty="0">
                <a:solidFill>
                  <a:schemeClr val="bg1"/>
                </a:solidFill>
              </a:rPr>
              <a:t>Enter your tree cover estimates into the collaborative spreadsheet</a:t>
            </a:r>
          </a:p>
          <a:p>
            <a:r>
              <a:rPr lang="en-US" sz="2400" dirty="0">
                <a:solidFill>
                  <a:schemeClr val="bg1"/>
                </a:solidFill>
              </a:rPr>
              <a:t>Once everyone has estimate tree cover in their census tracts and entered those data into the spreadsheet, you will graph and analyze those data to answer these questions.</a:t>
            </a:r>
          </a:p>
          <a:p>
            <a:r>
              <a:rPr lang="en-US" sz="2400" dirty="0">
                <a:solidFill>
                  <a:schemeClr val="bg1"/>
                </a:solidFill>
              </a:rPr>
              <a:t>Complete the lab worksheet up to question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What will you investigate next?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Decide on your own question.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Develop your own hypothesis and test it using our data or other data you collect.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0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we will be discussing today: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are scatter plots, and how do we use them?</a:t>
            </a:r>
          </a:p>
          <a:p>
            <a:r>
              <a:rPr lang="en-US" dirty="0">
                <a:solidFill>
                  <a:schemeClr val="bg1"/>
                </a:solidFill>
              </a:rPr>
              <a:t>What is simple linear regression? Why is it useful?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88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are scatter plots, and how do we use them?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Scatter plots are graphs that are used to examine the </a:t>
            </a:r>
            <a:r>
              <a:rPr lang="en-US" i="1" dirty="0">
                <a:solidFill>
                  <a:schemeClr val="bg1"/>
                </a:solidFill>
              </a:rPr>
              <a:t>type</a:t>
            </a:r>
            <a:r>
              <a:rPr lang="en-US" dirty="0">
                <a:solidFill>
                  <a:schemeClr val="bg1"/>
                </a:solidFill>
              </a:rPr>
              <a:t> and </a:t>
            </a:r>
            <a:r>
              <a:rPr lang="en-US" i="1" dirty="0">
                <a:solidFill>
                  <a:schemeClr val="bg1"/>
                </a:solidFill>
              </a:rPr>
              <a:t>strength</a:t>
            </a:r>
            <a:r>
              <a:rPr lang="en-US" dirty="0">
                <a:solidFill>
                  <a:schemeClr val="bg1"/>
                </a:solidFill>
              </a:rPr>
              <a:t> of relationship between two variables.</a:t>
            </a:r>
          </a:p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i="1" dirty="0">
                <a:solidFill>
                  <a:schemeClr val="bg1"/>
                </a:solidFill>
              </a:rPr>
              <a:t>independent variable </a:t>
            </a:r>
            <a:r>
              <a:rPr lang="en-US" dirty="0">
                <a:solidFill>
                  <a:schemeClr val="bg1"/>
                </a:solidFill>
              </a:rPr>
              <a:t>is graphed on the x-axis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Independent variable is the one that we think will cause the change in the other variable</a:t>
            </a:r>
          </a:p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i="1" dirty="0">
                <a:solidFill>
                  <a:schemeClr val="bg1"/>
                </a:solidFill>
              </a:rPr>
              <a:t>dependent variable </a:t>
            </a:r>
            <a:r>
              <a:rPr lang="en-US" dirty="0">
                <a:solidFill>
                  <a:schemeClr val="bg1"/>
                </a:solidFill>
              </a:rPr>
              <a:t>is graphed on the y-axis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>
                <a:solidFill>
                  <a:schemeClr val="bg1"/>
                </a:solidFill>
              </a:rPr>
              <a:t>Dependent variable is the one that we think will change in response to changes in the independent variable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90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This scatter plot shows total fertility rate (TFR – number of children born/woman in a population) as a function of women’s literacy rate in a country.</a:t>
            </a:r>
            <a:endParaRPr lang="en-US" sz="3200" dirty="0"/>
          </a:p>
        </p:txBody>
      </p:sp>
      <p:sp>
        <p:nvSpPr>
          <p:cNvPr id="7" name="AutoShape 4" descr="data:image/png;base64,iVBORw0KGgoAAAANSUhEUgAAAh8AAAFQCAYAAAAfuxz1AAAgAElEQVR4Xu19B9RVxfX9sUREFFQUjagYQRQLtoglliioWLDExCg2lKggTUUFIZj4RykiKgL2SmxRCdbEggU1FozdiBjRiAEFRaMI2CL/tYffec53uW3eu/fNfe/bs5Yr4Xtzp+w598y+55w5s4KwEAEiQASIABEgAkSgigisgL5mz569dMmSJVXsll0RASJABIgAESACjRSBJwz5mDlz5tL27ds3Ugw4bSJABIgAESACRKBaCLzzzjtC8lEttNkPESACRIAIEAEiICQfFAIiQASIABEgAkSgqgiQfFQVbnZGBIgAESACRIAIkHxQBogAESACRIAIEIGqIkDyUVW42RkRIAJEgAgQASJA8kEZIAJEgAgQASJABKqKAMlHVeFmZ0SACBABIkAEiADJB2WACBABIkAEiAARqCoCJB9VhZudEQEiQASIABEgAiQflAEiQASIABEgAkSgqgiQfFQVbnZGBIgAESACRIAIkHxQBogAESACRIAIEIGqIkDyUVW42RkRIAJEgAgQASJA8kEZIAI1iMDSpUvlz3/+s9x3333y85//XPr27SurrLKK15k8++yzMnHiRNl0003lnHPOkTXWWMPreNg5ESACxUWA5KO4a5M4sj/96U/yt7/9TTp16iS9e/eWJk2aJD7js8J//vMfGT16tCxcuFD69+8vO+ywg+BvI0eOlC+//FIGDx4sW221lXzzzTdy5ZVXyvTp02WPPfaQ3/3ud/KTn/zE59AL1/enn34qI0aMkI8//lhOPvlk2Xvvvb2PEWO64IIL5JNPPpHTTz9ddtppp0zHBLm455575JFHHpElS5bI5ptvLgMGDJA111wz037YWPkIvP766zJu3DjTwKBBg6R9+/blN8Yn6xoBko+E5cWmCIWKTTKurL322vL73/9e1l9//aoJzPXXXy+PPfaYbLfddkYJR5GPxx9/XFAXX8vBAgLQr1+/qhAXKKZRo0aZIRx//PHStWtX+eCDD8wmCkIC8tGxY0f54osvZPjw4TJ37lzZYIMNZNiwYdKiRYvccFUSZ3ewwgormL4PPPBA2X333QtHfl588UW57LLLDC6Qu9VXX91JTr///ntD+j7//PPlcEWbQ4cOlQ033FBcsPnf//4n11xzjTz99NOy8847y2mnnZYpbrDy3HHHHaXxwrIyZMgQadOmTelvb775pplXmKzbE81jfEkCCqKIj4UXXnjBkO2VVlpJNtlkEyNjsF7VA8F+6KGHZNKkSQ3e8SRc+HvjRIDkwwP5+O677+Tqq68WmKkr2fzTkg9bIeRNPhYtWmSsG++++67sv//+csIJJ5S6/Pe//21++/bbbw1ZAtEIIx9q+cAGu9dee8mJJ55oFDOEFUQF+J177rmy9dZbZ/LWKo5Rje24447GreFqWXrmmWeMBad58+alzTyLAWNjvemmm+TRRx+VbbbZRs444wyDqQtJBsZK+oJjssmHKzZPPfWUXHXVVZI1Gcd4x48fLy+//LJ06NBBzjzzTCMT+A9EUUsRyQfW68knn5Sbb77ZrFNYUeKdhXxU2kYl+kktHyBWZ599tmy22WaVDofP1ykCJB+OC2t/vZerMKBIYZp89dVXE60WccNzJR9hX4qO00+sblstOnfuLD179ox9Jox8RD2QBfZhbSuOtpUFLoTrrrtO0Cc2OKw1Nj2XoqQva9y/+uorY0F67733pFu3bnL00UcvN6wkrGzc1QqVBTYgnSA1kHHEfWy77bYukEXWtd+ZNHKlDYWtbSYDcmhkxowZJdL905/+1LgRt9hiC/nhhx8EhBzWnEMPPTQzMu0wtNCqWemnSsfB5+sbAZIPx/WNU+r4YkCcAvzScBngi2fdddeVPffc05hWmzZtatw3F154oXEt2MX+2oQ/G1+QU6dOLbWz3nrrySGHHGLawlcFStbkA+PH1zrM2/PmzTMBjNhwsTlBaaLoF+grr7wiAwcOlPfff1/uv/9+8/vhhx9uSFWSyRvtwlwOf3Cc5QNYHnDAAXLccceZr8aHH354udWCdQWma5j7gS/aRcCjFjXVwzSP38KCIKM2KGwa2OSBi71BJ60PXBr6lR4cMKw4++67r/kzXB4YH9YabcJC8stf/tJsRJhLVLEx69Wrl5GJYMmTfKCvKGz++9//yv/7f//PxKL85je/MTIRV/AePPjggwYD2xUBDGBxglXDnovdFuKBTjnllNL7kJY8aT1XeUcMw9dffy233367eT8Qa4I5Ys1s64s9DvQxYcIEgRVvtdVWM3EQSdYAYDdlyhT5xz/+YeQC7wviW379619Lu3btSn2pZQ3jgCUQbjIU1TEgqRpHpX+D/OO9feKJJ4zlDPPB+wJChHckST9Bn0G2w95/vF+zZ8827wxk2R4TdMJLL70kkydPNnVWXHFFadu2rSHO0AOKH+Z77733GksR5GGdddYxMmTrveA6A2Ng9de//tWQObj/gEmXLl3koIMOKlksMQZseFi/WbNmmWYgYxgD9GtUCXOXgTweddRRZg4s5SFA8uGIW5RSxwsAXydiMMIKlAdMxVC2ceRDX26Yl8OKvQlmST7w0sMVhA0/WPAi4ysWm7z9VQTT+meffWaqw2oARXz55Zcnkg/UV6tRFPlQy5B+5caRD2zmcDlg47MtAZjTJZdcIv/85z9N4GrURhVFPvDcRRddZMgH3ESIE7DN/1Hrg+DPJPKBeV988cWyYMGC5ZqBK65Pnz6RBERlMM4ikzf5CMMGE8Fmdumll8obb7wRiznqYgMfO3ZsaDwVNiMQEMgU+gqL46iEfFQq77poGCdipnbZZZfQ9xUbF2QT7wkCcOG+i4vtgOVozJgxJgYqWPDRARnGvFGiLGth75T+DfIL92Gw/VatWhnXIH5P0k/6bgbff8RmoR+QD9vaBzKADR/xLsEPExArDT5H3yBqICl2SbIcRukGtIGPk2OPPdYQ1Ndee83IZtD1FWdJiyJjaDtpXI5bS6OrTvLhuORRSl0DANEcFCa+2MHu8cLhSCReOj2VEGfWxG/4igcTB3PHCw5FgZcSCl19/Kuuumqmlg8dPxQjAgWhKLGZX3HFFUb54+sOLhR81avy0ZcbXw4wIUOp4WtFg0WDL3WcUrQDTqNM7HHET78uQZBAbPDlZfen5CFsuZPcLggixlcdvsJc1idqc4AyRp/4usPXJsaG9X7rrbcMecMXa9xpEXyx3njjjbHKL0/yYbukbGyArU3O4gKhbQxAbiFzOOkEmQMJxvjxdwTTgthm7XYpR96VEOFLHF/vIE4Yb1zwqh2DkmQJsskyrBggNfjfOXPmGLnARmjLdznkA+8ZNk3gDV0Ca+Itt9xi9JNa0ZL0U9z7Dx0VJB9wD8IVh/kdc8wxhhCAAIA0wOKFdceHGYi4Eh+M7xe/+IX5Gywh0IV2YLH9HiMoGu3Bugx5xP/HnPAhiH+fd955RpaUpMDSAusPLFGQA4yve/fuoTsBMIf7db/99jNWEpAlEER8OABLEBv0y+KOAMmHI2ZhSt2O8reVA5pevHixEdS33367pKSwUbvGfIRtkK6Wj7CpwlJw5JFHRp5S0I1O4yFAenTsMDkG8znExXzkRT4wL5wgwLhAnjAmKDRVzviqwyYG8hBHPsJ+gzsMVoik4Naw9YnaHPRI6vz580sKP7hxx32NpYklcSEfwXnDDA8ChxM0cQGnUdjoMzBNn3XWWUbJB4uNwcEHH2xM32p617gRWFHCNsRKYz7iTuXEyftuu+1mjrTjK9puI45khZ3wilI59ryDx6dt+db4o3LJB6wvmAuKvQ5qVU1LPsLef52vbRWAC+muu+4y7h2VK/StxAxyBnIPXJV87LrrrkYmot7ZJLUdho2SD4wN7k98YKkLO6k9+3fXuDaXthtTXZIPx9UOU+r2ywqTO/ynqkjDlBS6jCMf+PKF//K5554TbFC2qdIOisyCfMBviS8R+2smDBLdwPHiBl0iaV/MPMmHnfcCm9kRRxxhrDb4skkyz0dtsPjKgaLW2AOdZ9r1SbM5RIlf3JjzJh/6JYq4E1dsMJ80QZ62LOBUxPbbb1+CImlDrJR82O9rFP5p5D3N+2friyTLh9bFZgwXiP2lbxMTdVmmka849ybmbm+kruQjbB3CyEfSiSl80IB8/OxnP5Nbb73VfDSgQIdqbIUd6xJcM6wnrIhIKYBYO+hcLTYJQjwI3KiwVqEAZ+g+jceLkgXIKqwvsEzCsmsXF1l03GrqvjrJh+MS500+8GLgBcGLElYqIR9RPso0ylgDNrEhF5F82MdPW7duLSeddJLJtglfe5zLJWyzhLsMx0URVIf5IkhQT7q4rE+azSFK/DTQNuz3rMmHy2mXOGx0rGksH0UnH2nkPQ35wDzxNQ/CmpRbpLGSj7XWWqsUnKqBqbCUfPjhh0ak8A7iOHnYyamoOJEw8oG/IchbA1o19iPuKH1UnIi2T/LhuIFa1Uk+HLGLIh8aYBg0NYMpwwcKMqFfs/ZpiKDJ1g4mhIlXTYNZuF3iyIeOP0lBJvne7aRsWcd82P7zsGPOGgQJfDGP559/XpJcLlFf6viC0iBWO1DQZX2iYjPsILao0ypxYuk75iMKG4w5bcyHjUHQIhAV6BtHeqPwCntv7DFWIu9pyId9LBrvH+QWX/hhxZbvIGHG6ZRrr71W1EoAS0AUWZk5c6Y52gu3VbmWD9UHQf2U9P6HWT7U3RF0uySpXsgIEulB3qI2eZvEwk2DxIVwvSYRdASR45TVnXfeGRs7pWuM2BvEYeFUX1xcW9Kc+PuPCGRCPnSBGgMLjPKl65FOmAp/+9vfmoBTxHYg4BQsHsUOIlTMNMocAZIrr7yyCe4EWYGSQVDUlltuaQLNoAzwv3lYPjA2HT++MhBYCp8wvnJhOdAodRx5TVI+9u+aDAp+VQSjIkgvmM007WkXjNGuizgVHD3G1wuwQrEVvYp4ksslinzAdIugNQTk2dYPXf8066N19UQESAyIEeRCT+HYgYVp8z7Y7UYlW3OJ+XCxfCDOIwobYJn2tIsdXIlgQMTVQNYRYKj5VYKBvlmRj6zkPQ35QF/Tpk0zMVX4qrfzfOA3bKx/+ctfTL4fvC+aMh9ygVMgsOLZ77/tErOPO+Nd+NWvfmWOkMLdqKeoyiEf9jsR1E92wHlat0tYML4GpyPgFMf1cYoHJ4PuvvtuE4OG+cMlBPKBTSoN+cDHGrIR2zJkf3DhfW7ZsqUJnsf7q0eV406t6BojSBX6G3WRHBJ/h+5pDHteXoQpE/IRZraPU2h5TaYa7UYpdZjjsaHANxtWwMgR6a0BTvolo3X1BQBrx7HCsCOYqJsX+Ugavx5hTSIfULA4VvfAAw+UYNAxo49KyIdtRdLGgy9/MAV3ksslinzg7xqlj6BhPe2D46Fp18e2EOh49b2AHGEzxSYcLElJzYqQ5yMMG8i2S56POAzsI5jAJ0nuot79qPiTLOQ9LfmIO2qq41YLGE5oIHutHbegdewj7/gbTlvARas5K7Res2bNzIeDfYIsKplfWMwH2onSTyCEcSQwzPKBtdO7msLWSa1PeF/Csu7GuV2iMAjqVbjRomJP4twuNnEMGzvJR/m7bibkw+7eFmb8vd7OQqtlAnPTBD46f2wkCBQFm8flWvji3XjjjU2+gmBkNV5I+5IsvBxg1jhyCWWCrIc4IYOCrx1sfjBfAk+c3IClRO/dSErRrne7BJMRBcUmavwIysKxN2yKtiIJpk/X9iADGD8CZmHexJE+HBuEv1X933byI2zm2Az0Kz6uDwgs5o3ND+M57LDDzH9a7E0xjcsFz6lZOJiIDGOH0oT7Bl9MwN1lfdR/jSA6kBYEcOIUg+aE+Oijj4xVDH5lTSaFlPMgenEBdraFJ2oN4uQUc9YL/YA7LF377LNPqBZxxcYOjAwGkoZ1EIYBgk+xpnbApe0qiZpzWPv6joQlmatU3tO+fxiXJriClQMY6XpvtNFGDe52QT38DgsA3Cf4uobc4IsegdTIA2QXyBWOXWO9Qf5wSgT6Bl/5iFnSd8peb9tahs0bGz7IiZ0AL0o/QYcokQhbB5U7DZrVxGea0A36URMw4l1CgD7y9GCOIFzQnVoHBApubFhC4t4HYAB9g/miH7h3gBUwxLui9xShHtIe6PuGuYA8xAWc6pg08SLGifHiBBf6dJHF8rfp+nwyc/JhwxTMTFiNS8Lqc5k4q7QIhMXYlHOcLm1/PurZwbVxx1l9jE197Vnf7eJjLuyTCBCB/BDIlXzYww5ebkZzVX6L2phbxlcNTNF20qR6xEP96JojISoBUzXnjq9OxBsgJ0VSIGc1x8W+iAARKB4CVSMfOvWw+JByL2grHpwckU8EglkzNTumzzHl1bdt4UGuFgQc+i4a4wK3W1yGVt/jZP9EgAj4R6Dq5MOessaHIMo76fZT/1BxBEVHQP3XOFWDUy6Qqbh7NIo+n6Tx4ajgbbfdZpKgIRkaAvN8Fg1SDMt86XNc7JsIEIHiIeCVfBQPDo6ICBABIkAEiAARyBsBko+8EWb7RIAIEAEiQASIQAMESD4oEESACBABIkAEiEBVESD5qCrc7IwIEAEiQASIABHIjXwgmxyKBpLaGfbirqDmkhABIkAEiAARIAL1jUAu5APHaXEJEjI1Iv9A2PFa5vmob8Hi7IgAESACRIAIRCGQC/nAEVrcc4JrzUE+NNOp5vPAvydNmiTDhg0TXFTFQgSIABEgAkSACDQeBHIjH8OHDzcXG+FeD9wCaKdWJ/loPALGmRIBIkAEiAARCCKQC/lAJ8EbBO1bbpFqHQQEN47iamWWfBCwL51CDwcddJD85je/Kd2sm0+v5beqN3riMipcSob7QYpeghfdQc6jLmkr+lyqOT77ojj7QrM8xoBL1UaPHm0uL8S167vttlse3bBNIkAEHBDIjXzYt9vaAab69y5dugiumWfJBwHcmgnXF26Z1FL0QF8lrLVyE/Knn35qbgT9+OOPSxiHxTJh88NtvpD9sFTod955p7nhGBfggZD//Oc/L7WHO2pweyoIe9LtxflIUj6t2nFg9odJOb3F3VyL9uwLLhlr1hBh+1Zb+xdky918883l17/+deyNsuWsF58hAkAgN/JBeP0iYG94uJIa12zjem7fliYIHDZsXEJmX+0NtHCV9u233y4/+9nP5MwzzxRceV3k8uabb8rIkSPNEPv162cuU8O8gmnO8cUN8jFnzpzlLlxbvHixXHzxxfL222+bdnBdd48ePWSFFVYw/8aV4KNGjZL33ntvud+KjE3S2GzyASvX9ttvn/RI5O9KWqNuzVbLBzbaU045pWT5eOaZZ8z18M2bNy9du172IHJ+EHJ19dVXGxd2liTU/kgMmwLkEPIIuXQpeY3XZQysW2wESD6KvT5lj84+2lyki/vsr9AijascoHUuSZYaXHh3zTXXyNNPPy3rr7++nHfeeSViBavJBRdcIJ999pkZwhZbbCFnnXWWrLbaaubf9jrCKgKCUw/FxqRSOUgiH1F46U3bSetXBLxtspalBdMmH2oVgrUNFlPcUAzivOmmmwrWCDcopy15jTdt/6xXfARIPoq/Rs4jDMbbaAPYvNZaay1jeYDyh0LZaqutzM+4JRWbIL7OkZtF4xZuvvlmefjhhwV++Y033lhuueUW8xW+6qqrmhgSHKe2L2+D0pk6dao88sgj8sknn0jTpk3NVxMsL3AvoK2k0q5dOxk0aJA0a9bMVMVX1PTp041rAjenQjmuu+66sueee8qBBx5o+kBRaw82k4EDBwouOnv00Ufl66+/Ngr0d7/7nTl9FVfQNkjFlClTZNasWQYnfBnvuuuu5uZY4Bd2dBxtApMhQ4YYM3WwPPXUU3LVVVcZrIA7LlNEeeWVV2TMmDGl6sGNENfTjxs3zsS/4JZekJc0Y0SDGleBPoAncIBlCbFA6623nhxzzDHmK/of//jHcn/HZXVqfUFbH330kVk/tAULGvAH9pATXX9X/CFbkBWVQ8wLCgljBPYoGMfRRx9txhtVksgHxgULFWQcfWF9xo8fLy+//PJyTdrxJ2nmrNYvWG7wLmBOIIx4h/bee2/597//Lffff7+89tprAlcorGKoC/dbcE547o477pAZM2YYmYfMHnvssYaI4p0FUbALTgqeccYZps/3339ffvnLX5p+4b5DUbcg1tt+p+02wsiH/o51wNhtmcQaJc3JtroGxzt06FBBTBfaeemll2Ty5MmCiyBXXHFFwYWEWOv27ds3kL0kfcHfaxOBXMlH1CYIqKJMpLUJY7FGrYQhOCqQD2zUMOOj2F+cthKyffC6hth08RUEpWEXdelgo4JynThxYqhSR5tQgmnIhy0bUMI4lo1g1LACvzRcNFCQaiXApgv3EszsdmnVqpUxr2PjDCuYG5Ttn//85+Xmifp4HpgBi7DNK458vPvuu2YDAQGw8VUFv9FGGxl8MeZevXoZYoWia6kWEaxfmjGCpNgkCeRFrSs6d2yEqAflbxdsdiBR2PxQQDgmTJhg1jdYELcFEoMNr1L8sUFfeumlhtzYJSlOI4l8BK2AkJkk8pF2zmr9AlEGUcX6omCNscmC9ATfGfwOIn/OOeeUgqpBhC6//PLl5o53AcQBv4WRD6wTLGoPPPBAA4KKPl588UW57LLLzLsQRYqjyAfGDNlEu5B7EN911llHlGzFzQmuRI1xstcRZAnv309/+lPT9t/+9rflsIFM9u/f35BilvpGIDfyoSbNKPiyNB3W9xKVN7sot0uU2yOJfGAUu+++u5xwwgkC5YJgVvRhm2SnTZtm3Aso2JD2339/o4xhscAmh00kzu2iMmOTD1WgaBMndQ444ADzlQTFpSTh5JNPNl+Z9pxBRk477TRz1BuEBxYbKEx7Yw8iC4sOCALmh/a6d+9uvjr//ve/y3XXXWc2hoMPPth8nYFspXW7oB87dmOPPfYwsQcgVths33jjDWOVQQwCYj807gObvcaD4Ksa/bqMEeOF1eTVV1814/3tb39rgrwxbpAJ/B71d2B9+OGHG8Khgcv4Ygd+ML9jrMAEVg8lKpXir0QLX76wXAF7rD/mjLWIKq7ko2PHjqapKLeLy5xteUaMEsYNYoEyc+ZM82UPHGFhhNzCkoU4E6y9xrqAcF500UXG2gPLHD4SYBWBLDz44INGVkAgdC2DuhMuEjyPNvVdgKzfdNNNxvIXdOXZOKZxu9gWFZCPNHOKc7uoDANn1ROQRaw/LITACh8UatEsTwPyqaIjkAv54IkW/8ueNfnA1yIUq/p94Za46667ShYsbBTwEUO5xik7F/KBvjRWYpNNNjFWB7hAUOxATcRBgGjAJQPyAGXet2/fUmAhzM9wKc2fP7+B1SG4SjonbCL40gMJQrHjE2yy5UI+7M2gdevW5gsQxAzjwqaBDRzBhLBqaB8gLPj9888/N1/J2267rXEHAfc0YwQx0A0Lx0txzBQWChu7qL+rtUEtNuqmU3eRuulgYldLji1z5eCv5APEEe6PnXbaKdWx8KzJh8ucVQZA4kAS9tprr9iX38ZIcYObBdZIyEFUXE/cZm6vJzAD9osWLSoFOSuRDBtYUsDp1ltvbd6tuODvsDnFjVdlOBhLolYVvPd4H5JcpP61LEdQCQK5kg+8XPqVUckg+aw7AlmTj+DXVtBKAZeDbnSwGuBL3o4Z0Bm4kI+4Nm1CoGND8KaSjzQupSCquonBWgJfOvrXEiRbMCG7kA+0o/Eb6p7BBoEvVhA7BJniSxnxH1C+ICdwk+DfttnbZYw2frbrwt4Ykv5ur1eUFOrmFiVzUVa1YHuIJQAecD+hAAdYz+y4nrAxZE0+XOYcJwMgnG+99Zbcd999AkITdFsp+dA2dN3DNt2kAE70gXgRJaUgrMASZDPK5QIs48gHxgELhO2mTDunuPHGueMxpjj3pbsm5BNFRSAX8qGCB+LBXB5+lp7kY3CJ+Kbd/Fw29nLIh32yBV/2sMjA0qFuFsTE6MkXuDcQ/Ivf1bIDS4bLGKtBPkAwNZixUvKBNwWb5r333itPPvlkKf4BQaf4mo86Jl5t8mHPOY58wOUB10dYfATmmiX5CFofgCNkJ84KGSQfIKK4EgPuH7jaQAIRBAqrG6xRKGnnVAn5QEwVjuEjZoalfhHIhXwALqZQ9ys0URuB/Xc7vwJcEtj4sCGGBZymsXxoEF+cwrMD1oJHLMOsKVFtwuwPUzW+ljWGAi6ASiwfava3LQ1YRZjDESOB+AN7bq6WD1shI6AOfm7goXEo9u+77LKLcY+gD3s9XMaIr161RiVZODDPMIuIrtfKK6/c4JROmHRnQT60XWCOeAecsEk6Clsu+cBGeuONNy7Xvsuco2TAxhKWNLguQFjDXBT2OxHndtF3ISxezpZR5Mn5/vvv5cMPPzRxUog5iSpRAac4KYbLQVE0jsRlTnYG2+B4VYbLOcLrV6uy9ywRyIx8JJnSgoNmwGmWy7h8W1Ebgf31jS9q+KkXLFhg4jWwkdtfZPj/uq5J5AOKVU2/+DK0A8kQHIoNBF/49rhwUgbHV7EJ4ys9LODUbhMBkwg4/eGHH0zAKWIfUE4//XQTH1Dp5qfBrfhShesIxxwRfY9YDOCAcdoZSl3JB8aq7hsE02GDUBOzmtqDvwfN5i5jdHGvRJEPO4srLJlwp+HUAzY7bJo4DQErDr5SK8UfQcEtW7Y0R0aBiyYBy4t82PEaSBIHGcKaaNZPvCtJc05DPkAkTz31VCOrKreQMSWVNsZ2wCkCM2G9AL54v/Rd1FNbiH8CKdSjtXqcW7VBGvdFFPmAyw9uG5yEUusH3gUls0lzsnVHcLw42YNTOCgaRA6rFj4oMAccG9Yg23y1JFv3iUAm5CMq70HcxHjUNt9lj9oIsGkg2v75559vMABshjDrQwGUY/mActQYBfQdLNqmbbHQOvpVHkY+YPqFCRg+87ASdtQTm2TBDMkAACAASURBVEc5MR+QY2CDnCJhBdaKPn36lKLwyyEfOE4Kpa6m+ODXX9LvLmPMgnwAB71zB3E2wWLnH6mUfER9wKR1u4StGTZunJ4Js4ghQBnWPo0xsYl32jlHyQDWF6exQJ6jir4TqIu8ODhSHnTR2HrStkagzSApC6b7T3K5oI24PB828QfBR9r/tHNC21Hjxcm3uPfMdjPmqyXZuk8EMiEfPifAvsMR0EQ/2OyDacyhcBCc9txzz5mTHDjahiO0UICaUEzTKeu9GcGUzo8//rj5EsPJDZwM0VMo8DVDaeELBgF2CIADubCDBoOXsR122GGC/9QMjq8/BMmpnxntIPU62kTiMlhWcJwRicvsExGaTAqbiT1n+/6KpEvMQM7wxY3+NKEZjj2C5OCL3I47UHO5S3pum0xhHpgDvv40OBcEDrkhEO8R9jtWO+0YbaKCwE2sMUrc39W0b9fHhgjyd/fdd5ugWFiAQFY7depkLFfI24BSKf6IecHmpgm5wmQnTNpVRqPIB07oANOgXGiiq1tvvdXkoMGc4GLAV33aOeOYK9x/GixqxykAZ7iOkEgNfWM+WG+QNMS02LIYlnQL5AHWQSRFgyygPRxbx3uKdwLvCUiBJivDu4x3Em2jJLlcUMc+tQSr4nHHHVeCEfIP3GAZxakouAfRR9o5xY03SoZhcYTu4THb+t/ZciEfSQGnvNW2/gWLMyQCRKD6CKi1IY3LpfqjY49E4EcEvJAPBqNSBIkAESAC2SJgu9kYzJkttmwtewQyJR9JCWvs4TPgNPvFZItEgAg0XgTs7Ld2Jt7GiwhnXmQEMiUfdsBZ3KSToteLDBjHRgSIABEoIgLqckH8CbIRI3kdCxEoKgKZkg+dZFLMR1HB4LiIABEgAkSACBCB/BHIhXzkP2z2QASIABEgAkSACNQqAiQftbpyHDcRIAJEgAgQgRpFIBfyQbdLjUoDh00EiAARIAJEoAoI5EI+9NQLb7WtwgqyCyJABIgAESACNYZALuQDGCDT3owZM2TYsGHmXgIWIkAEiAARIAJEgAgAgdzIhxIQ3JEQVpjngwJIBIgAESACRKBxIpAL+UiTbIwXyzVOgeOsiQARIAJEgAjkQj4IKxEgAkSACBABIkAEohAg+aBsEAEiQASIABEgAlVFIDPygcvicLX04MGDTVrfcePGyauvvho5GcZ8VHWd2RkRIAJEgAgQgcIgkAv5aNOmjQwfPlzmzp0bOVHGfBRGBjgQIkAEiAARIAJVRSAz8lHVUbMzIkAEiAARIAJEoGYRIPmo2aXjwIkAESACRIAI1CYCJB+1uW4cNREgAkSACBCBmkWgKuTjgw8+kBEjRsjChQsNUAhK7dixYyFB03tpwoJlGSRbyCXjoIgAESACRKDGEMiUfAQ37s6dO8uvf/3r0ODTIhOQ4Bryorwak2oOlwgQASJABAqNQKbkA/e5BNOpt2vXTlZffXUZMGCANGnSxICBegsWLGjwtyKjhGPEkyZN4j01RV4kjo0IEAEiQARqBoHMyEeYdUDTrHfp0kW6du1aAqWWNnOdV8uWLaVnz541s7AcKBEgAkSACBCBoiKQGflQonH88ceX4jmi3BW1RD4Qr3L55ZdL//79BflLWIgAESACRIAIEIHKECD5SMAPLiIUWj0qEzQ+TQSIABEgAkRAEcicfMRlNbVhr4UMp3pKp0+fPpmczhk0aBBJDN89IkAEiAARKBQCTZs2lY022qiqYyL5iIE768DYFVZYQZYuXVrVBa6VziCI7du3r5XhVm2cxCUaamITjg1xocy4KigfMpMZ+XCdbNHrRwXLVjJukg8qBVf58aEUXMfoqz6xIflwlT3KTHFkhuQjQnofeughmTp1aqbHa0k+SD6oLF0RoMy4IsYNljJTCzKTCfmwM5i6JA/DqZdRo0YZnFyecwW2KPVJPqgUXGWRGwllhjLjigBlxhUxH3omE/KBicalJY8DohYCT10XMqo+yQeVgqss+VAKrmP0VZ/YFMeE7ksGXPulzBRHZjIjH/aUkojIGmusIUOGDGl0eTNIPkg+qCxdEaDMuCLGDZYyUwsykwv5cJ14Y6lP8kGl4Crr3Eiyk5n//e9/8sILL8iUKVNEUwJsvPHG8pvf/Ea23357wfuZVOBivuOOO2TGjBny7bffypprrinI4HzQQQeVro+w21iyZIlcffXVMn36dPNnJCrEhxc+wLTgBNy///1vue222+Stt96S5s2by9ChQ2XDDTdsMJybb75ZHn744dAh7r///nLCCSeY33zJzKOPPio33nhj6Ph22GEH6devXyhG9gOff/653HffffLcc8/Jl19+adYE1vHDDz9cdt55Z1lppZVM9bRYoI0LLrhA/vOf/yw3LrR97rnnytZbb73cb1jniy++2FwDgnLAAQfIcccdlyQeNfu7D5kh+aiiuJB8ZLeRVHHZvHblQyl4nbBD5y7YgHjcfvvt8te//jV0E+rRo4fsu+++sb2/9tprcumllxrSESw77rij9O3bd7nNFRvyTTfdVDpiH3Qzz5s3T6677jpDOvQYfpRlOOzuLB1HEcgHgvRxB1ZYSUM+Pv74YxMDOH/+/MQ1SouFnloMyz8VRT5guZ8wYYK89NJLpXHgktR6TjTp8i45vKKxVUk+skIyRTskHyQfKcSkQRUfSsF1jL7qu2Dz3nvvyYgRI2Tx4sVy5JFHGkvFV199JVdccYX885//lPXXX99YJNZZZ53Q6cCCcckll5i6W221lZx22mnmwswHH3xQ7rzzTvOFfvrpp8tOO+1Ueh4b3siRIw1Z2WabbeTZZ581X/HDhg2TFi1amHrYsEGIfvvb38pnn31mCFIS+UjaCF1wiVq7hQsXGrxgMcBhAMw5qSj52G677cq6NBQWqbvuusvM/6yzzhJcSgpMcL3Fv/71L9liiy3M31dbbTVzOSkuMU3CwiYfmMeqq66amE9o2rRpcs0115j+UdB3Uj9J2BT99yxkxnWOJB+uiFVQn+SD5MNVfHwoBdcx2vXhjsDX6/fff7/cZvziiy/KZZddZlwVMHcH3Qqu/bpgg039/vvvl1atWsnvf//7Esl46qmn5KqrrjLkIcoEj3HpvL777juzscIFgIKvdZj1sUna1gdYWmAFgOXjkEMOMWTjT3/603LkA/VWXHFF079u3pWQD1gNzj//fIH7Ys8995STTz7ZuCqUCMGNgIzNv/jFL2LhDm7aHTt2TFyeSsmHEgqbZKBT/fumm25qiBBIX17kA/iMHj3aWF+wzli/V199leQjcfXdK5B8uGNW9hMkHyQfrsLjssG6tp1HffjYQT4Qw4ANGhaCn/zkJ4JNFhvGk08+2eAL1h4DNnZYIhCXEVXsDSgtNjCjjx8/Xl5++WUJfpW/++675gv/66+/lhNPPDHS9aLxDEFiAEsKYgPefvttsV0L6qKBReWcc84xMR8gI3Gn+7IgH3DdAOfHH39cVlllFcGVDsgcfMstt5h4kbZt25rx2DEnYVj7IB9qccB4YAlCnMXs2bNl7Nix8t///tdYrA499FBD1PIgH7ZrDkQSsUBwv5B85KEplsUmmSirmTNnLmV663xA1lZJPkg+XCUs7Qbr2m5e9bH5wcrwwAMPGAsHrAzYcLF5XHjhhTJnzhyj1BFAGCx5kQ8QC8RqvPHGG8uRDztHEW7k7tq1ayg0cI1gAw+SD/tknxIbWH3gogEhOeWUU2SvvfYqWTWyIB/2ANddd11j4TjwwAMF93Og/OMf/5C7777bbNwdOnSQI444QsaNG2fcTAj63GWXXRKXvxLyYTeO4Nldd93VWH/WWmut2H7h2kJ8zNNPP23qwcIBlxXkAuty1FFHGSKLEhbzEYZFWMwHLEGbbLKJITKI1dFAY7hXYPUAjrCCtWzZ0uBG8pEoLmVVqAr50AAimDwbcyH5IPlwlf9aIx+Yn21NgNl/7733FlgCLrroIhOQidgK9ae74mHXT4uNvQEFLR9pyYdudknko3///vLEE08YFws2/jPPPFOaNWuWG/lQPGB1gTsFGydwQYwLLC3QObCAgCQlxWJozEXcmtiWp2C9uIBTnPI5++yzZe21145dcozzhhtuKBEQVAbmCPZEPI0ShbiAUxuLpIBTEM799tvPWL5ANJD4Ui0sID4kH5W8ofHP5kY+gouugo/hYEHhQ4z6yshvun5bJvkg+XCVwLQbrGu7eda3gzOxYcD1MnnyZGMNCfrzKxlHEJs333zTBHjalzdiI8LGBbcLLBHlkg87GNLOURS0fODrHG4C6L8zzjhDtt12WzNF3ZgrsXzAogIdgi93zBGWjYkTJ5qgUDvgFbj89Kc/NWRv1qxZpn9YDOBuiQscxRFXHCMul3zAbYFxrbzyyuZ/P/30U2OhwIaOAmxgAYkqiJuBhQpjxg2riEtBTA7iVTA/uGK6detm/n9aLNAX1ggEDM/hVBHGBYIDcqGBxpCNK6+80hyFBk6w2tlry4DTSt7U8GdzIx/2jbAzZ840Lx8CePDlg/8PgdR/Zz+tYrZI8kHy4SqZtUg+7M0WX62wBsAVg6/xKJcLnqnU7RJFPuD6QFApzOdh5APuILgkevXqZVwYYSUqHsN26SDGZY899jAxIEklLL4kKeYjrE3Ex+BjDkXdRpAZuDgwL/vYapxbKdh2OW6XsPHZVrC4DRxrj83/+eefl80228wQNyUAcMUgHiQpOWUYFsExARvEveA0C9w72ibu8cLpmbiCoOGw/CtJa10Lv/vQM7mQDxVcCDssHCAaNvnAv2EStI+c1cICVTpGkg+SD1cZ8qEUXMcYVh9fqzgFglgPWB/wxYkS53KplHxEjRtf4djAEDQaPO2iGxaOYMaNTd1GaMs+7YKvaMwTmzyIFSwdeqQ3Dsc8yIeSJ3zsvfLKKyZZF+IWYPXAqRwkVMNXfZLrA+POg3zAanH00UeHwmL3FyQpae8As8lHFJEMkg9ggbgkBAQnWX1IPrLQDD+2kRv5QMDVSSedZMxYJB/LACf5IPlwfX1rlXyEEYksXS7A0QUbPeaL54455hhzLBZmfugpxH3AHYH4DMRM4AsYZAUbN452wjQPkgFSgU0c2VCxuYGwICspTpEg9wTIC2Iiwkqlbhe4VpADA24L7cN2u9jBvXBV3HrrrcaaA6sPxoYjziBO9omROFl0JR845QRrN+J7kNMEx4dtt4vt9gEhBe5wryDoE6QNeUU0Eyn2DBA84L5o0SITP4M5qZUCbqe0WODUD4gwAnJBNIJuF7gFkRxOA1ltTOh2cdVWbvVzIR+6aHh54W8Nkg/bJQM3TGMpJB8kH66y7rLBuradd33d8DUGI87lUs5YXLBBHAriI3DcNlhAOLDZaS4LO5hRb9vGHB555BFjsbVjSvSjAknLEJOg6b+DfUSRjyBGwec0dwjIB9woIAXBgj5hZUaa9x9++MHEnMDFpAGviMHQwEnoZJzkQOxJXHFNMpaUxhzHZmH1wFjtIF91gyEmIwpfHSdiBEEcP/roo1RYQN/GpXwHFkhaBrITVkg+ynkr0z+TC/lA97aAhQ1HX+r0Q11Ws5qX1gUjqssds86R5IPkw1XeXTZY17bzrm9bC5LcGuWMxRUbEBAcmYVlA1/f2PCwQWPjRoCmljDLB34D6UDKbQTPwuqAgk0cpMo+iRE2F3yBQ5/A9WHf7WK7CsKesxOXYdPFFz9cQJgLSBPcPHBn4Ogo9AswAUkBCcGx2k6dOplm7dTwhx12mLGAZF2C97IA380331wOPvhgc3+KnlQJs3yobgS+9957r3z44YcmIFSPxYLcAWMld2mwsNcMbSL3DIJicSQXwazAVjPNRpEPxKHAJcO7XbKWlpzzfIQdc0oKGkpioC4QxEWWx7WjBAd1sgyKJfkg+XCRX9R13WBd28+zPlwvSNKEr/usXS61jk2euNeyzOSJC2WmWPo3N8tHVkJkW1BcLA/lPodx5xUQS/JRLOHPSkbzbKeWNxL7HYwLNiwXv1rGptw5p3mOuFDPpJETu44PmcmFfKjlICqXR9GP2sI8ipL1LYYkH1QKtaAUXMcYVV/zRqTJMVFOnz4UZjnjrPYzxIV6xlXmfMiMF/KRl2XBFfCw+kqcECGOdMwIvEJJyg6Ypm+SDyqFNHLi+4vEdYxh9eGvh8sFqb5xkgS5PpLuE3Ht14fCdB2jj/rEhXrGVe58yEym5CMulW0QjCw2c1eA09QPi/fQeSE4rRJrCMkHlUIaGawH8uE6z3Lq+1CY5Yyz2s8QF+oZV5nzITOZko+kEy4KSDlBp0Ew43L7lxtoqn2EuV2ycBWBfCABEAsRIAJEgAgQgSIhUO2LZTMlHwpkUsxHpYDHXWCEtiu1qoTlIckiNwktHzl+kSDF9BVXiHz7rcgqq4j07SvSr1+loub9eR9fJN4nnXIAxCYcKOKSo55JKZu1Vs2HzORCPvIEXl0gSKiT18V0iElBQiK9QEotOrg1UhMRlTNHko+clMLZZ4tceaXIokU/drDaassIyOjRqZcK+RsQp4ALuZBTQAvyF5x++ukmF8Qf//hHk9kyrOBSrN13393c2Ir6yJxot5N6IFZFH0qhnHH6eIbYkHy4yh1lpjgyU7PkQ++NcRW+tPWD1hWXY75RfZB85EA+YPEYOrQh8dBumjVbRj769Em17CAfSAYF8oCLrbTg73o3Ca4FTyIflRIOe7BUljnITCppqN1KlBnKjKv0+pCZ3MhHUibScuMy8nbpuC6aS32SjxyUQtu2Iu+9F93wFluIzJiRaplAMpA58v3335fu3bub2y9xa+mYMWOMBQPJskA+cAoKF3ShIEMi0lmjrlo+cLcFntE2UnUeUcmHUqhkvNV8ltgU5yu2muteSV+UmeLITG7kIy4gtNKAU1glcAVyrd2KS/KRA/nYZBPk8o9uGL+//34qfQXyYZcjjjjCXH4FWYObD5eIBS0fICTPPPOMsZSQfKSCObNK3EiKs5Fktqg5N0SZKY7M5EI+gnEZwbweIA9z5syp6NhqHLmpNOA0L/kn+ciBfLRrJzJrVnTDHTqI/N917knrquQD8qNEA3c7II4DN2Lq39AOYj9wLwcKbhol+UhCN/vffWwkuBsEN6wigdq8efNknXXWMRfK7bbbbqW7S7KfqVuLPnBxG6G/2sSmkZAPjctAwOYNN9xgrqyGmTr4bxdRTJNLpFyXjss4yqlL8pED+Rg/XmTwYJHFi5dvHEGnY8eK9OqVarmUfOASK7hNENCMvw0aNMhcv67k48EHHzTtwTJCy0cqaHOp5GMjCUsnAGL6+9//3lwBX4TiA5cizDvNGIhNIyMfIAyXXHKJnHTSSeb64iJnOE0jwOXWIfnIgXygyUGDRCZMaEhAQDz69xcZOTL1cin5AKnQky84saLulzDyoTec0vKRGubMKma1keC6+pEjRwpONdlFb43FrbV66y3qTps2TX71q1/JK6+8Yk5H4YNq6NChsuGGG2Y2N7uhTz75RO6++26TLVZvs91zzz0Ft9OG3cqquCA+bvz48fLyyy9HjitInHBzL25/hawjyLp58+bLze3LL7+UCy64QIBFsEDHnXvuueYWWy3B225RBx+Ihx9+uOy8886lm2pzAS/QaFYyU42xVrMPH7jk4nYBaHairrDg086dO1fkdqnmwmTVF8lHTuQDzU6cuOy/JUtEmjZdluOjd2+npbPJBxQmYopAKhBMitgPJR9wGQ4cOFBAqjfaaCNzPfepp57KmA8ntCuvnJXCTEqOiKvhIQe4vl4LNmlc037nnXcKiMDJJ5+cyyY6e/ZsGTVqlOAa+mDZZJNNTODzmmuu2eAnF/JhEye4ka677jpDOjA/lLD4vDjrc5B8fPzxx2b88+fPDyUqPXr0kH333bdyYUjZQlYyk7K7mqnmA5fcyEcwV4YtsJW6RfI6SZO3pJB85Eg+8l48T+37UAqepurcbVbY2OQDrmK42xDb8eyzz5qPKNxTgy/00047TXBJHn5D3Nodd9xh8v7g781wrDvjgn7Q/5NPPmksBcgd07p1axPgDJLw3XffyVFHHWVijuyShAssFyAEsHDgFBese5gX5vTXv/7VxLDAzXj77bcnko+kFARTpkyRu+66y7Rz1llnmWPsaPvyyy+Xf/3rX7LFFluYv+MurWqUJGyqMYYi9uEDl9zIR54A53mSJs9xk3yQfLjKlw+l4DpGX/WzwiaMfGBO2NyvuOIKE1isH0zI8QILGE5AIRAZX+5wz+RRYDWAewObNVw/cFOgfPXVV4Y8vPfee7LDDjtIv379pEmTJqUhJOECt9E111xj6oPQaF4akJ0VV1zRBM5qnqMky0cS+VBdHSQZ+vdNN91U0Mbqq6+eB4TLtZmETVUGUcBOfOBSc+SjGidp8pINkg+SD1fZ8qEUXMfoq35W2MSRD8R0IKhYN893333XbPzBcuKJJ4a6D2bMmGHqg8hElV69ehnXTbC8+eabJhYFLhB7kwdJAHl4+umnTZwJgl0Rm6ElDhfEjCD+7p///KfAbYN27We1jazIh010YFE54IADBK4k5MaBK+nII4+UQw89tGonhbKSGV8yn1e/PnDxQj6yOO2Sx0mavBZW2yX5IPlwlTEfSsF1jL7qZ4VNGreLujdsQmDPOw/ygYBWnLpCCVoY1HIQ5sKOwwVE6rLLLjOEJsxl40o+tP5KK61kyAyIxI477lgiEyA7N910kyFKKLBwwI0FMgb3FsYAl0+1SlYyU63xVqsfH7hkTj5sl0jwxYj7LS3IavlQ8lFLJ2lIPkg+0sp5mq9Y17bqrX5WCjMu4BTvLKwS0Dd5uVei1sW+4iEL8oENXy05LVu2NKdSoKPDSlrLR/BZ4AWs9ttvvxIBQYweUi0oAcEzcOf07NnTuHzwTLVKVjJTrfFWqx8fuGRKPsJum0XCpl/+8peGbavQ6YVt5QJbqydpSD5IPlxl3odScB2jr/pZYRNHPhBTAbdItWISbCwRazIOdxdlZPmAqwWXJoKEHHzwwXL00UdHbvxx5APjAaHAKSDoNLT33HPPGYIBqwbynUDHIwEb4lWQ+RenxfRkGJK0zZ071zwLV0y3bt2qRkCykhlfMp9Xvz5wyYx86AkUMGowWhT7hEuWWUfzPEmT1+KiXZIPkg9X+fKhFFzH6Kt+VtgE3S7777+/ifNAsCk201122UV69+5dlnugkpgP6DmNL7EtH3CZ4LTLE088IWEBm2G4IE7k2muvNdlZcbIE5ADPJlld0l6FYceh6DOwqiBD8PPPPy+bbbaZOa6MY8HYK+CKQTxI2vazkrGsZCar8RSlHR+4ZEY+gu4QBRVWigULFsiAAQMaRGQXBfRqjoPkg+TDVd58KAXXMfqqnxU2YTEf2OBx1PSBBx4wpAP5NLbaaivnqVZCPuxx2addFi9eLBdffLG8/fbbsscee8gpp5zSIMdIGC44GTNixAjBs/bx2jzIhyYug5tq+PDhxsoRzOsURaycAXZ8ICuZcey28NV94FIV8gHk1RpS+FXIcYAkHyQfruLlQym4jtFX/aywiTrtYv+9EutHufjYJ1OQGRofcOutt545BnvLLbeYZvWoLCwPf/7znwWp/+HeQMZVWBVQ7Hwh0EH28dpyyMfjjz9uCMWBBx5o7jwKul2U3GD8mglVxw+XzKJFi+RPf/qTscLQ8lGudGT7XFbvksuoMicfEMo0JUs3TJr+XOrYrFyfy2K8JB8kHy5yiLo+lILrGH3VzwqbKPJhb9ppXBV54IDU6EjIBfdPsHTq1Mm4g5Djw068iLEiOy82fBToZJAAHG2NO15rn4QJmwvcUSeccII8+uijcuONN4ZOF253JA1D37AePfLIIzJp0qRSxtTgQzjxcswxx+SSHTZsgFnJTB5r7bNNH7h4Ix+VZDnNO8NpXnfPkHyQfLgqGB9KwXWMvupnhQ3uKLnwwgsFmT9hod1nn31KU4LbZPTo0Wbzx10qyEtRzYINHLlFkMYdbhYQonXXXddYHTBOPaYaZ/n4y1/+Yu6Ggf6Bi2avvfYKnYId4BpHPjCml156yaSXR5ZUHROuGQBBse+bset++OGHBkc9losLHGElwb+rVbKSmWqNt1r9+MAlM/JRLZDQT1yGU/xeqZWC5KOaq7msLx/CX/1ZuvdIXEhYXaWGMkOZqQWZqTnyEcxw6gpymvokH2lQyrYOFWY4nsSFG4nrm0aZoczUgszULPnQJGOuIKepHxbzkXSHQZp26XahUkgjJ3YdbiSUGcqMKwKUGVfEfOiZmiMfABXR3iAI1Tq+i/5wO2OlydFIPqgUakEpuI7RV30fCtPXXF36JS7UMy7ygro+ZKYmyQfAiov7qDTmI7hwGuCK67MRnV1uAfmYOXNmuY/zOSJABIgAESACuSDQvn37XNqNarQmyUdYGnd7gpWcpAkDKkvygehvluUR8MG8a2EdagIXpAC/4goRHAddZRWRvn1F+vXLHd6awCZ3FPguuUBMmQlHywcuuZAPO616MLOdi6CE1dW2W7VqlYvbBUQDaYhx34CekwfZmTp1qjk7bx8jc50L3S40h7rKjA+l4DTGs88WufJKkUWLfnxstdWWEZDRo1M3NXnyZJN4Clett23b1jyHO0F23313adeunUmM1bdvX3M0U0s52KAf5LP44x//KKuuumrq8dVSxXJwqaX5VTJWYlPn5APTswmITjeLoM2oNO6VCGTw2aBlJStLCskHyYernBZaWcLiMXRoQ+KhE2zWbBn56NMn1ZRBCpA5E0QDd4DY5MMmHHZjhcYm1azzqURcqGdcJcuHzORi+QhOPHhrZKUpdasdcOq6kFH1ST6qoxS23357k80RtykjMdShhx6a1RJWvR0fSiH1JGGheO+96OpbbCEyY0aq5kA+kI77zTfflCOOOMJYONTysc0228iYMWOke/fu0rp1a2O1QEIsLbipVevfd9995s+wkqAdzObCFAAAIABJREFUtIGCv+NvG2+8sTzzzDOG4OA3rb/zzjvXjTWk0DKTShryq0RswrH1gUtVyIc93SARKTc4tJoBp1m9CiQf1SEfkKnXXnutQWcgISAjICJIMV0rxYdSSI0NcPzgg+jq+P3991M1B/KBAnKA/w+CgRtR4XaxyQeuaFfygBNoyLAJIgFXyuzZsw3h+Prrr0tkBeRi3rx5JWKBevq8PTAlOlFWllSTKEilQsuMZ4yITSMkH8HcGdggcAfBs88+Ky5ujTB3ThBOl/aq+S6QfFSHfKCXV199VZ588klzdXeQiED21CoSlWq6mnIR11ehlWW7diKzZkUPv0MHkbfeSgWlkg+k3AbxAIkASUhLPvD8hAkTGvQFi4i2oaTCJh+zZs2SgQMHGhcxilpQUg24wJUKLTOecSM2jYR8BK0cmHZY3AcEAsGduCCpngvJR/XIh90TXDD33HOP+Q+ERDcb1FlzzTWNa0atIvh3kUqhleX48XihRRYvXh4yBJ2OHSvSq1cqOJV8gHSAIODfzZo1M0fbbcsHGlPCsPrqq8tll11mAlSjLBfBvyv5wIVs6sqJez7V4AtWqdAy4xkrYlPn5CNoncj6xItn+S27e5IPP+Qj2CsIiJIREGS7vPLKK+ZuoKKUwivLQYNEYHGwCQiIR//+IiNHpobRJh9wm2hcB6wRNvmARQuuGVgybGyUsARPsaQhHxpHorEmqQdd0IqFlxmPuBGbRkA+cIvisccem5s1I8yqUm78SLXeBZKPYpAPexSIGVCLiJISWEGKUmpCWU6cKIL/liwRadp0WY6P3r2dILTJBx4EmTjnnHOMKyQY84G/a7EDRe0AUhAUWEXgdoPrJsztYrtqttxyS+nRo0eDo7xOEyhQ5ZqQGU94EZs6Jx95y1XY3SvaZ6UnafIcO8lH8chH2vXGFzViR6odtEpl2XCFbEvGG2+8YYgjTsFobpC061nP9SgztatnfMmlD5nJ5bRLUkbQSo7KattYpODdLvpby5YtpWfPnr7WMbJfko/aVQqIC7n33ntLE6hW0KoPpVC4F8caUDBI9JBDDinlBSnyuKs5NspM7eqZasqJ3ZcPmfFCPiq5sj4pyVglbee98CQftasUfAWt+lAKeb8HWbVPbIpjQs9qTfNuhzJTHJnJlHykOQarUy83PoPkI+/X00/7taYU4oJWIduIH8Ax3kqDV2sNl2pKD7EpzkZSzXWvpC/KTHFkJlPyERYEGjbVSuMykGBswYIFkW6XMJdMJQKb1bO0fNSu5SNOBuygVds1g2eQ0OzGG280sSLlFCrL+pSZcmQh7TOUGcpMWlnRej5kJlPyoRNJivlwBSZYP4nkZHGHTKVjDHue5KP+lQLcM2oVwf9CVhEkiYvRyik+lEI54/TxDLEpzlesj/Uvp0/KTHFkJhfyUY5QuD4T5uKp1KLiOgbX+iQf9U8+gjOEVSQqnTvIybRp00zK9yj3DJVl45MZV70SrE+Zocy4ypAPmalZ8uEKbhHqk3xQKdgIwBUD8oESlWnVh1IowruSZgzEpjhfsWnWqwh1KDPFkZnMyIfm3oDLY/PNN5dx48aZ+zWiikvAadDKUVS3StLLRfJB8mEjAKsIEmEhV0Uw06rePQOrSS3fypv0TlTyOzeS4mwklaxjNZ+lzBRHZnIhH7inZfjw4TJ37txIuXK9/E3jSIKEJu/U7chJMmnSJMmiH5IPko8oBDRoFURErSFaFwTEvn+mmsq6yH1xIynORlJkObHHRpkpjsxkRj6qLXzViPnA1+gNN9xgLrjKInEZyQfJR5r3xA5a/ctf/iILFy5s8BiIyB/+8IeKj/GmGUuR63AjKc5GUmQ5IflIXh0f71LNko8gnHbKdVerStTS4EgvLp2aM2eOqVJp1lSSD5KPZDXQsAZe0MWLF5cuwkOKdxSQD6R8b8zFh8KsBbyJC/WMq5z6kJm6IR8gCo899pjBPAvyYWdKxSV5JB+u4uxW34fwu43QT+0gLnDPwPWImBAEqQYLrCYgKNtuu23o735mkU+vlBlaPlwlizJTHJnJjHzYm38agXAJOA1rL+pyuSyCUTW+pGvXrtKxY0fB3Eg+0qxq+XWoFLJRCvYdNBq0ioDVqOO+5a+Y/ycpM9nIjP+VrN4IKDPFkZlMyEdUMGicSLlaJ6JSt2cRCBocJ4gNAk314jqSj/yVA5VCNkoBuUPgjmkMQauUmWxkJv+3uzg9UGaKIzOZkI+8RcsmHnknEgu7OyZL8jFz5sy84WL7REC+/PJLmT59ukydOtX8ZwetNm/eXDp16iRdunSRnXbaSTbccEMiRgSIQCNHoH379lVFoCbIBxDRI682OpW6bsKQjkvd7mqtCbbPgNNo2eYXSb5fJIgTwTFe/KdBq9oj3iO4a2DpC4sjqapGcuiMMpOvzDgsRc1UpcwUR2YyIx8ag3H88cfL3nvvnZhkrNKNPCzGJA8XDJYqS8vH0qVLa+ZFreZAqRSqpxQQtKr3z9gX4eEWXvy9VgplpnoyUysykTROykxxZCYz8qEWgz59+mSe4TRJoIIxJ5USm2B/JB9JK1D571QK/pQCrCF6gibq9l2coimaVYQy409mKn/j/bRAmSmOzGRGPuwp5X2rbRh8eeT5yPr1oNuFbhdXmSqCskQK+DPOOMOcmClSptUiYOO6ntWoT1yoZ1zlzIfMeCEfiN8AWdDTJK5AoX7U6Re4fXBEtoiF5INKwVUufSiF4BhhGenRo4d557TACqJHeeGu8XGUtwjYuK5nNeoTF+oZVznzITNeyIedwKtFixapcQqL88j79EvqwaWoSPJBpZBCTBpU8aEUosYI18xNN91k4kKiglaRUwQBrNUoRcKmGvNN2wdxoZ5JKytaz4fMZEo+oqwRYUC4nFQJtptXYKnrgrnWJ/mgUnCVGR9KIc0Yo4JW8SysInDP4D9YRfKKFSkqNmnwy7MOcaGecZUvHzKTKfmIO6Zqg1FL1grXRYyrT/JBpeAqTz6UgusYUR+uGT1BAz2gBZYQ/JZHqRVs8ph7XJvEhXrGVeZ8yEym5EMn7CPg1BVsH/VJPqgUXOXOh1JwHWOwPtwzSkQQF5LXBXi1iE2l2KZ5nrhQz6SRE7uOD5kh+XBdpQrqk3xQKbiKjw+l4DrGcuqDnJx44okmPgTuGVhIXN0z9YpNOXj63kgqHXO1nqfMhCPtA5dcyEe1BKnW+iH5IPlwlVkfSsF1jOXUhyvm8MMPb/CoTUTSBK3WKzbl4EnykQ41ykydkw+6XcIXmOSD5COdivyxVj0rSwStaqyInWkVs8fRXfsob5hVpJ6xcZUTko90iFFm6px8hF3Olk406rsWyQfJh6uENyZlqXfPwCVjB60CMzu5meYUaUzYuMgNcaGecZEX1PUhM7m5XZCTY8aMGTJs2DBxyeXhClot1Sf5oFJwldeSUhg3TuSKK0S+/VZklVVE+vYV6dfPtbmaqa9Bq8grEswpAovIE0884UVh1gKAPjaSWsDF1yZbC9j4kJncyAcAD0sKpgvhkuejFhYvzRhJPkg+0sjJcib0a68VufJKkUWLfvxptdWWEZDRo52anDVrlgwcOLCUrfSQQw4xqdMrLZdeeqnsvvvustNOOzVoavLkyfLiiy+aEy+rrrpqWd3gXhn7KC90B6wjPhRmWROo8kPEhXrGVeR8yEwu5CNNsrGsL39zBdtHfZIPKgVXuZs3dKisB6uHTTy0kWbNlpGPPn1SNQvicf7558sf/vAHadu2rXnm6quvli5dupT+naqhkEpR5KPc9tI8F1SYICk4QQPLCJKbpQlaTdNPrdXxsZHUCkbEJnylfOCSC/moFUGs9jhJPkg+XGXu2403llU+/DD6sS22EJkxI1WzcQQhaBG56KKLjBUDVgtYLz766COZPXu2wFKy8cYby4QJE8z/4tK5tdZaS9D2uuuuK3fffbexqvTt21eOOOII8/wzzzxjrCuoc99995mx7rzzzhVZQ9BGUGHCGrL33nuXsLCDVnGUt7EUHxtJrWBLbBoZ+Zg/f76ZcatWrWpFRnMZJ8kHyYerYH274Yayypw50Y9tsonI++8nNvv111/LmDFjpHv37olWDhCR2267Tc4++2x544035MILL5SxY8fK2muvLaeffrqxKCiZAAEByQCxmDdvniEUc+bMMf8ePny4vPvuuyXyYQ8yC0tJ2EYCAqL3z6QJWk0ErgYrcIOlnnEVWx8yk5vlI+h60RgPgDJu3Djp2LFjYW+f1aPCCHpDySodPMkHlYKrUvi2TRtZZfbs6Mc6dBB5663EZj///HMT/A3S0Lp1a0MSXnjhBfOcWjnCLBMgH2q5CBIYWERQlHxozIdd77PPPis9H2VdSRx8RIUkhRkXtAp9ZB/lLXcMRXwuCZcijrlaYyI2jcDygWDTBQsWyIABA2TmzJny0EMPmf/fpEkT8/9xs63+u1qCl7YfjA+la9eu5n+zOrlD8kHykVYGtd68YcNkvUsuEVm8ePlHEXQ6dqxIr16pmg2zNujf0ICSjKDlIwvy0bt37waWl7wsH1FAaNCqBq7i40gLcoj06NHDWGvqoXCDpZ5xlWMfMpOL5SOY5wNEwyYf+PekSZNq5hhuVuMl+aBSKEspXH+9yIQJDQkIiEf//iIjR6ZuEvEX6kLRgNMw8qFxHrCOuFg+MBBYVkBegm4Xm3yo5QUWk+DpmNSTqTA3gd49AzIC9wzSAYCg1EPxsZHUCm7Eps4tHyAfl1xyiZx00knSpk0bY+WoVfKhLpiWLVtKz549K3rHSD5IPlwFqKQsJ04UwX9Llog0bbosx0fv3q7NGWJgH7XVoFE0hHgOBJVutNFGstlmm5ViPtJYPnBqplmzZsZKiGIHrOrzcNMgUBVlyy23NNYGX+TDBg6ZVlE0eVkQVLiJ8VutBK1yg6WecVUMPmQmF8tHcMMOkg/bJQM3TNFKMOajc+fOFRMPzJHkg0rBVdZ9KAXXMfqqXw1sgidowjKt+pp/VL/VwKVoc047HmJT55YPTA+mzBEjRsjChQtDZzt48GATdFoLBWRp+vTpMmTIEGPJKbeQfJB8uMoOlaV/mcFx4rBMq0UNWqXM+JcZ1/fcd30fMpOL5UOBDEs2ltXJkWouls4DyZg0CLWc/kE+EHzLQgSIQO0h8OWXX8rUqVPNf/gYsT+smjdvbpK1derUSWApxb9ZiEAtIdC+ffuqDjdX8lHVmeTYWVa39NLywS8SVzH18UXiOkZf9X1jEwxatXHAMV7EtJxwwglVh8c3LlWfsEOHxCYcLB+4kHwE1gJE49prr5Vu3bqVXCwIlp0yZQrdLg4vuWtVH8LvOkYf9YlLbRBWBK3qMd577723NOilS5dWXWwoM7UhM1UXjJgOfchMZuQjeLxW54mNGxkPKz0pUs2FQoDsqFGjSl1m5Sqi5YNKwVWOfSgF1zH6ql9UbHBkF1YR/C+sH2EFCdCQXyTqhE0lmBYVl0rmlNWzxKYOLR9x5KPICcWyEuo07ZB8kHykkRO7DpVl/ckMSAnuw0HRoFW4Z7K6CI8yU38y46o3XOv7kJmqWD5IPpaJAskHlUItKAXXMfqq70NhZjVXWETgpglmWrWP8sIyUk6pZVzKma/LM8SGlg8XeambuiQfJB+uwtwoleW4cSJXXCHy7bciq6wi0rfvsqRqgVIP2GiciGZatado3z3jYhWpB1xc35O09YlNHZOPuXPnppIDvWiuiEnGUk2gjEokHyQfrmLT6JTl2WeLXHmlyKJFP0KFVPIgIKNHN4AvDpvg3TH2fTWrrrrqcsuAy/CQTh4ZV5H23S64lA/ZX/v27VtRRtaktdegVRCRadOmNaiO2BBYRZBlFaQkrjQ6mUkC1vqd2JB8yAYbbFAzd7s4yHZsVZIPkg9XWWpUyhIWj6FDGxIPBaxZs2Xko0+fEoRZko/gutg39rquWRb1NWgVRCTonnnllVdi40Malcw4gk1s6pB8OMpAo6xO8kHy4Sr4jUpZtm0r8t570RBtsYXIjBkVkw9clnfOOeeYdnCh3NixYwUX7am1BPfb6B002pldz3UNs6iP0zEgIbCOINsqLR/lodqo3icHiHzgklnAqcM8G21Vkg+SD1fh96EUXMeYWf1NNsG9DNHN4ff3309NPu67774Gbe28887GtWK7XXCDr158Z7tqbMsHXDJjxoyR7t27G5JS1PKzn/3MHO/dZ5995Pjjj5e99trLHOdl+RGBRvU+OSy8D1xIPhwWqNKqJB8kH64y5EMpuI4xs/rt2onMmhXdXIcOIm+9lZp87L777qUYDTvmAw2AhLzwwgumrUMWLZIzPvlELl13Xdl9v/1kpwsukFokH4ije+211xrgp0GriBXJI6dIZmtfpYYa1fvkgKkPXEg+HBao0qokHyQfrjLkQym4jjGz+uPHiwweLLJ48fJNIuh07FiRXr0qJh8PPvigaeOI55+XF2+9VZ5ZYw0545135NL27WX3hQtlp+OOk8mdOi2rc8QREmf5SApkDcNGic1BBx0UGeRaLqZwyyBD89///vfIoFUQEpCRxlga1fvksMA+cCH5cFigSquSfJB8uMqQD6XgOsZM6w8aJDJhQkMCAuLRv7/IyJENuio34NSQj2nT5IgbbpDJa64ps5s1+5F8fPqp7PTNNzL5d78T2WOPXMlH8FRNVjgqLnFBq3DH2Ed5G4tVpNG9TymFygcuJB8pFyeLaiQfJB+ucuRDKbiOMfP6EyeK4L8lS0SaNl2W46N37+W6KZd84LqHgSeeKF+stJJstHix/OLTT+XU995bZvkA+fjsM5m19dYysG1bE5A6cuRIuf7660NjPmzLBwJZYdX46KOPBEGrhxxyiJxxxhlm3Pg7gljR3o477ihbbrmlITYaZ7LNNts0dAVZz7riG4ULglYRrIrU70H3TNIJGtcxeK0fkyemUb5PKRbDBy4kHykWJqsqJB8kH66y5EMpuI7RV/2KsHEMbo2aY5B8XHjhheb0zNprr21SCSj5AMkYPny4aQY5Q0BMbPKB/CJaKg1wTYML3DN6K6/mF6kL60dCnpg02Og6aH4XXatqyjnIKoKhgwHSeY3BBZesxpAZ+cCXwWOPPZZ6XEwylhqqRlHRh/DXArDEJSfC6hjcmpZ86MkZ1FerBv4/LCHqZrGDWe0TNthswo4Au8ppljJz4oknmuO9muCs0AQlRZ6Yd/bdV9q3b58KUqyHrtWgQYNK9/GketixEojO6NGjJe9+ooaVpcyknXom5APX0I8bN05g1ktbmGQsLVKNo54P4a8FZIlLTuTDMbi1EvIB4oESRz7atWtX2nyaNm1a0dHeLGUGZOMD6/izZlotZNBqijwx79x7b2ryocQQhFJPTsHShYDer776ShYuXGhuP8fepyensM4XXXSROWWF5/W4N7LjYv2V0NiuOdzzA2uYyonKmrrt0A6KtqXtZ0VW0XaWMpNWr2ZCPtJ21tjr0e2S00ZSx4LlQynUCpwVY+MQ3FoJ+YAL5rbbbpOzzz5blixZEup2sckH+lKXTTl5RSrGxZosglbt+2eCF+FlGrSa8k6fSPlM4Up75+GHU5EP2xLx7rvvlnLBgHwMHDhQhg4dagiGnScm+P/V2mW70T777DMJc81BRmzLRzD/zLx584wLRuOK4vLVlPP+Zikzafsn+QhBKmjJycpKQ/JB8pH2xdR6PpSC6xh91c8Em5TBrZWQD/sreOONN5bddttN1llnneViPvRLGUGprVu3ljPPPLOspGaZ4BIx4bigVbjS1T3jchGe6crhTp9IeWvXTi5daaVS0PBy9Tp0kHfuuacB+Qhzd4BgDBgwQBb93/1CO+ywg6y44ooyZMgQAXlQIolkdVHkQwOM7TG0atVKTj31VBPsa8cCwapik8+11lqrQbu2a84eLyxkDfLV5BCknOe7nRv5SHLFZLWh5wEO4lfw8nft2tU0j38vWLDACGQlF+GRfJB8uMprnhuJ61iKVp/YhK9ItXCxg1bvvffeBoPBUd4pU6YkXoJnHkoRq2Hf6RMphzg99Oab0eTjyCPlneHDU5GP8847T4KXpMLdYVuxQD7UEgKLUFiqfjuQGOO2yQr+rcSiHPLx+OOPGyjUnWPHG7m+q9WSGXtcuZGPuADUNdZYw7DINm3auGLkpf7rr78ukyZNqvgiPJIPkg9XAfahFFzH6Ks+sfFLPoK92+4ZxInceOONgniGxJIiVsO+0yeyPdzPs/LKhnxs88UXMub/AksfX289afHddzL2iy/kf5Mny7rrrluKsUDKfRQN9LQtFl26dDHuFbhNELOBI9r4/yiwYMAKZMd6gHwgduOhhx6S999/X+bPn1+qCxJyzTXXyJtvvimLrSR6P/nJT2TllVc27jhYMiZOnChIkx+V9t+2fNjkA+OGm0ctKomYByr4eJdyIR9ggThWhsWD9SC4eWNxsJA9e/Z0xchLfZKP/GH3Ifz5z6ryHogLCaurFBVBZhArEnWvDEjKtGnTjIsG989IilgN+06fSDw22UQubdKkRD7+uOWWst4335gEcpNbt5bZ668vB912myDJHNxfsBhg00Yg52WXXSaI7cC/f/7znxui8O233wo+GA888EATdAtcQSI++eQTYz0566yzjNsDc1m6dKmpCwLyww8/yFZbbSXNmjWTqVOnmr+vt956pr1u3bqZ+3dAEkBkQM423HBDufjii+Xcc8+V559/3hAdjC/sziGbfMAFhPgT7LcbbbSR/OIXvzCkqJziQ2ZyJR+43Khjx45m4W644Qbjw8TiBP9dDljVekbdRy1btqyYLNHywY3EVW59KAXXMfqqT2yKZflIKwcIUsWGjWIyrX73nRy2aJEg4XvoNXiBO30i+7FiPtTy0f3DD6XtV1/JrNVXl9u22koOmDBBnn76abPpI7YiaEnApq+uFVzQN336dOndu7c51QLrxCmnnGK6R9wHYjXOP/98Qy60wBXToUMHQVgBgkPxAb7aaqvJpptuaggGLBuoY8dq2PMJu/wwLa6V1PPxLlWFfICZXXLJJXLSSScZV0tWloRKwE77LKw0YK+IPgdxqqSQfJB8uMqPD6XgOkZf9YlNbZIPxIrA0hCWaXU7ETlMxBAR/H8JudMnUt7Gj5dLJ06U3T/5pOR2KZGPFi3ktkMPlc6nnmosHepmsckHsr+CUCDQ9Morr5RevXoZ1wrIB/Kv4MTJiBEjTPeoi6O2sD58+OGH5m+wfoBYrbTSSqWTTbDub7311uamYbR59dVXl/JhISh3/PjxxvIBK4rP4uNdyoV8AETEfKAA/LDg086dO1dsSch7sUCSwHgHDx5sLDiVFpCPmTNnVtoMnycCRIAI1AUC//nPf8xm/Mqtt8rfrHwimNwmK6wgu262mexx+unG3dG8efPYObe4+Wa5bfLkUPLxbvPmcuN++8lR551nXCvbbrutcY2g76eeesq4L0AiEEeBvuAagqtkv/32MydRLr/8cnPoAC4RlPvvv9/EbiAoFenyMQ+4PnAyBpaV4447zhxOQF+w9MPFBPJxzDHHmHZQQHRAZhCDou36XNS0ydeyGmNu5AMbN0xMGliqcSBYrCKfdFFgsyYeaJeWj2ix9cG8s3qJ8myHuFBmXOWrZmVm4kS5Z9Qouee//5Unv/lGPvjuuwZTxwb+hz/8QSKP8YYEnAbdLodde61xg2isxFFHHWWCQ9USosedYcU44IADzN8RmxG0fMDtAn0OqziO4aI+Ciwf33//vSEcIDMIIsUNwnC/II7k7bffli+//NI8g9iQ9ddf31hPEA+CosnIXNe80vo+ZCY38lEpGD6fz4N4kHzEr6gP4fcpY2n7Ji4kH2llRevVi8zA5QHXDFwcehEeyAFOlISWFIGraZKM2ff1ID4DJXhEVvvX0zH2JYKu61WE+j5khuQjsPJx+UkQQKu5P8oRGFo+uJG4yo0PpeA6Rl/1iU048vWIC06IgIzA6hF2igZxJNN23lkOnT8/PGgVUIUkGQtD0IV86PMgRRgfYlkQyFprxYfM5EI+dANHnETYZo0gTlgXKk3aVWsLTPJB8uEqsz6UgusYfdUnNnVOPhzSrcMlo4nOEKiK7CJ7adAqYPq/wNV39tknMb16GPmwLwOMkncQED3C6+udKLdfH++SF/JRS6ddyl3MsOdIPkg+XOXJh1JwHaOv+sSmjsmHY7p1uGdgdQhmWt1mhRVk+06dZHbTpgas/v37m8MDdop0RRGxHTgCC+sKrBjIA4LgU5yIgasH8Rh2xlKQFMR8ILeGPqvP+Honyu3Xx7uUKfmwg0qTQMAC0/KRhFLj+d2H8NcCusSFhNVVTmteZipMt37PKafIPXfeKY8vWiRfNWkiDw8cKDudf74hCFdddZU5wQJLBi7605iOIMZ22nT8poGgSjJAQkA07JtrNe4D8SETJkyoKReMD5nJlHwgwhdHh3D+Oa7UWnp115c/qj4tH9xIXGXJh1JwHaOv+sSmTi0fGaVbDwsShcwgDwcsHyg4Wmsn9tK7VrbZZhsZM2ZMqU7w3ha93t5XUrCs3zkf71Km5EMBSYr5yBq4WmmP5IPkw1VWfSgF1zH6qk9s6pR8pDi1kibdelichpIPHLXFvS0gGXC1qLvEJh/4O3J9IBV61N0p9o2zvt6DLPr18S7lQj6yAKMe2yD5IPlwlWsfSsF1jL7qE5s6JR/t2onMmhUtVinTrYcFgNqWD3W72CQlaPno3r27tG3b1txeq3EiuJdM84RgkLjtNnh7ra93otx+fbxLJB/lrlYZz5F8kHy4io0PpeA6Rl/1iU2dko/x40UGDxaxbn8tzdQh3XqYtaJS8tGvXz+TEl1JCS0f5b/9uZKPsBiQxhhoqstD8kHy4fqqcoOlzDRKmRk0SGTChIYEBMSjf3+RkSNTQRI8pYJgUVyXgYyjDzzwQCng1MXyYZOP1q1bN3DZpBpUQSv50DM0wNcGAAAVSUlEQVS5kQ/NEhqGNQNOCyqBHoflQ/g9Tjd118SF5CO1sPxfxbqRmYkTRfDfkiUiOCrbr59I795OcARPrYQdtXUhH3DVPPjgg+Y0C8qWW25pbsil28VpWUzlXMiHBpyig+Bx2iyvqHefrt8naPngRuIqgXWzkbhOPEV9YlOnbpcUa19uFcpMcWQmF/Kh+T6QjjzsNlgmGSv31anf56gUiqMUakXKKDOUGVdZpcwUR2ZIPlylt4L6tHzQ8uEqPlSWlBnKjCsClBlXxHzomVzIByZ+/fXXy4IFCyLdLmEuGVfAaq0+yQeVgqvM+lAKrmP0VZ/YFOcr1pcMuPZLmSmOzGRGPhDLce2110q3bt2kTZs2kpTtdPDgwaEuGVdhqqX6JB8kH67ySmVJmaHMuCJAmXFFzIeeyYx8hMV5hN310lhPukAYSD6oFGpBKbiO0Vd9HwrT11xd+iUu1DMu8oK6PmQmV/LhCkDR6utxYQTOdu3ateLhkXxQKbgKkQ+l4DpGX/WJTXFM6L5kwLVfykxxZIbkI0J6EbPy2GOPmV9JPlxfcff6VArFUQruq+fnCcoMZcZV8igzxZGZzMnH3LlzU8lDkTOdwuIxceJEk7//nnvuMbEptHykWtayK1EpFEcplL2IVX6QMkOZcRU5ykxxZMYb+dhggw1k2LBhgquKi1qyvp2Xbhe6XVxlncqSMkOZcUWAMuOKmA89kzn5iEos5gpGEeqTfFRvFXwIf/VmV35PxIUbiav0UGYoM7UgMyQfMatE8uEqwuXXp8Isjjm0/FWs7pOUGcqMq8RRZoojMyQfVSYfM2fOdH1fWJ8IEAEiQASIQK4ItG/fPtf2g42TfFSZfCxdurSqC1wrnfGLpDhfJJSZWkGAMuO6UtQzxZGZzMiHqxDUQn26Xaq3SlQKxVEK1Vv1ynqizFBmXCWIMlMcmSH5CFmLqNTwnTt3lp49e7rKe6k+T7tEQ0elUBylULaAV/lBygxlxlXkKDPFkRmSD1fpraA+yQfJh6v4UFlSZigzrghQZlwR86FnSD5cV6mC+iQfVAqu4uNDKbiO0Vd9YlOcr1hfMuDaL2WmODJD8uEqvRXUJ/kg+XAVHypLygxlxhUByowrYj70DMmH6ypVUJ/kg0rBVXx8KAXXMfqqT2yK8xXrSwZc+6XMFEdmSD5cpbeC+iQfJB+u4kNlSZmhzLgiQJlxRcyHniH5cF2lCuqTfFApuIqPD6XgOkZf9YlNcb5ifcmAa7+UmeLIDMmHq/RWUJ/kg+TDVXyoLCkzlBlXBCgzroj50DMkH66rVEF9kg8qBVfx8aEUXMfoqz6xKc5XrC8ZcO2XMlMcmSH5cJXeCuqTfJB8uIoPlSVlhjLjigBlxhUxH3qG5MN1lSqoT/JBpeAqPj6UgusYfdUnNsX5ivUlA679UmaKIzMkH67SW0F9kg+SD1fxobKkzFBmXBGgzLgi5kPPkHy4rlIF9Uk+qBRcxceHUnAdo6/6xKY4X7G+ZMC1X8pMcWSG5MNVeiuoT/JB8uEqPlSWlBnKjCsClBlXxHzoGZIP11WqoD7JB5WCq/j4UAquY/RVn9gU5yvWlwy49kuZKY7MkHy4Sm8F9Uk+SD5cxYfKkjJDmXFFgDLjipgPPUPyEbFKDz30kEyaNKn06+DBg6Vjx46ua9qgPskHlYKrAPlQCq5j9FWf2BTnK9aXDLj2S5kpjsyQfISsxeuvvy4TJ06UIUOGSJs2bQT/HjVqlFRKQEg+SD6oLF0RoMy4IsYNljJTCzJD8hFYpW+++UbGjRtnrBxdu3Y1v+rfWrZsKT179nRd11J9kg8qBVfh4UZCmaHMuCJAmXFFzIeeIfkIrNIXX3whw4cPl+OPP76BmwVuGFhABgwYIE2aNHFdW1Of5INKwVVwfCgF1zH6qk9simNC9yUDrv1SZoojMyQfgbX44IMPZMSIEdKnTx+SD9c3u4L6VArFUQoVLGNVH6XMUGZcBY4yUxyZIfkg+XB9f3OpT6VQHKWQywLn0ChlhjLjKlaUmeLIDMlHFd0ue++9tzz55JOu7wvrEwEiQASIABHIDYFzzjlHRo8enVv7YQ2TfARQyTPgtKory86IABEgAkSACBQUAZKPkIVBcOnUqVNl2LBh0qJFCxNoah+9LehaclhEgAgQASJABGoCAZKPiGW6/vrr5bHHHjO/rrHGGqWcHzWxqhwkESACRIAIEIECI0DyUeDF4dCIABEgAkSACNQjAiQf9biqnBMRIAJEgAgQgQIjQPJR4MXh0IgAESACRIAI1CMCJB/1uKqcExEgAkSACBCBAiNA8lHgxeHQiAARIAJEgAjUIwIkH/W4qpwTESACRIAIEIECI0DyUeDF4dCIABEgAkSACNQjAiQf9biqnBMRIAJEgAgQgQIjQPJR4MXh0IgAESACRIAI1CMCJB/1uKqcExEgAkSACBCBAiNA8lHgxeHQiAARIAJEgAjUIwIkH/W4qpwTESACRIAIEIECI0DyUeDF4dCIABEgAkSACNQjAiQf9biqnBMRIAJEgAgQgQIjQPJRhcW5/vrr5bHHHiv1dPzxx0vXrl2r0HNxunjooYdk0qRJpQFtsMEGMmzYMGnRokWDQb7++usyatSo0t+22247GTBggDRp0qQ4k8lpJDr3NdZYQ4YMGSJt2rQp9fTNN9/IuHHj5NVXXy39bfDgwdKxY8ecRlOMZr/44gsZPny4zJ07tzSgzp07S8+ePUv/bowyk+Z9aiwyo1hE6dUPPvhARowYIQsXLjQy01h0j747mHMaXRumd/BsXnJE8pGzjgXxmDFjRmnx9UXo1KlTAwWa8zC8No/NAQpCSUTUS6GbiG6qKvTz588PfXm8TirjznWuX331lcybN68B+dDf0KViqFjVM5HVOQbJhg19Y5SZoE4Je08ag8wEiWnYu6D69vDDDy998AG/6dOnN3jH6k2ObHIaRraAyw033CBnnnmm+QBUeZk1a1bVdA/JR8abSJxi1N8gGFOnTq37DTUOWn05lGioIunQoUMDUqbKo0+fPnX9la8y0a1bN7ntttsaKAD8NmXKlOWsIVCiCxYsqEvLUJQ82DLVGGUmas7BzbPeZcYmVz169JCLLrpIunTp0sCiHEbAID+KodavNzmyZQEWw7R7TdgHTZ5yRPKRI/mIIhlBRZHjEArbdBCDKJKRZhMq7CRTDkzniC83lIkTJzYgGlEkI0oxpOy20NXSvCONUWai3oegLDQmmQmSCRXsqL8HScnHH39s3DLBD5x60D0uH7pRVqKwD5wsdA/JR44qOEoBhC1yjsMoZNNB4cVmE9x0bX+j7XIo5IQqGJQtJzNnzmyAgyrKli1bLuemS7NBVzAsr4+mUZqNVWbUaqjuqOAXa2OTmSiSEWc1tV1XqFevuifNe6QvepTrKS/dQ/KRk4qNMvmhu8ZOPsKwiWLScTjmtHRVbTa4gQb/Hff1Vc/kQzeHHXbYQR544IHSmtj+68YqMwAjGGRrBx83NpmJIh9x74dNPp577rlQt2Y96B4X8hGMJcpbjkg+ctpqSD6igQ3bNBrjRhL2hUrysUxu9ISYHUSoyrBVq1YmzuWJJ56o200jTi2FnT5A/aT4KZu01NNJKZKPeF2bJuYjjKiRfOREDvJuluQjHOGoUxqNkXyEfZWQfPxIPuxTYipNtpzg97BA3Hr4Yo3ST3EnW3AMG6QCR7RxPDkYvE3y8SOqtHz8iEXUCUySj7xZQo7tB81YUb61HIdQqKbjjk5GmUjrIegrahGC+V+C9ZDjpFevXnLVVVeZn4L5TrII+iqUgFiDiTIX23OGbCAnTPArvp5lJs17cuyxx5qcMI1FZpJiPuxjtsAkSE4RZ1WvcpTkdlHi0bZt2+X0SxyJz0L30O2So/aNUhRRpCTHoXhvOim/SdojhN4nkvMAwoIow170ev66j/tCt98d1Av7wq/nWJg05AMJ2BqTzKQ91aKJCoMxd/Wse+LIR9CNGZbIMU85IvnIcTNpDIl+0sAXx67t54OCnublSNN/LdUJIx9hyjGYJ6WW5phmrGnfncYmM1HvRFAeGpPMRJGPMBIblbiwXuUoinwoZsAoLPupvqN5yhHJRxpNWEGdvFLTVjCkqj8a514Ipk9XJaqDjMtuWfWJVKHDqOOjqgQ0zXhUKuQqDLFqXaR9dxqbzARlAQsSJg/1LDNRQbfAIpjRM3gyKOrKhnqRo+B87RdWA7iDc7XrBPHLS45IPqqmStkRESACRIAIEAEiAARIPigHRIAIEAEiQASIQFURIPmoKtzsjAgQASJABIgAESD5oAwQASJABIgAESACVUWA5KOqcLMzIkAEiAARIAJEgOSDMkAEiAARIAJEgAhUFQGSj6rCzc6IABEgAkSACBABkg/KABEgAkSACBABIlBVBEg+qgo3OyMCRIAIEAEiQARIPigDRIAIEAEiQASIQFURIPmoKtzsjAgQASJABIgAESD5oAwQASJABIgAESACVUWA5KOqcLMzIkAEiAARIAJEgOSDMkAEiAARIAJEgAhUFQGSj6rCzc6IQO0goNeWt2zZUnr27Jn5wD/44AMZMWKEHH744dK1a9fM22eDyQjoGnfs2LGiNcAV7VOnTpVhw4ZJixYtkjtmjUaPAMlHoxcBApAGgddff11GjRolgwcPFihqu0DxTpo0KfS3uOfS9OuzTqXkI+n5xkA+VDaC6xgmRz7WGvI5ceJEGTJkiLRp08YMwR7zdtttJwMGDJAmTZqUhvfFF1/I8OHD5fjjjy+9C/q3Ll26VERifGDAPv0gQPLhB3f2WmMIRG2UusG++uqr0rlz5+UsBNdff73MmDGjJr8Ik8hD0hKW87zi3KdPn+VIXlJ/Rfw9zCKgmzs2bxeLTx7YQD5R1LKFPi6//HLp37+/rL/++jJu3DizDjrOuDVFWwsWLFiOrBRxXTgm/wiQfPhfA46gBhBQpYuh2l+C+sU3d+5cCX4llrP5Fg0KbCitW7d22iR1DuXMP48N1iemYeSjHFwwh6yxCbNWYLywhqiMB8lJ8Hcb2zArik/s2XexESD5KPb6cHQFQgCKd8qUKQ1M1KpwDzjgAPnb3/7W4Lcwa4n+beHChaWZBU3wquAPO+wwGTt2rGhdrYcN4bHHHjPPh1lbbGsM6qyxxhoNxoW/6aYCMzniLtBHVD2bfATHH/f1nrTJBjc/e14Kjk3ogn0HyZ7tDnjxxRcNRnadYPthYw+6SbROlAUracMNIx86zg4dOjSwlAX7ttc2CZs0ax58laJcLlHkI2mujcGNViB1VPNDIfmo+SXkBKqFQFj8RpAo2MGTQWWtz9ubXtjfdBPaYIMNSu4ae/PR58OUvW5srVq1Kn29hsWkaHvBzTnORRQkC9jwrr32WunWrVspXsBeC1fyEfd1H8RJ254/f34JI9sKZWOsdeE60HidMEyC5NKeH9oOi/lJcjXEuV1s0hm0MIXJRZTlI+2aB9+TsLHZMmu7XXbddVcT5xEX0xFFqqr1frKf2kKA5KO21ouj9YhAULnam+uxxx5r/OP2yRB7Y8Kwg7/rVIIbWJiFJYxohG3uac38YV/ySWZ9Ox5AgxPjliMr8hHVTnC8YZtw1PiCRCopYDJsDEnPoO+wgNOwIM7gOMP6i1qftGse7CPKmhNmWQu6X8JwjXJNenxl2XWBESD5KPDicGjFQ8BW2BidHfVvbwKrrrpqg2C9OJN0kGyEbSZRzweJS9SXeJp6SWZz3WzhorFPR0StUlbkI2qTdyUQ9jiDRDLNqaTgOiW5IZR82EdQ405GhVmN8DeNv4giH2nXPIx8pAkQteXxueeeMye7UKJinOwxF+8N5oiKggDJR1FWguOoCQTsDQcbGBSx5jawNzDkOkAshZ7aiLMqBDexcsmHWldw8iasBF0swY0niXygTdu1gX9nGfOB9sJwCouTseenY4izRARjIvR5jatIQySC+CS5XMLIB/6WxuKg4wuLebFPAkXNK+z5csiHbe3C82lOwpB81IQq8z5Ikg/vS8AB1BIC9gaEcdvBefbmh9/sL17flo80G08a8mG3o+b5qJwVeVs+gnNKspDYcTDlWD5st0KPHj3koosuio2BiCIfQStLWPxKmAvD1fKR9F4lHQMP4olxgxirJSZ48oVulyTE+buNAMkH5YEIOCCgCna11VaTxYsXN8iBoF+1sCjg96ZNm5ZOM7jkRyjX8oFEUGHPhk0v7KvdlXwkxTxkRT6S2tH5RY0nzKUSJB9p566ul7DTTWE4pzntEhfPY1sRXGI+0oh0kqwE4zyAo23pw/Nz5swpyTgDTtOgzjqKAMkHZYEIOCJgBxGGHZNVn3jUb/bfo05dBFNVp435iNoAgqcpyiEfwc0mKU4iiTSEkYWo8UcRiEsuuUROOukkc9ominwEsbNdFcHjrNOnTy/Fs4SdkrHdTmkCR6M2eOCvfa255pomdsg+eht2GikKm7RrHhTzOFdTkGjgWdsFE5aALC2Bc3zdWL1OESD5qNOF5bTyQ0CVLPJiBO+y0N/Qe1hQpm6iOrqw3BqVWD7QblgcQDA2oxzyoZYdzTGCf8elCY+LR8BzIAxhxzdtjOLyfASxi7PEBHE/8sgjBcoveG9NmlwgSe4mW/KiyEfwKG0wrgWkCCUYlxOFTZo1D74RUWQhLj7JJt5B8pUmbia/t5It1xoCJB+1tmIcLxEgAl4RSIqV8Do4h86zjtFIE4DrMDxWrXMESD7qfIE5PSJABLJDoN7iGrKyViTF/2S3AmypXhAg+aiXleQ8iAARyB2BsARwuXeaYwdq/bAvjyunu6Tg1XLa5DP1jQDJR32vL2dHBIgAESACRKBwCJB8FG5JOCAiQASIABEgAvWNAMlHfa8vZ0cEiAARIAJEoHAIkHwUbkk4ICJABIgAESAC9Y0AyUd9ry9nRwSIABEgAkSgcAiQfBRuSTggIkAEiAARIAL1jQDJR32vL2dHBIgAESACRKBwCJB8FG5JOCAiQASIABEgAvWNAMlHfa8vZ0cEiAARIAJEoHAIkHwUbkk4ICJABIgAESAC9Y0AyUd9ry9nRwSIABEgAkSgcAiQfBRuSTggIkAEiAARIAL1jQDJR32vL2dHBIgAESACRKBwCJB8FG5JOCAiQASIABEgAvWNAMlHfa8vZ0cEiAARIAJEoHAIkHwUbkk4ICJABIgAESAC9Y0AyUd9ry9nRwSIABEgAkSgcAiQfBRuSTggIkAEiAARIAL1jYBNPh4Xkb3re7qcHREgAkSACBABIuAbgaVLlz75/wHT09h73ZqZngAAAABJRU5ErkJggg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data:image/png;base64,iVBORw0KGgoAAAANSUhEUgAAAh8AAAFQCAYAAAAfuxz1AAAgAElEQVR4Xu19B9RVxfX9sUREFFQUjagYQRQLtoglliioWLDExCg2lKggTUUFIZj4RykiKgL2SmxRCdbEggU1FozdiBjRiAEFRaMI2CL/tYffec53uW3eu/fNfe/bs5Yr4Xtzp+w598y+55w5s4KwEAEiQASIABEgAkSgigisgL5mz569dMmSJVXsll0RASJABIgAESACjRSBJwz5mDlz5tL27ds3Ugw4bSJABIgAESACRKBaCLzzzjtC8lEttNkPESACRIAIEAEiICQfFAIiQASIABEgAkSgqgiQfFQVbnZGBIgAESACRIAIkHxQBogAESACRIAIEIGqIkDyUVW42RkRIAJEgAgQASJA8kEZIAJEgAgQASJABKqKAMlHVeFmZ0SACBABIkAEiADJB2WACBABIkAEiAARqCoCJB9VhZudEQEiQASIABEgAiQflAEiQASIABEgAkSgqgiQfFQVbnZGBIgAESACRIAIkHxQBogAESACRIAIEIGqIkDyUVW42RkRIAJEgAgQASJA8kEZIAI1iMDSpUvlz3/+s9x3333y85//XPr27SurrLKK15k8++yzMnHiRNl0003lnHPOkTXWWMPreNg5ESACxUWA5KO4a5M4sj/96U/yt7/9TTp16iS9e/eWJk2aJD7js8J//vMfGT16tCxcuFD69+8vO+ywg+BvI0eOlC+//FIGDx4sW221lXzzzTdy5ZVXyvTp02WPPfaQ3/3ud/KTn/zE59AL1/enn34qI0aMkI8//lhOPvlk2Xvvvb2PEWO64IIL5JNPPpHTTz9ddtppp0zHBLm455575JFHHpElS5bI5ptvLgMGDJA111wz037YWPkIvP766zJu3DjTwKBBg6R9+/blN8Yn6xoBko+E5cWmCIWKTTKurL322vL73/9e1l9//aoJzPXXXy+PPfaYbLfddkYJR5GPxx9/XFAXX8vBAgLQr1+/qhAXKKZRo0aZIRx//PHStWtX+eCDD8wmCkIC8tGxY0f54osvZPjw4TJ37lzZYIMNZNiwYdKiRYvccFUSZ3ewwgormL4PPPBA2X333QtHfl588UW57LLLDC6Qu9VXX91JTr///ntD+j7//PPlcEWbQ4cOlQ033FBcsPnf//4n11xzjTz99NOy8847y2mnnZYpbrDy3HHHHaXxwrIyZMgQadOmTelvb775pplXmKzbE81jfEkCCqKIj4UXXnjBkO2VVlpJNtlkEyNjsF7VA8F+6KGHZNKkSQ3e8SRc+HvjRIDkwwP5+O677+Tqq68WmKkr2fzTkg9bIeRNPhYtWmSsG++++67sv//+csIJJ5S6/Pe//21++/bbbw1ZAtEIIx9q+cAGu9dee8mJJ55oFDOEFUQF+J177rmy9dZbZ/LWKo5Rje24447GreFqWXrmmWeMBad58+alzTyLAWNjvemmm+TRRx+VbbbZRs444wyDqQtJBsZK+oJjssmHKzZPPfWUXHXVVZI1Gcd4x48fLy+//LJ06NBBzjzzTCMT+A9EUUsRyQfW68knn5Sbb77ZrFNYUeKdhXxU2kYl+kktHyBWZ599tmy22WaVDofP1ykCJB+OC2t/vZerMKBIYZp89dVXE60WccNzJR9hX4qO00+sblstOnfuLD179ox9Jox8RD2QBfZhbSuOtpUFLoTrrrtO0Cc2OKw1Nj2XoqQva9y/+uorY0F67733pFu3bnL00UcvN6wkrGzc1QqVBTYgnSA1kHHEfWy77bYukEXWtd+ZNHKlDYWtbSYDcmhkxowZJdL905/+1LgRt9hiC/nhhx8EhBzWnEMPPTQzMu0wtNCqWemnSsfB5+sbAZIPx/WNU+r4YkCcAvzScBngi2fdddeVPffc05hWmzZtatw3F154oXEt2MX+2oQ/G1+QU6dOLbWz3nrrySGHHGLawlcFStbkA+PH1zrM2/PmzTMBjNhwsTlBaaLoF+grr7wiAwcOlPfff1/uv/9+8/vhhx9uSFWSyRvtwlwOf3Cc5QNYHnDAAXLccceZr8aHH354udWCdQWma5j7gS/aRcCjFjXVwzSP38KCIKM2KGwa2OSBi71BJ60PXBr6lR4cMKw4++67r/kzXB4YH9YabcJC8stf/tJsRJhLVLEx69Wrl5GJYMmTfKCvKGz++9//yv/7f//PxKL85je/MTIRV/AePPjggwYD2xUBDGBxglXDnovdFuKBTjnllNL7kJY8aT1XeUcMw9dffy233367eT8Qa4I5Ys1s64s9DvQxYcIEgRVvtdVWM3EQSdYAYDdlyhT5xz/+YeQC7wviW379619Lu3btSn2pZQ3jgCUQbjIU1TEgqRpHpX+D/OO9feKJJ4zlDPPB+wJChHckST9Bn0G2w95/vF+zZ8827wxk2R4TdMJLL70kkydPNnVWXHFFadu2rSHO0AOKH+Z77733GksR5GGdddYxMmTrveA6A2Ng9de//tWQObj/gEmXLl3koIMOKlksMQZseFi/WbNmmWYgYxgD9GtUCXOXgTweddRRZg4s5SFA8uGIW5RSxwsAXydiMMIKlAdMxVC2ceRDX26Yl8OKvQlmST7w0sMVhA0/WPAi4ysWm7z9VQTT+meffWaqw2oARXz55Zcnkg/UV6tRFPlQy5B+5caRD2zmcDlg47MtAZjTJZdcIv/85z9N4GrURhVFPvDcRRddZMgH3ESIE7DN/1Hrg+DPJPKBeV988cWyYMGC5ZqBK65Pnz6RBERlMM4ikzf5CMMGE8Fmdumll8obb7wRiznqYgMfO3ZsaDwVNiMQEMgU+gqL46iEfFQq77poGCdipnbZZZfQ9xUbF2QT7wkCcOG+i4vtgOVozJgxJgYqWPDRARnGvFGiLGth75T+DfIL92Gw/VatWhnXIH5P0k/6bgbff8RmoR+QD9vaBzKADR/xLsEPExArDT5H3yBqICl2SbIcRukGtIGPk2OPPdYQ1Ndee83IZtD1FWdJiyJjaDtpXI5bS6OrTvLhuORRSl0DANEcFCa+2MHu8cLhSCReOj2VEGfWxG/4igcTB3PHCw5FgZcSCl19/Kuuumqmlg8dPxQjAgWhKLGZX3HFFUb54+sOLhR81avy0ZcbXw4wIUOp4WtFg0WDL3WcUrQDTqNM7HHET78uQZBAbPDlZfen5CFsuZPcLggixlcdvsJc1idqc4AyRp/4usPXJsaG9X7rrbcMecMXa9xpEXyx3njjjbHKL0/yYbukbGyArU3O4gKhbQxAbiFzOOkEmQMJxvjxdwTTgthm7XYpR96VEOFLHF/vIE4Yb1zwqh2DkmQJsskyrBggNfjfOXPmGLnARmjLdznkA+8ZNk3gDV0Ca+Itt9xi9JNa0ZL0U9z7Dx0VJB9wD8IVh/kdc8wxhhCAAIA0wOKFdceHGYi4Eh+M7xe/+IX5Gywh0IV2YLH9HiMoGu3Bugx5xP/HnPAhiH+fd955RpaUpMDSAusPLFGQA4yve/fuoTsBMIf7db/99jNWEpAlEER8OABLEBv0y+KOAMmHI2ZhSt2O8reVA5pevHixEdS33367pKSwUbvGfIRtkK6Wj7CpwlJw5JFHRp5S0I1O4yFAenTsMDkG8znExXzkRT4wL5wgwLhAnjAmKDRVzviqwyYG8hBHPsJ+gzsMVoik4Naw9YnaHPRI6vz580sKP7hxx32NpYklcSEfwXnDDA8ChxM0cQGnUdjoMzBNn3XWWUbJB4uNwcEHH2xM32p617gRWFHCNsRKYz7iTuXEyftuu+1mjrTjK9puI45khZ3wilI59ryDx6dt+db4o3LJB6wvmAuKvQ5qVU1LPsLef52vbRWAC+muu+4y7h2VK/StxAxyBnIPXJV87LrrrkYmot7ZJLUdho2SD4wN7k98YKkLO6k9+3fXuDaXthtTXZIPx9UOU+r2ywqTO/ynqkjDlBS6jCMf+PKF//K5554TbFC2qdIOisyCfMBviS8R+2smDBLdwPHiBl0iaV/MPMmHnfcCm9kRRxxhrDb4skkyz0dtsPjKgaLW2AOdZ9r1SbM5RIlf3JjzJh/6JYq4E1dsMJ80QZ62LOBUxPbbb1+CImlDrJR82O9rFP5p5D3N+2friyTLh9bFZgwXiP2lbxMTdVmmka849ybmbm+kruQjbB3CyEfSiSl80IB8/OxnP5Nbb73VfDSgQIdqbIUd6xJcM6wnrIhIKYBYO+hcLTYJQjwI3KiwVqEAZ+g+jceLkgXIKqwvsEzCsmsXF1l03GrqvjrJh+MS500+8GLgBcGLElYqIR9RPso0ylgDNrEhF5F82MdPW7duLSeddJLJtglfe5zLJWyzhLsMx0URVIf5IkhQT7q4rE+azSFK/DTQNuz3rMmHy2mXOGx0rGksH0UnH2nkPQ35wDzxNQ/CmpRbpLGSj7XWWqsUnKqBqbCUfPjhh0ak8A7iOHnYyamoOJEw8oG/IchbA1o19iPuKH1UnIi2T/LhuIFa1Uk+HLGLIh8aYBg0NYMpwwcKMqFfs/ZpiKDJ1g4mhIlXTYNZuF3iyIeOP0lBJvne7aRsWcd82P7zsGPOGgQJfDGP559/XpJcLlFf6viC0iBWO1DQZX2iYjPsILao0ypxYuk75iMKG4w5bcyHjUHQIhAV6BtHeqPwCntv7DFWIu9pyId9LBrvH+QWX/hhxZbvIGHG6ZRrr71W1EoAS0AUWZk5c6Y52gu3VbmWD9UHQf2U9P6HWT7U3RF0uySpXsgIEulB3qI2eZvEwk2DxIVwvSYRdASR45TVnXfeGRs7pWuM2BvEYeFUX1xcW9Kc+PuPCGRCPnSBGgMLjPKl65FOmAp/+9vfmoBTxHYg4BQsHsUOIlTMNMocAZIrr7yyCe4EWYGSQVDUlltuaQLNoAzwv3lYPjA2HT++MhBYCp8wvnJhOdAodRx5TVI+9u+aDAp+VQSjIkgvmM007WkXjNGuizgVHD3G1wuwQrEVvYp4ksslinzAdIugNQTk2dYPXf8066N19UQESAyIEeRCT+HYgYVp8z7Y7UYlW3OJ+XCxfCDOIwobYJn2tIsdXIlgQMTVQNYRYKj5VYKBvlmRj6zkPQ35QF/Tpk0zMVX4qrfzfOA3bKx/+ctfTL4fvC+aMh9ygVMgsOLZ77/tErOPO+Nd+NWvfmWOkMLdqKeoyiEf9jsR1E92wHlat0tYML4GpyPgFMf1cYoHJ4PuvvtuE4OG+cMlBPKBTSoN+cDHGrIR2zJkf3DhfW7ZsqUJnsf7q0eV406t6BojSBX6G3WRHBJ/h+5pDHteXoQpE/IRZraPU2h5TaYa7UYpdZjjsaHANxtWwMgR6a0BTvolo3X1BQBrx7HCsCOYqJsX+Ugavx5hTSIfULA4VvfAAw+UYNAxo49KyIdtRdLGgy9/MAV3ksslinzg7xqlj6BhPe2D46Fp18e2EOh49b2AHGEzxSYcLElJzYqQ5yMMG8i2S56POAzsI5jAJ0nuot79qPiTLOQ9LfmIO2qq41YLGE5oIHutHbegdewj7/gbTlvARas5K7Res2bNzIeDfYIsKplfWMwH2onSTyCEcSQwzPKBtdO7msLWSa1PeF/Csu7GuV2iMAjqVbjRomJP4twuNnEMGzvJR/m7bibkw+7eFmb8vd7OQqtlAnPTBD46f2wkCBQFm8flWvji3XjjjU2+gmBkNV5I+5IsvBxg1jhyCWWCrIc4IYOCrx1sfjBfAk+c3IClRO/dSErRrne7BJMRBcUmavwIysKxN2yKtiIJpk/X9iADGD8CZmHexJE+HBuEv1X933byI2zm2Az0Kz6uDwgs5o3ND+M57LDDzH9a7E0xjcsFz6lZOJiIDGOH0oT7Bl9MwN1lfdR/jSA6kBYEcOIUg+aE+Oijj4xVDH5lTSaFlPMgenEBdraFJ2oN4uQUc9YL/YA7LF377LNPqBZxxcYOjAwGkoZ1EIYBgk+xpnbApe0qiZpzWPv6joQlmatU3tO+fxiXJriClQMY6XpvtNFGDe52QT38DgsA3Cf4uobc4IsegdTIA2QXyBWOXWO9Qf5wSgT6Bl/5iFnSd8peb9tahs0bGz7IiZ0AL0o/QYcokQhbB5U7DZrVxGea0A36URMw4l1CgD7y9GCOIFzQnVoHBApubFhC4t4HYAB9g/miH7h3gBUwxLui9xShHtIe6PuGuYA8xAWc6pg08SLGifHiBBf6dJHF8rfp+nwyc/JhwxTMTFiNS8Lqc5k4q7QIhMXYlHOcLm1/PurZwbVxx1l9jE197Vnf7eJjLuyTCBCB/BDIlXzYww5ebkZzVX6L2phbxlcNTNF20qR6xEP96JojISoBUzXnjq9OxBsgJ0VSIGc1x8W+iAARKB4CVSMfOvWw+JByL2grHpwckU8EglkzNTumzzHl1bdt4UGuFgQc+i4a4wK3W1yGVt/jZP9EgAj4R6Dq5MOessaHIMo76fZT/1BxBEVHQP3XOFWDUy6Qqbh7NIo+n6Tx4ajgbbfdZpKgIRkaAvN8Fg1SDMt86XNc7JsIEIHiIeCVfBQPDo6ICBABIkAEiAARyBsBko+8EWb7RIAIEAEiQASIQAMESD4oEESACBABIkAEiEBVESD5qCrc7IwIEAEiQASIABHIjXwgmxyKBpLaGfbirqDmkhABIkAEiAARIAL1jUAu5APHaXEJEjI1Iv9A2PFa5vmob8Hi7IgAESACRIAIRCGQC/nAEVrcc4JrzUE+NNOp5vPAvydNmiTDhg0TXFTFQgSIABEgAkSACDQeBHIjH8OHDzcXG+FeD9wCaKdWJ/loPALGmRIBIkAEiAARCCKQC/lAJ8EbBO1bbpFqHQQEN47iamWWfBCwL51CDwcddJD85je/Kd2sm0+v5beqN3riMipcSob7QYpeghfdQc6jLmkr+lyqOT77ojj7QrM8xoBL1UaPHm0uL8S167vttlse3bBNIkAEHBDIjXzYt9vaAab69y5dugiumWfJBwHcmgnXF26Z1FL0QF8lrLVyE/Knn35qbgT9+OOPSxiHxTJh88NtvpD9sFTod955p7nhGBfggZD//Oc/L7WHO2pweyoIe9LtxflIUj6t2nFg9odJOb3F3VyL9uwLLhlr1hBh+1Zb+xdky918883l17/+deyNsuWsF58hAkAgN/JBeP0iYG94uJIa12zjem7fliYIHDZsXEJmX+0NtHCV9u233y4/+9nP5MwzzxRceV3k8uabb8rIkSPNEPv162cuU8O8gmnO8cUN8jFnzpzlLlxbvHixXHzxxfL222+bdnBdd48ePWSFFVYw/8aV4KNGjZL33ntvud+KjE3S2GzyASvX9ttvn/RI5O9KWqNuzVbLBzbaU045pWT5eOaZZ8z18M2bNy9du172IHJ+EHJ19dVXGxd2liTU/kgMmwLkEPIIuXQpeY3XZQysW2wESD6KvT5lj84+2lyki/vsr9AijascoHUuSZYaXHh3zTXXyNNPPy3rr7++nHfeeSViBavJBRdcIJ999pkZwhZbbCFnnXWWrLbaaubf9jrCKgKCUw/FxqRSOUgiH1F46U3bSetXBLxtspalBdMmH2oVgrUNFlPcUAzivOmmmwrWCDcopy15jTdt/6xXfARIPoq/Rs4jDMbbaAPYvNZaay1jeYDyh0LZaqutzM+4JRWbIL7OkZtF4xZuvvlmefjhhwV++Y033lhuueUW8xW+6qqrmhgSHKe2L2+D0pk6dao88sgj8sknn0jTpk3NVxMsL3AvoK2k0q5dOxk0aJA0a9bMVMVX1PTp041rAjenQjmuu+66sueee8qBBx5o+kBRaw82k4EDBwouOnv00Ufl66+/Ngr0d7/7nTl9FVfQNkjFlClTZNasWQYnfBnvuuuu5uZY4Bd2dBxtApMhQ4YYM3WwPPXUU3LVVVcZrIA7LlNEeeWVV2TMmDGl6sGNENfTjxs3zsS/4JZekJc0Y0SDGleBPoAncIBlCbFA6623nhxzzDHmK/of//jHcn/HZXVqfUFbH330kVk/tAULGvAH9pATXX9X/CFbkBWVQ8wLCgljBPYoGMfRRx9txhtVksgHxgULFWQcfWF9xo8fLy+//PJyTdrxJ2nmrNYvWG7wLmBOIIx4h/bee2/597//Lffff7+89tprAlcorGKoC/dbcE547o477pAZM2YYmYfMHnvssYaI4p0FUbALTgqeccYZps/3339ffvnLX5p+4b5DUbcg1tt+p+02wsiH/o51wNhtmcQaJc3JtroGxzt06FBBTBfaeemll2Ty5MmCiyBXXHFFwYWEWOv27ds3kL0kfcHfaxOBXMlH1CYIqKJMpLUJY7FGrYQhOCqQD2zUMOOj2F+cthKyffC6hth08RUEpWEXdelgo4JynThxYqhSR5tQgmnIhy0bUMI4lo1g1LACvzRcNFCQaiXApgv3EszsdmnVqpUxr2PjDCuYG5Ttn//85+Xmifp4HpgBi7DNK458vPvuu2YDAQGw8VUFv9FGGxl8MeZevXoZYoWia6kWEaxfmjGCpNgkCeRFrSs6d2yEqAflbxdsdiBR2PxQQDgmTJhg1jdYELcFEoMNr1L8sUFfeumlhtzYJSlOI4l8BK2AkJkk8pF2zmr9AlEGUcX6omCNscmC9ATfGfwOIn/OOeeUgqpBhC6//PLl5o53AcQBv4WRD6wTLGoPPPBAA4KKPl588UW57LLLzLsQRYqjyAfGDNlEu5B7EN911llHlGzFzQmuRI1xstcRZAnv309/+lPT9t/+9rflsIFM9u/f35BilvpGIDfyoSbNKPiyNB3W9xKVN7sot0uU2yOJfGAUu+++u5xwwgkC5YJgVvRhm2SnTZtm3Aso2JD2339/o4xhscAmh00kzu2iMmOTD1WgaBMndQ444ADzlQTFpSTh5JNPNl+Z9pxBRk477TRz1BuEBxYbKEx7Yw8iC4sOCALmh/a6d+9uvjr//ve/y3XXXWc2hoMPPth8nYFspXW7oB87dmOPPfYwsQcgVths33jjDWOVQQwCYj807gObvcaD4Ksa/bqMEeOF1eTVV1814/3tb39rgrwxbpAJ/B71d2B9+OGHG8Khgcv4Ygd+ML9jrMAEVg8lKpXir0QLX76wXAF7rD/mjLWIKq7ko2PHjqapKLeLy5xteUaMEsYNYoEyc+ZM82UPHGFhhNzCkoU4E6y9xrqAcF500UXG2gPLHD4SYBWBLDz44INGVkAgdC2DuhMuEjyPNvVdgKzfdNNNxvIXdOXZOKZxu9gWFZCPNHOKc7uoDANn1ROQRaw/LITACh8UatEsTwPyqaIjkAv54IkW/8ueNfnA1yIUq/p94Za46667ShYsbBTwEUO5xik7F/KBvjRWYpNNNjFWB7hAUOxATcRBgGjAJQPyAGXet2/fUmAhzM9wKc2fP7+B1SG4SjonbCL40gMJQrHjE2yy5UI+7M2gdevW5gsQxAzjwqaBDRzBhLBqaB8gLPj9888/N1/J2267rXEHAfc0YwQx0A0Lx0txzBQWChu7qL+rtUEtNuqmU3eRuulgYldLji1z5eCv5APEEe6PnXbaKdWx8KzJh8ucVQZA4kAS9tprr9iX38ZIcYObBdZIyEFUXE/cZm6vJzAD9osWLSoFOSuRDBtYUsDp1ltvbd6tuODvsDnFjVdlOBhLolYVvPd4H5JcpP61LEdQCQK5kg+8XPqVUckg+aw7AlmTj+DXVtBKAZeDbnSwGuBL3o4Z0Bm4kI+4Nm1CoGND8KaSjzQupSCquonBWgJfOvrXEiRbMCG7kA+0o/Eb6p7BBoEvVhA7BJniSxnxH1C+ICdwk+DfttnbZYw2frbrwt4Ykv5ur1eUFOrmFiVzUVa1YHuIJQAecD+hAAdYz+y4nrAxZE0+XOYcJwMgnG+99Zbcd999AkITdFsp+dA2dN3DNt2kAE70gXgRJaUgrMASZDPK5QIs48gHxgELhO2mTDunuPHGueMxpjj3pbsm5BNFRSAX8qGCB+LBXB5+lp7kY3CJ+Kbd/Fw29nLIh32yBV/2sMjA0qFuFsTE6MkXuDcQ/Ivf1bIDS4bLGKtBPkAwNZixUvKBNwWb5r333itPPvlkKf4BQaf4mo86Jl5t8mHPOY58wOUB10dYfATmmiX5CFofgCNkJ84KGSQfIKK4EgPuH7jaQAIRBAqrG6xRKGnnVAn5QEwVjuEjZoalfhHIhXwALqZQ9ys0URuB/Xc7vwJcEtj4sCGGBZymsXxoEF+cwrMD1oJHLMOsKVFtwuwPUzW+ljWGAi6ASiwfava3LQ1YRZjDESOB+AN7bq6WD1shI6AOfm7goXEo9u+77LKLcY+gD3s9XMaIr161RiVZODDPMIuIrtfKK6/c4JROmHRnQT60XWCOeAecsEk6Clsu+cBGeuONNy7Xvsuco2TAxhKWNLguQFjDXBT2OxHndtF3ISxezpZR5Mn5/vvv5cMPPzRxUog5iSpRAac4KYbLQVE0jsRlTnYG2+B4VYbLOcLrV6uy9ywRyIx8JJnSgoNmwGmWy7h8W1Ebgf31jS9q+KkXLFhg4jWwkdtfZPj/uq5J5AOKVU2/+DK0A8kQHIoNBF/49rhwUgbHV7EJ4ys9LODUbhMBkwg4/eGHH0zAKWIfUE4//XQTH1Dp5qfBrfhShesIxxwRfY9YDOCAcdoZSl3JB8aq7hsE02GDUBOzmtqDvwfN5i5jdHGvRJEPO4srLJlwp+HUAzY7bJo4DQErDr5SK8UfQcEtW7Y0R0aBiyYBy4t82PEaSBIHGcKaaNZPvCtJc05DPkAkTz31VCOrKreQMSWVNsZ2wCkCM2G9AL54v/Rd1FNbiH8CKdSjtXqcW7VBGvdFFPmAyw9uG5yEUusH3gUls0lzsnVHcLw42YNTOCgaRA6rFj4oMAccG9Yg23y1JFv3iUAm5CMq70HcxHjUNt9lj9oIsGkg2v75559vMABshjDrQwGUY/mActQYBfQdLNqmbbHQOvpVHkY+YPqFCRg+87ASdtQTm2TBDMkAACAASURBVEc5MR+QY2CDnCJhBdaKPn36lKLwyyEfOE4Kpa6m+ODXX9LvLmPMgnwAB71zB3E2wWLnH6mUfER9wKR1u4StGTZunJ4Js4ghQBnWPo0xsYl32jlHyQDWF6exQJ6jir4TqIu8ODhSHnTR2HrStkagzSApC6b7T3K5oI24PB828QfBR9r/tHNC21Hjxcm3uPfMdjPmqyXZuk8EMiEfPifAvsMR0EQ/2OyDacyhcBCc9txzz5mTHDjahiO0UICaUEzTKeu9GcGUzo8//rj5EsPJDZwM0VMo8DVDaeELBgF2CIADubCDBoOXsR122GGC/9QMjq8/BMmpnxntIPU62kTiMlhWcJwRicvsExGaTAqbiT1n+/6KpEvMQM7wxY3+NKEZjj2C5OCL3I47UHO5S3pum0xhHpgDvv40OBcEDrkhEO8R9jtWO+0YbaKCwE2sMUrc39W0b9fHhgjyd/fdd5ugWFiAQFY7depkLFfI24BSKf6IecHmpgm5wmQnTNpVRqPIB07oANOgXGiiq1tvvdXkoMGc4GLAV33aOeOYK9x/GixqxykAZ7iOkEgNfWM+WG+QNMS02LIYlnQL5AHWQSRFgyygPRxbx3uKdwLvCUiBJivDu4x3Em2jJLlcUMc+tQSr4nHHHVeCEfIP3GAZxakouAfRR9o5xY03SoZhcYTu4THb+t/ZciEfSQGnvNW2/gWLMyQCRKD6CKi1IY3LpfqjY49E4EcEvJAPBqNSBIkAESAC2SJgu9kYzJkttmwtewQyJR9JCWvs4TPgNPvFZItEgAg0XgTs7Ld2Jt7GiwhnXmQEMiUfdsBZ3KSToteLDBjHRgSIABEoIgLqckH8CbIRI3kdCxEoKgKZkg+dZFLMR1HB4LiIABEgAkSACBCB/BHIhXzkP2z2QASIABEgAkSACNQqAiQftbpyHDcRIAJEgAgQgRpFIBfyQbdLjUoDh00EiAARIAJEoAoI5EI+9NQLb7WtwgqyCyJABIgAESACNYZALuQDGCDT3owZM2TYsGHmXgIWIkAEiAARIAJEgAgAgdzIhxIQ3JEQVpjngwJIBIgAESACRKBxIpAL+UiTbIwXyzVOgeOsiQARIAJEgAjkQj4IKxEgAkSACBABIkAEohAg+aBsEAEiQASIABEgAlVFIDPygcvicLX04MGDTVrfcePGyauvvho5GcZ8VHWd2RkRIAJEgAgQgcIgkAv5aNOmjQwfPlzmzp0bOVHGfBRGBjgQIkAEiAARIAJVRSAz8lHVUbMzIkAEiAARIAJEoGYRIPmo2aXjwIkAESACRIAI1CYCJB+1uW4cNREgAkSACBCBmkWgKuTjgw8+kBEjRsjChQsNUAhK7dixYyFB03tpwoJlGSRbyCXjoIgAESACRKDGEMiUfAQ37s6dO8uvf/3r0ODTIhOQ4Bryorwak2oOlwgQASJABAqNQKbkA/e5BNOpt2vXTlZffXUZMGCANGnSxICBegsWLGjwtyKjhGPEkyZN4j01RV4kjo0IEAEiQARqBoHMyEeYdUDTrHfp0kW6du1aAqWWNnOdV8uWLaVnz541s7AcKBEgAkSACBCBoiKQGflQonH88ceX4jmi3BW1RD4Qr3L55ZdL//79BflLWIgAESACRIAIEIHKECD5SMAPLiIUWj0qEzQ+TQSIABEgAkRAEcicfMRlNbVhr4UMp3pKp0+fPpmczhk0aBBJDN89IkAEiAARKBQCTZs2lY022qiqYyL5iIE768DYFVZYQZYuXVrVBa6VziCI7du3r5XhVm2cxCUaamITjg1xocy4KigfMpMZ+XCdbNHrRwXLVjJukg8qBVf58aEUXMfoqz6xIflwlT3KTHFkhuQjQnofeughmTp1aqbHa0k+SD6oLF0RoMy4IsYNljJTCzKTCfmwM5i6JA/DqZdRo0YZnFyecwW2KPVJPqgUXGWRGwllhjLjigBlxhUxH3omE/KBicalJY8DohYCT10XMqo+yQeVgqss+VAKrmP0VZ/YFMeE7ksGXPulzBRHZjIjH/aUkojIGmusIUOGDGl0eTNIPkg+qCxdEaDMuCLGDZYyUwsykwv5cJ14Y6lP8kGl4Crr3Eiyk5n//e9/8sILL8iUKVNEUwJsvPHG8pvf/Ea23357wfuZVOBivuOOO2TGjBny7bffypprrinI4HzQQQeVro+w21iyZIlcffXVMn36dPNnJCrEhxc+wLTgBNy///1vue222+Stt96S5s2by9ChQ2XDDTdsMJybb75ZHn744dAh7r///nLCCSeY33zJzKOPPio33nhj6Ph22GEH6devXyhG9gOff/653HffffLcc8/Jl19+adYE1vHDDz9cdt55Z1lppZVM9bRYoI0LLrhA/vOf/yw3LrR97rnnytZbb73cb1jniy++2FwDgnLAAQfIcccdlyQeNfu7D5kh+aiiuJB8ZLeRVHHZvHblQyl4nbBD5y7YgHjcfvvt8te//jV0E+rRo4fsu+++sb2/9tprcumllxrSESw77rij9O3bd7nNFRvyTTfdVDpiH3Qzz5s3T6677jpDOvQYfpRlOOzuLB1HEcgHgvRxB1ZYSUM+Pv74YxMDOH/+/MQ1SouFnloMyz8VRT5guZ8wYYK89NJLpXHgktR6TjTp8i45vKKxVUk+skIyRTskHyQfKcSkQRUfSsF1jL7qu2Dz3nvvyYgRI2Tx4sVy5JFHGkvFV199JVdccYX885//lPXXX99YJNZZZ53Q6cCCcckll5i6W221lZx22mnmwswHH3xQ7rzzTvOFfvrpp8tOO+1Ueh4b3siRIw1Z2WabbeTZZ581X/HDhg2TFi1amHrYsEGIfvvb38pnn31mCFIS+UjaCF1wiVq7hQsXGrxgMcBhAMw5qSj52G677cq6NBQWqbvuusvM/6yzzhJcSgpMcL3Fv/71L9liiy3M31dbbTVzOSkuMU3CwiYfmMeqq66amE9o2rRpcs0115j+UdB3Uj9J2BT99yxkxnWOJB+uiFVQn+SD5MNVfHwoBdcx2vXhjsDX6/fff7/cZvziiy/KZZddZlwVMHcH3Qqu/bpgg039/vvvl1atWsnvf//7Esl46qmn5KqrrjLkIcoEj3HpvL777juzscIFgIKvdZj1sUna1gdYWmAFgOXjkEMOMWTjT3/603LkA/VWXHFF079u3pWQD1gNzj//fIH7Ys8995STTz7ZuCqUCMGNgIzNv/jFL2LhDm7aHTt2TFyeSsmHEgqbZKBT/fumm25qiBBIX17kA/iMHj3aWF+wzli/V199leQjcfXdK5B8uGNW9hMkHyQfrsLjssG6tp1HffjYQT4Qw4ANGhaCn/zkJ4JNFhvGk08+2eAL1h4DNnZYIhCXEVXsDSgtNjCjjx8/Xl5++WUJfpW/++675gv/66+/lhNPPDHS9aLxDEFiAEsKYgPefvttsV0L6qKBReWcc84xMR8gI3Gn+7IgH3DdAOfHH39cVlllFcGVDsgcfMstt5h4kbZt25rx2DEnYVj7IB9qccB4YAlCnMXs2bNl7Nix8t///tdYrA499FBD1PIgH7ZrDkQSsUBwv5B85KEplsUmmSirmTNnLmV663xA1lZJPkg+XCUs7Qbr2m5e9bH5wcrwwAMPGAsHrAzYcLF5XHjhhTJnzhyj1BFAGCx5kQ8QC8RqvPHGG8uRDztHEW7k7tq1ayg0cI1gAw+SD/tknxIbWH3gogEhOeWUU2SvvfYqWTWyIB/2ANddd11j4TjwwAMF93Og/OMf/5C7777bbNwdOnSQI444QsaNG2fcTAj63GWXXRKXvxLyYTeO4Nldd93VWH/WWmut2H7h2kJ8zNNPP23qwcIBlxXkAuty1FFHGSKLEhbzEYZFWMwHLEGbbLKJITKI1dFAY7hXYPUAjrCCtWzZ0uBG8pEoLmVVqAr50AAimDwbcyH5IPlwlf9aIx+Yn21NgNl/7733FlgCLrroIhOQidgK9ae74mHXT4uNvQEFLR9pyYdudknko3///vLEE08YFws2/jPPPFOaNWuWG/lQPGB1gTsFGydwQYwLLC3QObCAgCQlxWJozEXcmtiWp2C9uIBTnPI5++yzZe21145dcozzhhtuKBEQVAbmCPZEPI0ShbiAUxuLpIBTEM799tvPWL5ANJD4Ui0sID4kH5W8ofHP5kY+gouugo/hYEHhQ4z6yshvun5bJvkg+XCVwLQbrGu7eda3gzOxYcD1MnnyZGMNCfrzKxlHEJs333zTBHjalzdiI8LGBbcLLBHlkg87GNLOURS0fODrHG4C6L8zzjhDtt12WzNF3ZgrsXzAogIdgi93zBGWjYkTJ5qgUDvgFbj89Kc/NWRv1qxZpn9YDOBuiQscxRFXHCMul3zAbYFxrbzyyuZ/P/30U2OhwIaOAmxgAYkqiJuBhQpjxg2riEtBTA7iVTA/uGK6detm/n9aLNAX1ggEDM/hVBHGBYIDcqGBxpCNK6+80hyFBk6w2tlry4DTSt7U8GdzIx/2jbAzZ840Lx8CePDlg/8PgdR/Zz+tYrZI8kHy4SqZtUg+7M0WX62wBsAVg6/xKJcLnqnU7RJFPuD6QFApzOdh5APuILgkevXqZVwYYSUqHsN26SDGZY899jAxIEklLL4kKeYjrE3Ex+BjDkXdRpAZuDgwL/vYapxbKdh2OW6XsPHZVrC4DRxrj83/+eefl80228wQNyUAcMUgHiQpOWUYFsExARvEveA0C9w72ibu8cLpmbiCoOGw/CtJa10Lv/vQM7mQDxVcCDssHCAaNvnAv2EStI+c1cICVTpGkg+SD1cZ8qEUXMcYVh9fqzgFglgPWB/wxYkS53KplHxEjRtf4djAEDQaPO2iGxaOYMaNTd1GaMs+7YKvaMwTmzyIFSwdeqQ3Dsc8yIeSJ3zsvfLKKyZZF+IWYPXAqRwkVMNXfZLrA+POg3zAanH00UeHwmL3FyQpae8As8lHFJEMkg9ggbgkBAQnWX1IPrLQDD+2kRv5QMDVSSedZMxYJB/LACf5IPlwfX1rlXyEEYksXS7A0QUbPeaL54455hhzLBZmfugpxH3AHYH4DMRM4AsYZAUbN452wjQPkgFSgU0c2VCxuYGwICspTpEg9wTIC2Iiwkqlbhe4VpADA24L7cN2u9jBvXBV3HrrrcaaA6sPxoYjziBO9omROFl0JR845QRrN+J7kNMEx4dtt4vt9gEhBe5wryDoE6QNeUU0Eyn2DBA84L5o0SITP4M5qZUCbqe0WODUD4gwAnJBNIJuF7gFkRxOA1ltTOh2cdVWbvVzIR+6aHh54W8Nkg/bJQM3TGMpJB8kH66y7rLBuradd33d8DUGI87lUs5YXLBBHAriI3DcNlhAOLDZaS4LO5hRb9vGHB555BFjsbVjSvSjAknLEJOg6b+DfUSRjyBGwec0dwjIB9woIAXBgj5hZUaa9x9++MHEnMDFpAGviMHQwEnoZJzkQOxJXHFNMpaUxhzHZmH1wFjtIF91gyEmIwpfHSdiBEEcP/roo1RYQN/GpXwHFkhaBrITVkg+ynkr0z+TC/lA97aAhQ1HX+r0Q11Ws5qX1gUjqssds86R5IPkw1XeXTZY17bzrm9bC5LcGuWMxRUbEBAcmYVlA1/f2PCwQWPjRoCmljDLB34D6UDKbQTPwuqAgk0cpMo+iRE2F3yBQ5/A9WHf7WK7CsKesxOXYdPFFz9cQJgLSBPcPHBn4Ogo9AswAUkBCcGx2k6dOplm7dTwhx12mLGAZF2C97IA380331wOPvhgc3+KnlQJs3yobgS+9957r3z44YcmIFSPxYLcAWMld2mwsNcMbSL3DIJicSQXwazAVjPNRpEPxKHAJcO7XbKWlpzzfIQdc0oKGkpioC4QxEWWx7WjBAd1sgyKJfkg+XCRX9R13WBd28+zPlwvSNKEr/usXS61jk2euNeyzOSJC2WmWPo3N8tHVkJkW1BcLA/lPodx5xUQS/JRLOHPSkbzbKeWNxL7HYwLNiwXv1rGptw5p3mOuFDPpJETu44PmcmFfKjlICqXR9GP2sI8ipL1LYYkH1QKtaAUXMcYVV/zRqTJMVFOnz4UZjnjrPYzxIV6xlXmfMiMF/KRl2XBFfCw+kqcECGOdMwIvEJJyg6Ypm+SDyqFNHLi+4vEdYxh9eGvh8sFqb5xkgS5PpLuE3Ht14fCdB2jj/rEhXrGVe58yEym5CMulW0QjCw2c1eA09QPi/fQeSE4rRJrCMkHlUIaGawH8uE6z3Lq+1CY5Yyz2s8QF+oZV5nzITOZko+kEy4KSDlBp0Ew43L7lxtoqn2EuV2ycBWBfCABEAsRIAJEgAgQgSIhUO2LZTMlHwpkUsxHpYDHXWCEtiu1qoTlIckiNwktHzl+kSDF9BVXiHz7rcgqq4j07SvSr1+loub9eR9fJN4nnXIAxCYcKOKSo55JKZu1Vs2HzORCPvIEXl0gSKiT18V0iElBQiK9QEotOrg1UhMRlTNHko+clMLZZ4tceaXIokU/drDaassIyOjRqZcK+RsQp4ALuZBTQAvyF5x++ukmF8Qf//hHk9kyrOBSrN13393c2Ir6yJxot5N6IFZFH0qhnHH6eIbYkHy4yh1lpjgyU7PkQ++NcRW+tPWD1hWXY75RfZB85EA+YPEYOrQh8dBumjVbRj769Em17CAfSAYF8oCLrbTg73o3Ca4FTyIflRIOe7BUljnITCppqN1KlBnKjKv0+pCZ3MhHUibScuMy8nbpuC6aS32SjxyUQtu2Iu+9F93wFluIzJiRaplAMpA58v3335fu3bub2y9xa+mYMWOMBQPJskA+cAoKF3ShIEMi0lmjrlo+cLcFntE2UnUeUcmHUqhkvNV8ltgU5yu2muteSV+UmeLITG7kIy4gtNKAU1glcAVyrd2KS/KRA/nYZBPk8o9uGL+//34qfQXyYZcjjjjCXH4FWYObD5eIBS0fICTPPPOMsZSQfKSCObNK3EiKs5Fktqg5N0SZKY7M5EI+gnEZwbweIA9z5syp6NhqHLmpNOA0L/kn+ciBfLRrJzJrVnTDHTqI/N917knrquQD8qNEA3c7II4DN2Lq39AOYj9wLwcKbhol+UhCN/vffWwkuBsEN6wigdq8efNknXXWMRfK7bbbbqW7S7KfqVuLPnBxG6G/2sSmkZAPjctAwOYNN9xgrqyGmTr4bxdRTJNLpFyXjss4yqlL8pED+Rg/XmTwYJHFi5dvHEGnY8eK9OqVarmUfOASK7hNENCMvw0aNMhcv67k48EHHzTtwTJCy0cqaHOp5GMjCUsnAGL6+9//3lwBX4TiA5cizDvNGIhNIyMfIAyXXHKJnHTSSeb64iJnOE0jwOXWIfnIgXygyUGDRCZMaEhAQDz69xcZOTL1cin5AKnQky84saLulzDyoTec0vKRGubMKma1keC6+pEjRwpONdlFb43FrbV66y3qTps2TX71q1/JK6+8Yk5H4YNq6NChsuGGG2Y2N7uhTz75RO6++26TLVZvs91zzz0Ft9OG3cqquCA+bvz48fLyyy9HjitInHBzL25/hawjyLp58+bLze3LL7+UCy64QIBFsEDHnXvuueYWWy3B225RBx+Ihx9+uOy8886lm2pzAS/QaFYyU42xVrMPH7jk4nYBaHairrDg086dO1fkdqnmwmTVF8lHTuQDzU6cuOy/JUtEmjZdluOjd2+npbPJBxQmYopAKhBMitgPJR9wGQ4cOFBAqjfaaCNzPfepp57KmA8ntCuvnJXCTEqOiKvhIQe4vl4LNmlc037nnXcKiMDJJ5+cyyY6e/ZsGTVqlOAa+mDZZJNNTODzmmuu2eAnF/JhEye4ka677jpDOjA/lLD4vDjrc5B8fPzxx2b88+fPDyUqPXr0kH333bdyYUjZQlYyk7K7mqnmA5fcyEcwV4YtsJW6RfI6SZO3pJB85Eg+8l48T+37UAqepurcbVbY2OQDrmK42xDb8eyzz5qPKNxTgy/00047TXBJHn5D3Nodd9xh8v7g781wrDvjgn7Q/5NPPmksBcgd07p1axPgDJLw3XffyVFHHWVijuyShAssFyAEsHDgFBese5gX5vTXv/7VxLDAzXj77bcnko+kFARTpkyRu+66y7Rz1llnmWPsaPvyyy+Xf/3rX7LFFluYv+MurWqUJGyqMYYi9uEDl9zIR54A53mSJs9xk3yQfLjKlw+l4DpGX/WzwiaMfGBO2NyvuOIKE1isH0zI8QILGE5AIRAZX+5wz+RRYDWAewObNVw/cFOgfPXVV4Y8vPfee7LDDjtIv379pEmTJqUhJOECt9E111xj6oPQaF4akJ0VV1zRBM5qnqMky0cS+VBdHSQZ+vdNN91U0Mbqq6+eB4TLtZmETVUGUcBOfOBSc+SjGidp8pINkg+SD1fZ8qEUXMfoq35W2MSRD8R0IKhYN893333XbPzBcuKJJ4a6D2bMmGHqg8hElV69ehnXTbC8+eabJhYFLhB7kwdJAHl4+umnTZwJgl0Rm6ElDhfEjCD+7p///KfAbYN27We1jazIh010YFE54IADBK4k5MaBK+nII4+UQw89tGonhbKSGV8yn1e/PnDxQj6yOO2Sx0mavBZW2yX5IPlwlTEfSsF1jL7qZ4VNGreLujdsQmDPOw/ygYBWnLpCCVoY1HIQ5sKOwwVE6rLLLjOEJsxl40o+tP5KK61kyAyIxI477lgiEyA7N910kyFKKLBwwI0FMgb3FsYAl0+1SlYyU63xVqsfH7hkTj5sl0jwxYj7LS3IavlQ8lFLJ2lIPkg+0sp5mq9Y17bqrX5WCjMu4BTvLKwS0Dd5uVei1sW+4iEL8oENXy05LVu2NKdSoKPDSlrLR/BZ4AWs9ttvvxIBQYweUi0oAcEzcOf07NnTuHzwTLVKVjJTrfFWqx8fuGRKPsJum0XCpl/+8peGbavQ6YVt5QJbqydpSD5IPlxl3odScB2jr/pZYRNHPhBTAbdItWISbCwRazIOdxdlZPmAqwWXJoKEHHzwwXL00UdHbvxx5APjAaHAKSDoNLT33HPPGYIBqwbynUDHIwEb4lWQ+RenxfRkGJK0zZ071zwLV0y3bt2qRkCykhlfMp9Xvz5wyYx86AkUMGowWhT7hEuWWUfzPEmT1+KiXZIPkg9X+fKhFFzH6Kt+VtgE3S7777+/ifNAsCk201122UV69+5dlnugkpgP6DmNL7EtH3CZ4LTLE088IWEBm2G4IE7k2muvNdlZcbIE5ADPJlld0l6FYceh6DOwqiBD8PPPPy+bbbaZOa6MY8HYK+CKQTxI2vazkrGsZCar8RSlHR+4ZEY+gu4QBRVWigULFsiAAQMaRGQXBfRqjoPkg+TDVd58KAXXMfqqnxU2YTEf2OBx1PSBBx4wpAP5NLbaaivnqVZCPuxx2addFi9eLBdffLG8/fbbsscee8gpp5zSIMdIGC44GTNixAjBs/bx2jzIhyYug5tq+PDhxsoRzOsURaycAXZ8ICuZcey28NV94FIV8gHk1RpS+FXIcYAkHyQfruLlQym4jtFX/aywiTrtYv+9EutHufjYJ1OQGRofcOutt545BnvLLbeYZvWoLCwPf/7znwWp/+HeQMZVWBVQ7Hwh0EH28dpyyMfjjz9uCMWBBx5o7jwKul2U3GD8mglVxw+XzKJFi+RPf/qTscLQ8lGudGT7XFbvksuoMicfEMo0JUs3TJr+XOrYrFyfy2K8JB8kHy5yiLo+lILrGH3VzwqbKPJhb9ppXBV54IDU6EjIBfdPsHTq1Mm4g5Djw068iLEiOy82fBToZJAAHG2NO15rn4QJmwvcUSeccII8+uijcuONN4ZOF253JA1D37AePfLIIzJp0qRSxtTgQzjxcswxx+SSHTZsgFnJTB5r7bNNH7h4Ix+VZDnNO8NpXnfPkHyQfLgqGB9KwXWMvupnhQ3uKLnwwgsFmT9hod1nn31KU4LbZPTo0Wbzx10qyEtRzYINHLlFkMYdbhYQonXXXddYHTBOPaYaZ/n4y1/+Yu6Ggf6Bi2avvfYKnYId4BpHPjCml156yaSXR5ZUHROuGQBBse+bset++OGHBkc9losLHGElwb+rVbKSmWqNt1r9+MAlM/JRLZDQT1yGU/xeqZWC5KOaq7msLx/CX/1ZuvdIXEhYXaWGMkOZqQWZqTnyEcxw6gpymvokH2lQyrYOFWY4nsSFG4nrm0aZoczUgszULPnQJGOuIKepHxbzkXSHQZp26XahUkgjJ3YdbiSUGcqMKwKUGVfEfOiZmiMfABXR3iAI1Tq+i/5wO2OlydFIPqgUakEpuI7RV30fCtPXXF36JS7UMy7ygro+ZKYmyQfAiov7qDTmI7hwGuCK67MRnV1uAfmYOXNmuY/zOSJABIgAESACuSDQvn37XNqNarQmyUdYGnd7gpWcpAkDKkvygehvluUR8MG8a2EdagIXpAC/4goRHAddZRWRvn1F+vXLHd6awCZ3FPguuUBMmQlHywcuuZAPO616MLOdi6CE1dW2W7VqlYvbBUQDaYhx34CekwfZmTp1qjk7bx8jc50L3S40h7rKjA+l4DTGs88WufJKkUWLfnxstdWWEZDRo1M3NXnyZJN4Clett23b1jyHO0F23313adeunUmM1bdvX3M0U0s52KAf5LP44x//KKuuumrq8dVSxXJwqaX5VTJWYlPn5APTswmITjeLoM2oNO6VCGTw2aBlJStLCskHyYernBZaWcLiMXRoQ+KhE2zWbBn56NMn1ZRBCpA5E0QDd4DY5MMmHHZjhcYm1azzqURcqGdcJcuHzORi+QhOPHhrZKUpdasdcOq6kFH1ST6qoxS23357k80RtykjMdShhx6a1RJWvR0fSiH1JGGheO+96OpbbCEyY0aq5kA+kI77zTfflCOOOMJYONTysc0228iYMWOke/fu0rp1a2O1QEIsLbipVevfd9995s+wkqAdzObCFAAAIABJREFUtIGCv+NvG2+8sTzzzDOG4OA3rb/zzjvXjTWk0DKTShryq0RswrH1gUtVyIc93SARKTc4tJoBp1m9CiQf1SEfkKnXXnutQWcgISAjICJIMV0rxYdSSI0NcPzgg+jq+P3991M1B/KBAnKA/w+CgRtR4XaxyQeuaFfygBNoyLAJIgFXyuzZsw3h+Prrr0tkBeRi3rx5JWKBevq8PTAlOlFWllSTKEilQsuMZ4yITSMkH8HcGdggcAfBs88+Ky5ujTB3ThBOl/aq+S6QfFSHfKCXV199VZ588klzdXeQiED21CoSlWq6mnIR11ehlWW7diKzZkUPv0MHkbfeSgWlkg+k3AbxAIkASUhLPvD8hAkTGvQFi4i2oaTCJh+zZs2SgQMHGhcxilpQUg24wJUKLTOecSM2jYR8BK0cmHZY3AcEAsGduCCpngvJR/XIh90TXDD33HOP+Q+ERDcb1FlzzTWNa0atIvh3kUqhleX48XihRRYvXh4yBJ2OHSvSq1cqOJV8gHSAIODfzZo1M0fbbcsHGlPCsPrqq8tll11mAlSjLBfBvyv5wIVs6sqJez7V4AtWqdAy4xkrYlPn5CNoncj6xItn+S27e5IPP+Qj2CsIiJIREGS7vPLKK+ZuoKKUwivLQYNEYHGwCQiIR//+IiNHpobRJh9wm2hcB6wRNvmARQuuGVgybGyUsARPsaQhHxpHorEmqQdd0IqFlxmPuBGbRkA+cIvisccem5s1I8yqUm78SLXeBZKPYpAPexSIGVCLiJISWEGKUmpCWU6cKIL/liwRadp0WY6P3r2dILTJBx4EmTjnnHOMKyQY84G/a7EDRe0AUhAUWEXgdoPrJsztYrtqttxyS+nRo0eDo7xOEyhQ5ZqQGU94EZs6Jx95y1XY3SvaZ6UnafIcO8lH8chH2vXGFzViR6odtEpl2XCFbEvGG2+8YYgjTsFobpC061nP9SgztatnfMmlD5nJ5bRLUkbQSo7KattYpODdLvpby5YtpWfPnr7WMbJfko/aVQqIC7n33ntLE6hW0KoPpVC4F8caUDBI9JBDDinlBSnyuKs5NspM7eqZasqJ3ZcPmfFCPiq5sj4pyVglbee98CQftasUfAWt+lAKeb8HWbVPbIpjQs9qTfNuhzJTHJnJlHykOQarUy83PoPkI+/X00/7taYU4oJWIduIH8Ax3kqDV2sNl2pKD7EpzkZSzXWvpC/KTHFkJlPyERYEGjbVSuMykGBswYIFkW6XMJdMJQKb1bO0fNSu5SNOBuygVds1g2eQ0OzGG280sSLlFCrL+pSZcmQh7TOUGcpMWlnRej5kJlPyoRNJivlwBSZYP4nkZHGHTKVjDHue5KP+lQLcM2oVwf9CVhEkiYvRyik+lEI54/TxDLEpzlesj/Uvp0/KTHFkJhfyUY5QuD4T5uKp1KLiOgbX+iQf9U8+gjOEVSQqnTvIybRp00zK9yj3DJVl45MZV70SrE+Zocy4ypAPmalZ8uEKbhHqk3xQKdgIwBUD8oESlWnVh1IowruSZgzEpjhfsWnWqwh1KDPFkZnMyIfm3oDLY/PNN5dx48aZ+zWiikvAadDKUVS3StLLRfJB8mEjAKsIEmEhV0Uw06rePQOrSS3fypv0TlTyOzeS4mwklaxjNZ+lzBRHZnIhH7inZfjw4TJ37txIuXK9/E3jSIKEJu/U7chJMmnSJMmiH5IPko8oBDRoFURErSFaFwTEvn+mmsq6yH1xIynORlJkObHHRpkpjsxkRj6qLXzViPnA1+gNN9xgLrjKInEZyQfJR5r3xA5a/ctf/iILFy5s8BiIyB/+8IeKj/GmGUuR63AjKc5GUmQ5IflIXh0f71LNko8gnHbKdVerStTS4EgvLp2aM2eOqVJp1lSSD5KPZDXQsAZe0MWLF5cuwkOKdxSQD6R8b8zFh8KsBbyJC/WMq5z6kJm6IR8gCo899pjBPAvyYWdKxSV5JB+u4uxW34fwu43QT+0gLnDPwPWImBAEqQYLrCYgKNtuu23o735mkU+vlBlaPlwlizJTHJnJjHzYm38agXAJOA1rL+pyuSyCUTW+pGvXrtKxY0fB3Eg+0qxq+XWoFLJRCvYdNBq0ioDVqOO+5a+Y/ycpM9nIjP+VrN4IKDPFkZlMyEdUMGicSLlaJ6JSt2cRCBocJ4gNAk314jqSj/yVA5VCNkoBuUPgjmkMQauUmWxkJv+3uzg9UGaKIzOZkI+8RcsmHnknEgu7OyZL8jFz5sy84WL7REC+/PJLmT59ukydOtX8ZwetNm/eXDp16iRdunSRnXbaSTbccEMiRgSIQCNHoH379lVFoCbIBxDRI682OpW6bsKQjkvd7mqtCbbPgNNo2eYXSb5fJIgTwTFe/KdBq9oj3iO4a2DpC4sjqapGcuiMMpOvzDgsRc1UpcwUR2YyIx8ag3H88cfL3nvvnZhkrNKNPCzGJA8XDJYqS8vH0qVLa+ZFreZAqRSqpxQQtKr3z9gX4eEWXvy9VgplpnoyUysykTROykxxZCYz8qEWgz59+mSe4TRJoIIxJ5USm2B/JB9JK1D571QK/pQCrCF6gibq9l2coimaVYQy409mKn/j/bRAmSmOzGRGPuwp5X2rbRh8eeT5yPr1oNuFbhdXmSqCskQK+DPOOMOcmClSptUiYOO6ntWoT1yoZ1zlzIfMeCEfiN8AWdDTJK5AoX7U6Re4fXBEtoiF5INKwVUufSiF4BhhGenRo4d557TACqJHeeGu8XGUtwjYuK5nNeoTF+oZVznzITNeyIedwKtFixapcQqL88j79EvqwaWoSPJBpZBCTBpU8aEUosYI18xNN91k4kKiglaRUwQBrNUoRcKmGvNN2wdxoZ5JKytaz4fMZEo+oqwRYUC4nFQJtptXYKnrgrnWJ/mgUnCVGR9KIc0Yo4JW8SysInDP4D9YRfKKFSkqNmnwy7MOcaGecZUvHzKTKfmIO6Zqg1FL1grXRYyrT/JBpeAqTz6UgusYUR+uGT1BAz2gBZYQ/JZHqRVs8ph7XJvEhXrGVeZ8yEym5EMn7CPg1BVsH/VJPqgUXOXOh1JwHWOwPtwzSkQQF5LXBXi1iE2l2KZ5nrhQz6SRE7uOD5kh+XBdpQrqk3xQKbiKjw+l4DrGcuqDnJx44okmPgTuGVhIXN0z9YpNOXj63kgqHXO1nqfMhCPtA5dcyEe1BKnW+iH5IPlwlVkfSsF1jOXUhyvm8MMPb/CoTUTSBK3WKzbl4EnykQ41ykydkw+6XcIXmOSD5COdivyxVj0rSwStaqyInWkVs8fRXfsob5hVpJ6xcZUTko90iFFm6px8hF3Olk406rsWyQfJh6uENyZlqXfPwCVjB60CMzu5meYUaUzYuMgNcaGecZEX1PUhM7m5XZCTY8aMGTJs2DBxyeXhClot1Sf5oFJwldeSUhg3TuSKK0S+/VZklVVE+vYV6dfPtbmaqa9Bq8grEswpAovIE0884UVh1gKAPjaSWsDF1yZbC9j4kJncyAcAD0sKpgvhkuejFhYvzRhJPkg+0sjJcib0a68VufJKkUWLfvxptdWWEZDRo52anDVrlgwcOLCUrfSQQw4xqdMrLZdeeqnsvvvustNOOzVoavLkyfLiiy+aEy+rrrpqWd3gXhn7KC90B6wjPhRmWROo8kPEhXrGVeR8yEwu5CNNsrGsL39zBdtHfZIPKgVXuZs3dKisB6uHTTy0kWbNlpGPPn1SNQvicf7558sf/vAHadu2rXnm6quvli5dupT+naqhkEpR5KPc9tI8F1SYICk4QQPLCJKbpQlaTdNPrdXxsZHUCkbEJnylfOCSC/moFUGs9jhJPkg+XGXu2403llU+/DD6sS22EJkxI1WzcQQhaBG56KKLjBUDVgtYLz766COZPXu2wFKy8cYby4QJE8z/4tK5tdZaS9D2uuuuK3fffbexqvTt21eOOOII8/wzzzxjrCuoc99995mx7rzzzhVZQ9BGUGHCGrL33nuXsLCDVnGUt7EUHxtJrWBLbBoZ+Zg/f76ZcatWrWpFRnMZJ8kHyYerYH274Yayypw50Y9tsonI++8nNvv111/LmDFjpHv37olWDhCR2267Tc4++2x544035MILL5SxY8fK2muvLaeffrqxKCiZAAEByQCxmDdvniEUc+bMMf8ePny4vPvuuyXyYQ8yC0tJ2EYCAqL3z6QJWk0ErgYrcIOlnnEVWx8yk5vlI+h60RgPgDJu3Djp2LFjYW+f1aPCCHpDySodPMkHlYKrUvi2TRtZZfbs6Mc6dBB5663EZj///HMT/A3S0Lp1a0MSXnjhBfOcWjnCLBMgH2q5CBIYWERQlHxozIdd77PPPis9H2VdSRx8RIUkhRkXtAp9ZB/lLXcMRXwuCZcijrlaYyI2jcDygWDTBQsWyIABA2TmzJny0EMPmf/fpEkT8/9xs63+u1qCl7YfjA+la9eu5n+zOrlD8kHykVYGtd68YcNkvUsuEVm8ePlHEXQ6dqxIr16pmg2zNujf0ICSjKDlIwvy0bt37waWl7wsH1FAaNCqBq7i40gLcoj06NHDWGvqoXCDpZ5xlWMfMpOL5SOY5wNEwyYf+PekSZNq5hhuVuMl+aBSKEspXH+9yIQJDQkIiEf//iIjR6ZuEvEX6kLRgNMw8qFxHrCOuFg+MBBYVkBegm4Xm3yo5QUWk+DpmNSTqTA3gd49AzIC9wzSAYCg1EPxsZHUCm7Eps4tHyAfl1xyiZx00knSpk0bY+WoVfKhLpiWLVtKz549K3rHSD5IPlwFqKQsJ04UwX9Llog0bbosx0fv3q7NGWJgH7XVoFE0hHgOBJVutNFGstlmm5ViPtJYPnBqplmzZsZKiGIHrOrzcNMgUBVlyy23NNYGX+TDBg6ZVlE0eVkQVLiJ8VutBK1yg6WecVUMPmQmF8tHcMMOkg/bJQM3TNFKMOajc+fOFRMPzJHkg0rBVdZ9KAXXMfqqXw1sgidowjKt+pp/VL/VwKVoc047HmJT55YPTA+mzBEjRsjChQtDZzt48GATdFoLBWRp+vTpMmTIEGPJKbeQfJB8uMoOlaV/mcFx4rBMq0UNWqXM+JcZ1/fcd30fMpOL5UOBDEs2ltXJkWouls4DyZg0CLWc/kE+EHzLQgSIQO0h8OWXX8rUqVPNf/gYsT+smjdvbpK1derUSWApxb9ZiEAtIdC+ffuqDjdX8lHVmeTYWVa39NLywS8SVzH18UXiOkZf9X1jEwxatXHAMV7EtJxwwglVh8c3LlWfsEOHxCYcLB+4kHwE1gJE49prr5Vu3bqVXCwIlp0yZQrdLg4vuWtVH8LvOkYf9YlLbRBWBK3qMd577723NOilS5dWXWwoM7UhM1UXjJgOfchMZuQjeLxW54mNGxkPKz0pUs2FQoDsqFGjSl1m5Sqi5YNKwVWOfSgF1zH6ql9UbHBkF1YR/C+sH2EFCdCQXyTqhE0lmBYVl0rmlNWzxKYOLR9x5KPICcWyEuo07ZB8kHykkRO7DpVl/ckMSAnuw0HRoFW4Z7K6CI8yU38y46o3XOv7kJmqWD5IPpaJAskHlUItKAXXMfqq70NhZjVXWETgpglmWrWP8sIyUk6pZVzKma/LM8SGlg8XeambuiQfJB+uwtwoleW4cSJXXCHy7bciq6wi0rfvsqRqgVIP2GiciGZatado3z3jYhWpB1xc35O09YlNHZOPuXPnppIDvWiuiEnGUk2gjEokHyQfrmLT6JTl2WeLXHmlyKJFP0KFVPIgIKNHN4AvDpvg3TH2fTWrrrrqcsuAy/CQTh4ZV5H23S64lA/ZX/v27VtRRtaktdegVRCRadOmNaiO2BBYRZBlFaQkrjQ6mUkC1vqd2JB8yAYbbFAzd7s4yHZsVZIPkg9XWWpUyhIWj6FDGxIPBaxZs2Xko0+fEoRZko/gutg39rquWRb1NWgVRCTonnnllVdi40Malcw4gk1s6pB8OMpAo6xO8kHy4Sr4jUpZtm0r8t570RBtsYXIjBkVkw9clnfOOeeYdnCh3NixYwUX7am1BPfb6B002pldz3UNs6iP0zEgIbCOINsqLR/lodqo3icHiHzgklnAqcM8G21Vkg+SD1fh96EUXMeYWf1NNsG9DNHN4ff3309NPu67774Gbe28887GtWK7XXCDr158Z7tqbMsHXDJjxoyR7t27G5JS1PKzn/3MHO/dZ5995Pjjj5e99trLHOdl+RGBRvU+OSy8D1xIPhwWqNKqJB8kH64y5EMpuI4xs/rt2onMmhXdXIcOIm+9lZp87L777qUYDTvmAw2AhLzwwgumrUMWLZIzPvlELl13Xdl9v/1kpwsukFokH4ije+211xrgp0GriBXJI6dIZmtfpYYa1fvkgKkPXEg+HBao0qokHyQfrjLkQym4jjGz+uPHiwweLLJ48fJNIuh07FiRXr0qJh8PPvigaeOI55+XF2+9VZ5ZYw0545135NL27WX3hQtlp+OOk8mdOi2rc8QREmf5SApkDcNGic1BBx0UGeRaLqZwyyBD89///vfIoFUQEpCRxlga1fvksMA+cCH5cFigSquSfJB8uMqQD6XgOsZM6w8aJDJhQkMCAuLRv7/IyJENuio34NSQj2nT5IgbbpDJa64ps5s1+5F8fPqp7PTNNzL5d78T2WOPXMlH8FRNVjgqLnFBq3DH2Ed5G4tVpNG9TymFygcuJB8pFyeLaiQfJB+ucuRDKbiOMfP6EyeK4L8lS0SaNl2W46N37+W6KZd84LqHgSeeKF+stJJstHix/OLTT+XU995bZvkA+fjsM5m19dYysG1bE5A6cuRIuf7660NjPmzLBwJZYdX46KOPBEGrhxxyiJxxxhlm3Pg7gljR3o477ihbbrmlITYaZ7LNNts0dAVZz7riG4ULglYRrIrU70H3TNIJGtcxeK0fkyemUb5PKRbDBy4kHykWJqsqJB8kH66y5EMpuI7RV/2KsHEMbo2aY5B8XHjhheb0zNprr21SCSj5AMkYPny4aQY5Q0BMbPKB/CJaKg1wTYML3DN6K6/mF6kL60dCnpg02Og6aH4XXatqyjnIKoKhgwHSeY3BBZesxpAZ+cCXwWOPPZZ6XEwylhqqRlHRh/DXArDEJSfC6hjcmpZ86MkZ1FerBv4/LCHqZrGDWe0TNthswo4Au8ppljJz4oknmuO9muCs0AQlRZ6Yd/bdV9q3b58KUqyHrtWgQYNK9/GketixEojO6NGjJe9+ooaVpcyknXom5APX0I8bN05g1ktbmGQsLVKNo54P4a8FZIlLTuTDMbi1EvIB4oESRz7atWtX2nyaNm1a0dHeLGUGZOMD6/izZlotZNBqijwx79x7b2ryocQQhFJPTsHShYDer776ShYuXGhuP8fepyensM4XXXSROWWF5/W4N7LjYv2V0NiuOdzzA2uYyonKmrrt0A6KtqXtZ0VW0XaWMpNWr2ZCPtJ21tjr0e2S00ZSx4LlQynUCpwVY+MQ3FoJ+YAL5rbbbpOzzz5blixZEup2sckH+lKXTTl5RSrGxZosglbt+2eCF+FlGrSa8k6fSPlM4Up75+GHU5EP2xLx7rvvlnLBgHwMHDhQhg4dagiGnScm+P/V2mW70T777DMJc81BRmzLRzD/zLx584wLRuOK4vLVlPP+Zikzafsn+QhBKmjJycpKQ/JB8pH2xdR6PpSC6xh91c8Em5TBrZWQD/sreOONN5bddttN1llnneViPvRLGUGprVu3ljPPPLOspGaZ4BIx4bigVbjS1T3jchGe6crhTp9IeWvXTi5daaVS0PBy9Tp0kHfuuacB+Qhzd4BgDBgwQBb93/1CO+ywg6y44ooyZMgQAXlQIolkdVHkQwOM7TG0atVKTj31VBPsa8cCwapik8+11lqrQbu2a84eLyxkDfLV5BCknOe7nRv5SHLFZLWh5wEO4lfw8nft2tU0j38vWLDACGQlF+GRfJB8uMprnhuJ61iKVp/YhK9ItXCxg1bvvffeBoPBUd4pU6YkXoJnHkoRq2Hf6RMphzg99Oab0eTjyCPlneHDU5GP8847T4KXpMLdYVuxQD7UEgKLUFiqfjuQGOO2yQr+rcSiHPLx+OOPGyjUnWPHG7m+q9WSGXtcuZGPuADUNdZYw7DINm3auGLkpf7rr78ukyZNqvgiPJIPkg9XAfahFFzH6Ks+sfFLPoK92+4ZxInceOONgniGxJIiVsO+0yeyPdzPs/LKhnxs88UXMub/AksfX289afHddzL2iy/kf5Mny7rrrluKsUDKfRQN9LQtFl26dDHuFbhNELOBI9r4/yiwYMAKZMd6gHwgduOhhx6S999/X+bPn1+qCxJyzTXXyJtvvimLrSR6P/nJT2TllVc27jhYMiZOnChIkx+V9t+2fNjkA+OGm0ctKomYByr4eJdyIR9ggThWhsWD9SC4eWNxsJA9e/Z0xchLfZKP/GH3Ifz5z6ryHogLCaurFBVBZhArEnWvDEjKtGnTjIsG989IilgN+06fSDw22UQubdKkRD7+uOWWst4335gEcpNbt5bZ668vB912myDJHNxfsBhg00Yg52WXXSaI7cC/f/7znxui8O233wo+GA888EATdAtcQSI++eQTYz0566yzjNsDc1m6dKmpCwLyww8/yFZbbSXNmjWTqVOnmr+vt956pr1u3bqZ+3dAEkBkQM423HBDufjii+Xcc8+V559/3hAdjC/sziGbfMAFhPgT7LcbbbSR/OIXvzCkqJziQ2ZyJR+43Khjx45m4W644Qbjw8TiBP9dDljVekbdRy1btqyYLNHywY3EVW59KAXXMfqqT2yKZflIKwcIUsWGjWIyrX73nRy2aJEg4XvoNXiBO30i+7FiPtTy0f3DD6XtV1/JrNVXl9u22koOmDBBnn76abPpI7YiaEnApq+uFVzQN336dOndu7c51QLrxCmnnGK6R9wHYjXOP/98Qy60wBXToUMHQVgBgkPxAb7aaqvJpptuaggGLBuoY8dq2PMJu/wwLa6V1PPxLlWFfICZXXLJJXLSSScZV0tWloRKwE77LKw0YK+IPgdxqqSQfJB8uMqPD6XgOkZf9YlNbZIPxIrA0hCWaXU7ETlMxBAR/H8JudMnUt7Gj5dLJ06U3T/5pOR2KZGPFi3ktkMPlc6nnmosHepmsckHsr+CUCDQ9Morr5RevXoZ1wrIB/Kv4MTJiBEjTPeoi6O2sD58+OGH5m+wfoBYrbTSSqWTTbDub7311uamYbR59dVXl/JhISh3/PjxxvIBK4rP4uNdyoV8AETEfKAA/LDg086dO1dsSch7sUCSwHgHDx5sLDiVFpCPmTNnVtoMnycCRIAI1AUC//nPf8xm/Mqtt8rfrHwimNwmK6wgu262mexx+unG3dG8efPYObe4+Wa5bfLkUPLxbvPmcuN++8lR551nXCvbbrutcY2g76eeesq4L0AiEEeBvuAagqtkv/32MydRLr/8cnPoAC4RlPvvv9/EbiAoFenyMQ+4PnAyBpaV4447zhxOQF+w9MPFBPJxzDHHmHZQQHRAZhCDou36XNS0ydeyGmNu5AMbN0xMGliqcSBYrCKfdFFgsyYeaJeWj2ix9cG8s3qJ8myHuFBmXOWrZmVm4kS5Z9Qouee//5Unv/lGPvjuuwZTxwb+hz/8QSKP8YYEnAbdLodde61xg2isxFFHHWWCQ9USosedYcU44IADzN8RmxG0fMDtAn0OqziO4aI+Ciwf33//vSEcIDMIIsUNwnC/II7k7bffli+//NI8g9iQ9ddf31hPEA+CosnIXNe80vo+ZCY38lEpGD6fz4N4kHzEr6gP4fcpY2n7Ji4kH2llRevVi8zA5QHXDFwcehEeyAFOlISWFIGraZKM2ff1ID4DJXhEVvvX0zH2JYKu61WE+j5khuQjsPJx+UkQQKu5P8oRGFo+uJG4yo0PpeA6Rl/1iU048vWIC06IgIzA6hF2igZxJNN23lkOnT8/PGgVUIUkGQtD0IV86PMgRRgfYlkQyFprxYfM5EI+dANHnETYZo0gTlgXKk3aVWsLTPJB8uEqsz6UgusYfdUnNnVOPhzSrcMlo4nOEKiK7CJ7adAqYPq/wNV39tknMb16GPmwLwOMkncQED3C6+udKLdfH++SF/JRS6ddyl3MsOdIPkg+XOXJh1JwHaOv+sSmjsmHY7p1uGdgdQhmWt1mhRVk+06dZHbTpgas/v37m8MDdop0RRGxHTgCC+sKrBjIA4LgU5yIgasH8Rh2xlKQFMR8ILeGPqvP+Honyu3Xx7uUKfmwg0qTQMAC0/KRhFLj+d2H8NcCusSFhNVVTmteZipMt37PKafIPXfeKY8vWiRfNWkiDw8cKDudf74hCFdddZU5wQJLBi7605iOIMZ22nT8poGgSjJAQkA07JtrNe4D8SETJkyoKReMD5nJlHwgwhdHh3D+Oa7UWnp115c/qj4tH9xIXGXJh1JwHaOv+sSmTi0fGaVbDwsShcwgDwcsHyg4Wmsn9tK7VrbZZhsZM2ZMqU7w3ha93t5XUrCs3zkf71Km5EMBSYr5yBq4WmmP5IPkw1VWfSgF1zH6qk9s6pR8pDi1kibdelichpIPHLXFvS0gGXC1qLvEJh/4O3J9IBV61N0p9o2zvt6DLPr18S7lQj6yAKMe2yD5IPlwlWsfSsF1jL7qE5s6JR/t2onMmhUtVinTrYcFgNqWD3W72CQlaPno3r27tG3b1txeq3EiuJdM84RgkLjtNnh7ra93otx+fbxLJB/lrlYZz5F8kHy4io0PpeA6Rl/1iU2dko/x40UGDxaxbn8tzdQh3XqYtaJS8tGvXz+TEl1JCS0f5b/9uZKPsBiQxhhoqstD8kHy4fqqcoOlzDRKmRk0SGTChIYEBMSjf3+RkSNTQRI8pYJgUVyXgYyjDzzwQCng1MXyYZOP1q1bN3DZpBpUQSv50DM0wNcGAAAVSUlEQVS5kQ/NEhqGNQNOCyqBHoflQ/g9Tjd118SF5CO1sPxfxbqRmYkTRfDfkiUiOCrbr59I795OcARPrYQdtXUhH3DVPPjgg+Y0C8qWW25pbsil28VpWUzlXMiHBpyig+Bx2iyvqHefrt8naPngRuIqgXWzkbhOPEV9YlOnbpcUa19uFcpMcWQmF/Kh+T6QjjzsNlgmGSv31anf56gUiqMUakXKKDOUGVdZpcwUR2ZIPlylt4L6tHzQ8uEqPlSWlBnKjCsClBlXxHzomVzIByZ+/fXXy4IFCyLdLmEuGVfAaq0+yQeVgqvM+lAKrmP0VZ/YFOcr1pcMuPZLmSmOzGRGPhDLce2110q3bt2kTZs2kpTtdPDgwaEuGVdhqqX6JB8kH67ySmVJmaHMuCJAmXFFzIeeyYx8hMV5hN310lhPukAYSD6oFGpBKbiO0Vd9HwrT11xd+iUu1DMu8oK6PmQmV/LhCkDR6utxYQTOdu3ateLhkXxQKbgKkQ+l4DpGX/WJTXFM6L5kwLVfykxxZIbkI0J6EbPy2GOPmV9JPlxfcff6VArFUQruq+fnCcoMZcZV8igzxZGZzMnH3LlzU8lDkTOdwuIxceJEk7//nnvuMbEptHykWtayK1EpFEcplL2IVX6QMkOZcRU5ykxxZMYb+dhggw1k2LBhgquKi1qyvp2Xbhe6XVxlncqSMkOZcUWAMuOKmA89kzn5iEos5gpGEeqTfFRvFXwIf/VmV35PxIUbiav0UGYoM7UgMyQfMatE8uEqwuXXp8Isjjm0/FWs7pOUGcqMq8RRZoojMyQfVSYfM2fOdH1fWJ8IEAEiQASIQK4ItG/fPtf2g42TfFSZfCxdurSqC1wrnfGLpDhfJJSZWkGAMuO6UtQzxZGZzMiHqxDUQn26Xaq3SlQKxVEK1Vv1ynqizFBmXCWIMlMcmSH5CFmLqNTwnTt3lp49e7rKe6k+T7tEQ0elUBylULaAV/lBygxlxlXkKDPFkRmSD1fpraA+yQfJh6v4UFlSZigzrghQZlwR86FnSD5cV6mC+iQfVAqu4uNDKbiO0Vd9YlOcr1hfMuDaL2WmODJD8uEqvRXUJ/kg+XAVHypLygxlxhUByowrYj70DMmH6ypVUJ/kg0rBVXx8KAXXMfqqT2yK8xXrSwZc+6XMFEdmSD5cpbeC+iQfJB+u4kNlSZmhzLgiQJlxRcyHniH5cF2lCuqTfFApuIqPD6XgOkZf9YlNcb5ifcmAa7+UmeLIDMmHq/RWUJ/kg+TDVXyoLCkzlBlXBCgzroj50DMkH66rVEF9kg8qBVfx8aEUXMfoqz6xKc5XrC8ZcO2XMlMcmSH5cJXeCuqTfJB8uIoPlSVlhjLjigBlxhUxH3qG5MN1lSqoT/JBpeAqPj6UgusYfdUnNsX5ivUlA679UmaKIzMkH67SW0F9kg+SD1fxobKkzFBmXBGgzLgi5kPPkHy4rlIF9Uk+qBRcxceHUnAdo6/6xKY4X7G+ZMC1X8pMcWSG5MNVeiuoT/JB8uEqPlSWlBnKjCsClBlXxHzoGZIP11WqoD7JB5WCq/j4UAquY/RVn9gU5yvWlwy49kuZKY7MkHy4Sm8F9Uk+SD5cxYfKkjJDmXFFgDLjipgPPUPyEbFKDz30kEyaNKn06+DBg6Vjx46ua9qgPskHlYKrAPlQCq5j9FWf2BTnK9aXDLj2S5kpjsyQfISsxeuvvy4TJ06UIUOGSJs2bQT/HjVqlFRKQEg+SD6oLF0RoMy4IsYNljJTCzJD8hFYpW+++UbGjRtnrBxdu3Y1v+rfWrZsKT179nRd11J9kg8qBVfh4UZCmaHMuCJAmXFFzIeeIfkIrNIXX3whw4cPl+OPP76BmwVuGFhABgwYIE2aNHFdW1Of5INKwVVwfCgF1zH6qk9simNC9yUDrv1SZoojMyQfgbX44IMPZMSIEdKnTx+SD9c3u4L6VArFUQoVLGNVH6XMUGZcBY4yUxyZIfkg+XB9f3OpT6VQHKWQywLn0ChlhjLjKlaUmeLIDMlHFd0ue++9tzz55JOu7wvrEwEiQASIABHIDYFzzjlHRo8enVv7YQ2TfARQyTPgtKory86IABEgAkSACBQUAZKPkIVBcOnUqVNl2LBh0qJFCxNoah+9LehaclhEgAgQASJABGoCAZKPiGW6/vrr5bHHHjO/rrHGGqWcHzWxqhwkESACRIAIEIECI0DyUeDF4dCIABEgAkSACNQjAiQf9biqnBMRIAJEgAgQgQIjQPJR4MXh0IgAESACRIAI1CMCJB/1uKqcExEgAkSACBCBAiNA8lHgxeHQiAARIAJEgAjUIwIkH/W4qpwTESACRIAIEIECI0DyUeDF4dCIABEgAkSACNQjAiQf9biqnBMRIAJEgAgQgQIjQPJR4MXh0IgAESACRIAI1CMCJB/1uKqcExEgAkSACBCBAiNA8lHgxeHQiAARIAJEgAjUIwIkH/W4qpwTESACRIAIEIECI0DyUeDF4dCIABEgAkSACNQjAiQf9biqnBMRIAJEgAgQgQIjQPJRhcW5/vrr5bHHHiv1dPzxx0vXrl2r0HNxunjooYdk0qRJpQFtsMEGMmzYMGnRokWDQb7++usyatSo0t+22247GTBggDRp0qQ4k8lpJDr3NdZYQ4YMGSJt2rQp9fTNN9/IuHHj5NVXXy39bfDgwdKxY8ecRlOMZr/44gsZPny4zJ07tzSgzp07S8+ePUv/bowyk+Z9aiwyo1hE6dUPPvhARowYIQsXLjQy01h0j747mHMaXRumd/BsXnJE8pGzjgXxmDFjRmnx9UXo1KlTAwWa8zC8No/NAQpCSUTUS6GbiG6qKvTz588PfXm8TirjznWuX331lcybN68B+dDf0KViqFjVM5HVOQbJhg19Y5SZoE4Je08ag8wEiWnYu6D69vDDDy998AG/6dOnN3jH6k2ObHIaRraAyw033CBnnnmm+QBUeZk1a1bVdA/JR8abSJxi1N8gGFOnTq37DTUOWn05lGioIunQoUMDUqbKo0+fPnX9la8y0a1bN7ntttsaKAD8NmXKlOWsIVCiCxYsqEvLUJQ82DLVGGUmas7BzbPeZcYmVz169JCLLrpIunTp0sCiHEbAID+KodavNzmyZQEWw7R7TdgHTZ5yRPKRI/mIIhlBRZHjEArbdBCDKJKRZhMq7CRTDkzniC83lIkTJzYgGlEkI0oxpOy20NXSvCONUWai3oegLDQmmQmSCRXsqL8HScnHH39s3DLBD5x60D0uH7pRVqKwD5wsdA/JR44qOEoBhC1yjsMoZNNB4cVmE9x0bX+j7XIo5IQqGJQtJzNnzmyAgyrKli1bLuemS7NBVzAsr4+mUZqNVWbUaqjuqOAXa2OTmSiSEWc1tV1XqFevuifNe6QvepTrKS/dQ/KRk4qNMvmhu8ZOPsKwiWLScTjmtHRVbTa4gQb/Hff1Vc/kQzeHHXbYQR544IHSmtj+68YqMwAjGGRrBx83NpmJIh9x74dNPp577rlQt2Y96B4X8hGMJcpbjkg+ctpqSD6igQ3bNBrjRhL2hUrysUxu9ISYHUSoyrBVq1YmzuWJJ56o200jTi2FnT5A/aT4KZu01NNJKZKPeF2bJuYjjKiRfOREDvJuluQjHOGoUxqNkXyEfZWQfPxIPuxTYipNtpzg97BA3Hr4Yo3ST3EnW3AMG6QCR7RxPDkYvE3y8SOqtHz8iEXUCUySj7xZQo7tB81YUb61HIdQqKbjjk5GmUjrIegrahGC+V+C9ZDjpFevXnLVVVeZn4L5TrII+iqUgFiDiTIX23OGbCAnTPArvp5lJs17cuyxx5qcMI1FZpJiPuxjtsAkSE4RZ1WvcpTkdlHi0bZt2+X0SxyJz0L30O2So/aNUhRRpCTHoXhvOim/SdojhN4nkvMAwoIow170ev66j/tCt98d1Av7wq/nWJg05AMJ2BqTzKQ91aKJCoMxd/Wse+LIR9CNGZbIMU85IvnIcTNpDIl+0sAXx67t54OCnublSNN/LdUJIx9hyjGYJ6WW5phmrGnfncYmM1HvRFAeGpPMRJGPMBIblbiwXuUoinwoZsAoLPupvqN5yhHJRxpNWEGdvFLTVjCkqj8a514Ipk9XJaqDjMtuWfWJVKHDqOOjqgQ0zXhUKuQqDLFqXaR9dxqbzARlAQsSJg/1LDNRQbfAIpjRM3gyKOrKhnqRo+B87RdWA7iDc7XrBPHLS45IPqqmStkRESACRIAIEAEiAARIPigHRIAIEAEiQASIQFURIPmoKtzsjAgQASJABIgAESD5oAwQASJABIgAESACVUWA5KOqcLMzIkAEiAARIAJEgOSDMkAEiAARIAJEgAhUFQGSj6rCzc6IABEgAkSACBABkg/KABEgAkSACBABIlBVBEg+qgo3OyMCRIAIEAEiQARIPigDRIAIEAEiQASIQFURIPmoKtzsjAgQASJABIgAESD5oAwQASJABIgAESACVUWA5KOqcLMzIkAEiAARIAJEgOSDMkAEiAARIAJEgAhUFQGSj6rCzc6IQO0goNeWt2zZUnr27Jn5wD/44AMZMWKEHH744dK1a9fM22eDyQjoGnfs2LGiNcAV7VOnTpVhw4ZJixYtkjtmjUaPAMlHoxcBApAGgddff11GjRolgwcPFihqu0DxTpo0KfS3uOfS9OuzTqXkI+n5xkA+VDaC6xgmRz7WGvI5ceJEGTJkiLRp08YMwR7zdtttJwMGDJAmTZqUhvfFF1/I8OHD5fjjjy+9C/q3Ll26VERifGDAPv0gQPLhB3f2WmMIRG2UusG++uqr0rlz5+UsBNdff73MmDGjJr8Ik8hD0hKW87zi3KdPn+VIXlJ/Rfw9zCKgmzs2bxeLTx7YQD5R1LKFPi6//HLp37+/rL/++jJu3DizDjrOuDVFWwsWLFiOrBRxXTgm/wiQfPhfA46gBhBQpYuh2l+C+sU3d+5cCX4llrP5Fg0KbCitW7d22iR1DuXMP48N1iemYeSjHFwwh6yxCbNWYLywhqiMB8lJ8Hcb2zArik/s2XexESD5KPb6cHQFQgCKd8qUKQ1M1KpwDzjgAPnb3/7W4Lcwa4n+beHChaWZBU3wquAPO+wwGTt2rGhdrYcN4bHHHjPPh1lbbGsM6qyxxhoNxoW/6aYCMzniLtBHVD2bfATHH/f1nrTJBjc/e14Kjk3ogn0HyZ7tDnjxxRcNRnadYPthYw+6SbROlAUracMNIx86zg4dOjSwlAX7ttc2CZs0ax58laJcLlHkI2mujcGNViB1VPNDIfmo+SXkBKqFQFj8RpAo2MGTQWWtz9ubXtjfdBPaYIMNSu4ae/PR58OUvW5srVq1Kn29hsWkaHvBzTnORRQkC9jwrr32WunWrVspXsBeC1fyEfd1H8RJ254/f34JI9sKZWOsdeE60HidMEyC5NKeH9oOi/lJcjXEuV1s0hm0MIXJRZTlI+2aB9+TsLHZMmu7XXbddVcT5xEX0xFFqqr1frKf2kKA5KO21ouj9YhAULnam+uxxx5r/OP2yRB7Y8Kwg7/rVIIbWJiFJYxohG3uac38YV/ySWZ9Ox5AgxPjliMr8hHVTnC8YZtw1PiCRCopYDJsDEnPoO+wgNOwIM7gOMP6i1qftGse7CPKmhNmWQu6X8JwjXJNenxl2XWBESD5KPDicGjFQ8BW2BidHfVvbwKrrrpqg2C9OJN0kGyEbSZRzweJS9SXeJp6SWZz3WzhorFPR0StUlbkI2qTdyUQ9jiDRDLNqaTgOiW5IZR82EdQ405GhVmN8DeNv4giH2nXPIx8pAkQteXxueeeMye7UKJinOwxF+8N5oiKggDJR1FWguOoCQTsDQcbGBSx5jawNzDkOkAshZ7aiLMqBDexcsmHWldw8iasBF0swY0niXygTdu1gX9nGfOB9sJwCouTseenY4izRARjIvR5jatIQySC+CS5XMLIB/6WxuKg4wuLebFPAkXNK+z5csiHbe3C82lOwpB81IQq8z5Ikg/vS8AB1BIC9gaEcdvBefbmh9/sL17flo80G08a8mG3o+b5qJwVeVs+gnNKspDYcTDlWD5st0KPHj3koosuio2BiCIfQStLWPxKmAvD1fKR9F4lHQMP4olxgxirJSZ48oVulyTE+buNAMkH5YEIOCCgCna11VaTxYsXN8iBoF+1sCjg96ZNm5ZOM7jkRyjX8oFEUGHPhk0v7KvdlXwkxTxkRT6S2tH5RY0nzKUSJB9p566ul7DTTWE4pzntEhfPY1sRXGI+0oh0kqwE4zyAo23pw/Nz5swpyTgDTtOgzjqKAMkHZYEIOCJgBxGGHZNVn3jUb/bfo05dBFNVp435iNoAgqcpyiEfwc0mKU4iiTSEkYWo8UcRiEsuuUROOukkc9ominwEsbNdFcHjrNOnTy/Fs4SdkrHdTmkCR6M2eOCvfa255pomdsg+eht2GikKm7RrHhTzOFdTkGjgWdsFE5aALC2Bc3zdWL1OESD5qNOF5bTyQ0CVLPJiBO+y0N/Qe1hQpm6iOrqw3BqVWD7QblgcQDA2oxzyoZYdzTGCf8elCY+LR8BzIAxhxzdtjOLyfASxi7PEBHE/8sgjBcoveG9NmlwgSe4mW/KiyEfwKG0wrgWkCCUYlxOFTZo1D74RUWQhLj7JJt5B8pUmbia/t5It1xoCJB+1tmIcLxEgAl4RSIqV8Do4h86zjtFIE4DrMDxWrXMESD7qfIE5PSJABLJDoN7iGrKyViTF/2S3AmypXhAg+aiXleQ8iAARyB2BsARwuXeaYwdq/bAvjyunu6Tg1XLa5DP1jQDJR32vL2dHBIgAESACRKBwCJB8FG5JOCAiQASIABEgAvWNAMlHfa8vZ0cEiAARIAJEoHAIkHwUbkk4ICJABIgAESAC9Y0AyUd9ry9nRwSIABEgAkSgcAiQfBRuSTggIkAEiAARIAL1jQDJR32vL2dHBIgAESACRKBwCJB8FG5JOCAiQASIABEgAvWNAMlHfa8vZ0cEiAARIAJEoHAIkHwUbkk4ICJABIgAESAC9Y0AyUd9ry9nRwSIABEgAkSgcAiQfBRuSTggIkAEiAARIAL1jQDJR32vL2dHBIgAESACRKBwCJB8FG5JOCAiQASIABEgAvWNAMlHfa8vZ0cEiAARIAJEoHAIkHwUbkk4ICJABIgAESAC9Y0AyUd9ry9nRwSIABEgAkSgcAiQfBRuSTggIkAEiAARIAL1jYBNPh4Xkb3re7qcHREgAkSACBABIuAbgaVLlz75/wHT09h73ZqZngAAAABJRU5ErkJggg=="/>
          <p:cNvSpPr>
            <a:spLocks noChangeAspect="1" noChangeArrowheads="1"/>
          </p:cNvSpPr>
          <p:nvPr/>
        </p:nvSpPr>
        <p:spPr bwMode="auto">
          <a:xfrm>
            <a:off x="152400" y="152400"/>
            <a:ext cx="5334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257" y="1477963"/>
            <a:ext cx="9470572" cy="5265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9976968">
            <a:off x="118054" y="1687011"/>
            <a:ext cx="1458580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Dependent Variable on the y-axis</a:t>
            </a:r>
          </a:p>
        </p:txBody>
      </p:sp>
      <p:sp>
        <p:nvSpPr>
          <p:cNvPr id="11" name="TextBox 10"/>
          <p:cNvSpPr txBox="1"/>
          <p:nvPr/>
        </p:nvSpPr>
        <p:spPr>
          <a:xfrm rot="1908565">
            <a:off x="9791193" y="5345370"/>
            <a:ext cx="1741389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Independent Variable on the x-axis</a:t>
            </a:r>
          </a:p>
        </p:txBody>
      </p:sp>
      <p:sp>
        <p:nvSpPr>
          <p:cNvPr id="12" name="TextBox 11"/>
          <p:cNvSpPr txBox="1"/>
          <p:nvPr/>
        </p:nvSpPr>
        <p:spPr>
          <a:xfrm rot="20655130">
            <a:off x="220368" y="4977081"/>
            <a:ext cx="2846143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Values for each country plotted as dots. 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Mali has Literacy Rate = 25%, TFR = 5.72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4239683" y="3398090"/>
            <a:ext cx="1" cy="215537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63587" y="3198562"/>
            <a:ext cx="1551214" cy="2361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87348" y="5620524"/>
            <a:ext cx="813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25%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01060" y="2936425"/>
            <a:ext cx="81325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5.72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65806" y="3649166"/>
            <a:ext cx="170120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Trendline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7621266" y="4108404"/>
            <a:ext cx="559348" cy="2308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89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2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129" y="218168"/>
            <a:ext cx="11108871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is linear regression, and how do we use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913" y="1355271"/>
            <a:ext cx="11742374" cy="5192486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Simple linear regression uses Math to fit a line to the data: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Trendline – </a:t>
            </a:r>
            <a:r>
              <a:rPr lang="en-US" sz="2800" dirty="0" err="1">
                <a:solidFill>
                  <a:schemeClr val="bg1"/>
                </a:solidFill>
              </a:rPr>
              <a:t>a.k.a</a:t>
            </a:r>
            <a:r>
              <a:rPr lang="en-US" sz="2800" dirty="0">
                <a:solidFill>
                  <a:schemeClr val="bg1"/>
                </a:solidFill>
              </a:rPr>
              <a:t> “line of best fit”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Use simple linear regression to assess: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bg1"/>
                </a:solidFill>
              </a:rPr>
              <a:t>Types of relationships </a:t>
            </a:r>
            <a:r>
              <a:rPr lang="en-US" dirty="0">
                <a:solidFill>
                  <a:schemeClr val="bg1"/>
                </a:solidFill>
              </a:rPr>
              <a:t>that can occur between two variables: We know what type of relationship by looking at the slope (or direction) of the trendline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Positive – as independent increases, so does the dependent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Negative – as independent increase, the dependent decreases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No relationship</a:t>
            </a:r>
          </a:p>
          <a:p>
            <a:r>
              <a:rPr lang="en-US" b="1" i="1" dirty="0">
                <a:solidFill>
                  <a:schemeClr val="bg1"/>
                </a:solidFill>
              </a:rPr>
              <a:t>The strength of the relationship </a:t>
            </a:r>
            <a:r>
              <a:rPr lang="en-US" dirty="0">
                <a:solidFill>
                  <a:schemeClr val="bg1"/>
                </a:solidFill>
              </a:rPr>
              <a:t>– estimated by the R</a:t>
            </a:r>
            <a:r>
              <a:rPr lang="en-US" baseline="30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 value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R</a:t>
            </a:r>
            <a:r>
              <a:rPr lang="en-US" sz="2800" baseline="30000" dirty="0">
                <a:solidFill>
                  <a:schemeClr val="bg1"/>
                </a:solidFill>
              </a:rPr>
              <a:t>2 </a:t>
            </a:r>
            <a:r>
              <a:rPr lang="en-US" sz="2800" dirty="0">
                <a:solidFill>
                  <a:schemeClr val="bg1"/>
                </a:solidFill>
              </a:rPr>
              <a:t> = 0 means that the variables are not related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R</a:t>
            </a:r>
            <a:r>
              <a:rPr lang="en-US" sz="2800" baseline="30000" dirty="0">
                <a:solidFill>
                  <a:schemeClr val="bg1"/>
                </a:solidFill>
              </a:rPr>
              <a:t>2 </a:t>
            </a:r>
            <a:r>
              <a:rPr lang="en-US" sz="2800" dirty="0">
                <a:solidFill>
                  <a:schemeClr val="bg1"/>
                </a:solidFill>
              </a:rPr>
              <a:t> = 1 means that the variables are perfectly correlated, there is a strong relationship between the two variables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170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Types of Relationships between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805" y="1825625"/>
            <a:ext cx="11352438" cy="6236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Positive				Negative			No Relationship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55171" y="5306786"/>
            <a:ext cx="3477986" cy="65314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55171" y="2661557"/>
            <a:ext cx="0" cy="2710543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855028" y="2661557"/>
            <a:ext cx="0" cy="2710543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909957" y="2628900"/>
            <a:ext cx="0" cy="2710543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22368" y="5358487"/>
            <a:ext cx="3473912" cy="8568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909957" y="5306786"/>
            <a:ext cx="2830285" cy="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199" y="3494314"/>
            <a:ext cx="2721430" cy="1649186"/>
          </a:xfrm>
          <a:prstGeom prst="line">
            <a:avLst/>
          </a:prstGeom>
          <a:ln w="57150">
            <a:solidFill>
              <a:srgbClr val="FFFF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596243" y="3363686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48643" y="4446809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flipH="1">
            <a:off x="1983921" y="4577437"/>
            <a:ext cx="70757" cy="14151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494064" y="4253593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464379" y="36820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646464" y="4879518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7804" y="5926307"/>
            <a:ext cx="3812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Dependent and independent increase together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10099" y="5926307"/>
            <a:ext cx="3575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Dependent decreases as the independent increases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95634" y="5954492"/>
            <a:ext cx="3341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Independent is not related to the dependent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04066" y="3159579"/>
            <a:ext cx="2370363" cy="1785253"/>
          </a:xfrm>
          <a:prstGeom prst="line">
            <a:avLst/>
          </a:prstGeom>
          <a:ln w="57150">
            <a:solidFill>
              <a:srgbClr val="FFFF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154885" y="4253593"/>
            <a:ext cx="2198915" cy="0"/>
          </a:xfrm>
          <a:prstGeom prst="line">
            <a:avLst/>
          </a:prstGeom>
          <a:ln w="57150">
            <a:solidFill>
              <a:srgbClr val="FFFF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543552" y="38344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773639" y="39868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26039" y="4645481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845880" y="4797881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561361" y="3790952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913664" y="3192236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9386209" y="4950281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9538609" y="28819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9707338" y="3034394"/>
            <a:ext cx="81643" cy="130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9691009" y="30343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0284278" y="4561109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1008187" y="33391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1160587" y="4618263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298122" y="5432742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Independent </a:t>
            </a:r>
          </a:p>
        </p:txBody>
      </p:sp>
      <p:sp>
        <p:nvSpPr>
          <p:cNvPr id="44" name="TextBox 43"/>
          <p:cNvSpPr txBox="1"/>
          <p:nvPr/>
        </p:nvSpPr>
        <p:spPr>
          <a:xfrm rot="16200000">
            <a:off x="-493938" y="3713775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Dependent </a:t>
            </a:r>
          </a:p>
        </p:txBody>
      </p:sp>
      <p:sp>
        <p:nvSpPr>
          <p:cNvPr id="45" name="TextBox 44"/>
          <p:cNvSpPr txBox="1"/>
          <p:nvPr/>
        </p:nvSpPr>
        <p:spPr>
          <a:xfrm rot="16200000">
            <a:off x="3773262" y="3640298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Dependent </a:t>
            </a:r>
          </a:p>
        </p:txBody>
      </p:sp>
      <p:sp>
        <p:nvSpPr>
          <p:cNvPr id="46" name="TextBox 45"/>
          <p:cNvSpPr txBox="1"/>
          <p:nvPr/>
        </p:nvSpPr>
        <p:spPr>
          <a:xfrm rot="16200000">
            <a:off x="7829552" y="3496061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Dependent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76922" y="5501751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Independent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748159" y="5473576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Independent </a:t>
            </a:r>
          </a:p>
        </p:txBody>
      </p:sp>
    </p:spTree>
    <p:extLst>
      <p:ext uri="{BB962C8B-B14F-4D97-AF65-F5344CB8AC3E}">
        <p14:creationId xmlns:p14="http://schemas.microsoft.com/office/powerpoint/2010/main" val="402143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Strength of Relationships between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2043" cy="6236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Strong				Moderate				Weak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55171" y="5306786"/>
            <a:ext cx="3477986" cy="65314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55171" y="2661557"/>
            <a:ext cx="0" cy="2710543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855028" y="2661557"/>
            <a:ext cx="0" cy="2710543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909957" y="2628900"/>
            <a:ext cx="0" cy="2710543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22368" y="5358487"/>
            <a:ext cx="3473912" cy="8568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909957" y="5306786"/>
            <a:ext cx="2830285" cy="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199" y="3494314"/>
            <a:ext cx="2721430" cy="1649186"/>
          </a:xfrm>
          <a:prstGeom prst="line">
            <a:avLst/>
          </a:prstGeom>
          <a:ln w="57150">
            <a:solidFill>
              <a:srgbClr val="FFFF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727840" y="3725638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37064" y="4253593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flipH="1">
            <a:off x="1983921" y="4577437"/>
            <a:ext cx="70757" cy="14151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537606" y="4335917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464379" y="36820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313084" y="4961167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64666" y="5626458"/>
            <a:ext cx="3812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= 0.8; </a:t>
            </a:r>
          </a:p>
          <a:p>
            <a:r>
              <a:rPr lang="en-US" sz="2400" dirty="0" err="1">
                <a:solidFill>
                  <a:schemeClr val="bg1"/>
                </a:solidFill>
              </a:rPr>
              <a:t>Trendline</a:t>
            </a:r>
            <a:r>
              <a:rPr lang="en-US" sz="2400" dirty="0">
                <a:solidFill>
                  <a:schemeClr val="bg1"/>
                </a:solidFill>
              </a:rPr>
              <a:t> fits the data points very closely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08422" y="5577168"/>
            <a:ext cx="359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= 0.45; </a:t>
            </a:r>
          </a:p>
          <a:p>
            <a:r>
              <a:rPr lang="en-US" sz="2400" dirty="0">
                <a:solidFill>
                  <a:schemeClr val="bg1"/>
                </a:solidFill>
              </a:rPr>
              <a:t>Some data points are not fitting the </a:t>
            </a:r>
            <a:r>
              <a:rPr lang="en-US" sz="2400" dirty="0" err="1">
                <a:solidFill>
                  <a:schemeClr val="bg1"/>
                </a:solidFill>
              </a:rPr>
              <a:t>trendline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27570" y="5544812"/>
            <a:ext cx="3864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= 0.1;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Many data points are not fitting the </a:t>
            </a:r>
            <a:r>
              <a:rPr lang="en-US" sz="2400" dirty="0" err="1">
                <a:solidFill>
                  <a:schemeClr val="bg1"/>
                </a:solidFill>
              </a:rPr>
              <a:t>trendline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 flipV="1">
            <a:off x="5257800" y="3682094"/>
            <a:ext cx="2661946" cy="1247715"/>
          </a:xfrm>
          <a:prstGeom prst="line">
            <a:avLst/>
          </a:prstGeom>
          <a:ln w="57150">
            <a:solidFill>
              <a:srgbClr val="FFFF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 flipV="1">
            <a:off x="9303026" y="3875229"/>
            <a:ext cx="1977297" cy="242293"/>
          </a:xfrm>
          <a:prstGeom prst="line">
            <a:avLst/>
          </a:prstGeom>
          <a:ln w="57150">
            <a:solidFill>
              <a:srgbClr val="FFFF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913664" y="5078186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773639" y="39868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19746" y="3744601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327443" y="425087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561361" y="3790952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937766" y="3376896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9386209" y="4950281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9538609" y="28819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9707338" y="3034394"/>
            <a:ext cx="81643" cy="130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9691009" y="3034394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0284278" y="4561109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1299372" y="3404508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0978634" y="4357003"/>
            <a:ext cx="81643" cy="1306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298122" y="5432742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Independent </a:t>
            </a:r>
          </a:p>
        </p:txBody>
      </p:sp>
      <p:sp>
        <p:nvSpPr>
          <p:cNvPr id="44" name="TextBox 43"/>
          <p:cNvSpPr txBox="1"/>
          <p:nvPr/>
        </p:nvSpPr>
        <p:spPr>
          <a:xfrm rot="16200000">
            <a:off x="-493938" y="3713775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Dependent </a:t>
            </a:r>
          </a:p>
        </p:txBody>
      </p:sp>
      <p:sp>
        <p:nvSpPr>
          <p:cNvPr id="45" name="TextBox 44"/>
          <p:cNvSpPr txBox="1"/>
          <p:nvPr/>
        </p:nvSpPr>
        <p:spPr>
          <a:xfrm rot="16200000">
            <a:off x="3773262" y="3640298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Dependent </a:t>
            </a:r>
          </a:p>
        </p:txBody>
      </p:sp>
      <p:sp>
        <p:nvSpPr>
          <p:cNvPr id="46" name="TextBox 45"/>
          <p:cNvSpPr txBox="1"/>
          <p:nvPr/>
        </p:nvSpPr>
        <p:spPr>
          <a:xfrm rot="16200000">
            <a:off x="7829552" y="3496061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Dependent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76922" y="5501751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Independent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748159" y="5473576"/>
            <a:ext cx="153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Independent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007D08-8CA0-47A5-8E06-8BDF9B5928A0}"/>
              </a:ext>
            </a:extLst>
          </p:cNvPr>
          <p:cNvSpPr txBox="1"/>
          <p:nvPr/>
        </p:nvSpPr>
        <p:spPr>
          <a:xfrm>
            <a:off x="5347024" y="3020874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Outlier</a:t>
            </a:r>
          </a:p>
        </p:txBody>
      </p:sp>
    </p:spTree>
    <p:extLst>
      <p:ext uri="{BB962C8B-B14F-4D97-AF65-F5344CB8AC3E}">
        <p14:creationId xmlns:p14="http://schemas.microsoft.com/office/powerpoint/2010/main" val="179021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Is the change in Total Fertility Rate correlated with changes in women’s literacy rate?</a:t>
            </a:r>
            <a:endParaRPr lang="en-US" sz="3200" dirty="0"/>
          </a:p>
        </p:txBody>
      </p:sp>
      <p:sp>
        <p:nvSpPr>
          <p:cNvPr id="7" name="AutoShape 4" descr="data:image/png;base64,iVBORw0KGgoAAAANSUhEUgAAAh8AAAFQCAYAAAAfuxz1AAAgAElEQVR4Xu19B9RVxfX9sUREFFQUjagYQRQLtoglliioWLDExCg2lKggTUUFIZj4RykiKgL2SmxRCdbEggU1FozdiBjRiAEFRaMI2CL/tYffec53uW3eu/fNfe/bs5Yr4Xtzp+w598y+55w5s4KwEAEiQASIABEgAkSgigisgL5mz569dMmSJVXsll0RASJABIgAESACjRSBJwz5mDlz5tL27ds3Ugw4bSJABIgAESACRKBaCLzzzjtC8lEttNkPESACRIAIEAEiICQfFAIiQASIABEgAkSgqgiQfFQVbnZGBIgAESACRIAIkHxQBogAESACRIAIEIGqIkDyUVW42RkRIAJEgAgQASJA8kEZIAJEgAgQASJABKqKAMlHVeFmZ0SACBABIkAEiADJB2WACBABIkAEiAARqCoCJB9VhZudEQEiQASIABEgAiQflAEiQASIABEgAkSgqgiQfFQVbnZGBIgAESACRIAIkHxQBogAESACRIAIEIGqIkDyUVW42RkRIAJEgAgQASJA8kEZIAI1iMDSpUvlz3/+s9x3333y85//XPr27SurrLKK15k8++yzMnHiRNl0003lnHPOkTXWWMPreNg5ESACxUWA5KO4a5M4sj/96U/yt7/9TTp16iS9e/eWJk2aJD7js8J//vMfGT16tCxcuFD69+8vO+ywg+BvI0eOlC+//FIGDx4sW221lXzzzTdy5ZVXyvTp02WPPfaQ3/3ud/KTn/zE59AL1/enn34qI0aMkI8//lhOPvlk2Xvvvb2PEWO64IIL5JNPPpHTTz9ddtppp0zHBLm455575JFHHpElS5bI5ptvLgMGDJA111wz037YWPkIvP766zJu3DjTwKBBg6R9+/blN8Yn6xoBko+E5cWmCIWKTTKurL322vL73/9e1l9//aoJzPXXXy+PPfaYbLfddkYJR5GPxx9/XFAXX8vBAgLQr1+/qhAXKKZRo0aZIRx//PHStWtX+eCDD8wmCkIC8tGxY0f54osvZPjw4TJ37lzZYIMNZNiwYdKiRYvccFUSZ3ewwgormL4PPPBA2X333QtHfl588UW57LLLDC6Qu9VXX91JTr///ntD+j7//PPlcEWbQ4cOlQ033FBcsPnf//4n11xzjTz99NOy8847y2mnnZYpbrDy3HHHHaXxwrIyZMgQadOmTelvb775pplXmKzbE81jfEkCCqKIj4UXXnjBkO2VVlpJNtlkEyNjsF7VA8F+6KGHZNKkSQ3e8SRc+HvjRIDkwwP5+O677+Tqq68WmKkr2fzTkg9bIeRNPhYtWmSsG++++67sv//+csIJJ5S6/Pe//21++/bbbw1ZAtEIIx9q+cAGu9dee8mJJ55oFDOEFUQF+J177rmy9dZbZ/LWKo5Rje24447GreFqWXrmmWeMBad58+alzTyLAWNjvemmm+TRRx+VbbbZRs444wyDqQtJBsZK+oJjssmHKzZPPfWUXHXVVZI1Gcd4x48fLy+//LJ06NBBzjzzTCMT+A9EUUsRyQfW68knn5Sbb77ZrFNYUeKdhXxU2kYl+kktHyBWZ599tmy22WaVDofP1ykCJB+OC2t/vZerMKBIYZp89dVXE60WccNzJR9hX4qO00+sblstOnfuLD179ox9Jox8RD2QBfZhbSuOtpUFLoTrrrtO0Cc2OKw1Nj2XoqQva9y/+uorY0F67733pFu3bnL00UcvN6wkrGzc1QqVBTYgnSA1kHHEfWy77bYukEXWtd+ZNHKlDYWtbSYDcmhkxowZJdL905/+1LgRt9hiC/nhhx8EhBzWnEMPPTQzMu0wtNCqWemnSsfB5+sbAZIPx/WNU+r4YkCcAvzScBngi2fdddeVPffc05hWmzZtatw3F154oXEt2MX+2oQ/G1+QU6dOLbWz3nrrySGHHGLawlcFStbkA+PH1zrM2/PmzTMBjNhwsTlBaaLoF+grr7wiAwcOlPfff1/uv/9+8/vhhx9uSFWSyRvtwlwOf3Cc5QNYHnDAAXLccceZr8aHH354udWCdQWma5j7gS/aRcCjFjXVwzSP38KCIKM2KGwa2OSBi71BJ60PXBr6lR4cMKw4++67r/kzXB4YH9YabcJC8stf/tJsRJhLVLEx69Wrl5GJYMmTfKCvKGz++9//yv/7f//PxKL85je/MTIRV/AePPjggwYD2xUBDGBxglXDnovdFuKBTjnllNL7kJY8aT1XeUcMw9dffy233367eT8Qa4I5Ys1s64s9DvQxYcIEgRVvtdVWM3EQSdYAYDdlyhT5xz/+YeQC7wviW379619Lu3btSn2pZQ3jgCUQbjIU1TEgqRpHpX+D/OO9feKJJ4zlDPPB+wJChHckST9Bn0G2w95/vF+zZ8827wxk2R4TdMJLL70kkydPNnVWXHFFadu2rSHO0AOKH+Z77733GksR5GGdddYxMmTrveA6A2Ng9de//tWQObj/gEmXLl3koIMOKlksMQZseFi/WbNmmWYgYxgD9GtUCXOXgTweddRRZg4s5SFA8uGIW5RSxwsAXydiMMIKlAdMxVC2ceRDX26Yl8OKvQlmST7w0sMVhA0/WPAi4ysWm7z9VQTT+meffWaqw2oARXz55Zcnkg/UV6tRFPlQy5B+5caRD2zmcDlg47MtAZjTJZdcIv/85z9N4GrURhVFPvDcRRddZMgH3ESIE7DN/1Hrg+DPJPKBeV988cWyYMGC5ZqBK65Pnz6RBERlMM4ikzf5CMMGE8Fmdumll8obb7wRiznqYgMfO3ZsaDwVNiMQEMgU+gqL46iEfFQq77poGCdipnbZZZfQ9xUbF2QT7wkCcOG+i4vtgOVozJgxJgYqWPDRARnGvFGiLGth75T+DfIL92Gw/VatWhnXIH5P0k/6bgbff8RmoR+QD9vaBzKADR/xLsEPExArDT5H3yBqICl2SbIcRukGtIGPk2OPPdYQ1Ndee83IZtD1FWdJiyJjaDtpXI5bS6OrTvLhuORRSl0DANEcFCa+2MHu8cLhSCReOj2VEGfWxG/4igcTB3PHCw5FgZcSCl19/Kuuumqmlg8dPxQjAgWhKLGZX3HFFUb54+sOLhR81avy0ZcbXw4wIUOp4WtFg0WDL3WcUrQDTqNM7HHET78uQZBAbPDlZfen5CFsuZPcLggixlcdvsJc1idqc4AyRp/4usPXJsaG9X7rrbcMecMXa9xpEXyx3njjjbHKL0/yYbukbGyArU3O4gKhbQxAbiFzOOkEmQMJxvjxdwTTgthm7XYpR96VEOFLHF/vIE4Yb1zwqh2DkmQJsskyrBggNfjfOXPmGLnARmjLdznkA+8ZNk3gDV0Ca+Itt9xi9JNa0ZL0U9z7Dx0VJB9wD8IVh/kdc8wxhhCAAIA0wOKFdceHGYi4Eh+M7xe/+IX5Gywh0IV2YLH9HiMoGu3Bugx5xP/HnPAhiH+fd955RpaUpMDSAusPLFGQA4yve/fuoTsBMIf7db/99jNWEpAlEER8OABLEBv0y+KOAMmHI2ZhSt2O8reVA5pevHixEdS33367pKSwUbvGfIRtkK6Wj7CpwlJw5JFHRp5S0I1O4yFAenTsMDkG8znExXzkRT4wL5wgwLhAnjAmKDRVzviqwyYG8hBHPsJ+gzsMVoik4Naw9YnaHPRI6vz580sKP7hxx32NpYklcSEfwXnDDA8ChxM0cQGnUdjoMzBNn3XWWUbJB4uNwcEHH2xM32p617gRWFHCNsRKYz7iTuXEyftuu+1mjrTjK9puI45khZ3wilI59ryDx6dt+db4o3LJB6wvmAuKvQ5qVU1LPsLef52vbRWAC+muu+4y7h2VK/StxAxyBnIPXJV87LrrrkYmot7ZJLUdho2SD4wN7k98YKkLO6k9+3fXuDaXthtTXZIPx9UOU+r2ywqTO/ynqkjDlBS6jCMf+PKF//K5554TbFC2qdIOisyCfMBviS8R+2smDBLdwPHiBl0iaV/MPMmHnfcCm9kRRxxhrDb4skkyz0dtsPjKgaLW2AOdZ9r1SbM5RIlf3JjzJh/6JYq4E1dsMJ80QZ62LOBUxPbbb1+CImlDrJR82O9rFP5p5D3N+2friyTLh9bFZgwXiP2lbxMTdVmmka849ybmbm+kruQjbB3CyEfSiSl80IB8/OxnP5Nbb73VfDSgQIdqbIUd6xJcM6wnrIhIKYBYO+hcLTYJQjwI3KiwVqEAZ+g+jceLkgXIKqwvsEzCsmsXF1l03GrqvjrJh+MS500+8GLgBcGLElYqIR9RPso0ylgDNrEhF5F82MdPW7duLSeddJLJtglfe5zLJWyzhLsMx0URVIf5IkhQT7q4rE+azSFK/DTQNuz3rMmHy2mXOGx0rGksH0UnH2nkPQ35wDzxNQ/CmpRbpLGSj7XWWqsUnKqBqbCUfPjhh0ak8A7iOHnYyamoOJEw8oG/IchbA1o19iPuKH1UnIi2T/LhuIFa1Uk+HLGLIh8aYBg0NYMpwwcKMqFfs/ZpiKDJ1g4mhIlXTYNZuF3iyIeOP0lBJvne7aRsWcd82P7zsGPOGgQJfDGP559/XpJcLlFf6viC0iBWO1DQZX2iYjPsILao0ypxYuk75iMKG4w5bcyHjUHQIhAV6BtHeqPwCntv7DFWIu9pyId9LBrvH+QWX/hhxZbvIGHG6ZRrr71W1EoAS0AUWZk5c6Y52gu3VbmWD9UHQf2U9P6HWT7U3RF0uySpXsgIEulB3qI2eZvEwk2DxIVwvSYRdASR45TVnXfeGRs7pWuM2BvEYeFUX1xcW9Kc+PuPCGRCPnSBGgMLjPKl65FOmAp/+9vfmoBTxHYg4BQsHsUOIlTMNMocAZIrr7yyCe4EWYGSQVDUlltuaQLNoAzwv3lYPjA2HT++MhBYCp8wvnJhOdAodRx5TVI+9u+aDAp+VQSjIkgvmM007WkXjNGuizgVHD3G1wuwQrEVvYp4ksslinzAdIugNQTk2dYPXf8066N19UQESAyIEeRCT+HYgYVp8z7Y7UYlW3OJ+XCxfCDOIwobYJn2tIsdXIlgQMTVQNYRYKj5VYKBvlmRj6zkPQ35QF/Tpk0zMVX4qrfzfOA3bKx/+ctfTL4fvC+aMh9ygVMgsOLZ77/tErOPO+Nd+NWvfmWOkMLdqKeoyiEf9jsR1E92wHlat0tYML4GpyPgFMf1cYoHJ4PuvvtuE4OG+cMlBPKBTSoN+cDHGrIR2zJkf3DhfW7ZsqUJnsf7q0eV406t6BojSBX6G3WRHBJ/h+5pDHteXoQpE/IRZraPU2h5TaYa7UYpdZjjsaHANxtWwMgR6a0BTvolo3X1BQBrx7HCsCOYqJsX+Ugavx5hTSIfULA4VvfAAw+UYNAxo49KyIdtRdLGgy9/MAV3ksslinzg7xqlj6BhPe2D46Fp18e2EOh49b2AHGEzxSYcLElJzYqQ5yMMG8i2S56POAzsI5jAJ0nuot79qPiTLOQ9LfmIO2qq41YLGE5oIHutHbegdewj7/gbTlvARas5K7Res2bNzIeDfYIsKplfWMwH2onSTyCEcSQwzPKBtdO7msLWSa1PeF/Csu7GuV2iMAjqVbjRomJP4twuNnEMGzvJR/m7bibkw+7eFmb8vd7OQqtlAnPTBD46f2wkCBQFm8flWvji3XjjjU2+gmBkNV5I+5IsvBxg1jhyCWWCrIc4IYOCrx1sfjBfAk+c3IClRO/dSErRrne7BJMRBcUmavwIysKxN2yKtiIJpk/X9iADGD8CZmHexJE+HBuEv1X933byI2zm2Az0Kz6uDwgs5o3ND+M57LDDzH9a7E0xjcsFz6lZOJiIDGOH0oT7Bl9MwN1lfdR/jSA6kBYEcOIUg+aE+Oijj4xVDH5lTSaFlPMgenEBdraFJ2oN4uQUc9YL/YA7LF377LNPqBZxxcYOjAwGkoZ1EIYBgk+xpnbApe0qiZpzWPv6joQlmatU3tO+fxiXJriClQMY6XpvtNFGDe52QT38DgsA3Cf4uobc4IsegdTIA2QXyBWOXWO9Qf5wSgT6Bl/5iFnSd8peb9tahs0bGz7IiZ0AL0o/QYcokQhbB5U7DZrVxGea0A36URMw4l1CgD7y9GCOIFzQnVoHBApubFhC4t4HYAB9g/miH7h3gBUwxLui9xShHtIe6PuGuYA8xAWc6pg08SLGifHiBBf6dJHF8rfp+nwyc/JhwxTMTFiNS8Lqc5k4q7QIhMXYlHOcLm1/PurZwbVxx1l9jE197Vnf7eJjLuyTCBCB/BDIlXzYww5ebkZzVX6L2phbxlcNTNF20qR6xEP96JojISoBUzXnjq9OxBsgJ0VSIGc1x8W+iAARKB4CVSMfOvWw+JByL2grHpwckU8EglkzNTumzzHl1bdt4UGuFgQc+i4a4wK3W1yGVt/jZP9EgAj4R6Dq5MOessaHIMo76fZT/1BxBEVHQP3XOFWDUy6Qqbh7NIo+n6Tx4ajgbbfdZpKgIRkaAvN8Fg1SDMt86XNc7JsIEIHiIeCVfBQPDo6ICBABIkAEiAARyBsBko+8EWb7RIAIEAEiQASIQAMESD4oEESACBABIkAEiEBVESD5qCrc7IwIEAEiQASIABHIjXwgmxyKBpLaGfbirqDmkhABIkAEiAARIAL1jUAu5APHaXEJEjI1Iv9A2PFa5vmob8Hi7IgAESACRIAIRCGQC/nAEVrcc4JrzUE+NNOp5vPAvydNmiTDhg0TXFTFQgSIABEgAkSACDQeBHIjH8OHDzcXG+FeD9wCaKdWJ/loPALGmRIBIkAEiAARCCKQC/lAJ8EbBO1bbpFqHQQEN47iamWWfBCwL51CDwcddJD85je/Kd2sm0+v5beqN3riMipcSob7QYpeghfdQc6jLmkr+lyqOT77ojj7QrM8xoBL1UaPHm0uL8S167vttlse3bBNIkAEHBDIjXzYt9vaAab69y5dugiumWfJBwHcmgnXF26Z1FL0QF8lrLVyE/Knn35qbgT9+OOPSxiHxTJh88NtvpD9sFTod955p7nhGBfggZD//Oc/L7WHO2pweyoIe9LtxflIUj6t2nFg9odJOb3F3VyL9uwLLhlr1hBh+1Zb+xdky918883l17/+deyNsuWsF58hAkAgN/JBeP0iYG94uJIa12zjem7fliYIHDZsXEJmX+0NtHCV9u233y4/+9nP5MwzzxRceV3k8uabb8rIkSPNEPv162cuU8O8gmnO8cUN8jFnzpzlLlxbvHixXHzxxfL222+bdnBdd48ePWSFFVYw/8aV4KNGjZL33ntvud+KjE3S2GzyASvX9ttvn/RI5O9KWqNuzVbLBzbaU045pWT5eOaZZ8z18M2bNy9du172IHJ+EHJ19dVXGxd2liTU/kgMmwLkEPIIuXQpeY3XZQysW2wESD6KvT5lj84+2lyki/vsr9AijascoHUuSZYaXHh3zTXXyNNPPy3rr7++nHfeeSViBavJBRdcIJ999pkZwhZbbCFnnXWWrLbaaubf9jrCKgKCUw/FxqRSOUgiH1F46U3bSetXBLxtspalBdMmH2oVgrUNFlPcUAzivOmmmwrWCDcopy15jTdt/6xXfARIPoq/Rs4jDMbbaAPYvNZaay1jeYDyh0LZaqutzM+4JRWbIL7OkZtF4xZuvvlmefjhhwV++Y033lhuueUW8xW+6qqrmhgSHKe2L2+D0pk6dao88sgj8sknn0jTpk3NVxMsL3AvoK2k0q5dOxk0aJA0a9bMVMVX1PTp041rAjenQjmuu+66sueee8qBBx5o+kBRaw82k4EDBwouOnv00Ufl66+/Ngr0d7/7nTl9FVfQNkjFlClTZNasWQYnfBnvuuuu5uZY4Bd2dBxtApMhQ4YYM3WwPPXUU3LVVVcZrIA7LlNEeeWVV2TMmDGl6sGNENfTjxs3zsS/4JZekJc0Y0SDGleBPoAncIBlCbFA6623nhxzzDHmK/of//jHcn/HZXVqfUFbH330kVk/tAULGvAH9pATXX9X/CFbkBWVQ8wLCgljBPYoGMfRRx9txhtVksgHxgULFWQcfWF9xo8fLy+//PJyTdrxJ2nmrNYvWG7wLmBOIIx4h/bee2/597//Lffff7+89tprAlcorGKoC/dbcE547o477pAZM2YYmYfMHnvssYaI4p0FUbALTgqeccYZps/3339ffvnLX5p+4b5DUbcg1tt+p+02wsiH/o51wNhtmcQaJc3JtroGxzt06FBBTBfaeemll2Ty5MmCiyBXXHFFwYWEWOv27ds3kL0kfcHfaxOBXMlH1CYIqKJMpLUJY7FGrYQhOCqQD2zUMOOj2F+cthKyffC6hth08RUEpWEXdelgo4JynThxYqhSR5tQgmnIhy0bUMI4lo1g1LACvzRcNFCQaiXApgv3EszsdmnVqpUxr2PjDCuYG5Ttn//85+Xmifp4HpgBi7DNK458vPvuu2YDAQGw8VUFv9FGGxl8MeZevXoZYoWia6kWEaxfmjGCpNgkCeRFrSs6d2yEqAflbxdsdiBR2PxQQDgmTJhg1jdYELcFEoMNr1L8sUFfeumlhtzYJSlOI4l8BK2AkJkk8pF2zmr9AlEGUcX6omCNscmC9ATfGfwOIn/OOeeUgqpBhC6//PLl5o53AcQBv4WRD6wTLGoPPPBAA4KKPl588UW57LLLzLsQRYqjyAfGDNlEu5B7EN911llHlGzFzQmuRI1xstcRZAnv309/+lPT9t/+9rflsIFM9u/f35BilvpGIDfyoSbNKPiyNB3W9xKVN7sot0uU2yOJfGAUu+++u5xwwgkC5YJgVvRhm2SnTZtm3Aso2JD2339/o4xhscAmh00kzu2iMmOTD1WgaBMndQ444ADzlQTFpSTh5JNPNl+Z9pxBRk477TRz1BuEBxYbKEx7Yw8iC4sOCALmh/a6d+9uvjr//ve/y3XXXWc2hoMPPth8nYFspXW7oB87dmOPPfYwsQcgVths33jjDWOVQQwCYj807gObvcaD4Ksa/bqMEeOF1eTVV1814/3tb39rgrwxbpAJ/B71d2B9+OGHG8Khgcv4Ygd+ML9jrMAEVg8lKpXir0QLX76wXAF7rD/mjLWIKq7ko2PHjqapKLeLy5xteUaMEsYNYoEyc+ZM82UPHGFhhNzCkoU4E6y9xrqAcF500UXG2gPLHD4SYBWBLDz44INGVkAgdC2DuhMuEjyPNvVdgKzfdNNNxvIXdOXZOKZxu9gWFZCPNHOKc7uoDANn1ROQRaw/LITACh8UatEsTwPyqaIjkAv54IkW/8ueNfnA1yIUq/p94Za46667ShYsbBTwEUO5xik7F/KBvjRWYpNNNjFWB7hAUOxATcRBgGjAJQPyAGXet2/fUmAhzM9wKc2fP7+B1SG4SjonbCL40gMJQrHjE2yy5UI+7M2gdevW5gsQxAzjwqaBDRzBhLBqaB8gLPj9888/N1/J2267rXEHAfc0YwQx0A0Lx0txzBQWChu7qL+rtUEtNuqmU3eRuulgYldLji1z5eCv5APEEe6PnXbaKdWx8KzJh8ucVQZA4kAS9tprr9iX38ZIcYObBdZIyEFUXE/cZm6vJzAD9osWLSoFOSuRDBtYUsDp1ltvbd6tuODvsDnFjVdlOBhLolYVvPd4H5JcpP61LEdQCQK5kg+8XPqVUckg+aw7AlmTj+DXVtBKAZeDbnSwGuBL3o4Z0Bm4kI+4Nm1CoGND8KaSjzQupSCquonBWgJfOvrXEiRbMCG7kA+0o/Eb6p7BBoEvVhA7BJniSxnxH1C+ICdwk+DfttnbZYw2frbrwt4Ykv5ur1eUFOrmFiVzUVa1YHuIJQAecD+hAAdYz+y4nrAxZE0+XOYcJwMgnG+99Zbcd999AkITdFsp+dA2dN3DNt2kAE70gXgRJaUgrMASZDPK5QIs48gHxgELhO2mTDunuPHGueMxpjj3pbsm5BNFRSAX8qGCB+LBXB5+lp7kY3CJ+Kbd/Fw29nLIh32yBV/2sMjA0qFuFsTE6MkXuDcQ/Ivf1bIDS4bLGKtBPkAwNZixUvKBNwWb5r333itPPvlkKf4BQaf4mo86Jl5t8mHPOY58wOUB10dYfATmmiX5CFofgCNkJ84KGSQfIKK4EgPuH7jaQAIRBAqrG6xRKGnnVAn5QEwVjuEjZoalfhHIhXwALqZQ9ys0URuB/Xc7vwJcEtj4sCGGBZymsXxoEF+cwrMD1oJHLMOsKVFtwuwPUzW+ljWGAi6ASiwfava3LQ1YRZjDESOB+AN7bq6WD1shI6AOfm7goXEo9u+77LKLcY+gD3s9XMaIr161RiVZODDPMIuIrtfKK6/c4JROmHRnQT60XWCOeAecsEk6Clsu+cBGeuONNy7Xvsuco2TAxhKWNLguQFjDXBT2OxHndtF3ISxezpZR5Mn5/vvv5cMPPzRxUog5iSpRAac4KYbLQVE0jsRlTnYG2+B4VYbLOcLrV6uy9ywRyIx8JJnSgoNmwGmWy7h8W1Ebgf31jS9q+KkXLFhg4jWwkdtfZPj/uq5J5AOKVU2/+DK0A8kQHIoNBF/49rhwUgbHV7EJ4ys9LODUbhMBkwg4/eGHH0zAKWIfUE4//XQTH1Dp5qfBrfhShesIxxwRfY9YDOCAcdoZSl3JB8aq7hsE02GDUBOzmtqDvwfN5i5jdHGvRJEPO4srLJlwp+HUAzY7bJo4DQErDr5SK8UfQcEtW7Y0R0aBiyYBy4t82PEaSBIHGcKaaNZPvCtJc05DPkAkTz31VCOrKreQMSWVNsZ2wCkCM2G9AL54v/Rd1FNbiH8CKdSjtXqcW7VBGvdFFPmAyw9uG5yEUusH3gUls0lzsnVHcLw42YNTOCgaRA6rFj4oMAccG9Yg23y1JFv3iUAm5CMq70HcxHjUNt9lj9oIsGkg2v75559vMABshjDrQwGUY/mActQYBfQdLNqmbbHQOvpVHkY+YPqFCRg+87ASdtQTm2TBDMkAACAASURBVEc5MR+QY2CDnCJhBdaKPn36lKLwyyEfOE4Kpa6m+ODXX9LvLmPMgnwAB71zB3E2wWLnH6mUfER9wKR1u4StGTZunJ4Js4ghQBnWPo0xsYl32jlHyQDWF6exQJ6jir4TqIu8ODhSHnTR2HrStkagzSApC6b7T3K5oI24PB828QfBR9r/tHNC21Hjxcm3uPfMdjPmqyXZuk8EMiEfPifAvsMR0EQ/2OyDacyhcBCc9txzz5mTHDjahiO0UICaUEzTKeu9GcGUzo8//rj5EsPJDZwM0VMo8DVDaeELBgF2CIADubCDBoOXsR122GGC/9QMjq8/BMmpnxntIPU62kTiMlhWcJwRicvsExGaTAqbiT1n+/6KpEvMQM7wxY3+NKEZjj2C5OCL3I47UHO5S3pum0xhHpgDvv40OBcEDrkhEO8R9jtWO+0YbaKCwE2sMUrc39W0b9fHhgjyd/fdd5ugWFiAQFY7depkLFfI24BSKf6IecHmpgm5wmQnTNpVRqPIB07oANOgXGiiq1tvvdXkoMGc4GLAV33aOeOYK9x/GixqxykAZ7iOkEgNfWM+WG+QNMS02LIYlnQL5AHWQSRFgyygPRxbx3uKdwLvCUiBJivDu4x3Em2jJLlcUMc+tQSr4nHHHVeCEfIP3GAZxakouAfRR9o5xY03SoZhcYTu4THb+t/ZciEfSQGnvNW2/gWLMyQCRKD6CKi1IY3LpfqjY49E4EcEvJAPBqNSBIkAESAC2SJgu9kYzJkttmwtewQyJR9JCWvs4TPgNPvFZItEgAg0XgTs7Ld2Jt7GiwhnXmQEMiUfdsBZ3KSToteLDBjHRgSIABEoIgLqckH8CbIRI3kdCxEoKgKZkg+dZFLMR1HB4LiIABEgAkSACBCB/BHIhXzkP2z2QASIABEgAkSACNQqAiQftbpyHDcRIAJEgAgQgRpFIBfyQbdLjUoDh00EiAARIAJEoAoI5EI+9NQLb7WtwgqyCyJABIgAESACNYZALuQDGCDT3owZM2TYsGHmXgIWIkAEiAARIAJEgAgAgdzIhxIQ3JEQVpjngwJIBIgAESACRKBxIpAL+UiTbIwXyzVOgeOsiQARIAJEgAjkQj4IKxEgAkSACBABIkAEohAg+aBsEAEiQASIABEgAlVFIDPygcvicLX04MGDTVrfcePGyauvvho5GcZ8VHWd2RkRIAJEgAgQgcIgkAv5aNOmjQwfPlzmzp0bOVHGfBRGBjgQIkAEiAARIAJVRSAz8lHVUbMzIkAEiAARIAJEoGYRIPmo2aXjwIkAESACRIAI1CYCJB+1uW4cNREgAkSACBCBmkWgKuTjgw8+kBEjRsjChQsNUAhK7dixYyFB03tpwoJlGSRbyCXjoIgAESACRKDGEMiUfAQ37s6dO8uvf/3r0ODTIhOQ4Bryorwak2oOlwgQASJABAqNQKbkA/e5BNOpt2vXTlZffXUZMGCANGnSxICBegsWLGjwtyKjhGPEkyZN4j01RV4kjo0IEAEiQARqBoHMyEeYdUDTrHfp0kW6du1aAqWWNnOdV8uWLaVnz541s7AcKBEgAkSACBCBoiKQGflQonH88ceX4jmi3BW1RD4Qr3L55ZdL//79BflLWIgAESACRIAIEIHKECD5SMAPLiIUWj0qEzQ+TQSIABEgAkRAEcicfMRlNbVhr4UMp3pKp0+fPpmczhk0aBBJDN89IkAEiAARKBQCTZs2lY022qiqYyL5iIE768DYFVZYQZYuXVrVBa6VziCI7du3r5XhVm2cxCUaamITjg1xocy4KigfMpMZ+XCdbNHrRwXLVjJukg8qBVf58aEUXMfoqz6xIflwlT3KTHFkhuQjQnofeughmTp1aqbHa0k+SD6oLF0RoMy4IsYNljJTCzKTCfmwM5i6JA/DqZdRo0YZnFyecwW2KPVJPqgUXGWRGwllhjLjigBlxhUxH3omE/KBicalJY8DohYCT10XMqo+yQeVgqss+VAKrmP0VZ/YFMeE7ksGXPulzBRHZjIjH/aUkojIGmusIUOGDGl0eTNIPkg+qCxdEaDMuCLGDZYyUwsykwv5cJ14Y6lP8kGl4Crr3Eiyk5n//e9/8sILL8iUKVNEUwJsvPHG8pvf/Ea23357wfuZVOBivuOOO2TGjBny7bffypprrinI4HzQQQeVro+w21iyZIlcffXVMn36dPNnJCrEhxc+wLTgBNy///1vue222+Stt96S5s2by9ChQ2XDDTdsMJybb75ZHn744dAh7r///nLCCSeY33zJzKOPPio33nhj6Ph22GEH6devXyhG9gOff/653HffffLcc8/Jl19+adYE1vHDDz9cdt55Z1lppZVM9bRYoI0LLrhA/vOf/yw3LrR97rnnytZbb73cb1jniy++2FwDgnLAAQfIcccdlyQeNfu7D5kh+aiiuJB8ZLeRVHHZvHblQyl4nbBD5y7YgHjcfvvt8te//jV0E+rRo4fsu+++sb2/9tprcumllxrSESw77rij9O3bd7nNFRvyTTfdVDpiH3Qzz5s3T6677jpDOvQYfpRlOOzuLB1HEcgHgvRxB1ZYSUM+Pv74YxMDOH/+/MQ1SouFnloMyz8VRT5guZ8wYYK89NJLpXHgktR6TjTp8i45vKKxVUk+skIyRTskHyQfKcSkQRUfSsF1jL7qu2Dz3nvvyYgRI2Tx4sVy5JFHGkvFV199JVdccYX885//lPXXX99YJNZZZ53Q6cCCcckll5i6W221lZx22mnmwswHH3xQ7rzzTvOFfvrpp8tOO+1Ueh4b3siRIw1Z2WabbeTZZ581X/HDhg2TFi1amHrYsEGIfvvb38pnn31mCFIS+UjaCF1wiVq7hQsXGrxgMcBhAMw5qSj52G677cq6NBQWqbvuusvM/6yzzhJcSgpMcL3Fv/71L9liiy3M31dbbTVzOSkuMU3CwiYfmMeqq66amE9o2rRpcs0115j+UdB3Uj9J2BT99yxkxnWOJB+uiFVQn+SD5MNVfHwoBdcx2vXhjsDX6/fff7/cZvziiy/KZZddZlwVMHcH3Qqu/bpgg039/vvvl1atWsnvf//7Esl46qmn5KqrrjLkIcoEj3HpvL777juzscIFgIKvdZj1sUna1gdYWmAFgOXjkEMOMWTjT3/603LkA/VWXHFF079u3pWQD1gNzj//fIH7Ys8995STTz7ZuCqUCMGNgIzNv/jFL2LhDm7aHTt2TFyeSsmHEgqbZKBT/fumm25qiBBIX17kA/iMHj3aWF+wzli/V199leQjcfXdK5B8uGNW9hMkHyQfrsLjssG6tp1HffjYQT4Qw4ANGhaCn/zkJ4JNFhvGk08+2eAL1h4DNnZYIhCXEVXsDSgtNjCjjx8/Xl5++WUJfpW/++675gv/66+/lhNPPDHS9aLxDEFiAEsKYgPefvttsV0L6qKBReWcc84xMR8gI3Gn+7IgH3DdAOfHH39cVlllFcGVDsgcfMstt5h4kbZt25rx2DEnYVj7IB9qccB4YAlCnMXs2bNl7Nix8t///tdYrA499FBD1PIgH7ZrDkQSsUBwv5B85KEplsUmmSirmTNnLmV663xA1lZJPkg+XCUs7Qbr2m5e9bH5wcrwwAMPGAsHrAzYcLF5XHjhhTJnzhyj1BFAGCx5kQ8QC8RqvPHGG8uRDztHEW7k7tq1ayg0cI1gAw+SD/tknxIbWH3gogEhOeWUU2SvvfYqWTWyIB/2ANddd11j4TjwwAMF93Og/OMf/5C7777bbNwdOnSQI444QsaNG2fcTAj63GWXXRKXvxLyYTeO4Nldd93VWH/WWmut2H7h2kJ8zNNPP23qwcIBlxXkAuty1FFHGSKLEhbzEYZFWMwHLEGbbLKJITKI1dFAY7hXYPUAjrCCtWzZ0uBG8pEoLmVVqAr50AAimDwbcyH5IPlwlf9aIx+Yn21NgNl/7733FlgCLrroIhOQidgK9ae74mHXT4uNvQEFLR9pyYdudknko3///vLEE08YFws2/jPPPFOaNWuWG/lQPGB1gTsFGydwQYwLLC3QObCAgCQlxWJozEXcmtiWp2C9uIBTnPI5++yzZe21145dcozzhhtuKBEQVAbmCPZEPI0ShbiAUxuLpIBTEM799tvPWL5ANJD4Ui0sID4kH5W8ofHP5kY+gouugo/hYEHhQ4z6yshvun5bJvkg+XCVwLQbrGu7eda3gzOxYcD1MnnyZGMNCfrzKxlHEJs333zTBHjalzdiI8LGBbcLLBHlkg87GNLOURS0fODrHG4C6L8zzjhDtt12WzNF3ZgrsXzAogIdgi93zBGWjYkTJ5qgUDvgFbj89Kc/NWRv1qxZpn9YDOBuiQscxRFXHCMul3zAbYFxrbzyyuZ/P/30U2OhwIaOAmxgAYkqiJuBhQpjxg2riEtBTA7iVTA/uGK6detm/n9aLNAX1ggEDM/hVBHGBYIDcqGBxpCNK6+80hyFBk6w2tlry4DTSt7U8GdzIx/2jbAzZ840Lx8CePDlg/8PgdR/Zz+tYrZI8kHy4SqZtUg+7M0WX62wBsAVg6/xKJcLnqnU7RJFPuD6QFApzOdh5APuILgkevXqZVwYYSUqHsN26SDGZY899jAxIEklLL4kKeYjrE3Ex+BjDkXdRpAZuDgwL/vYapxbKdh2OW6XsPHZVrC4DRxrj83/+eefl80228wQNyUAcMUgHiQpOWUYFsExARvEveA0C9w72ibu8cLpmbiCoOGw/CtJa10Lv/vQM7mQDxVcCDssHCAaNvnAv2EStI+c1cICVTpGkg+SD1cZ8qEUXMcYVh9fqzgFglgPWB/wxYkS53KplHxEjRtf4djAEDQaPO2iGxaOYMaNTd1GaMs+7YKvaMwTmzyIFSwdeqQ3Dsc8yIeSJ3zsvfLKKyZZF+IWYPXAqRwkVMNXfZLrA+POg3zAanH00UeHwmL3FyQpae8As8lHFJEMkg9ggbgkBAQnWX1IPrLQDD+2kRv5QMDVSSedZMxYJB/LACf5IPlwfX1rlXyEEYksXS7A0QUbPeaL54455hhzLBZmfugpxH3AHYH4DMRM4AsYZAUbN452wjQPkgFSgU0c2VCxuYGwICspTpEg9wTIC2Iiwkqlbhe4VpADA24L7cN2u9jBvXBV3HrrrcaaA6sPxoYjziBO9omROFl0JR845QRrN+J7kNMEx4dtt4vt9gEhBe5wryDoE6QNeUU0Eyn2DBA84L5o0SITP4M5qZUCbqe0WODUD4gwAnJBNIJuF7gFkRxOA1ltTOh2cdVWbvVzIR+6aHh54W8Nkg/bJQM3TGMpJB8kH66y7rLBuradd33d8DUGI87lUs5YXLBBHAriI3DcNlhAOLDZaS4LO5hRb9vGHB555BFjsbVjSvSjAknLEJOg6b+DfUSRjyBGwec0dwjIB9woIAXBgj5hZUaa9x9++MHEnMDFpAGviMHQwEnoZJzkQOxJXHFNMpaUxhzHZmH1wFjtIF91gyEmIwpfHSdiBEEcP/roo1RYQN/GpXwHFkhaBrITVkg+ynkr0z+TC/lA97aAhQ1HX+r0Q11Ws5qX1gUjqssds86R5IPkw1XeXTZY17bzrm9bC5LcGuWMxRUbEBAcmYVlA1/f2PCwQWPjRoCmljDLB34D6UDKbQTPwuqAgk0cpMo+iRE2F3yBQ5/A9WHf7WK7CsKesxOXYdPFFz9cQJgLSBPcPHBn4Ogo9AswAUkBCcGx2k6dOplm7dTwhx12mLGAZF2C97IA380331wOPvhgc3+KnlQJs3yobgS+9957r3z44YcmIFSPxYLcAWMld2mwsNcMbSL3DIJicSQXwazAVjPNRpEPxKHAJcO7XbKWlpzzfIQdc0oKGkpioC4QxEWWx7WjBAd1sgyKJfkg+XCRX9R13WBd28+zPlwvSNKEr/usXS61jk2euNeyzOSJC2WmWPo3N8tHVkJkW1BcLA/lPodx5xUQS/JRLOHPSkbzbKeWNxL7HYwLNiwXv1rGptw5p3mOuFDPpJETu44PmcmFfKjlICqXR9GP2sI8ipL1LYYkH1QKtaAUXMcYVV/zRqTJMVFOnz4UZjnjrPYzxIV6xlXmfMiMF/KRl2XBFfCw+kqcECGOdMwIvEJJyg6Ypm+SDyqFNHLi+4vEdYxh9eGvh8sFqb5xkgS5PpLuE3Ht14fCdB2jj/rEhXrGVe58yEym5CMulW0QjCw2c1eA09QPi/fQeSE4rRJrCMkHlUIaGawH8uE6z3Lq+1CY5Yyz2s8QF+oZV5nzITOZko+kEy4KSDlBp0Ew43L7lxtoqn2EuV2ycBWBfCABEAsRIAJEgAgQgSIhUO2LZTMlHwpkUsxHpYDHXWCEtiu1qoTlIckiNwktHzl+kSDF9BVXiHz7rcgqq4j07SvSr1+loub9eR9fJN4nnXIAxCYcKOKSo55JKZu1Vs2HzORCPvIEXl0gSKiT18V0iElBQiK9QEotOrg1UhMRlTNHko+clMLZZ4tceaXIokU/drDaassIyOjRqZcK+RsQp4ALuZBTQAvyF5x++ukmF8Qf//hHk9kyrOBSrN13393c2Ir6yJxot5N6IFZFH0qhnHH6eIbYkHy4yh1lpjgyU7PkQ++NcRW+tPWD1hWXY75RfZB85EA+YPEYOrQh8dBumjVbRj769Em17CAfSAYF8oCLrbTg73o3Ca4FTyIflRIOe7BUljnITCppqN1KlBnKjKv0+pCZ3MhHUibScuMy8nbpuC6aS32SjxyUQtu2Iu+9F93wFluIzJiRaplAMpA58v3335fu3bub2y9xa+mYMWOMBQPJskA+cAoKF3ShIEMi0lmjrlo+cLcFntE2UnUeUcmHUqhkvNV8ltgU5yu2muteSV+UmeLITG7kIy4gtNKAU1glcAVyrd2KS/KRA/nYZBPk8o9uGL+//34qfQXyYZcjjjjCXH4FWYObD5eIBS0fICTPPPOMsZSQfKSCObNK3EiKs5Fktqg5N0SZKY7M5EI+gnEZwbweIA9z5syp6NhqHLmpNOA0L/kn+ciBfLRrJzJrVnTDHTqI/N917knrquQD8qNEA3c7II4DN2Lq39AOYj9wLwcKbhol+UhCN/vffWwkuBsEN6wigdq8efNknXXWMRfK7bbbbqW7S7KfqVuLPnBxG6G/2sSmkZAPjctAwOYNN9xgrqyGmTr4bxdRTJNLpFyXjss4yqlL8pED+Rg/XmTwYJHFi5dvHEGnY8eK9OqVarmUfOASK7hNENCMvw0aNMhcv67k48EHHzTtwTJCy0cqaHOp5GMjCUsnAGL6+9//3lwBX4TiA5cizDvNGIhNIyMfIAyXXHKJnHTSSeb64iJnOE0jwOXWIfnIgXygyUGDRCZMaEhAQDz69xcZOTL1cin5AKnQky84saLulzDyoTec0vKRGubMKma1keC6+pEjRwpONdlFb43FrbV66y3qTps2TX71q1/JK6+8Yk5H4YNq6NChsuGGG2Y2N7uhTz75RO6++26TLVZvs91zzz0Ft9OG3cqquCA+bvz48fLyyy9HjitInHBzL25/hawjyLp58+bLze3LL7+UCy64QIBFsEDHnXvuueYWWy3B225RBx+Ihx9+uOy8886lm2pzAS/QaFYyU42xVrMPH7jk4nYBaHairrDg086dO1fkdqnmwmTVF8lHTuQDzU6cuOy/JUtEmjZdluOjd2+npbPJBxQmYopAKhBMitgPJR9wGQ4cOFBAqjfaaCNzPfepp57KmA8ntCuvnJXCTEqOiKvhIQe4vl4LNmlc037nnXcKiMDJJ5+cyyY6e/ZsGTVqlOAa+mDZZJNNTODzmmuu2eAnF/JhEye4ka677jpDOjA/lLD4vDjrc5B8fPzxx2b88+fPDyUqPXr0kH333bdyYUjZQlYyk7K7mqnmA5fcyEcwV4YtsJW6RfI6SZO3pJB85Eg+8l48T+37UAqepurcbVbY2OQDrmK42xDb8eyzz5qPKNxTgy/00047TXBJHn5D3Nodd9xh8v7g781wrDvjgn7Q/5NPPmksBcgd07p1axPgDJLw3XffyVFHHWVijuyShAssFyAEsHDgFBese5gX5vTXv/7VxLDAzXj77bcnko+kFARTpkyRu+66y7Rz1llnmWPsaPvyyy+Xf/3rX7LFFluYv+MurWqUJGyqMYYi9uEDl9zIR54A53mSJs9xk3yQfLjKlw+l4DpGX/WzwiaMfGBO2NyvuOIKE1isH0zI8QILGE5AIRAZX+5wz+RRYDWAewObNVw/cFOgfPXVV4Y8vPfee7LDDjtIv379pEmTJqUhJOECt9E111xj6oPQaF4akJ0VV1zRBM5qnqMky0cS+VBdHSQZ+vdNN91U0Mbqq6+eB4TLtZmETVUGUcBOfOBSc+SjGidp8pINkg+SD1fZ8qEUXMfoq35W2MSRD8R0IKhYN893333XbPzBcuKJJ4a6D2bMmGHqg8hElV69ehnXTbC8+eabJhYFLhB7kwdJAHl4+umnTZwJgl0Rm6ElDhfEjCD+7p///KfAbYN27We1jazIh010YFE54IADBK4k5MaBK+nII4+UQw89tGonhbKSGV8yn1e/PnDxQj6yOO2Sx0mavBZW2yX5IPlwlTEfSsF1jL7qZ4VNGreLujdsQmDPOw/ygYBWnLpCCVoY1HIQ5sKOwwVE6rLLLjOEJsxl40o+tP5KK61kyAyIxI477lgiEyA7N910kyFKKLBwwI0FMgb3FsYAl0+1SlYyU63xVqsfH7hkTj5sl0jwxYj7LS3IavlQ8lFLJ2lIPkg+0sp5mq9Y17bqrX5WCjMu4BTvLKwS0Dd5uVei1sW+4iEL8oENXy05LVu2NKdSoKPDSlrLR/BZ4AWs9ttvvxIBQYweUi0oAcEzcOf07NnTuHzwTLVKVjJTrfFWqx8fuGRKPsJum0XCpl/+8peGbavQ6YVt5QJbqydpSD5IPlxl3odScB2jr/pZYRNHPhBTAbdItWISbCwRazIOdxdlZPmAqwWXJoKEHHzwwXL00UdHbvxx5APjAaHAKSDoNLT33HPPGYIBqwbynUDHIwEb4lWQ+RenxfRkGJK0zZ071zwLV0y3bt2qRkCykhlfMp9Xvz5wyYx86AkUMGowWhT7hEuWWUfzPEmT1+KiXZIPkg9X+fKhFFzH6Kt+VtgE3S7777+/ifNAsCk201122UV69+5dlnugkpgP6DmNL7EtH3CZ4LTLE088IWEBm2G4IE7k2muvNdlZcbIE5ADPJlld0l6FYceh6DOwqiBD8PPPPy+bbbaZOa6MY8HYK+CKQTxI2vazkrGsZCar8RSlHR+4ZEY+gu4QBRVWigULFsiAAQMaRGQXBfRqjoPkg+TDVd58KAXXMfqqnxU2YTEf2OBx1PSBBx4wpAP5NLbaaivnqVZCPuxx2addFi9eLBdffLG8/fbbsscee8gpp5zSIMdIGC44GTNixAjBs/bx2jzIhyYug5tq+PDhxsoRzOsURaycAXZ8ICuZcey28NV94FIV8gHk1RpS+FXIcYAkHyQfruLlQym4jtFX/aywiTrtYv+9EutHufjYJ1OQGRofcOutt545BnvLLbeYZvWoLCwPf/7znwWp/+HeQMZVWBVQ7Hwh0EH28dpyyMfjjz9uCMWBBx5o7jwKul2U3GD8mglVxw+XzKJFi+RPf/qTscLQ8lGudGT7XFbvksuoMicfEMo0JUs3TJr+XOrYrFyfy2K8JB8kHy5yiLo+lILrGH3VzwqbKPJhb9ppXBV54IDU6EjIBfdPsHTq1Mm4g5Djw068iLEiOy82fBToZJAAHG2NO15rn4QJmwvcUSeccII8+uijcuONN4ZOF253JA1D37AePfLIIzJp0qRSxtTgQzjxcswxx+SSHTZsgFnJTB5r7bNNH7h4Ix+VZDnNO8NpXnfPkHyQfLgqGB9KwXWMvupnhQ3uKLnwwgsFmT9hod1nn31KU4LbZPTo0Wbzx10qyEtRzYINHLlFkMYdbhYQonXXXddYHTBOPaYaZ/n4y1/+Yu6Ggf6Bi2avvfYKnYId4BpHPjCml156yaSXR5ZUHROuGQBBse+bset++OGHBkc9losLHGElwb+rVbKSmWqNt1r9+MAlM/JRLZDQT1yGU/xeqZWC5KOaq7msLx/CX/1ZuvdIXEhYXaWGMkOZqQWZqTnyEcxw6gpymvokH2lQyrYOFWY4nsSFG4nrm0aZoczUgszULPnQJGOuIKepHxbzkXSHQZp26XahUkgjJ3YdbiSUGcqMKwKUGVfEfOiZmiMfABXR3iAI1Tq+i/5wO2OlydFIPqgUakEpuI7RV30fCtPXXF36JS7UMy7ygro+ZKYmyQfAiov7qDTmI7hwGuCK67MRnV1uAfmYOXNmuY/zOSJABIgAESACuSDQvn37XNqNarQmyUdYGnd7gpWcpAkDKkvygehvluUR8MG8a2EdagIXpAC/4goRHAddZRWRvn1F+vXLHd6awCZ3FPguuUBMmQlHywcuuZAPO616MLOdi6CE1dW2W7VqlYvbBUQDaYhx34CekwfZmTp1qjk7bx8jc50L3S40h7rKjA+l4DTGs88WufJKkUWLfnxstdWWEZDRo1M3NXnyZJN4Clett23b1jyHO0F23313adeunUmM1bdvX3M0U0s52KAf5LP44x//KKuuumrq8dVSxXJwqaX5VTJWYlPn5APTswmITjeLoM2oNO6VCGTw2aBlJStLCskHyYernBZaWcLiMXRoQ+KhE2zWbBn56NMn1ZRBCpA5E0QDd4DY5MMmHHZjhcYm1azzqURcqGdcJcuHzORi+QhOPHhrZKUpdasdcOq6kFH1ST6qoxS23357k80RtykjMdShhx6a1RJWvR0fSiH1JGGheO+96OpbbCEyY0aq5kA+kI77zTfflCOOOMJYONTysc0228iYMWOke/fu0rp1a2O1QEIsLbipVevfd9995s+wkqAdzObCFAAAIABJREFUtIGCv+NvG2+8sTzzzDOG4OA3rb/zzjvXjTWk0DKTShryq0RswrH1gUtVyIc93SARKTc4tJoBp1m9CiQf1SEfkKnXXnutQWcgISAjICJIMV0rxYdSSI0NcPzgg+jq+P3991M1B/KBAnKA/w+CgRtR4XaxyQeuaFfygBNoyLAJIgFXyuzZsw3h+Prrr0tkBeRi3rx5JWKBevq8PTAlOlFWllSTKEilQsuMZ4yITSMkH8HcGdggcAfBs88+Ky5ujTB3ThBOl/aq+S6QfFSHfKCXV199VZ588klzdXeQiED21CoSlWq6mnIR11ehlWW7diKzZkUPv0MHkbfeSgWlkg+k3AbxAIkASUhLPvD8hAkTGvQFi4i2oaTCJh+zZs2SgQMHGhcxilpQUg24wJUKLTOecSM2jYR8BK0cmHZY3AcEAsGduCCpngvJR/XIh90TXDD33HOP+Q+ERDcb1FlzzTWNa0atIvh3kUqhleX48XihRRYvXh4yBJ2OHSvSq1cqOJV8gHSAIODfzZo1M0fbbcsHGlPCsPrqq8tll11mAlSjLBfBvyv5wIVs6sqJez7V4AtWqdAy4xkrYlPn5CNoncj6xItn+S27e5IPP+Qj2CsIiJIREGS7vPLKK+ZuoKKUwivLQYNEYHGwCQiIR//+IiNHpobRJh9wm2hcB6wRNvmARQuuGVgybGyUsARPsaQhHxpHorEmqQdd0IqFlxmPuBGbRkA+cIvisccem5s1I8yqUm78SLXeBZKPYpAPexSIGVCLiJISWEGKUmpCWU6cKIL/liwRadp0WY6P3r2dILTJBx4EmTjnnHOMKyQY84G/a7EDRe0AUhAUWEXgdoPrJsztYrtqttxyS+nRo0eDo7xOEyhQ5ZqQGU94EZs6Jx95y1XY3SvaZ6UnafIcO8lH8chH2vXGFzViR6odtEpl2XCFbEvGG2+8YYgjTsFobpC061nP9SgztatnfMmlD5nJ5bRLUkbQSo7KattYpODdLvpby5YtpWfPnr7WMbJfko/aVQqIC7n33ntLE6hW0KoPpVC4F8caUDBI9JBDDinlBSnyuKs5NspM7eqZasqJ3ZcPmfFCPiq5sj4pyVglbee98CQftasUfAWt+lAKeb8HWbVPbIpjQs9qTfNuhzJTHJnJlHykOQarUy83PoPkI+/X00/7taYU4oJWIduIH8Ax3kqDV2sNl2pKD7EpzkZSzXWvpC/KTHFkJlPyERYEGjbVSuMykGBswYIFkW6XMJdMJQKb1bO0fNSu5SNOBuygVds1g2eQ0OzGG280sSLlFCrL+pSZcmQh7TOUGcpMWlnRej5kJlPyoRNJivlwBSZYP4nkZHGHTKVjDHue5KP+lQLcM2oVwf9CVhEkiYvRyik+lEI54/TxDLEpzlesj/Uvp0/KTHFkJhfyUY5QuD4T5uKp1KLiOgbX+iQf9U8+gjOEVSQqnTvIybRp00zK9yj3DJVl45MZV70SrE+Zocy4ypAPmalZ8uEKbhHqk3xQKdgIwBUD8oESlWnVh1IowruSZgzEpjhfsWnWqwh1KDPFkZnMyIfm3oDLY/PNN5dx48aZ+zWiikvAadDKUVS3StLLRfJB8mEjAKsIEmEhV0Uw06rePQOrSS3fypv0TlTyOzeS4mwklaxjNZ+lzBRHZnIhH7inZfjw4TJ37txIuXK9/E3jSIKEJu/U7chJMmnSJMmiH5IPko8oBDRoFURErSFaFwTEvn+mmsq6yH1xIynORlJkObHHRpkpjsxkRj6qLXzViPnA1+gNN9xgLrjKInEZyQfJR5r3xA5a/ctf/iILFy5s8BiIyB/+8IeKj/GmGUuR63AjKc5GUmQ5IflIXh0f71LNko8gnHbKdVerStTS4EgvLp2aM2eOqVJp1lSSD5KPZDXQsAZe0MWLF5cuwkOKdxSQD6R8b8zFh8KsBbyJC/WMq5z6kJm6IR8gCo899pjBPAvyYWdKxSV5JB+u4uxW34fwu43QT+0gLnDPwPWImBAEqQYLrCYgKNtuu23o735mkU+vlBlaPlwlizJTHJnJjHzYm38agXAJOA1rL+pyuSyCUTW+pGvXrtKxY0fB3Eg+0qxq+XWoFLJRCvYdNBq0ioDVqOO+5a+Y/ycpM9nIjP+VrN4IKDPFkZlMyEdUMGicSLlaJ6JSt2cRCBocJ4gNAk314jqSj/yVA5VCNkoBuUPgjmkMQauUmWxkJv+3uzg9UGaKIzOZkI+8RcsmHnknEgu7OyZL8jFz5sy84WL7REC+/PJLmT59ukydOtX8ZwetNm/eXDp16iRdunSRnXbaSTbccEMiRgSIQCNHoH379lVFoCbIBxDRI682OpW6bsKQjkvd7mqtCbbPgNNo2eYXSb5fJIgTwTFe/KdBq9oj3iO4a2DpC4sjqapGcuiMMpOvzDgsRc1UpcwUR2YyIx8ag3H88cfL3nvvnZhkrNKNPCzGJA8XDJYqS8vH0qVLa+ZFreZAqRSqpxQQtKr3z9gX4eEWXvy9VgplpnoyUysykTROykxxZCYz8qEWgz59+mSe4TRJoIIxJ5USm2B/JB9JK1D571QK/pQCrCF6gibq9l2coimaVYQy409mKn/j/bRAmSmOzGRGPuwp5X2rbRh8eeT5yPr1oNuFbhdXmSqCskQK+DPOOMOcmClSptUiYOO6ntWoT1yoZ1zlzIfMeCEfiN8AWdDTJK5AoX7U6Re4fXBEtoiF5INKwVUufSiF4BhhGenRo4d557TACqJHeeGu8XGUtwjYuK5nNeoTF+oZVznzITNeyIedwKtFixapcQqL88j79EvqwaWoSPJBpZBCTBpU8aEUosYI18xNN91k4kKiglaRUwQBrNUoRcKmGvNN2wdxoZ5JKytaz4fMZEo+oqwRYUC4nFQJtptXYKnrgrnWJ/mgUnCVGR9KIc0Yo4JW8SysInDP4D9YRfKKFSkqNmnwy7MOcaGecZUvHzKTKfmIO6Zqg1FL1grXRYyrT/JBpeAqTz6UgusYUR+uGT1BAz2gBZYQ/JZHqRVs8ph7XJvEhXrGVeZ8yEym5EMn7CPg1BVsH/VJPqgUXOXOh1JwHWOwPtwzSkQQF5LXBXi1iE2l2KZ5nrhQz6SRE7uOD5kh+XBdpQrqk3xQKbiKjw+l4DrGcuqDnJx44okmPgTuGVhIXN0z9YpNOXj63kgqHXO1nqfMhCPtA5dcyEe1BKnW+iH5IPlwlVkfSsF1jOXUhyvm8MMPb/CoTUTSBK3WKzbl4EnykQ41ykydkw+6XcIXmOSD5COdivyxVj0rSwStaqyInWkVs8fRXfsob5hVpJ6xcZUTko90iFFm6px8hF3Olk406rsWyQfJh6uENyZlqXfPwCVjB60CMzu5meYUaUzYuMgNcaGecZEX1PUhM7m5XZCTY8aMGTJs2DBxyeXhClot1Sf5oFJwldeSUhg3TuSKK0S+/VZklVVE+vYV6dfPtbmaqa9Bq8grEswpAovIE0884UVh1gKAPjaSWsDF1yZbC9j4kJncyAcAD0sKpgvhkuejFhYvzRhJPkg+0sjJcib0a68VufJKkUWLfvxptdWWEZDRo52anDVrlgwcOLCUrfSQQw4xqdMrLZdeeqnsvvvustNOOzVoavLkyfLiiy+aEy+rrrpqWd3gXhn7KC90B6wjPhRmWROo8kPEhXrGVeR8yEwu5CNNsrGsL39zBdtHfZIPKgVXuZs3dKisB6uHTTy0kWbNlpGPPn1SNQvicf7558sf/vAHadu2rXnm6quvli5dupT+naqhkEpR5KPc9tI8F1SYICk4QQPLCJKbpQlaTdNPrdXxsZHUCkbEJnylfOCSC/moFUGs9jhJPkg+XGXu2403llU+/DD6sS22EJkxI1WzcQQhaBG56KKLjBUDVgtYLz766COZPXu2wFKy8cYby4QJE8z/4tK5tdZaS9D2uuuuK3fffbexqvTt21eOOOII8/wzzzxjrCuoc99995mx7rzzzhVZQ9BGUGHCGrL33nuXsLCDVnGUt7EUHxtJrWBLbBoZ+Zg/f76ZcatWrWpFRnMZJ8kHyYerYH274Yayypw50Y9tsonI++8nNvv111/LmDFjpHv37olWDhCR2267Tc4++2x544035MILL5SxY8fK2muvLaeffrqxKCiZAAEByQCxmDdvniEUc+bMMf8ePny4vPvuuyXyYQ8yC0tJ2EYCAqL3z6QJWk0ErgYrcIOlnnEVWx8yk5vlI+h60RgPgDJu3Djp2LFjYW+f1aPCCHpDySodPMkHlYKrUvi2TRtZZfbs6Mc6dBB5663EZj///HMT/A3S0Lp1a0MSXnjhBfOcWjnCLBMgH2q5CBIYWERQlHxozIdd77PPPis9H2VdSRx8RIUkhRkXtAp9ZB/lLXcMRXwuCZcijrlaYyI2jcDygWDTBQsWyIABA2TmzJny0EMPmf/fpEkT8/9xs63+u1qCl7YfjA+la9eu5n+zOrlD8kHykVYGtd68YcNkvUsuEVm8ePlHEXQ6dqxIr16pmg2zNujf0ICSjKDlIwvy0bt37waWl7wsH1FAaNCqBq7i40gLcoj06NHDWGvqoXCDpZ5xlWMfMpOL5SOY5wNEwyYf+PekSZNq5hhuVuMl+aBSKEspXH+9yIQJDQkIiEf//iIjR6ZuEvEX6kLRgNMw8qFxHrCOuFg+MBBYVkBegm4Xm3yo5QUWk+DpmNSTqTA3gd49AzIC9wzSAYCg1EPxsZHUCm7Eps4tHyAfl1xyiZx00knSpk0bY+WoVfKhLpiWLVtKz549K3rHSD5IPlwFqKQsJ04UwX9Llog0bbosx0fv3q7NGWJgH7XVoFE0hHgOBJVutNFGstlmm5ViPtJYPnBqplmzZsZKiGIHrOrzcNMgUBVlyy23NNYGX+TDBg6ZVlE0eVkQVLiJ8VutBK1yg6WecVUMPmQmF8tHcMMOkg/bJQM3TNFKMOajc+fOFRMPzJHkg0rBVdZ9KAXXMfqqXw1sgidowjKt+pp/VL/VwKVoc047HmJT55YPTA+mzBEjRsjChQtDZzt48GATdFoLBWRp+vTpMmTIEGPJKbeQfJB8uMoOlaV/mcFx4rBMq0UNWqXM+JcZ1/fcd30fMpOL5UOBDEs2ltXJkWouls4DyZg0CLWc/kE+EHzLQgSIQO0h8OWXX8rUqVPNf/gYsT+smjdvbpK1derUSWApxb9ZiEAtIdC+ffuqDjdX8lHVmeTYWVa39NLywS8SVzH18UXiOkZf9X1jEwxatXHAMV7EtJxwwglVh8c3LlWfsEOHxCYcLB+4kHwE1gJE49prr5Vu3bqVXCwIlp0yZQrdLg4vuWtVH8LvOkYf9YlLbRBWBK3qMd577723NOilS5dWXWwoM7UhM1UXjJgOfchMZuQjeLxW54mNGxkPKz0pUs2FQoDsqFGjSl1m5Sqi5YNKwVWOfSgF1zH6ql9UbHBkF1YR/C+sH2EFCdCQXyTqhE0lmBYVl0rmlNWzxKYOLR9x5KPICcWyEuo07ZB8kHykkRO7DpVl/ckMSAnuw0HRoFW4Z7K6CI8yU38y46o3XOv7kJmqWD5IPpaJAskHlUItKAXXMfqq70NhZjVXWETgpglmWrWP8sIyUk6pZVzKma/LM8SGlg8XeambuiQfJB+uwtwoleW4cSJXXCHy7bciq6wi0rfvsqRqgVIP2GiciGZatado3z3jYhWpB1xc35O09YlNHZOPuXPnppIDvWiuiEnGUk2gjEokHyQfrmLT6JTl2WeLXHmlyKJFP0KFVPIgIKNHN4AvDpvg3TH2fTWrrrrqcsuAy/CQTh4ZV5H23S64lA/ZX/v27VtRRtaktdegVRCRadOmNaiO2BBYRZBlFaQkrjQ6mUkC1vqd2JB8yAYbbFAzd7s4yHZsVZIPkg9XWWpUyhIWj6FDGxIPBaxZs2Xko0+fEoRZko/gutg39rquWRb1NWgVRCTonnnllVdi40Malcw4gk1s6pB8OMpAo6xO8kHy4Sr4jUpZtm0r8t570RBtsYXIjBkVkw9clnfOOeeYdnCh3NixYwUX7am1BPfb6B002pldz3UNs6iP0zEgIbCOINsqLR/lodqo3icHiHzgklnAqcM8G21Vkg+SD1fh96EUXMeYWf1NNsG9DNHN4ff3309NPu67774Gbe28887GtWK7XXCDr158Z7tqbMsHXDJjxoyR7t27G5JS1PKzn/3MHO/dZ5995Pjjj5e99trLHOdl+RGBRvU+OSy8D1xIPhwWqNKqJB8kH64y5EMpuI4xs/rt2onMmhXdXIcOIm+9lZp87L777qUYDTvmAw2AhLzwwgumrUMWLZIzPvlELl13Xdl9v/1kpwsukFokH4ije+211xrgp0GriBXJI6dIZmtfpYYa1fvkgKkPXEg+HBao0qokHyQfrjLkQym4jjGz+uPHiwweLLJ48fJNIuh07FiRXr0qJh8PPvigaeOI55+XF2+9VZ5ZYw0545135NL27WX3hQtlp+OOk8mdOi2rc8QREmf5SApkDcNGic1BBx0UGeRaLqZwyyBD89///vfIoFUQEpCRxlga1fvksMA+cCH5cFigSquSfJB8uMqQD6XgOsZM6w8aJDJhQkMCAuLRv7/IyJENuio34NSQj2nT5IgbbpDJa64ps5s1+5F8fPqp7PTNNzL5d78T2WOPXMlH8FRNVjgqLnFBq3DH2Ed5G4tVpNG9TymFygcuJB8pFyeLaiQfJB+ucuRDKbiOMfP6EyeK4L8lS0SaNl2W46N37+W6KZd84LqHgSeeKF+stJJstHix/OLTT+XU995bZvkA+fjsM5m19dYysG1bE5A6cuRIuf7660NjPmzLBwJZYdX46KOPBEGrhxxyiJxxxhlm3Pg7gljR3o477ihbbrmlITYaZ7LNNts0dAVZz7riG4ULglYRrIrU70H3TNIJGtcxeK0fkyemUb5PKRbDBy4kHykWJqsqJB8kH66y5EMpuI7RV/2KsHEMbo2aY5B8XHjhheb0zNprr21SCSj5AMkYPny4aQY5Q0BMbPKB/CJaKg1wTYML3DN6K6/mF6kL60dCnpg02Og6aH4XXatqyjnIKoKhgwHSeY3BBZesxpAZ+cCXwWOPPZZ6XEwylhqqRlHRh/DXArDEJSfC6hjcmpZ86MkZ1FerBv4/LCHqZrGDWe0TNthswo4Au8ppljJz4oknmuO9muCs0AQlRZ6Yd/bdV9q3b58KUqyHrtWgQYNK9/GketixEojO6NGjJe9+ooaVpcyknXom5APX0I8bN05g1ktbmGQsLVKNo54P4a8FZIlLTuTDMbi1EvIB4oESRz7atWtX2nyaNm1a0dHeLGUGZOMD6/izZlotZNBqijwx79x7b2ryocQQhFJPTsHShYDer776ShYuXGhuP8fepyensM4XXXSROWWF5/W4N7LjYv2V0NiuOdzzA2uYyonKmrrt0A6KtqXtZ0VW0XaWMpNWr2ZCPtJ21tjr0e2S00ZSx4LlQynUCpwVY+MQ3FoJ+YAL5rbbbpOzzz5blixZEup2sckH+lKXTTl5RSrGxZosglbt+2eCF+FlGrSa8k6fSPlM4Up75+GHU5EP2xLx7rvvlnLBgHwMHDhQhg4dagiGnScm+P/V2mW70T777DMJc81BRmzLRzD/zLx584wLRuOK4vLVlPP+Zikzafsn+QhBKmjJycpKQ/JB8pH2xdR6PpSC6xh91c8Em5TBrZWQD/sreOONN5bddttN1llnneViPvRLGUGprVu3ljPPPLOspGaZ4BIx4bigVbjS1T3jchGe6crhTp9IeWvXTi5daaVS0PBy9Tp0kHfuuacB+Qhzd4BgDBgwQBb93/1CO+ywg6y44ooyZMgQAXlQIolkdVHkQwOM7TG0atVKTj31VBPsa8cCwapik8+11lqrQbu2a84eLyxkDfLV5BCknOe7nRv5SHLFZLWh5wEO4lfw8nft2tU0j38vWLDACGQlF+GRfJB8uMprnhuJ61iKVp/YhK9ItXCxg1bvvffeBoPBUd4pU6YkXoJnHkoRq2Hf6RMphzg99Oab0eTjyCPlneHDU5GP8847T4KXpMLdYVuxQD7UEgKLUFiqfjuQGOO2yQr+rcSiHPLx+OOPGyjUnWPHG7m+q9WSGXtcuZGPuADUNdZYw7DINm3auGLkpf7rr78ukyZNqvgiPJIPkg9XAfahFFzH6Ks+sfFLPoK92+4ZxInceOONgniGxJIiVsO+0yeyPdzPs/LKhnxs88UXMub/AksfX289afHddzL2iy/kf5Mny7rrrluKsUDKfRQN9LQtFl26dDHuFbhNELOBI9r4/yiwYMAKZMd6gHwgduOhhx6S999/X+bPn1+qCxJyzTXXyJtvvimLrSR6P/nJT2TllVc27jhYMiZOnChIkx+V9t+2fNjkA+OGm0ctKomYByr4eJdyIR9ggThWhsWD9SC4eWNxsJA9e/Z0xchLfZKP/GH3Ifz5z6ryHogLCaurFBVBZhArEnWvDEjKtGnTjIsG989IilgN+06fSDw22UQubdKkRD7+uOWWst4335gEcpNbt5bZ668vB912myDJHNxfsBhg00Yg52WXXSaI7cC/f/7znxui8O233wo+GA888EATdAtcQSI++eQTYz0566yzjNsDc1m6dKmpCwLyww8/yFZbbSXNmjWTqVOnmr+vt956pr1u3bqZ+3dAEkBkQM423HBDufjii+Xcc8+V559/3hAdjC/sziGbfMAFhPgT7LcbbbSR/OIXvzCkqJziQ2ZyJR+43Khjx45m4W644Qbjw8TiBP9dDljVekbdRy1btqyYLNHywY3EVW59KAXXMfqqT2yKZflIKwcIUsWGjWIyrX73nRy2aJEg4XvoNXiBO30i+7FiPtTy0f3DD6XtV1/JrNVXl9u22koOmDBBnn76abPpI7YiaEnApq+uFVzQN336dOndu7c51QLrxCmnnGK6R9wHYjXOP/98Qy60wBXToUMHQVgBgkPxAb7aaqvJpptuaggGLBuoY8dq2PMJu/wwLa6V1PPxLlWFfICZXXLJJXLSSScZV0tWloRKwE77LKw0YK+IPgdxqqSQfJB8uMqPD6XgOkZf9YlNbZIPxIrA0hCWaXU7ETlMxBAR/H8JudMnUt7Gj5dLJ06U3T/5pOR2KZGPFi3ktkMPlc6nnmosHepmsckHsr+CUCDQ9Morr5RevXoZ1wrIB/Kv4MTJiBEjTPeoi6O2sD58+OGH5m+wfoBYrbTSSqWTTbDub7311uamYbR59dVXl/JhISh3/PjxxvIBK4rP4uNdyoV8AETEfKAA/LDg086dO1dsSch7sUCSwHgHDx5sLDiVFpCPmTNnVtoMnycCRIAI1AUC//nPf8xm/Mqtt8rfrHwimNwmK6wgu262mexx+unG3dG8efPYObe4+Wa5bfLkUPLxbvPmcuN++8lR551nXCvbbrutcY2g76eeesq4L0AiEEeBvuAagqtkv/32MydRLr/8cnPoAC4RlPvvv9/EbiAoFenyMQ+4PnAyBpaV4447zhxOQF+w9MPFBPJxzDHHmHZQQHRAZhCDou36XNS0ydeyGmNu5AMbN0xMGliqcSBYrCKfdFFgsyYeaJeWj2ix9cG8s3qJ8myHuFBmXOWrZmVm4kS5Z9Qouee//5Unv/lGPvjuuwZTxwb+hz/8QSKP8YYEnAbdLodde61xg2isxFFHHWWCQ9USosedYcU44IADzN8RmxG0fMDtAn0OqziO4aI+Ciwf33//vSEcIDMIIsUNwnC/II7k7bffli+//NI8g9iQ9ddf31hPEA+CosnIXNe80vo+ZCY38lEpGD6fz4N4kHzEr6gP4fcpY2n7Ji4kH2llRevVi8zA5QHXDFwcehEeyAFOlISWFIGraZKM2ff1ID4DJXhEVvvX0zH2JYKu61WE+j5khuQjsPJx+UkQQKu5P8oRGFo+uJG4yo0PpeA6Rl/1iU048vWIC06IgIzA6hF2igZxJNN23lkOnT8/PGgVUIUkGQtD0IV86PMgRRgfYlkQyFprxYfM5EI+dANHnETYZo0gTlgXKk3aVWsLTPJB8uEqsz6UgusYfdUnNnVOPhzSrcMlo4nOEKiK7CJ7adAqYPq/wNV39tknMb16GPmwLwOMkncQED3C6+udKLdfH++SF/JRS6ddyl3MsOdIPkg+XOXJh1JwHaOv+sSmjsmHY7p1uGdgdQhmWt1mhRVk+06dZHbTpgas/v37m8MDdop0RRGxHTgCC+sKrBjIA4LgU5yIgasH8Rh2xlKQFMR8ILeGPqvP+Honyu3Xx7uUKfmwg0qTQMAC0/KRhFLj+d2H8NcCusSFhNVVTmteZipMt37PKafIPXfeKY8vWiRfNWkiDw8cKDudf74hCFdddZU5wQJLBi7605iOIMZ22nT8poGgSjJAQkA07JtrNe4D8SETJkyoKReMD5nJlHwgwhdHh3D+Oa7UWnp115c/qj4tH9xIXGXJh1JwHaOv+sSmTi0fGaVbDwsShcwgDwcsHyg4Wmsn9tK7VrbZZhsZM2ZMqU7w3ha93t5XUrCs3zkf71Km5EMBSYr5yBq4WmmP5IPkw1VWfSgF1zH6qk9s6pR8pDi1kibdelichpIPHLXFvS0gGXC1qLvEJh/4O3J9IBV61N0p9o2zvt6DLPr18S7lQj6yAKMe2yD5IPlwlWsfSsF1jL7qE5s6JR/t2onMmhUtVinTrYcFgNqWD3W72CQlaPno3r27tG3b1txeq3EiuJdM84RgkLjtNnh7ra93otx+fbxLJB/lrlYZz5F8kHy4io0PpeA6Rl/1iU2dko/x40UGDxaxbn8tzdQh3XqYtaJS8tGvXz+TEl1JCS0f5b/9uZKPsBiQxhhoqstD8kHy4fqqcoOlzDRKmRk0SGTChIYEBMSjf3+RkSNTQRI8pYJgUVyXgYyjDzzwQCng1MXyYZOP1q1bN3DZpBpUQSv50DM0wNcGAAAVSUlEQVS5kQ/NEhqGNQNOCyqBHoflQ/g9Tjd118SF5CO1sPxfxbqRmYkTRfDfkiUiOCrbr59I795OcARPrYQdtXUhH3DVPPjgg+Y0C8qWW25pbsil28VpWUzlXMiHBpyig+Bx2iyvqHefrt8naPngRuIqgXWzkbhOPEV9YlOnbpcUa19uFcpMcWQmF/Kh+T6QjjzsNlgmGSv31anf56gUiqMUakXKKDOUGVdZpcwUR2ZIPlylt4L6tHzQ8uEqPlSWlBnKjCsClBlXxHzomVzIByZ+/fXXy4IFCyLdLmEuGVfAaq0+yQeVgqvM+lAKrmP0VZ/YFOcr1pcMuPZLmSmOzGRGPhDLce2110q3bt2kTZs2kpTtdPDgwaEuGVdhqqX6JB8kH67ySmVJmaHMuCJAmXFFzIeeyYx8hMV5hN310lhPukAYSD6oFGpBKbiO0Vd9HwrT11xd+iUu1DMu8oK6PmQmV/LhCkDR6utxYQTOdu3ateLhkXxQKbgKkQ+l4DpGX/WJTXFM6L5kwLVfykxxZIbkI0J6EbPy2GOPmV9JPlxfcff6VArFUQruq+fnCcoMZcZV8igzxZGZzMnH3LlzU8lDkTOdwuIxceJEk7//nnvuMbEptHykWtayK1EpFEcplL2IVX6QMkOZcRU5ykxxZMYb+dhggw1k2LBhgquKi1qyvp2Xbhe6XVxlncqSMkOZcUWAMuOKmA89kzn5iEos5gpGEeqTfFRvFXwIf/VmV35PxIUbiav0UGYoM7UgMyQfMatE8uEqwuXXp8Isjjm0/FWs7pOUGcqMq8RRZoojMyQfVSYfM2fOdH1fWJ8IEAEiQASIQK4ItG/fPtf2g42TfFSZfCxdurSqC1wrnfGLpDhfJJSZWkGAMuO6UtQzxZGZzMiHqxDUQn26Xaq3SlQKxVEK1Vv1ynqizFBmXCWIMlMcmSH5CFmLqNTwnTt3lp49e7rKe6k+T7tEQ0elUBylULaAV/lBygxlxlXkKDPFkRmSD1fpraA+yQfJh6v4UFlSZigzrghQZlwR86FnSD5cV6mC+iQfVAqu4uNDKbiO0Vd9YlOcr1hfMuDaL2WmODJD8uEqvRXUJ/kg+XAVHypLygxlxhUByowrYj70DMmH6ypVUJ/kg0rBVXx8KAXXMfqqT2yK8xXrSwZc+6XMFEdmSD5cpbeC+iQfJB+u4kNlSZmhzLgiQJlxRcyHniH5cF2lCuqTfFApuIqPD6XgOkZf9YlNcb5ifcmAa7+UmeLIDMmHq/RWUJ/kg+TDVXyoLCkzlBlXBCgzroj50DMkH66rVEF9kg8qBVfx8aEUXMfoqz6xKc5XrC8ZcO2XMlMcmSH5cJXeCuqTfJB8uIoPlSVlhjLjigBlxhUxH3qG5MN1lSqoT/JBpeAqPj6UgusYfdUnNsX5ivUlA679UmaKIzMkH67SW0F9kg+SD1fxobKkzFBmXBGgzLgi5kPPkHy4rlIF9Uk+qBRcxceHUnAdo6/6xKY4X7G+ZMC1X8pMcWSG5MNVeiuoT/JB8uEqPlSWlBnKjCsClBlXxHzoGZIP11WqoD7JB5WCq/j4UAquY/RVn9gU5yvWlwy49kuZKY7MkHy4Sm8F9Uk+SD5cxYfKkjJDmXFFgDLjipgPPUPyEbFKDz30kEyaNKn06+DBg6Vjx46ua9qgPskHlYKrAPlQCq5j9FWf2BTnK9aXDLj2S5kpjsyQfISsxeuvvy4TJ06UIUOGSJs2bQT/HjVqlFRKQEg+SD6oLF0RoMy4IsYNljJTCzJD8hFYpW+++UbGjRtnrBxdu3Y1v+rfWrZsKT179nRd11J9kg8qBVfh4UZCmaHMuCJAmXFFzIeeIfkIrNIXX3whw4cPl+OPP76BmwVuGFhABgwYIE2aNHFdW1Of5INKwVVwfCgF1zH6qk9simNC9yUDrv1SZoojMyQfgbX44IMPZMSIEdKnTx+SD9c3u4L6VArFUQoVLGNVH6XMUGZcBY4yUxyZIfkg+XB9f3OpT6VQHKWQywLn0ChlhjLjKlaUmeLIDMlHFd0ue++9tzz55JOu7wvrEwEiQASIABHIDYFzzjlHRo8enVv7YQ2TfARQyTPgtKory86IABEgAkSACBQUAZKPkIVBcOnUqVNl2LBh0qJFCxNoah+9LehaclhEgAgQASJABGoCAZKPiGW6/vrr5bHHHjO/rrHGGqWcHzWxqhwkESACRIAIEIECI0DyUeDF4dCIABEgAkSACNQjAiQf9biqnBMRIAJEgAgQgQIjQPJR4MXh0IgAESACRIAI1CMCJB/1uKqcExEgAkSACBCBAiNA8lHgxeHQiAARIAJEgAjUIwIkH/W4qpwTESACRIAIEIECI0DyUeDF4dCIABEgAkSACNQjAiQf9biqnBMRIAJEgAgQgQIjQPJR4MXh0IgAESACRIAI1CMCJB/1uKqcExEgAkSACBCBAiNA8lHgxeHQiAARIAJEgAjUIwIkH/W4qpwTESACRIAIEIECI0DyUeDF4dCIABEgAkSACNQjAiQf9biqnBMRIAJEgAgQgQIjQPJRhcW5/vrr5bHHHiv1dPzxx0vXrl2r0HNxunjooYdk0qRJpQFtsMEGMmzYMGnRokWDQb7++usyatSo0t+22247GTBggDRp0qQ4k8lpJDr3NdZYQ4YMGSJt2rQp9fTNN9/IuHHj5NVXXy39bfDgwdKxY8ecRlOMZr/44gsZPny4zJ07tzSgzp07S8+ePUv/bowyk+Z9aiwyo1hE6dUPPvhARowYIQsXLjQy01h0j747mHMaXRumd/BsXnJE8pGzjgXxmDFjRmnx9UXo1KlTAwWa8zC8No/NAQpCSUTUS6GbiG6qKvTz588PfXm8TirjznWuX331lcybN68B+dDf0KViqFjVM5HVOQbJhg19Y5SZoE4Je08ag8wEiWnYu6D69vDDDy998AG/6dOnN3jH6k2ObHIaRraAyw033CBnnnmm+QBUeZk1a1bVdA/JR8abSJxi1N8gGFOnTq37DTUOWn05lGioIunQoUMDUqbKo0+fPnX9la8y0a1bN7ntttsaKAD8NmXKlOWsIVCiCxYsqEvLUJQ82DLVGGUmas7BzbPeZcYmVz169JCLLrpIunTp0sCiHEbAID+KodavNzmyZQEWw7R7TdgHTZ5yRPKRI/mIIhlBRZHjEArbdBCDKJKRZhMq7CRTDkzniC83lIkTJzYgGlEkI0oxpOy20NXSvCONUWai3oegLDQmmQmSCRXsqL8HScnHH39s3DLBD5x60D0uH7pRVqKwD5wsdA/JR44qOEoBhC1yjsMoZNNB4cVmE9x0bX+j7XIo5IQqGJQtJzNnzmyAgyrKli1bLuemS7NBVzAsr4+mUZqNVWbUaqjuqOAXa2OTmSiSEWc1tV1XqFevuifNe6QvepTrKS/dQ/KRk4qNMvmhu8ZOPsKwiWLScTjmtHRVbTa4gQb/Hff1Vc/kQzeHHXbYQR544IHSmtj+68YqMwAjGGRrBx83NpmJIh9x74dNPp577rlQt2Y96B4X8hGMJcpbjkg+ctpqSD6igQ3bNBrjRhL2hUrysUxu9ISYHUSoyrBVq1YmzuWJJ56o200jTi2FnT5A/aT4KZu01NNJKZKPeF2bJuYjjKiRfOREDvJuluQjHOGoUxqNkXyEfZWQfPxIPuxTYipNtpzg97BA3Hr4Yo3ST3EnW3AMG6QCR7RxPDkYvE3y8SOqtHz8iEXUCUySj7xZQo7tB81YUb61HIdQqKbjjk5GmUjrIegrahGC+V+C9ZDjpFevXnLVVVeZn4L5TrII+iqUgFiDiTIX23OGbCAnTPArvp5lJs17cuyxx5qcMI1FZpJiPuxjtsAkSE4RZ1WvcpTkdlHi0bZt2+X0SxyJz0L30O2So/aNUhRRpCTHoXhvOim/SdojhN4nkvMAwoIow170ev66j/tCt98d1Av7wq/nWJg05AMJ2BqTzKQ91aKJCoMxd/Wse+LIR9CNGZbIMU85IvnIcTNpDIl+0sAXx67t54OCnublSNN/LdUJIx9hyjGYJ6WW5phmrGnfncYmM1HvRFAeGpPMRJGPMBIblbiwXuUoinwoZsAoLPupvqN5yhHJRxpNWEGdvFLTVjCkqj8a514Ipk9XJaqDjMtuWfWJVKHDqOOjqgQ0zXhUKuQqDLFqXaR9dxqbzARlAQsSJg/1LDNRQbfAIpjRM3gyKOrKhnqRo+B87RdWA7iDc7XrBPHLS45IPqqmStkRESACRIAIEAEiAARIPigHRIAIEAEiQASIQFURIPmoKtzsjAgQASJABIgAESD5oAwQASJABIgAESACVUWA5KOqcLMzIkAEiAARIAJEgOSDMkAEiAARIAJEgAhUFQGSj6rCzc6IABEgAkSACBABkg/KABEgAkSACBABIlBVBEg+qgo3OyMCRIAIEAEiQARIPigDRIAIEAEiQASIQFURIPmoKtzsjAgQASJABIgAESD5oAwQASJABIgAESACVUWA5KOqcLMzIkAEiAARIAJEgOSDMkAEiAARIAJEgAhUFQGSj6rCzc6IQO0goNeWt2zZUnr27Jn5wD/44AMZMWKEHH744dK1a9fM22eDyQjoGnfs2LGiNcAV7VOnTpVhw4ZJixYtkjtmjUaPAMlHoxcBApAGgddff11GjRolgwcPFihqu0DxTpo0KfS3uOfS9OuzTqXkI+n5xkA+VDaC6xgmRz7WGvI5ceJEGTJkiLRp08YMwR7zdtttJwMGDJAmTZqUhvfFF1/I8OHD5fjjjy+9C/q3Ll26VERifGDAPv0gQPLhB3f2WmMIRG2UusG++uqr0rlz5+UsBNdff73MmDGjJr8Ik8hD0hKW87zi3KdPn+VIXlJ/Rfw9zCKgmzs2bxeLTx7YQD5R1LKFPi6//HLp37+/rL/++jJu3DizDjrOuDVFWwsWLFiOrBRxXTgm/wiQfPhfA46gBhBQpYuh2l+C+sU3d+5cCX4llrP5Fg0KbCitW7d22iR1DuXMP48N1iemYeSjHFwwh6yxCbNWYLywhqiMB8lJ8Hcb2zArik/s2XexESD5KPb6cHQFQgCKd8qUKQ1M1KpwDzjgAPnb3/7W4Lcwa4n+beHChaWZBU3wquAPO+wwGTt2rGhdrYcN4bHHHjPPh1lbbGsM6qyxxhoNxoW/6aYCMzniLtBHVD2bfATHH/f1nrTJBjc/e14Kjk3ogn0HyZ7tDnjxxRcNRnadYPthYw+6SbROlAUracMNIx86zg4dOjSwlAX7ttc2CZs0ax58laJcLlHkI2mujcGNViB1VPNDIfmo+SXkBKqFQFj8RpAo2MGTQWWtz9ubXtjfdBPaYIMNSu4ae/PR58OUvW5srVq1Kn29hsWkaHvBzTnORRQkC9jwrr32WunWrVspXsBeC1fyEfd1H8RJ254/f34JI9sKZWOsdeE60HidMEyC5NKeH9oOi/lJcjXEuV1s0hm0MIXJRZTlI+2aB9+TsLHZMmu7XXbddVcT5xEX0xFFqqr1frKf2kKA5KO21ouj9YhAULnam+uxxx5r/OP2yRB7Y8Kwg7/rVIIbWJiFJYxohG3uac38YV/ySWZ9Ox5AgxPjliMr8hHVTnC8YZtw1PiCRCopYDJsDEnPoO+wgNOwIM7gOMP6i1qftGse7CPKmhNmWQu6X8JwjXJNenxl2XWBESD5KPDicGjFQ8BW2BidHfVvbwKrrrpqg2C9OJN0kGyEbSZRzweJS9SXeJp6SWZz3WzhorFPR0StUlbkI2qTdyUQ9jiDRDLNqaTgOiW5IZR82EdQ405GhVmN8DeNv4giH2nXPIx8pAkQteXxueeeMye7UKJinOwxF+8N5oiKggDJR1FWguOoCQTsDQcbGBSx5jawNzDkOkAshZ7aiLMqBDexcsmHWldw8iasBF0swY0niXygTdu1gX9nGfOB9sJwCouTseenY4izRARjIvR5jatIQySC+CS5XMLIB/6WxuKg4wuLebFPAkXNK+z5csiHbe3C82lOwpB81IQq8z5Ikg/vS8AB1BIC9gaEcdvBefbmh9/sL17flo80G08a8mG3o+b5qJwVeVs+gnNKspDYcTDlWD5st0KPHj3koosuio2BiCIfQStLWPxKmAvD1fKR9F4lHQMP4olxgxirJSZ48oVulyTE+buNAMkH5YEIOCCgCna11VaTxYsXN8iBoF+1sCjg96ZNm5ZOM7jkRyjX8oFEUGHPhk0v7KvdlXwkxTxkRT6S2tH5RY0nzKUSJB9p566ul7DTTWE4pzntEhfPY1sRXGI+0oh0kqwE4zyAo23pw/Nz5swpyTgDTtOgzjqKAMkHZYEIOCJgBxGGHZNVn3jUb/bfo05dBFNVp435iNoAgqcpyiEfwc0mKU4iiTSEkYWo8UcRiEsuuUROOukkc9ominwEsbNdFcHjrNOnTy/Fs4SdkrHdTmkCR6M2eOCvfa255pomdsg+eht2GikKm7RrHhTzOFdTkGjgWdsFE5aALC2Bc3zdWL1OESD5qNOF5bTyQ0CVLPJiBO+y0N/Qe1hQpm6iOrqw3BqVWD7QblgcQDA2oxzyoZYdzTGCf8elCY+LR8BzIAxhxzdtjOLyfASxi7PEBHE/8sgjBcoveG9NmlwgSe4mW/KiyEfwKG0wrgWkCCUYlxOFTZo1D74RUWQhLj7JJt5B8pUmbia/t5It1xoCJB+1tmIcLxEgAl4RSIqV8Do4h86zjtFIE4DrMDxWrXMESD7qfIE5PSJABLJDoN7iGrKyViTF/2S3AmypXhAg+aiXleQ8iAARyB2BsARwuXeaYwdq/bAvjyunu6Tg1XLa5DP1jQDJR32vL2dHBIgAESACRKBwCJB8FG5JOCAiQASIABEgAvWNAMlHfa8vZ0cEiAARIAJEoHAIkHwUbkk4ICJABIgAESAC9Y0AyUd9ry9nRwSIABEgAkSgcAiQfBRuSTggIkAEiAARIAL1jQDJR32vL2dHBIgAESACRKBwCJB8FG5JOCAiQASIABEgAvWNAMlHfa8vZ0cEiAARIAJEoHAIkHwUbkk4ICJABIgAESAC9Y0AyUd9ry9nRwSIABEgAkSgcAiQfBRuSTggIkAEiAARIAL1jQDJR32vL2dHBIgAESACRKBwCJB8FG5JOCAiQASIABEgAvWNAMlHfa8vZ0cEiAARIAJEoHAIkHwUbkk4ICJABIgAESAC9Y0AyUd9ry9nRwSIABEgAkSgcAiQfBRuSTggIkAEiAARIAL1jYBNPh4Xkb3re7qcHREgAkSACBABIuAbgaVLlz75/wHT09h73ZqZngAAAABJRU5ErkJggg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data:image/png;base64,iVBORw0KGgoAAAANSUhEUgAAAh8AAAFQCAYAAAAfuxz1AAAgAElEQVR4Xu19B9RVxfX9sUREFFQUjagYQRQLtoglliioWLDExCg2lKggTUUFIZj4RykiKgL2SmxRCdbEggU1FozdiBjRiAEFRaMI2CL/tYffec53uW3eu/fNfe/bs5Yr4Xtzp+w598y+55w5s4KwEAEiQASIABEgAkSgigisgL5mz569dMmSJVXsll0RASJABIgAESACjRSBJwz5mDlz5tL27ds3Ugw4bSJABIgAESACRKBaCLzzzjtC8lEttNkPESACRIAIEAEiICQfFAIiQASIABEgAkSgqgiQfFQVbnZGBIgAESACRIAIkHxQBogAESACRIAIEIGqIkDyUVW42RkRIAJEgAgQASJA8kEZIAJEgAgQASJABKqKAMlHVeFmZ0SACBABIkAEiADJB2WACBABIkAEiAARqCoCJB9VhZudEQEiQASIABEgAiQflAEiQASIABEgAkSgqgiQfFQVbnZGBIgAESACRIAIkHxQBogAESACRIAIEIGqIkDyUVW42RkRIAJEgAgQASJA8kEZIAI1iMDSpUvlz3/+s9x3333y85//XPr27SurrLKK15k8++yzMnHiRNl0003lnHPOkTXWWMPreNg5ESACxUWA5KO4a5M4sj/96U/yt7/9TTp16iS9e/eWJk2aJD7js8J//vMfGT16tCxcuFD69+8vO+ywg+BvI0eOlC+//FIGDx4sW221lXzzzTdy5ZVXyvTp02WPPfaQ3/3ud/KTn/zE59AL1/enn34qI0aMkI8//lhOPvlk2Xvvvb2PEWO64IIL5JNPPpHTTz9ddtppp0zHBLm455575JFHHpElS5bI5ptvLgMGDJA111wz037YWPkIvP766zJu3DjTwKBBg6R9+/blN8Yn6xoBko+E5cWmCIWKTTKurL322vL73/9e1l9//aoJzPXXXy+PPfaYbLfddkYJR5GPxx9/XFAXX8vBAgLQr1+/qhAXKKZRo0aZIRx//PHStWtX+eCDD8wmCkIC8tGxY0f54osvZPjw4TJ37lzZYIMNZNiwYdKiRYvccFUSZ3ewwgormL4PPPBA2X333QtHfl588UW57LLLDC6Qu9VXX91JTr///ntD+j7//PPlcEWbQ4cOlQ033FBcsPnf//4n11xzjTz99NOy8847y2mnnZYpbrDy3HHHHaXxwrIyZMgQadOmTelvb775pplXmKzbE81jfEkCCqKIj4UXXnjBkO2VVlpJNtlkEyNjsF7VA8F+6KGHZNKkSQ3e8SRc+HvjRIDkwwP5+O677+Tqq68WmKkr2fzTkg9bIeRNPhYtWmSsG++++67sv//+csIJJ5S6/Pe//21++/bbbw1ZAtEIIx9q+cAGu9dee8mJJ55oFDOEFUQF+J177rmy9dZbZ/LWKo5Rje24447GreFqWXrmmWeMBad58+alzTyLAWNjvemmm+TRRx+VbbbZRs444wyDqQtJBsZK+oJjssmHKzZPPfWUXHXVVZI1Gcd4x48fLy+//LJ06NBBzjzzTCMT+A9EUUsRyQfW68knn5Sbb77ZrFNYUeKdhXxU2kYl+kktHyBWZ599tmy22WaVDofP1ykCJB+OC2t/vZerMKBIYZp89dVXE60WccNzJR9hX4qO00+sblstOnfuLD179ox9Jox8RD2QBfZhbSuOtpUFLoTrrrtO0Cc2OKw1Nj2XoqQva9y/+uorY0F67733pFu3bnL00UcvN6wkrGzc1QqVBTYgnSA1kHHEfWy77bYukEXWtd+ZNHKlDYWtbSYDcmhkxowZJdL905/+1LgRt9hiC/nhhx8EhBzWnEMPPTQzMu0wtNCqWemnSsfB5+sbAZIPx/WNU+r4YkCcAvzScBngi2fdddeVPffc05hWmzZtatw3F154oXEt2MX+2oQ/G1+QU6dOLbWz3nrrySGHHGLawlcFStbkA+PH1zrM2/PmzTMBjNhwsTlBaaLoF+grr7wiAwcOlPfff1/uv/9+8/vhhx9uSFWSyRvtwlwOf3Cc5QNYHnDAAXLccceZr8aHH354udWCdQWma5j7gS/aRcCjFjXVwzSP38KCIKM2KGwa2OSBi71BJ60PXBr6lR4cMKw4++67r/kzXB4YH9YabcJC8stf/tJsRJhLVLEx69Wrl5GJYMmTfKCvKGz++9//yv/7f//PxKL85je/MTIRV/AePPjggwYD2xUBDGBxglXDnovdFuKBTjnllNL7kJY8aT1XeUcMw9dffy233367eT8Qa4I5Ys1s64s9DvQxYcIEgRVvtdVWM3EQSdYAYDdlyhT5xz/+YeQC7wviW379619Lu3btSn2pZQ3jgCUQbjIU1TEgqRpHpX+D/OO9feKJJ4zlDPPB+wJChHckST9Bn0G2w95/vF+zZ8827wxk2R4TdMJLL70kkydPNnVWXHFFadu2rSHO0AOKH+Z77733GksR5GGdddYxMmTrveA6A2Ng9de//tWQObj/gEmXLl3koIMOKlksMQZseFi/WbNmmWYgYxgD9GtUCXOXgTweddRRZg4s5SFA8uGIW5RSxwsAXydiMMIKlAdMxVC2ceRDX26Yl8OKvQlmST7w0sMVhA0/WPAi4ysWm7z9VQTT+meffWaqw2oARXz55Zcnkg/UV6tRFPlQy5B+5caRD2zmcDlg47MtAZjTJZdcIv/85z9N4GrURhVFPvDcRRddZMgH3ESIE7DN/1Hrg+DPJPKBeV988cWyYMGC5ZqBK65Pnz6RBERlMM4ikzf5CMMGE8Fmdumll8obb7wRiznqYgMfO3ZsaDwVNiMQEMgU+gqL46iEfFQq77poGCdipnbZZZfQ9xUbF2QT7wkCcOG+i4vtgOVozJgxJgYqWPDRARnGvFGiLGth75T+DfIL92Gw/VatWhnXIH5P0k/6bgbff8RmoR+QD9vaBzKADR/xLsEPExArDT5H3yBqICl2SbIcRukGtIGPk2OPPdYQ1Ndee83IZtD1FWdJiyJjaDtpXI5bS6OrTvLhuORRSl0DANEcFCa+2MHu8cLhSCReOj2VEGfWxG/4igcTB3PHCw5FgZcSCl19/Kuuumqmlg8dPxQjAgWhKLGZX3HFFUb54+sOLhR81avy0ZcbXw4wIUOp4WtFg0WDL3WcUrQDTqNM7HHET78uQZBAbPDlZfen5CFsuZPcLggixlcdvsJc1idqc4AyRp/4usPXJsaG9X7rrbcMecMXa9xpEXyx3njjjbHKL0/yYbukbGyArU3O4gKhbQxAbiFzOOkEmQMJxvjxdwTTgthm7XYpR96VEOFLHF/vIE4Yb1zwqh2DkmQJsskyrBggNfjfOXPmGLnARmjLdznkA+8ZNk3gDV0Ca+Itt9xi9JNa0ZL0U9z7Dx0VJB9wD8IVh/kdc8wxhhCAAIA0wOKFdceHGYi4Eh+M7xe/+IX5Gywh0IV2YLH9HiMoGu3Bugx5xP/HnPAhiH+fd955RpaUpMDSAusPLFGQA4yve/fuoTsBMIf7db/99jNWEpAlEER8OABLEBv0y+KOAMmHI2ZhSt2O8reVA5pevHixEdS33367pKSwUbvGfIRtkK6Wj7CpwlJw5JFHRp5S0I1O4yFAenTsMDkG8znExXzkRT4wL5wgwLhAnjAmKDRVzviqwyYG8hBHPsJ+gzsMVoik4Naw9YnaHPRI6vz580sKP7hxx32NpYklcSEfwXnDDA8ChxM0cQGnUdjoMzBNn3XWWUbJB4uNwcEHH2xM32p617gRWFHCNsRKYz7iTuXEyftuu+1mjrTjK9puI45khZ3wilI59ryDx6dt+db4o3LJB6wvmAuKvQ5qVU1LPsLef52vbRWAC+muu+4y7h2VK/StxAxyBnIPXJV87LrrrkYmot7ZJLUdho2SD4wN7k98YKkLO6k9+3fXuDaXthtTXZIPx9UOU+r2ywqTO/ynqkjDlBS6jCMf+PKF//K5554TbFC2qdIOisyCfMBviS8R+2smDBLdwPHiBl0iaV/MPMmHnfcCm9kRRxxhrDb4skkyz0dtsPjKgaLW2AOdZ9r1SbM5RIlf3JjzJh/6JYq4E1dsMJ80QZ62LOBUxPbbb1+CImlDrJR82O9rFP5p5D3N+2friyTLh9bFZgwXiP2lbxMTdVmmka849ybmbm+kruQjbB3CyEfSiSl80IB8/OxnP5Nbb73VfDSgQIdqbIUd6xJcM6wnrIhIKYBYO+hcLTYJQjwI3KiwVqEAZ+g+jceLkgXIKqwvsEzCsmsXF1l03GrqvjrJh+MS500+8GLgBcGLElYqIR9RPso0ylgDNrEhF5F82MdPW7duLSeddJLJtglfe5zLJWyzhLsMx0URVIf5IkhQT7q4rE+azSFK/DTQNuz3rMmHy2mXOGx0rGksH0UnH2nkPQ35wDzxNQ/CmpRbpLGSj7XWWqsUnKqBqbCUfPjhh0ak8A7iOHnYyamoOJEw8oG/IchbA1o19iPuKH1UnIi2T/LhuIFa1Uk+HLGLIh8aYBg0NYMpwwcKMqFfs/ZpiKDJ1g4mhIlXTYNZuF3iyIeOP0lBJvne7aRsWcd82P7zsGPOGgQJfDGP559/XpJcLlFf6viC0iBWO1DQZX2iYjPsILao0ypxYuk75iMKG4w5bcyHjUHQIhAV6BtHeqPwCntv7DFWIu9pyId9LBrvH+QWX/hhxZbvIGHG6ZRrr71W1EoAS0AUWZk5c6Y52gu3VbmWD9UHQf2U9P6HWT7U3RF0uySpXsgIEulB3qI2eZvEwk2DxIVwvSYRdASR45TVnXfeGRs7pWuM2BvEYeFUX1xcW9Kc+PuPCGRCPnSBGgMLjPKl65FOmAp/+9vfmoBTxHYg4BQsHsUOIlTMNMocAZIrr7yyCe4EWYGSQVDUlltuaQLNoAzwv3lYPjA2HT++MhBYCp8wvnJhOdAodRx5TVI+9u+aDAp+VQSjIkgvmM007WkXjNGuizgVHD3G1wuwQrEVvYp4ksslinzAdIugNQTk2dYPXf8066N19UQESAyIEeRCT+HYgYVp8z7Y7UYlW3OJ+XCxfCDOIwobYJn2tIsdXIlgQMTVQNYRYKj5VYKBvlmRj6zkPQ35QF/Tpk0zMVX4qrfzfOA3bKx/+ctfTL4fvC+aMh9ygVMgsOLZ77/tErOPO+Nd+NWvfmWOkMLdqKeoyiEf9jsR1E92wHlat0tYML4GpyPgFMf1cYoHJ4PuvvtuE4OG+cMlBPKBTSoN+cDHGrIR2zJkf3DhfW7ZsqUJnsf7q0eV406t6BojSBX6G3WRHBJ/h+5pDHteXoQpE/IRZraPU2h5TaYa7UYpdZjjsaHANxtWwMgR6a0BTvolo3X1BQBrx7HCsCOYqJsX+Ugavx5hTSIfULA4VvfAAw+UYNAxo49KyIdtRdLGgy9/MAV3ksslinzg7xqlj6BhPe2D46Fp18e2EOh49b2AHGEzxSYcLElJzYqQ5yMMG8i2S56POAzsI5jAJ0nuot79qPiTLOQ9LfmIO2qq41YLGE5oIHutHbegdewj7/gbTlvARas5K7Res2bNzIeDfYIsKplfWMwH2onSTyCEcSQwzPKBtdO7msLWSa1PeF/Csu7GuV2iMAjqVbjRomJP4twuNnEMGzvJR/m7bibkw+7eFmb8vd7OQqtlAnPTBD46f2wkCBQFm8flWvji3XjjjU2+gmBkNV5I+5IsvBxg1jhyCWWCrIc4IYOCrx1sfjBfAk+c3IClRO/dSErRrne7BJMRBcUmavwIysKxN2yKtiIJpk/X9iADGD8CZmHexJE+HBuEv1X933byI2zm2Az0Kz6uDwgs5o3ND+M57LDDzH9a7E0xjcsFz6lZOJiIDGOH0oT7Bl9MwN1lfdR/jSA6kBYEcOIUg+aE+Oijj4xVDH5lTSaFlPMgenEBdraFJ2oN4uQUc9YL/YA7LF377LNPqBZxxcYOjAwGkoZ1EIYBgk+xpnbApe0qiZpzWPv6joQlmatU3tO+fxiXJriClQMY6XpvtNFGDe52QT38DgsA3Cf4uobc4IsegdTIA2QXyBWOXWO9Qf5wSgT6Bl/5iFnSd8peb9tahs0bGz7IiZ0AL0o/QYcokQhbB5U7DZrVxGea0A36URMw4l1CgD7y9GCOIFzQnVoHBApubFhC4t4HYAB9g/miH7h3gBUwxLui9xShHtIe6PuGuYA8xAWc6pg08SLGifHiBBf6dJHF8rfp+nwyc/JhwxTMTFiNS8Lqc5k4q7QIhMXYlHOcLm1/PurZwbVxx1l9jE197Vnf7eJjLuyTCBCB/BDIlXzYww5ebkZzVX6L2phbxlcNTNF20qR6xEP96JojISoBUzXnjq9OxBsgJ0VSIGc1x8W+iAARKB4CVSMfOvWw+JByL2grHpwckU8EglkzNTumzzHl1bdt4UGuFgQc+i4a4wK3W1yGVt/jZP9EgAj4R6Dq5MOessaHIMo76fZT/1BxBEVHQP3XOFWDUy6Qqbh7NIo+n6Tx4ajgbbfdZpKgIRkaAvN8Fg1SDMt86XNc7JsIEIHiIeCVfBQPDo6ICBABIkAEiAARyBsBko+8EWb7RIAIEAEiQASIQAMESD4oEESACBABIkAEiEBVESD5qCrc7IwIEAEiQASIABHIjXwgmxyKBpLaGfbirqDmkhABIkAEiAARIAL1jUAu5APHaXEJEjI1Iv9A2PFa5vmob8Hi7IgAESACRIAIRCGQC/nAEVrcc4JrzUE+NNOp5vPAvydNmiTDhg0TXFTFQgSIABEgAkSACDQeBHIjH8OHDzcXG+FeD9wCaKdWJ/loPALGmRIBIkAEiAARCCKQC/lAJ8EbBO1bbpFqHQQEN47iamWWfBCwL51CDwcddJD85je/Kd2sm0+v5beqN3riMipcSob7QYpeghfdQc6jLmkr+lyqOT77ojj7QrM8xoBL1UaPHm0uL8S167vttlse3bBNIkAEHBDIjXzYt9vaAab69y5dugiumWfJBwHcmgnXF26Z1FL0QF8lrLVyE/Knn35qbgT9+OOPSxiHxTJh88NtvpD9sFTod955p7nhGBfggZD//Oc/L7WHO2pweyoIe9LtxflIUj6t2nFg9odJOb3F3VyL9uwLLhlr1hBh+1Zb+xdky918883l17/+deyNsuWsF58hAkAgN/JBeP0iYG94uJIa12zjem7fliYIHDZsXEJmX+0NtHCV9u233y4/+9nP5MwzzxRceV3k8uabb8rIkSPNEPv162cuU8O8gmnO8cUN8jFnzpzlLlxbvHixXHzxxfL222+bdnBdd48ePWSFFVYw/8aV4KNGjZL33ntvud+KjE3S2GzyASvX9ttvn/RI5O9KWqNuzVbLBzbaU045pWT5eOaZZ8z18M2bNy9du172IHJ+EHJ19dVXGxd2liTU/kgMmwLkEPIIuXQpeY3XZQysW2wESD6KvT5lj84+2lyki/vsr9AijascoHUuSZYaXHh3zTXXyNNPPy3rr7++nHfeeSViBavJBRdcIJ999pkZwhZbbCFnnXWWrLbaaubf9jrCKgKCUw/FxqRSOUgiH1F46U3bSetXBLxtspalBdMmH2oVgrUNFlPcUAzivOmmmwrWCDcopy15jTdt/6xXfARIPoq/Rs4jDMbbaAPYvNZaay1jeYDyh0LZaqutzM+4JRWbIL7OkZtF4xZuvvlmefjhhwV++Y033lhuueUW8xW+6qqrmhgSHKe2L2+D0pk6dao88sgj8sknn0jTpk3NVxMsL3AvoK2k0q5dOxk0aJA0a9bMVMVX1PTp041rAjenQjmuu+66sueee8qBBx5o+kBRaw82k4EDBwouOnv00Ufl66+/Ngr0d7/7nTl9FVfQNkjFlClTZNasWQYnfBnvuuuu5uZY4Bd2dBxtApMhQ4YYM3WwPPXUU3LVVVcZrIA7LlNEeeWVV2TMmDGl6sGNENfTjxs3zsS/4JZekJc0Y0SDGleBPoAncIBlCbFA6623nhxzzDHmK/of//jHcn/HZXVqfUFbH330kVk/tAULGvAH9pATXX9X/CFbkBWVQ8wLCgljBPYoGMfRRx9txhtVksgHxgULFWQcfWF9xo8fLy+//PJyTdrxJ2nmrNYvWG7wLmBOIIx4h/bee2/597//Lffff7+89tprAlcorGKoC/dbcE547o477pAZM2YYmYfMHnvssYaI4p0FUbALTgqeccYZps/3339ffvnLX5p+4b5DUbcg1tt+p+02wsiH/o51wNhtmcQaJc3JtroGxzt06FBBTBfaeemll2Ty5MmCiyBXXHFFwYWEWOv27ds3kL0kfcHfaxOBXMlH1CYIqKJMpLUJY7FGrYQhOCqQD2zUMOOj2F+cthKyffC6hth08RUEpWEXdelgo4JynThxYqhSR5tQgmnIhy0bUMI4lo1g1LACvzRcNFCQaiXApgv3EszsdmnVqpUxr2PjDCuYG5Ttn//85+Xmifp4HpgBi7DNK458vPvuu2YDAQGw8VUFv9FGGxl8MeZevXoZYoWia6kWEaxfmjGCpNgkCeRFrSs6d2yEqAflbxdsdiBR2PxQQDgmTJhg1jdYELcFEoMNr1L8sUFfeumlhtzYJSlOI4l8BK2AkJkk8pF2zmr9AlEGUcX6omCNscmC9ATfGfwOIn/OOeeUgqpBhC6//PLl5o53AcQBv4WRD6wTLGoPPPBAA4KKPl588UW57LLLzLsQRYqjyAfGDNlEu5B7EN911llHlGzFzQmuRI1xstcRZAnv309/+lPT9t/+9rflsIFM9u/f35BilvpGIDfyoSbNKPiyNB3W9xKVN7sot0uU2yOJfGAUu+++u5xwwgkC5YJgVvRhm2SnTZtm3Aso2JD2339/o4xhscAmh00kzu2iMmOTD1WgaBMndQ444ADzlQTFpSTh5JNPNl+Z9pxBRk477TRz1BuEBxYbKEx7Yw8iC4sOCALmh/a6d+9uvjr//ve/y3XXXWc2hoMPPth8nYFspXW7oB87dmOPPfYwsQcgVths33jjDWOVQQwCYj807gObvcaD4Ksa/bqMEeOF1eTVV1814/3tb39rgrwxbpAJ/B71d2B9+OGHG8Khgcv4Ygd+ML9jrMAEVg8lKpXir0QLX76wXAF7rD/mjLWIKq7ko2PHjqapKLeLy5xteUaMEsYNYoEyc+ZM82UPHGFhhNzCkoU4E6y9xrqAcF500UXG2gPLHD4SYBWBLDz44INGVkAgdC2DuhMuEjyPNvVdgKzfdNNNxvIXdOXZOKZxu9gWFZCPNHOKc7uoDANn1ROQRaw/LITACh8UatEsTwPyqaIjkAv54IkW/8ueNfnA1yIUq/p94Za46667ShYsbBTwEUO5xik7F/KBvjRWYpNNNjFWB7hAUOxATcRBgGjAJQPyAGXet2/fUmAhzM9wKc2fP7+B1SG4SjonbCL40gMJQrHjE2yy5UI+7M2gdevW5gsQxAzjwqaBDRzBhLBqaB8gLPj9888/N1/J2267rXEHAfc0YwQx0A0Lx0txzBQWChu7qL+rtUEtNuqmU3eRuulgYldLji1z5eCv5APEEe6PnXbaKdWx8KzJh8ucVQZA4kAS9tprr9iX38ZIcYObBdZIyEFUXE/cZm6vJzAD9osWLSoFOSuRDBtYUsDp1ltvbd6tuODvsDnFjVdlOBhLolYVvPd4H5JcpP61LEdQCQK5kg+8XPqVUckg+aw7AlmTj+DXVtBKAZeDbnSwGuBL3o4Z0Bm4kI+4Nm1CoGND8KaSjzQupSCquonBWgJfOvrXEiRbMCG7kA+0o/Eb6p7BBoEvVhA7BJniSxnxH1C+ICdwk+DfttnbZYw2frbrwt4Ykv5ur1eUFOrmFiVzUVa1YHuIJQAecD+hAAdYz+y4nrAxZE0+XOYcJwMgnG+99Zbcd999AkITdFsp+dA2dN3DNt2kAE70gXgRJaUgrMASZDPK5QIs48gHxgELhO2mTDunuPHGueMxpjj3pbsm5BNFRSAX8qGCB+LBXB5+lp7kY3CJ+Kbd/Fw29nLIh32yBV/2sMjA0qFuFsTE6MkXuDcQ/Ivf1bIDS4bLGKtBPkAwNZixUvKBNwWb5r333itPPvlkKf4BQaf4mo86Jl5t8mHPOY58wOUB10dYfATmmiX5CFofgCNkJ84KGSQfIKK4EgPuH7jaQAIRBAqrG6xRKGnnVAn5QEwVjuEjZoalfhHIhXwALqZQ9ys0URuB/Xc7vwJcEtj4sCGGBZymsXxoEF+cwrMD1oJHLMOsKVFtwuwPUzW+ljWGAi6ASiwfava3LQ1YRZjDESOB+AN7bq6WD1shI6AOfm7goXEo9u+77LKLcY+gD3s9XMaIr161RiVZODDPMIuIrtfKK6/c4JROmHRnQT60XWCOeAecsEk6Clsu+cBGeuONNy7Xvsuco2TAxhKWNLguQFjDXBT2OxHndtF3ISxezpZR5Mn5/vvv5cMPPzRxUog5iSpRAac4KYbLQVE0jsRlTnYG2+B4VYbLOcLrV6uy9ywRyIx8JJnSgoNmwGmWy7h8W1Ebgf31jS9q+KkXLFhg4jWwkdtfZPj/uq5J5AOKVU2/+DK0A8kQHIoNBF/49rhwUgbHV7EJ4ys9LODUbhMBkwg4/eGHH0zAKWIfUE4//XQTH1Dp5qfBrfhShesIxxwRfY9YDOCAcdoZSl3JB8aq7hsE02GDUBOzmtqDvwfN5i5jdHGvRJEPO4srLJlwp+HUAzY7bJo4DQErDr5SK8UfQcEtW7Y0R0aBiyYBy4t82PEaSBIHGcKaaNZPvCtJc05DPkAkTz31VCOrKreQMSWVNsZ2wCkCM2G9AL54v/Rd1FNbiH8CKdSjtXqcW7VBGvdFFPmAyw9uG5yEUusH3gUls0lzsnVHcLw42YNTOCgaRA6rFj4oMAccG9Yg23y1JFv3iUAm5CMq70HcxHjUNt9lj9oIsGkg2v75559vMABshjDrQwGUY/mActQYBfQdLNqmbbHQOvpVHkY+YPqFCRg+87ASdtQTm2TBDMkAACAASURBVEc5MR+QY2CDnCJhBdaKPn36lKLwyyEfOE4Kpa6m+ODXX9LvLmPMgnwAB71zB3E2wWLnH6mUfER9wKR1u4StGTZunJ4Js4ghQBnWPo0xsYl32jlHyQDWF6exQJ6jir4TqIu8ODhSHnTR2HrStkagzSApC6b7T3K5oI24PB828QfBR9r/tHNC21Hjxcm3uPfMdjPmqyXZuk8EMiEfPifAvsMR0EQ/2OyDacyhcBCc9txzz5mTHDjahiO0UICaUEzTKeu9GcGUzo8//rj5EsPJDZwM0VMo8DVDaeELBgF2CIADubCDBoOXsR122GGC/9QMjq8/BMmpnxntIPU62kTiMlhWcJwRicvsExGaTAqbiT1n+/6KpEvMQM7wxY3+NKEZjj2C5OCL3I47UHO5S3pum0xhHpgDvv40OBcEDrkhEO8R9jtWO+0YbaKCwE2sMUrc39W0b9fHhgjyd/fdd5ugWFiAQFY7depkLFfI24BSKf6IecHmpgm5wmQnTNpVRqPIB07oANOgXGiiq1tvvdXkoMGc4GLAV33aOeOYK9x/GixqxykAZ7iOkEgNfWM+WG+QNMS02LIYlnQL5AHWQSRFgyygPRxbx3uKdwLvCUiBJivDu4x3Em2jJLlcUMc+tQSr4nHHHVeCEfIP3GAZxakouAfRR9o5xY03SoZhcYTu4THb+t/ZciEfSQGnvNW2/gWLMyQCRKD6CKi1IY3LpfqjY49E4EcEvJAPBqNSBIkAESAC2SJgu9kYzJkttmwtewQyJR9JCWvs4TPgNPvFZItEgAg0XgTs7Ld2Jt7GiwhnXmQEMiUfdsBZ3KSToteLDBjHRgSIABEoIgLqckH8CbIRI3kdCxEoKgKZkg+dZFLMR1HB4LiIABEgAkSACBCB/BHIhXzkP2z2QASIABEgAkSACNQqAiQftbpyHDcRIAJEgAgQgRpFIBfyQbdLjUoDh00EiAARIAJEoAoI5EI+9NQLb7WtwgqyCyJABIgAESACNYZALuQDGCDT3owZM2TYsGHmXgIWIkAEiAARIAJEgAgAgdzIhxIQ3JEQVpjngwJIBIgAESACRKBxIpAL+UiTbIwXyzVOgeOsiQARIAJEgAjkQj4IKxEgAkSACBABIkAEohAg+aBsEAEiQASIABEgAlVFIDPygcvicLX04MGDTVrfcePGyauvvho5GcZ8VHWd2RkRIAJEgAgQgcIgkAv5aNOmjQwfPlzmzp0bOVHGfBRGBjgQIkAEiAARIAJVRSAz8lHVUbMzIkAEiAARIAJEoGYRIPmo2aXjwIkAESACRIAI1CYCJB+1uW4cNREgAkSACBCBmkWgKuTjgw8+kBEjRsjChQsNUAhK7dixYyFB03tpwoJlGSRbyCXjoIgAESACRKDGEMiUfAQ37s6dO8uvf/3r0ODTIhOQ4Bryorwak2oOlwgQASJABAqNQKbkA/e5BNOpt2vXTlZffXUZMGCANGnSxICBegsWLGjwtyKjhGPEkyZN4j01RV4kjo0IEAEiQARqBoHMyEeYdUDTrHfp0kW6du1aAqWWNnOdV8uWLaVnz541s7AcKBEgAkSACBCBoiKQGflQonH88ceX4jmi3BW1RD4Qr3L55ZdL//79BflLWIgAESACRIAIEIHKECD5SMAPLiIUWj0qEzQ+TQSIABEgAkRAEcicfMRlNbVhr4UMp3pKp0+fPpmczhk0aBBJDN89IkAEiAARKBQCTZs2lY022qiqYyL5iIE768DYFVZYQZYuXVrVBa6VziCI7du3r5XhVm2cxCUaamITjg1xocy4KigfMpMZ+XCdbNHrRwXLVjJukg8qBVf58aEUXMfoqz6xIflwlT3KTHFkhuQjQnofeughmTp1aqbHa0k+SD6oLF0RoMy4IsYNljJTCzKTCfmwM5i6JA/DqZdRo0YZnFyecwW2KPVJPqgUXGWRGwllhjLjigBlxhUxH3omE/KBicalJY8DohYCT10XMqo+yQeVgqss+VAKrmP0VZ/YFMeE7ksGXPulzBRHZjIjH/aUkojIGmusIUOGDGl0eTNIPkg+qCxdEaDMuCLGDZYyUwsykwv5cJ14Y6lP8kGl4Crr3Eiyk5n//e9/8sILL8iUKVNEUwJsvPHG8pvf/Ea23357wfuZVOBivuOOO2TGjBny7bffypprrinI4HzQQQeVro+w21iyZIlcffXVMn36dPNnJCrEhxc+wLTgBNy///1vue222+Stt96S5s2by9ChQ2XDDTdsMJybb75ZHn744dAh7r///nLCCSeY33zJzKOPPio33nhj6Ph22GEH6devXyhG9gOff/653HffffLcc8/Jl19+adYE1vHDDz9cdt55Z1lppZVM9bRYoI0LLrhA/vOf/yw3LrR97rnnytZbb73cb1jniy++2FwDgnLAAQfIcccdlyQeNfu7D5kh+aiiuJB8ZLeRVHHZvHblQyl4nbBD5y7YgHjcfvvt8te//jV0E+rRo4fsu+++sb2/9tprcumllxrSESw77rij9O3bd7nNFRvyTTfdVDpiH3Qzz5s3T6677jpDOvQYfpRlOOzuLB1HEcgHgvRxB1ZYSUM+Pv74YxMDOH/+/MQ1SouFnloMyz8VRT5guZ8wYYK89NJLpXHgktR6TjTp8i45vKKxVUk+skIyRTskHyQfKcSkQRUfSsF1jL7qu2Dz3nvvyYgRI2Tx4sVy5JFHGkvFV199JVdccYX885//lPXXX99YJNZZZ53Q6cCCcckll5i6W221lZx22mnmwswHH3xQ7rzzTvOFfvrpp8tOO+1Ueh4b3siRIw1Z2WabbeTZZ581X/HDhg2TFi1amHrYsEGIfvvb38pnn31mCFIS+UjaCF1wiVq7hQsXGrxgMcBhAMw5qSj52G677cq6NBQWqbvuusvM/6yzzhJcSgpMcL3Fv/71L9liiy3M31dbbTVzOSkuMU3CwiYfmMeqq66amE9o2rRpcs0115j+UdB3Uj9J2BT99yxkxnWOJB+uiFVQn+SD5MNVfHwoBdcx2vXhjsDX6/fff7/cZvziiy/KZZddZlwVMHcH3Qqu/bpgg039/vvvl1atWsnvf//7Esl46qmn5KqrrjLkIcoEj3HpvL777juzscIFgIKvdZj1sUna1gdYWmAFgOXjkEMOMWTjT3/603LkA/VWXHFF079u3pWQD1gNzj//fIH7Ys8995STTz7ZuCqUCMGNgIzNv/jFL2LhDm7aHTt2TFyeSsmHEgqbZKBT/fumm25qiBBIX17kA/iMHj3aWF+wzli/V199leQjcfXdK5B8uGNW9hMkHyQfrsLjssG6tp1HffjYQT4Qw4ANGhaCn/zkJ4JNFhvGk08+2eAL1h4DNnZYIhCXEVXsDSgtNjCjjx8/Xl5++WUJfpW/++675gv/66+/lhNPPDHS9aLxDEFiAEsKYgPefvttsV0L6qKBReWcc84xMR8gI3Gn+7IgH3DdAOfHH39cVlllFcGVDsgcfMstt5h4kbZt25rx2DEnYVj7IB9qccB4YAlCnMXs2bNl7Nix8t///tdYrA499FBD1PIgH7ZrDkQSsUBwv5B85KEplsUmmSirmTNnLmV663xA1lZJPkg+XCUs7Qbr2m5e9bH5wcrwwAMPGAsHrAzYcLF5XHjhhTJnzhyj1BFAGCx5kQ8QC8RqvPHGG8uRDztHEW7k7tq1ayg0cI1gAw+SD/tknxIbWH3gogEhOeWUU2SvvfYqWTWyIB/2ANddd11j4TjwwAMF93Og/OMf/5C7777bbNwdOnSQI444QsaNG2fcTAj63GWXXRKXvxLyYTeO4Nldd93VWH/WWmut2H7h2kJ8zNNPP23qwcIBlxXkAuty1FFHGSKLEhbzEYZFWMwHLEGbbLKJITKI1dFAY7hXYPUAjrCCtWzZ0uBG8pEoLmVVqAr50AAimDwbcyH5IPlwlf9aIx+Yn21NgNl/7733FlgCLrroIhOQidgK9ae74mHXT4uNvQEFLR9pyYdudknko3///vLEE08YFws2/jPPPFOaNWuWG/lQPGB1gTsFGydwQYwLLC3QObCAgCQlxWJozEXcmtiWp2C9uIBTnPI5++yzZe21145dcozzhhtuKBEQVAbmCPZEPI0ShbiAUxuLpIBTEM799tvPWL5ANJD4Ui0sID4kH5W8ofHP5kY+gouugo/hYEHhQ4z6yshvun5bJvkg+XCVwLQbrGu7eda3gzOxYcD1MnnyZGMNCfrzKxlHEJs333zTBHjalzdiI8LGBbcLLBHlkg87GNLOURS0fODrHG4C6L8zzjhDtt12WzNF3ZgrsXzAogIdgi93zBGWjYkTJ5qgUDvgFbj89Kc/NWRv1qxZpn9YDOBuiQscxRFXHCMul3zAbYFxrbzyyuZ/P/30U2OhwIaOAmxgAYkqiJuBhQpjxg2riEtBTA7iVTA/uGK6detm/n9aLNAX1ggEDM/hVBHGBYIDcqGBxpCNK6+80hyFBk6w2tlry4DTSt7U8GdzIx/2jbAzZ840Lx8CePDlg/8PgdR/Zz+tYrZI8kHy4SqZtUg+7M0WX62wBsAVg6/xKJcLnqnU7RJFPuD6QFApzOdh5APuILgkevXqZVwYYSUqHsN26SDGZY899jAxIEklLL4kKeYjrE3Ex+BjDkXdRpAZuDgwL/vYapxbKdh2OW6XsPHZVrC4DRxrj83/+eefl80228wQNyUAcMUgHiQpOWUYFsExARvEveA0C9w72ibu8cLpmbiCoOGw/CtJa10Lv/vQM7mQDxVcCDssHCAaNvnAv2EStI+c1cICVTpGkg+SD1cZ8qEUXMcYVh9fqzgFglgPWB/wxYkS53KplHxEjRtf4djAEDQaPO2iGxaOYMaNTd1GaMs+7YKvaMwTmzyIFSwdeqQ3Dsc8yIeSJ3zsvfLKKyZZF+IWYPXAqRwkVMNXfZLrA+POg3zAanH00UeHwmL3FyQpae8As8lHFJEMkg9ggbgkBAQnWX1IPrLQDD+2kRv5QMDVSSedZMxYJB/LACf5IPlwfX1rlXyEEYksXS7A0QUbPeaL54455hhzLBZmfugpxH3AHYH4DMRM4AsYZAUbN452wjQPkgFSgU0c2VCxuYGwICspTpEg9wTIC2Iiwkqlbhe4VpADA24L7cN2u9jBvXBV3HrrrcaaA6sPxoYjziBO9omROFl0JR845QRrN+J7kNMEx4dtt4vt9gEhBe5wryDoE6QNeUU0Eyn2DBA84L5o0SITP4M5qZUCbqe0WODUD4gwAnJBNIJuF7gFkRxOA1ltTOh2cdVWbvVzIR+6aHh54W8Nkg/bJQM3TGMpJB8kH66y7rLBuradd33d8DUGI87lUs5YXLBBHAriI3DcNlhAOLDZaS4LO5hRb9vGHB555BFjsbVjSvSjAknLEJOg6b+DfUSRjyBGwec0dwjIB9woIAXBgj5hZUaa9x9++MHEnMDFpAGviMHQwEnoZJzkQOxJXHFNMpaUxhzHZmH1wFjtIF91gyEmIwpfHSdiBEEcP/roo1RYQN/GpXwHFkhaBrITVkg+ynkr0z+TC/lA97aAhQ1HX+r0Q11Ws5qX1gUjqssds86R5IPkw1XeXTZY17bzrm9bC5LcGuWMxRUbEBAcmYVlA1/f2PCwQWPjRoCmljDLB34D6UDKbQTPwuqAgk0cpMo+iRE2F3yBQ5/A9WHf7WK7CsKesxOXYdPFFz9cQJgLSBPcPHBn4Ogo9AswAUkBCcGx2k6dOplm7dTwhx12mLGAZF2C97IA380331wOPvhgc3+KnlQJs3yobgS+9957r3z44YcmIFSPxYLcAWMld2mwsNcMbSL3DIJicSQXwazAVjPNRpEPxKHAJcO7XbKWlpzzfIQdc0oKGkpioC4QxEWWx7WjBAd1sgyKJfkg+XCRX9R13WBd28+zPlwvSNKEr/usXS61jk2euNeyzOSJC2WmWPo3N8tHVkJkW1BcLA/lPodx5xUQS/JRLOHPSkbzbKeWNxL7HYwLNiwXv1rGptw5p3mOuFDPpJETu44PmcmFfKjlICqXR9GP2sI8ipL1LYYkH1QKtaAUXMcYVV/zRqTJMVFOnz4UZjnjrPYzxIV6xlXmfMiMF/KRl2XBFfCw+kqcECGOdMwIvEJJyg6Ypm+SDyqFNHLi+4vEdYxh9eGvh8sFqb5xkgS5PpLuE3Ht14fCdB2jj/rEhXrGVe58yEym5CMulW0QjCw2c1eA09QPi/fQeSE4rRJrCMkHlUIaGawH8uE6z3Lq+1CY5Yyz2s8QF+oZV5nzITOZko+kEy4KSDlBp0Ew43L7lxtoqn2EuV2ycBWBfCABEAsRIAJEgAgQgSIhUO2LZTMlHwpkUsxHpYDHXWCEtiu1qoTlIckiNwktHzl+kSDF9BVXiHz7rcgqq4j07SvSr1+loub9eR9fJN4nnXIAxCYcKOKSo55JKZu1Vs2HzORCPvIEXl0gSKiT18V0iElBQiK9QEotOrg1UhMRlTNHko+clMLZZ4tceaXIokU/drDaassIyOjRqZcK+RsQp4ALuZBTQAvyF5x++ukmF8Qf//hHk9kyrOBSrN13393c2Ir6yJxot5N6IFZFH0qhnHH6eIbYkHy4yh1lpjgyU7PkQ++NcRW+tPWD1hWXY75RfZB85EA+YPEYOrQh8dBumjVbRj769Em17CAfSAYF8oCLrbTg73o3Ca4FTyIflRIOe7BUljnITCppqN1KlBnKjKv0+pCZ3MhHUibScuMy8nbpuC6aS32SjxyUQtu2Iu+9F93wFluIzJiRaplAMpA58v3335fu3bub2y9xa+mYMWOMBQPJskA+cAoKF3ShIEMi0lmjrlo+cLcFntE2UnUeUcmHUqhkvNV8ltgU5yu2muteSV+UmeLITG7kIy4gtNKAU1glcAVyrd2KS/KRA/nYZBPk8o9uGL+//34qfQXyYZcjjjjCXH4FWYObD5eIBS0fICTPPPOMsZSQfKSCObNK3EiKs5Fktqg5N0SZKY7M5EI+gnEZwbweIA9z5syp6NhqHLmpNOA0L/kn+ciBfLRrJzJrVnTDHTqI/N917knrquQD8qNEA3c7II4DN2Lq39AOYj9wLwcKbhol+UhCN/vffWwkuBsEN6wigdq8efNknXXWMRfK7bbbbqW7S7KfqVuLPnBxG6G/2sSmkZAPjctAwOYNN9xgrqyGmTr4bxdRTJNLpFyXjss4yqlL8pED+Rg/XmTwYJHFi5dvHEGnY8eK9OqVarmUfOASK7hNENCMvw0aNMhcv67k48EHHzTtwTJCy0cqaHOp5GMjCUsnAGL6+9//3lwBX4TiA5cizDvNGIhNIyMfIAyXXHKJnHTSSeb64iJnOE0jwOXWIfnIgXygyUGDRCZMaEhAQDz69xcZOTL1cin5AKnQky84saLulzDyoTec0vKRGubMKma1keC6+pEjRwpONdlFb43FrbV66y3qTps2TX71q1/JK6+8Yk5H4YNq6NChsuGGG2Y2N7uhTz75RO6++26TLVZvs91zzz0Ft9OG3cqquCA+bvz48fLyyy9HjitInHBzL25/hawjyLp58+bLze3LL7+UCy64QIBFsEDHnXvuueYWWy3B225RBx+Ihx9+uOy8886lm2pzAS/QaFYyU42xVrMPH7jk4nYBaHairrDg086dO1fkdqnmwmTVF8lHTuQDzU6cuOy/JUtEmjZdluOjd2+npbPJBxQmYopAKhBMitgPJR9wGQ4cOFBAqjfaaCNzPfepp57KmA8ntCuvnJXCTEqOiKvhIQe4vl4LNmlc037nnXcKiMDJJ5+cyyY6e/ZsGTVqlOAa+mDZZJNNTODzmmuu2eAnF/JhEye4ka677jpDOjA/lLD4vDjrc5B8fPzxx2b88+fPDyUqPXr0kH333bdyYUjZQlYyk7K7mqnmA5fcyEcwV4YtsJW6RfI6SZO3pJB85Eg+8l48T+37UAqepurcbVbY2OQDrmK42xDb8eyzz5qPKNxTgy/00047TXBJHn5D3Nodd9xh8v7g781wrDvjgn7Q/5NPPmksBcgd07p1axPgDJLw3XffyVFHHWVijuyShAssFyAEsHDgFBese5gX5vTXv/7VxLDAzXj77bcnko+kFARTpkyRu+66y7Rz1llnmWPsaPvyyy+Xf/3rX7LFFluYv+MurWqUJGyqMYYi9uEDl9zIR54A53mSJs9xk3yQfLjKlw+l4DpGX/WzwiaMfGBO2NyvuOIKE1isH0zI8QILGE5AIRAZX+5wz+RRYDWAewObNVw/cFOgfPXVV4Y8vPfee7LDDjtIv379pEmTJqUhJOECt9E111xj6oPQaF4akJ0VV1zRBM5qnqMky0cS+VBdHSQZ+vdNN91U0Mbqq6+eB4TLtZmETVUGUcBOfOBSc+SjGidp8pINkg+SD1fZ8qEUXMfoq35W2MSRD8R0IKhYN893333XbPzBcuKJJ4a6D2bMmGHqg8hElV69ehnXTbC8+eabJhYFLhB7kwdJAHl4+umnTZwJgl0Rm6ElDhfEjCD+7p///KfAbYN27We1jazIh010YFE54IADBK4k5MaBK+nII4+UQw89tGonhbKSGV8yn1e/PnDxQj6yOO2Sx0mavBZW2yX5IPlwlTEfSsF1jL7qZ4VNGreLujdsQmDPOw/ygYBWnLpCCVoY1HIQ5sKOwwVE6rLLLjOEJsxl40o+tP5KK61kyAyIxI477lgiEyA7N910kyFKKLBwwI0FMgb3FsYAl0+1SlYyU63xVqsfH7hkTj5sl0jwxYj7LS3IavlQ8lFLJ2lIPkg+0sp5mq9Y17bqrX5WCjMu4BTvLKwS0Dd5uVei1sW+4iEL8oENXy05LVu2NKdSoKPDSlrLR/BZ4AWs9ttvvxIBQYweUi0oAcEzcOf07NnTuHzwTLVKVjJTrfFWqx8fuGRKPsJum0XCpl/+8peGbavQ6YVt5QJbqydpSD5IPlxl3odScB2jr/pZYRNHPhBTAbdItWISbCwRazIOdxdlZPmAqwWXJoKEHHzwwXL00UdHbvxx5APjAaHAKSDoNLT33HPPGYIBqwbynUDHIwEb4lWQ+RenxfRkGJK0zZ071zwLV0y3bt2qRkCykhlfMp9Xvz5wyYx86AkUMGowWhT7hEuWWUfzPEmT1+KiXZIPkg9X+fKhFFzH6Kt+VtgE3S7777+/ifNAsCk201122UV69+5dlnugkpgP6DmNL7EtH3CZ4LTLE088IWEBm2G4IE7k2muvNdlZcbIE5ADPJlld0l6FYceh6DOwqiBD8PPPPy+bbbaZOa6MY8HYK+CKQTxI2vazkrGsZCar8RSlHR+4ZEY+gu4QBRVWigULFsiAAQMaRGQXBfRqjoPkg+TDVd58KAXXMfqqnxU2YTEf2OBx1PSBBx4wpAP5NLbaaivnqVZCPuxx2addFi9eLBdffLG8/fbbsscee8gpp5zSIMdIGC44GTNixAjBs/bx2jzIhyYug5tq+PDhxsoRzOsURaycAXZ8ICuZcey28NV94FIV8gHk1RpS+FXIcYAkHyQfruLlQym4jtFX/aywiTrtYv+9EutHufjYJ1OQGRofcOutt545BnvLLbeYZvWoLCwPf/7znwWp/+HeQMZVWBVQ7Hwh0EH28dpyyMfjjz9uCMWBBx5o7jwKul2U3GD8mglVxw+XzKJFi+RPf/qTscLQ8lGudGT7XFbvksuoMicfEMo0JUs3TJr+XOrYrFyfy2K8JB8kHy5yiLo+lILrGH3VzwqbKPJhb9ppXBV54IDU6EjIBfdPsHTq1Mm4g5Djw068iLEiOy82fBToZJAAHG2NO15rn4QJmwvcUSeccII8+uijcuONN4ZOF253JA1D37AePfLIIzJp0qRSxtTgQzjxcswxx+SSHTZsgFnJTB5r7bNNH7h4Ix+VZDnNO8NpXnfPkHyQfLgqGB9KwXWMvupnhQ3uKLnwwgsFmT9hod1nn31KU4LbZPTo0Wbzx10qyEtRzYINHLlFkMYdbhYQonXXXddYHTBOPaYaZ/n4y1/+Yu6Ggf6Bi2avvfYKnYId4BpHPjCml156yaSXR5ZUHROuGQBBse+bset++OGHBkc9losLHGElwb+rVbKSmWqNt1r9+MAlM/JRLZDQT1yGU/xeqZWC5KOaq7msLx/CX/1ZuvdIXEhYXaWGMkOZqQWZqTnyEcxw6gpymvokH2lQyrYOFWY4nsSFG4nrm0aZoczUgszULPnQJGOuIKepHxbzkXSHQZp26XahUkgjJ3YdbiSUGcqMKwKUGVfEfOiZmiMfABXR3iAI1Tq+i/5wO2OlydFIPqgUakEpuI7RV30fCtPXXF36JS7UMy7ygro+ZKYmyQfAiov7qDTmI7hwGuCK67MRnV1uAfmYOXNmuY/zOSJABIgAESACuSDQvn37XNqNarQmyUdYGnd7gpWcpAkDKkvygehvluUR8MG8a2EdagIXpAC/4goRHAddZRWRvn1F+vXLHd6awCZ3FPguuUBMmQlHywcuuZAPO616MLOdi6CE1dW2W7VqlYvbBUQDaYhx34CekwfZmTp1qjk7bx8jc50L3S40h7rKjA+l4DTGs88WufJKkUWLfnxstdWWEZDRo1M3NXnyZJN4Clett23b1jyHO0F23313adeunUmM1bdvX3M0U0s52KAf5LP44x//KKuuumrq8dVSxXJwqaX5VTJWYlPn5APTswmITjeLoM2oNO6VCGTw2aBlJStLCskHyYernBZaWcLiMXRoQ+KhE2zWbBn56NMn1ZRBCpA5E0QDd4DY5MMmHHZjhcYm1azzqURcqGdcJcuHzORi+QhOPHhrZKUpdasdcOq6kFH1ST6qoxS23357k80RtykjMdShhx6a1RJWvR0fSiH1JGGheO+96OpbbCEyY0aq5kA+kI77zTfflCOOOMJYONTysc0228iYMWOke/fu0rp1a2O1QEIsLbipVevfd9995s+wkqAdzObCFAAAIABJREFUtIGCv+NvG2+8sTzzzDOG4OA3rb/zzjvXjTWk0DKTShryq0RswrH1gUtVyIc93SARKTc4tJoBp1m9CiQf1SEfkKnXXnutQWcgISAjICJIMV0rxYdSSI0NcPzgg+jq+P3991M1B/KBAnKA/w+CgRtR4XaxyQeuaFfygBNoyLAJIgFXyuzZsw3h+Prrr0tkBeRi3rx5JWKBevq8PTAlOlFWllSTKEilQsuMZ4yITSMkH8HcGdggcAfBs88+Ky5ujTB3ThBOl/aq+S6QfFSHfKCXV199VZ588klzdXeQiED21CoSlWq6mnIR11ehlWW7diKzZkUPv0MHkbfeSgWlkg+k3AbxAIkASUhLPvD8hAkTGvQFi4i2oaTCJh+zZs2SgQMHGhcxilpQUg24wJUKLTOecSM2jYR8BK0cmHZY3AcEAsGduCCpngvJR/XIh90TXDD33HOP+Q+ERDcb1FlzzTWNa0atIvh3kUqhleX48XihRRYvXh4yBJ2OHSvSq1cqOJV8gHSAIODfzZo1M0fbbcsHGlPCsPrqq8tll11mAlSjLBfBvyv5wIVs6sqJez7V4AtWqdAy4xkrYlPn5CNoncj6xItn+S27e5IPP+Qj2CsIiJIREGS7vPLKK+ZuoKKUwivLQYNEYHGwCQiIR//+IiNHpobRJh9wm2hcB6wRNvmARQuuGVgybGyUsARPsaQhHxpHorEmqQdd0IqFlxmPuBGbRkA+cIvisccem5s1I8yqUm78SLXeBZKPYpAPexSIGVCLiJISWEGKUmpCWU6cKIL/liwRadp0WY6P3r2dILTJBx4EmTjnnHOMKyQY84G/a7EDRe0AUhAUWEXgdoPrJsztYrtqttxyS+nRo0eDo7xOEyhQ5ZqQGU94EZs6Jx95y1XY3SvaZ6UnafIcO8lH8chH2vXGFzViR6odtEpl2XCFbEvGG2+8YYgjTsFobpC061nP9SgztatnfMmlD5nJ5bRLUkbQSo7KattYpODdLvpby5YtpWfPnr7WMbJfko/aVQqIC7n33ntLE6hW0KoPpVC4F8caUDBI9JBDDinlBSnyuKs5NspM7eqZasqJ3ZcPmfFCPiq5sj4pyVglbee98CQftasUfAWt+lAKeb8HWbVPbIpjQs9qTfNuhzJTHJnJlHykOQarUy83PoPkI+/X00/7taYU4oJWIduIH8Ax3kqDV2sNl2pKD7EpzkZSzXWvpC/KTHFkJlPyERYEGjbVSuMykGBswYIFkW6XMJdMJQKb1bO0fNSu5SNOBuygVds1g2eQ0OzGG280sSLlFCrL+pSZcmQh7TOUGcpMWlnRej5kJlPyoRNJivlwBSZYP4nkZHGHTKVjDHue5KP+lQLcM2oVwf9CVhEkiYvRyik+lEI54/TxDLEpzlesj/Uvp0/KTHFkJhfyUY5QuD4T5uKp1KLiOgbX+iQf9U8+gjOEVSQqnTvIybRp00zK9yj3DJVl45MZV70SrE+Zocy4ypAPmalZ8uEKbhHqk3xQKdgIwBUD8oESlWnVh1IowruSZgzEpjhfsWnWqwh1KDPFkZnMyIfm3oDLY/PNN5dx48aZ+zWiikvAadDKUVS3StLLRfJB8mEjAKsIEmEhV0Uw06rePQOrSS3fypv0TlTyOzeS4mwklaxjNZ+lzBRHZnIhH7inZfjw4TJ37txIuXK9/E3jSIKEJu/U7chJMmnSJMmiH5IPko8oBDRoFURErSFaFwTEvn+mmsq6yH1xIynORlJkObHHRpkpjsxkRj6qLXzViPnA1+gNN9xgLrjKInEZyQfJR5r3xA5a/ctf/iILFy5s8BiIyB/+8IeKj/GmGUuR63AjKc5GUmQ5IflIXh0f71LNko8gnHbKdVerStTS4EgvLp2aM2eOqVJp1lSSD5KPZDXQsAZe0MWLF5cuwkOKdxSQD6R8b8zFh8KsBbyJC/WMq5z6kJm6IR8gCo899pjBPAvyYWdKxSV5JB+u4uxW34fwu43QT+0gLnDPwPWImBAEqQYLrCYgKNtuu23o735mkU+vlBlaPlwlizJTHJnJjHzYm38agXAJOA1rL+pyuSyCUTW+pGvXrtKxY0fB3Eg+0qxq+XWoFLJRCvYdNBq0ioDVqOO+5a+Y/ycpM9nIjP+VrN4IKDPFkZlMyEdUMGicSLlaJ6JSt2cRCBocJ4gNAk314jqSj/yVA5VCNkoBuUPgjmkMQauUmWxkJv+3uzg9UGaKIzOZkI+8RcsmHnknEgu7OyZL8jFz5sy84WL7REC+/PJLmT59ukydOtX8ZwetNm/eXDp16iRdunSRnXbaSTbccEMiRgSIQCNHoH379lVFoCbIBxDRI682OpW6bsKQjkvd7mqtCbbPgNNo2eYXSb5fJIgTwTFe/KdBq9oj3iO4a2DpC4sjqapGcuiMMpOvzDgsRc1UpcwUR2YyIx8ag3H88cfL3nvvnZhkrNKNPCzGJA8XDJYqS8vH0qVLa+ZFreZAqRSqpxQQtKr3z9gX4eEWXvy9VgplpnoyUysykTROykxxZCYz8qEWgz59+mSe4TRJoIIxJ5USm2B/JB9JK1D571QK/pQCrCF6gibq9l2coimaVYQy409mKn/j/bRAmSmOzGRGPuwp5X2rbRh8eeT5yPr1oNuFbhdXmSqCskQK+DPOOMOcmClSptUiYOO6ntWoT1yoZ1zlzIfMeCEfiN8AWdDTJK5AoX7U6Re4fXBEtoiF5INKwVUufSiF4BhhGenRo4d557TACqJHeeGu8XGUtwjYuK5nNeoTF+oZVznzITNeyIedwKtFixapcQqL88j79EvqwaWoSPJBpZBCTBpU8aEUosYI18xNN91k4kKiglaRUwQBrNUoRcKmGvNN2wdxoZ5JKytaz4fMZEo+oqwRYUC4nFQJtptXYKnrgrnWJ/mgUnCVGR9KIc0Yo4JW8SysInDP4D9YRfKKFSkqNmnwy7MOcaGecZUvHzKTKfmIO6Zqg1FL1grXRYyrT/JBpeAqTz6UgusYUR+uGT1BAz2gBZYQ/JZHqRVs8ph7XJvEhXrGVeZ8yEym5EMn7CPg1BVsH/VJPqgUXOXOh1JwHWOwPtwzSkQQF5LXBXi1iE2l2KZ5nrhQz6SRE7uOD5kh+XBdpQrqk3xQKbiKjw+l4DrGcuqDnJx44okmPgTuGVhIXN0z9YpNOXj63kgqHXO1nqfMhCPtA5dcyEe1BKnW+iH5IPlwlVkfSsF1jOXUhyvm8MMPb/CoTUTSBK3WKzbl4EnykQ41ykydkw+6XcIXmOSD5COdivyxVj0rSwStaqyInWkVs8fRXfsob5hVpJ6xcZUTko90iFFm6px8hF3Olk406rsWyQfJh6uENyZlqXfPwCVjB60CMzu5meYUaUzYuMgNcaGecZEX1PUhM7m5XZCTY8aMGTJs2DBxyeXhClot1Sf5oFJwldeSUhg3TuSKK0S+/VZklVVE+vYV6dfPtbmaqa9Bq8grEswpAovIE0884UVh1gKAPjaSWsDF1yZbC9j4kJncyAcAD0sKpgvhkuejFhYvzRhJPkg+0sjJcib0a68VufJKkUWLfvxptdWWEZDRo52anDVrlgwcOLCUrfSQQw4xqdMrLZdeeqnsvvvustNOOzVoavLkyfLiiy+aEy+rrrpqWd3gXhn7KC90B6wjPhRmWROo8kPEhXrGVeR8yEwu5CNNsrGsL39zBdtHfZIPKgVXuZs3dKisB6uHTTy0kWbNlpGPPn1SNQvicf7558sf/vAHadu2rXnm6quvli5dupT+naqhkEpR5KPc9tI8F1SYICk4QQPLCJKbpQlaTdNPrdXxsZHUCkbEJnylfOCSC/moFUGs9jhJPkg+XGXu2403llU+/DD6sS22EJkxI1WzcQQhaBG56KKLjBUDVgtYLz766COZPXu2wFKy8cYby4QJE8z/4tK5tdZaS9D2uuuuK3fffbexqvTt21eOOOII8/wzzzxjrCuoc99995mx7rzzzhVZQ9BGUGHCGrL33nuXsLCDVnGUt7EUHxtJrWBLbBoZ+Zg/f76ZcatWrWpFRnMZJ8kHyYerYH274Yayypw50Y9tsonI++8nNvv111/LmDFjpHv37olWDhCR2267Tc4++2x544035MILL5SxY8fK2muvLaeffrqxKCiZAAEByQCxmDdvniEUc+bMMf8ePny4vPvuuyXyYQ8yC0tJ2EYCAqL3z6QJWk0ErgYrcIOlnnEVWx8yk5vlI+h60RgPgDJu3Djp2LFjYW+f1aPCCHpDySodPMkHlYKrUvi2TRtZZfbs6Mc6dBB5663EZj///HMT/A3S0Lp1a0MSXnjhBfOcWjnCLBMgH2q5CBIYWERQlHxozIdd77PPPis9H2VdSRx8RIUkhRkXtAp9ZB/lLXcMRXwuCZcijrlaYyI2jcDygWDTBQsWyIABA2TmzJny0EMPmf/fpEkT8/9xs63+u1qCl7YfjA+la9eu5n+zOrlD8kHykVYGtd68YcNkvUsuEVm8ePlHEXQ6dqxIr16pmg2zNujf0ICSjKDlIwvy0bt37waWl7wsH1FAaNCqBq7i40gLcoj06NHDWGvqoXCDpZ5xlWMfMpOL5SOY5wNEwyYf+PekSZNq5hhuVuMl+aBSKEspXH+9yIQJDQkIiEf//iIjR6ZuEvEX6kLRgNMw8qFxHrCOuFg+MBBYVkBegm4Xm3yo5QUWk+DpmNSTqTA3gd49AzIC9wzSAYCg1EPxsZHUCm7Eps4tHyAfl1xyiZx00knSpk0bY+WoVfKhLpiWLVtKz549K3rHSD5IPlwFqKQsJ04UwX9Llog0bbosx0fv3q7NGWJgH7XVoFE0hHgOBJVutNFGstlmm5ViPtJYPnBqplmzZsZKiGIHrOrzcNMgUBVlyy23NNYGX+TDBg6ZVlE0eVkQVLiJ8VutBK1yg6WecVUMPmQmF8tHcMMOkg/bJQM3TNFKMOajc+fOFRMPzJHkg0rBVdZ9KAXXMfqqXw1sgidowjKt+pp/VL/VwKVoc047HmJT55YPTA+mzBEjRsjChQtDZzt48GATdFoLBWRp+vTpMmTIEGPJKbeQfJB8uMoOlaV/mcFx4rBMq0UNWqXM+JcZ1/fcd30fMpOL5UOBDEs2ltXJkWouls4DyZg0CLWc/kE+EHzLQgSIQO0h8OWXX8rUqVPNf/gYsT+smjdvbpK1derUSWApxb9ZiEAtIdC+ffuqDjdX8lHVmeTYWVa39NLywS8SVzH18UXiOkZf9X1jEwxatXHAMV7EtJxwwglVh8c3LlWfsEOHxCYcLB+4kHwE1gJE49prr5Vu3bqVXCwIlp0yZQrdLg4vuWtVH8LvOkYf9YlLbRBWBK3qMd577723NOilS5dWXWwoM7UhM1UXjJgOfchMZuQjeLxW54mNGxkPKz0pUs2FQoDsqFGjSl1m5Sqi5YNKwVWOfSgF1zH6ql9UbHBkF1YR/C+sH2EFCdCQXyTqhE0lmBYVl0rmlNWzxKYOLR9x5KPICcWyEuo07ZB8kHykkRO7DpVl/ckMSAnuw0HRoFW4Z7K6CI8yU38y46o3XOv7kJmqWD5IPpaJAskHlUItKAXXMfqq70NhZjVXWETgpglmWrWP8sIyUk6pZVzKma/LM8SGlg8XeambuiQfJB+uwtwoleW4cSJXXCHy7bciq6wi0rfvsqRqgVIP2GiciGZatado3z3jYhWpB1xc35O09YlNHZOPuXPnppIDvWiuiEnGUk2gjEokHyQfrmLT6JTl2WeLXHmlyKJFP0KFVPIgIKNHN4AvDpvg3TH2fTWrrrrqcsuAy/CQTh4ZV5H23S64lA/ZX/v27VtRRtaktdegVRCRadOmNaiO2BBYRZBlFaQkrjQ6mUkC1vqd2JB8yAYbbFAzd7s4yHZsVZIPkg9XWWpUyhIWj6FDGxIPBaxZs2Xko0+fEoRZko/gutg39rquWRb1NWgVRCTonnnllVdi40Malcw4gk1s6pB8OMpAo6xO8kHy4Sr4jUpZtm0r8t570RBtsYXIjBkVkw9clnfOOeeYdnCh3NixYwUX7am1BPfb6B002pldz3UNs6iP0zEgIbCOINsqLR/lodqo3icHiHzgklnAqcM8G21Vkg+SD1fh96EUXMeYWf1NNsG9DNHN4ff3309NPu67774Gbe28887GtWK7XXCDr158Z7tqbMsHXDJjxoyR7t27G5JS1PKzn/3MHO/dZ5995Pjjj5e99trLHOdl+RGBRvU+OSy8D1xIPhwWqNKqJB8kH64y5EMpuI4xs/rt2onMmhXdXIcOIm+9lZp87L777qUYDTvmAw2AhLzwwgumrUMWLZIzPvlELl13Xdl9v/1kpwsukFokH4ije+211xrgp0GriBXJI6dIZmtfpYYa1fvkgKkPXEg+HBao0qokHyQfrjLkQym4jjGz+uPHiwweLLJ48fJNIuh07FiRXr0qJh8PPvigaeOI55+XF2+9VZ5ZYw0545135NL27WX3hQtlp+OOk8mdOi2rc8QREmf5SApkDcNGic1BBx0UGeRaLqZwyyBD89///vfIoFUQEpCRxlga1fvksMA+cCH5cFigSquSfJB8uMqQD6XgOsZM6w8aJDJhQkMCAuLRv7/IyJENuio34NSQj2nT5IgbbpDJa64ps5s1+5F8fPqp7PTNNzL5d78T2WOPXMlH8FRNVjgqLnFBq3DH2Ed5G4tVpNG9TymFygcuJB8pFyeLaiQfJB+ucuRDKbiOMfP6EyeK4L8lS0SaNl2W46N37+W6KZd84LqHgSeeKF+stJJstHix/OLTT+XU995bZvkA+fjsM5m19dYysG1bE5A6cuRIuf7660NjPmzLBwJZYdX46KOPBEGrhxxyiJxxxhlm3Pg7gljR3o477ihbbrmlITYaZ7LNNts0dAVZz7riG4ULglYRrIrU70H3TNIJGtcxeK0fkyemUb5PKRbDBy4kHykWJqsqJB8kH66y5EMpuI7RV/2KsHEMbo2aY5B8XHjhheb0zNprr21SCSj5AMkYPny4aQY5Q0BMbPKB/CJaKg1wTYML3DN6K6/mF6kL60dCnpg02Og6aH4XXatqyjnIKoKhgwHSeY3BBZesxpAZ+cCXwWOPPZZ6XEwylhqqRlHRh/DXArDEJSfC6hjcmpZ86MkZ1FerBv4/LCHqZrGDWe0TNthswo4Au8ppljJz4oknmuO9muCs0AQlRZ6Yd/bdV9q3b58KUqyHrtWgQYNK9/GketixEojO6NGjJe9+ooaVpcyknXom5APX0I8bN05g1ktbmGQsLVKNo54P4a8FZIlLTuTDMbi1EvIB4oESRz7atWtX2nyaNm1a0dHeLGUGZOMD6/izZlotZNBqijwx79x7b2ryocQQhFJPTsHShYDer776ShYuXGhuP8fepyensM4XXXSROWWF5/W4N7LjYv2V0NiuOdzzA2uYyonKmrrt0A6KtqXtZ0VW0XaWMpNWr2ZCPtJ21tjr0e2S00ZSx4LlQynUCpwVY+MQ3FoJ+YAL5rbbbpOzzz5blixZEup2sckH+lKXTTl5RSrGxZosglbt+2eCF+FlGrSa8k6fSPlM4Up75+GHU5EP2xLx7rvvlnLBgHwMHDhQhg4dagiGnScm+P/V2mW70T777DMJc81BRmzLRzD/zLx584wLRuOK4vLVlPP+Zikzafsn+QhBKmjJycpKQ/JB8pH2xdR6PpSC6xh91c8Em5TBrZWQD/sreOONN5bddttN1llnneViPvRLGUGprVu3ljPPPLOspGaZ4BIx4bigVbjS1T3jchGe6crhTp9IeWvXTi5daaVS0PBy9Tp0kHfuuacB+Qhzd4BgDBgwQBb93/1CO+ywg6y44ooyZMgQAXlQIolkdVHkQwOM7TG0atVKTj31VBPsa8cCwapik8+11lqrQbu2a84eLyxkDfLV5BCknOe7nRv5SHLFZLWh5wEO4lfw8nft2tU0j38vWLDACGQlF+GRfJB8uMprnhuJ61iKVp/YhK9ItXCxg1bvvffeBoPBUd4pU6YkXoJnHkoRq2Hf6RMphzg99Oab0eTjyCPlneHDU5GP8847T4KXpMLdYVuxQD7UEgKLUFiqfjuQGOO2yQr+rcSiHPLx+OOPGyjUnWPHG7m+q9WSGXtcuZGPuADUNdZYw7DINm3auGLkpf7rr78ukyZNqvgiPJIPkg9XAfahFFzH6Ks+sfFLPoK92+4ZxInceOONgniGxJIiVsO+0yeyPdzPs/LKhnxs88UXMub/AksfX289afHddzL2iy/kf5Mny7rrrluKsUDKfRQN9LQtFl26dDHuFbhNELOBI9r4/yiwYMAKZMd6gHwgduOhhx6S999/X+bPn1+qCxJyzTXXyJtvvimLrSR6P/nJT2TllVc27jhYMiZOnChIkx+V9t+2fNjkA+OGm0ctKomYByr4eJdyIR9ggThWhsWD9SC4eWNxsJA9e/Z0xchLfZKP/GH3Ifz5z6ryHogLCaurFBVBZhArEnWvDEjKtGnTjIsG989IilgN+06fSDw22UQubdKkRD7+uOWWst4335gEcpNbt5bZ668vB912myDJHNxfsBhg00Yg52WXXSaI7cC/f/7znxui8O233wo+GA888EATdAtcQSI++eQTYz0566yzjNsDc1m6dKmpCwLyww8/yFZbbSXNmjWTqVOnmr+vt956pr1u3bqZ+3dAEkBkQM423HBDufjii+Xcc8+V559/3hAdjC/sziGbfMAFhPgT7LcbbbSR/OIXvzCkqJziQ2ZyJR+43Khjx45m4W644Qbjw8TiBP9dDljVekbdRy1btqyYLNHywY3EVW59KAXXMfqqT2yKZflIKwcIUsWGjWIyrX73nRy2aJEg4XvoNXiBO30i+7FiPtTy0f3DD6XtV1/JrNVXl9u22koOmDBBnn76abPpI7YiaEnApq+uFVzQN336dOndu7c51QLrxCmnnGK6R9wHYjXOP/98Qy60wBXToUMHQVgBgkPxAb7aaqvJpptuaggGLBuoY8dq2PMJu/wwLa6V1PPxLlWFfICZXXLJJXLSSScZV0tWloRKwE77LKw0YK+IPgdxqqSQfJB8uMqPD6XgOkZf9YlNbZIPxIrA0hCWaXU7ETlMxBAR/H8JudMnUt7Gj5dLJ06U3T/5pOR2KZGPFi3ktkMPlc6nnmosHepmsckHsr+CUCDQ9Morr5RevXoZ1wrIB/Kv4MTJiBEjTPeoi6O2sD58+OGH5m+wfoBYrbTSSqWTTbDub7311uamYbR59dVXl/JhISh3/PjxxvIBK4rP4uNdyoV8AETEfKAA/LDg086dO1dsSch7sUCSwHgHDx5sLDiVFpCPmTNnVtoMnycCRIAI1AUC//nPf8xm/Mqtt8rfrHwimNwmK6wgu262mexx+unG3dG8efPYObe4+Wa5bfLkUPLxbvPmcuN++8lR551nXCvbbrutcY2g76eeesq4L0AiEEeBvuAagqtkv/32MydRLr/8cnPoAC4RlPvvv9/EbiAoFenyMQ+4PnAyBpaV4447zhxOQF+w9MPFBPJxzDHHmHZQQHRAZhCDou36XNS0ydeyGmNu5AMbN0xMGliqcSBYrCKfdFFgsyYeaJeWj2ix9cG8s3qJ8myHuFBmXOWrZmVm4kS5Z9Qouee//5Unv/lGPvjuuwZTxwb+hz/8QSKP8YYEnAbdLodde61xg2isxFFHHWWCQ9USosedYcU44IADzN8RmxG0fMDtAn0OqziO4aI+Ciwf33//vSEcIDMIIsUNwnC/II7k7bffli+//NI8g9iQ9ddf31hPEA+CosnIXNe80vo+ZCY38lEpGD6fz4N4kHzEr6gP4fcpY2n7Ji4kH2llRevVi8zA5QHXDFwcehEeyAFOlISWFIGraZKM2ff1ID4DJXhEVvvX0zH2JYKu61WE+j5khuQjsPJx+UkQQKu5P8oRGFo+uJG4yo0PpeA6Rl/1iU048vWIC06IgIzA6hF2igZxJNN23lkOnT8/PGgVUIUkGQtD0IV86PMgRRgfYlkQyFprxYfM5EI+dANHnETYZo0gTlgXKk3aVWsLTPJB8uEqsz6UgusYfdUnNnVOPhzSrcMlo4nOEKiK7CJ7adAqYPq/wNV39tknMb16GPmwLwOMkncQED3C6+udKLdfH++SF/JRS6ddyl3MsOdIPkg+XOXJh1JwHaOv+sSmjsmHY7p1uGdgdQhmWt1mhRVk+06dZHbTpgas/v37m8MDdop0RRGxHTgCC+sKrBjIA4LgU5yIgasH8Rh2xlKQFMR8ILeGPqvP+Honyu3Xx7uUKfmwg0qTQMAC0/KRhFLj+d2H8NcCusSFhNVVTmteZipMt37PKafIPXfeKY8vWiRfNWkiDw8cKDudf74hCFdddZU5wQJLBi7605iOIMZ22nT8poGgSjJAQkA07JtrNe4D8SETJkyoKReMD5nJlHwgwhdHh3D+Oa7UWnp115c/qj4tH9xIXGXJh1JwHaOv+sSmTi0fGaVbDwsShcwgDwcsHyg4Wmsn9tK7VrbZZhsZM2ZMqU7w3ha93t5XUrCs3zkf71Km5EMBSYr5yBq4WmmP5IPkw1VWfSgF1zH6qk9s6pR8pDi1kibdelichpIPHLXFvS0gGXC1qLvEJh/4O3J9IBV61N0p9o2zvt6DLPr18S7lQj6yAKMe2yD5IPlwlWsfSsF1jL7qE5s6JR/t2onMmhUtVinTrYcFgNqWD3W72CQlaPno3r27tG3b1txeq3EiuJdM84RgkLjtNnh7ra93otx+fbxLJB/lrlYZz5F8kHy4io0PpeA6Rl/1iU2dko/x40UGDxaxbn8tzdQh3XqYtaJS8tGvXz+TEl1JCS0f5b/9uZKPsBiQxhhoqstD8kHy4fqqcoOlzDRKmRk0SGTChIYEBMSjf3+RkSNTQRI8pYJgUVyXgYyjDzzwQCng1MXyYZOP1q1bN3DZpBpUQSv50DM0wNcGAAAVSUlEQVS5kQ/NEhqGNQNOCyqBHoflQ/g9Tjd118SF5CO1sPxfxbqRmYkTRfDfkiUiOCrbr59I795OcARPrYQdtXUhH3DVPPjgg+Y0C8qWW25pbsil28VpWUzlXMiHBpyig+Bx2iyvqHefrt8naPngRuIqgXWzkbhOPEV9YlOnbpcUa19uFcpMcWQmF/Kh+T6QjjzsNlgmGSv31anf56gUiqMUakXKKDOUGVdZpcwUR2ZIPlylt4L6tHzQ8uEqPlSWlBnKjCsClBlXxHzomVzIByZ+/fXXy4IFCyLdLmEuGVfAaq0+yQeVgqvM+lAKrmP0VZ/YFOcr1pcMuPZLmSmOzGRGPhDLce2110q3bt2kTZs2kpTtdPDgwaEuGVdhqqX6JB8kH67ySmVJmaHMuCJAmXFFzIeeyYx8hMV5hN310lhPukAYSD6oFGpBKbiO0Vd9HwrT11xd+iUu1DMu8oK6PmQmV/LhCkDR6utxYQTOdu3ateLhkXxQKbgKkQ+l4DpGX/WJTXFM6L5kwLVfykxxZIbkI0J6EbPy2GOPmV9JPlxfcff6VArFUQruq+fnCcoMZcZV8igzxZGZzMnH3LlzU8lDkTOdwuIxceJEk7//nnvuMbEptHykWtayK1EpFEcplL2IVX6QMkOZcRU5ykxxZMYb+dhggw1k2LBhgquKi1qyvp2Xbhe6XVxlncqSMkOZcUWAMuOKmA89kzn5iEos5gpGEeqTfFRvFXwIf/VmV35PxIUbiav0UGYoM7UgMyQfMatE8uEqwuXXp8Isjjm0/FWs7pOUGcqMq8RRZoojMyQfVSYfM2fOdH1fWJ8IEAEiQASIQK4ItG/fPtf2g42TfFSZfCxdurSqC1wrnfGLpDhfJJSZWkGAMuO6UtQzxZGZzMiHqxDUQn26Xaq3SlQKxVEK1Vv1ynqizFBmXCWIMlMcmSH5CFmLqNTwnTt3lp49e7rKe6k+T7tEQ0elUBylULaAV/lBygxlxlXkKDPFkRmSD1fpraA+yQfJh6v4UFlSZigzrghQZlwR86FnSD5cV6mC+iQfVAqu4uNDKbiO0Vd9YlOcr1hfMuDaL2WmODJD8uEqvRXUJ/kg+XAVHypLygxlxhUByowrYj70DMmH6ypVUJ/kg0rBVXx8KAXXMfqqT2yK8xXrSwZc+6XMFEdmSD5cpbeC+iQfJB+u4kNlSZmhzLgiQJlxRcyHniH5cF2lCuqTfFApuIqPD6XgOkZf9YlNcb5ifcmAa7+UmeLIDMmHq/RWUJ/kg+TDVXyoLCkzlBlXBCgzroj50DMkH66rVEF9kg8qBVfx8aEUXMfoqz6xKc5XrC8ZcO2XMlMcmSH5cJXeCuqTfJB8uIoPlSVlhjLjigBlxhUxH3qG5MN1lSqoT/JBpeAqPj6UgusYfdUnNsX5ivUlA679UmaKIzMkH67SW0F9kg+SD1fxobKkzFBmXBGgzLgi5kPPkHy4rlIF9Uk+qBRcxceHUnAdo6/6xKY4X7G+ZMC1X8pMcWSG5MNVeiuoT/JB8uEqPlSWlBnKjCsClBlXxHzoGZIP11WqoD7JB5WCq/j4UAquY/RVn9gU5yvWlwy49kuZKY7MkHy4Sm8F9Uk+SD5cxYfKkjJDmXFFgDLjipgPPUPyEbFKDz30kEyaNKn06+DBg6Vjx46ua9qgPskHlYKrAPlQCq5j9FWf2BTnK9aXDLj2S5kpjsyQfISsxeuvvy4TJ06UIUOGSJs2bQT/HjVqlFRKQEg+SD6oLF0RoMy4IsYNljJTCzJD8hFYpW+++UbGjRtnrBxdu3Y1v+rfWrZsKT179nRd11J9kg8qBVfh4UZCmaHMuCJAmXFFzIeeIfkIrNIXX3whw4cPl+OPP76BmwVuGFhABgwYIE2aNHFdW1Of5INKwVVwfCgF1zH6qk9simNC9yUDrv1SZoojMyQfgbX44IMPZMSIEdKnTx+SD9c3u4L6VArFUQoVLGNVH6XMUGZcBY4yUxyZIfkg+XB9f3OpT6VQHKWQywLn0ChlhjLjKlaUmeLIDMlHFd0ue++9tzz55JOu7wvrEwEiQASIABHIDYFzzjlHRo8enVv7YQ2TfARQyTPgtKory86IABEgAkSACBQUAZKPkIVBcOnUqVNl2LBh0qJFCxNoah+9LehaclhEgAgQASJABGoCAZKPiGW6/vrr5bHHHjO/rrHGGqWcHzWxqhwkESACRIAIEIECI0DyUeDF4dCIABEgAkSACNQjAiQf9biqnBMRIAJEgAgQgQIjQPJR4MXh0IgAESACRIAI1CMCJB/1uKqcExEgAkSACBCBAiNA8lHgxeHQiAARIAJEgAjUIwIkH/W4qpwTESACRIAIEIECI0DyUeDF4dCIABEgAkSACNQjAiQf9biqnBMRIAJEgAgQgQIjQPJR4MXh0IgAESACRIAI1CMCJB/1uKqcExEgAkSACBCBAiNA8lHgxeHQiAARIAJEgAjUIwIkH/W4qpwTESACRIAIEIECI0DyUeDF4dCIABEgAkSACNQjAiQf9biqnBMRIAJEgAgQgQIjQPJRhcW5/vrr5bHHHiv1dPzxx0vXrl2r0HNxunjooYdk0qRJpQFtsMEGMmzYMGnRokWDQb7++usyatSo0t+22247GTBggDRp0qQ4k8lpJDr3NdZYQ4YMGSJt2rQp9fTNN9/IuHHj5NVXXy39bfDgwdKxY8ecRlOMZr/44gsZPny4zJ07tzSgzp07S8+ePUv/bowyk+Z9aiwyo1hE6dUPPvhARowYIQsXLjQy01h0j747mHMaXRumd/BsXnJE8pGzjgXxmDFjRmnx9UXo1KlTAwWa8zC8No/NAQpCSUTUS6GbiG6qKvTz588PfXm8TirjznWuX331lcybN68B+dDf0KViqFjVM5HVOQbJhg19Y5SZoE4Je08ag8wEiWnYu6D69vDDDy998AG/6dOnN3jH6k2ObHIaRraAyw033CBnnnmm+QBUeZk1a1bVdA/JR8abSJxi1N8gGFOnTq37DTUOWn05lGioIunQoUMDUqbKo0+fPnX9la8y0a1bN7ntttsaKAD8NmXKlOWsIVCiCxYsqEvLUJQ82DLVGGUmas7BzbPeZcYmVz169JCLLrpIunTp0sCiHEbAID+KodavNzmyZQEWw7R7TdgHTZ5yRPKRI/mIIhlBRZHjEArbdBCDKJKRZhMq7CRTDkzniC83lIkTJzYgGlEkI0oxpOy20NXSvCONUWai3oegLDQmmQmSCRXsqL8HScnHH39s3DLBD5x60D0uH7pRVqKwD5wsdA/JR44qOEoBhC1yjsMoZNNB4cVmE9x0bX+j7XIo5IQqGJQtJzNnzmyAgyrKli1bLuemS7NBVzAsr4+mUZqNVWbUaqjuqOAXa2OTmSiSEWc1tV1XqFevuifNe6QvepTrKS/dQ/KRk4qNMvmhu8ZOPsKwiWLScTjmtHRVbTa4gQb/Hff1Vc/kQzeHHXbYQR544IHSmtj+68YqMwAjGGRrBx83NpmJIh9x74dNPp577rlQt2Y96B4X8hGMJcpbjkg+ctpqSD6igQ3bNBrjRhL2hUrysUxu9ISYHUSoyrBVq1YmzuWJJ56o200jTi2FnT5A/aT4KZu01NNJKZKPeF2bJuYjjKiRfOREDvJuluQjHOGoUxqNkXyEfZWQfPxIPuxTYipNtpzg97BA3Hr4Yo3ST3EnW3AMG6QCR7RxPDkYvE3y8SOqtHz8iEXUCUySj7xZQo7tB81YUb61HIdQqKbjjk5GmUjrIegrahGC+V+C9ZDjpFevXnLVVVeZn4L5TrII+iqUgFiDiTIX23OGbCAnTPArvp5lJs17cuyxx5qcMI1FZpJiPuxjtsAkSE4RZ1WvcpTkdlHi0bZt2+X0SxyJz0L30O2So/aNUhRRpCTHoXhvOim/SdojhN4nkvMAwoIow170ev66j/tCt98d1Av7wq/nWJg05AMJ2BqTzKQ91aKJCoMxd/Wse+LIR9CNGZbIMU85IvnIcTNpDIl+0sAXx67t54OCnublSNN/LdUJIx9hyjGYJ6WW5phmrGnfncYmM1HvRFAeGpPMRJGPMBIblbiwXuUoinwoZsAoLPupvqN5yhHJRxpNWEGdvFLTVjCkqj8a514Ipk9XJaqDjMtuWfWJVKHDqOOjqgQ0zXhUKuQqDLFqXaR9dxqbzARlAQsSJg/1LDNRQbfAIpjRM3gyKOrKhnqRo+B87RdWA7iDc7XrBPHLS45IPqqmStkRESACRIAIEAEiAARIPigHRIAIEAEiQASIQFURIPmoKtzsjAgQASJABIgAESD5oAwQASJABIgAESACVUWA5KOqcLMzIkAEiAARIAJEgOSDMkAEiAARIAJEgAhUFQGSj6rCzc6IABEgAkSACBABkg/KABEgAkSACBABIlBVBEg+qgo3OyMCRIAIEAEiQARIPigDRIAIEAEiQASIQFURIPmoKtzsjAgQASJABIgAESD5oAwQASJABIgAESACVUWA5KOqcLMzIkAEiAARIAJEgOSDMkAEiAARIAJEgAhUFQGSj6rCzc6IQO0goNeWt2zZUnr27Jn5wD/44AMZMWKEHH744dK1a9fM22eDyQjoGnfs2LGiNcAV7VOnTpVhw4ZJixYtkjtmjUaPAMlHoxcBApAGgddff11GjRolgwcPFihqu0DxTpo0KfS3uOfS9OuzTqXkI+n5xkA+VDaC6xgmRz7WGvI5ceJEGTJkiLRp08YMwR7zdtttJwMGDJAmTZqUhvfFF1/I8OHD5fjjjy+9C/q3Ll26VERifGDAPv0gQPLhB3f2WmMIRG2UusG++uqr0rlz5+UsBNdff73MmDGjJr8Ik8hD0hKW87zi3KdPn+VIXlJ/Rfw9zCKgmzs2bxeLTx7YQD5R1LKFPi6//HLp37+/rL/++jJu3DizDjrOuDVFWwsWLFiOrBRxXTgm/wiQfPhfA46gBhBQpYuh2l+C+sU3d+5cCX4llrP5Fg0KbCitW7d22iR1DuXMP48N1iemYeSjHFwwh6yxCbNWYLywhqiMB8lJ8Hcb2zArik/s2XexESD5KPb6cHQFQgCKd8qUKQ1M1KpwDzjgAPnb3/7W4Lcwa4n+beHChaWZBU3wquAPO+wwGTt2rGhdrYcN4bHHHjPPh1lbbGsM6qyxxhoNxoW/6aYCMzniLtBHVD2bfATHH/f1nrTJBjc/e14Kjk3ogn0HyZ7tDnjxxRcNRnadYPthYw+6SbROlAUracMNIx86zg4dOjSwlAX7ttc2CZs0ax58laJcLlHkI2mujcGNViB1VPNDIfmo+SXkBKqFQFj8RpAo2MGTQWWtz9ubXtjfdBPaYIMNSu4ae/PR58OUvW5srVq1Kn29hsWkaHvBzTnORRQkC9jwrr32WunWrVspXsBeC1fyEfd1H8RJ254/f34JI9sKZWOsdeE60HidMEyC5NKeH9oOi/lJcjXEuV1s0hm0MIXJRZTlI+2aB9+TsLHZMmu7XXbddVcT5xEX0xFFqqr1frKf2kKA5KO21ouj9YhAULnam+uxxx5r/OP2yRB7Y8Kwg7/rVIIbWJiFJYxohG3uac38YV/ySWZ9Ox5AgxPjliMr8hHVTnC8YZtw1PiCRCopYDJsDEnPoO+wgNOwIM7gOMP6i1qftGse7CPKmhNmWQu6X8JwjXJNenxl2XWBESD5KPDicGjFQ8BW2BidHfVvbwKrrrpqg2C9OJN0kGyEbSZRzweJS9SXeJp6SWZz3WzhorFPR0StUlbkI2qTdyUQ9jiDRDLNqaTgOiW5IZR82EdQ405GhVmN8DeNv4giH2nXPIx8pAkQteXxueeeMye7UKJinOwxF+8N5oiKggDJR1FWguOoCQTsDQcbGBSx5jawNzDkOkAshZ7aiLMqBDexcsmHWldw8iasBF0swY0niXygTdu1gX9nGfOB9sJwCouTseenY4izRARjIvR5jatIQySC+CS5XMLIB/6WxuKg4wuLebFPAkXNK+z5csiHbe3C82lOwpB81IQq8z5Ikg/vS8AB1BIC9gaEcdvBefbmh9/sL17flo80G08a8mG3o+b5qJwVeVs+gnNKspDYcTDlWD5st0KPHj3koosuio2BiCIfQStLWPxKmAvD1fKR9F4lHQMP4olxgxirJSZ48oVulyTE+buNAMkH5YEIOCCgCna11VaTxYsXN8iBoF+1sCjg96ZNm5ZOM7jkRyjX8oFEUGHPhk0v7KvdlXwkxTxkRT6S2tH5RY0nzKUSJB9p566ul7DTTWE4pzntEhfPY1sRXGI+0oh0kqwE4zyAo23pw/Nz5swpyTgDTtOgzjqKAMkHZYEIOCJgBxGGHZNVn3jUb/bfo05dBFNVp435iNoAgqcpyiEfwc0mKU4iiTSEkYWo8UcRiEsuuUROOukkc9ominwEsbNdFcHjrNOnTy/Fs4SdkrHdTmkCR6M2eOCvfa255pomdsg+eht2GikKm7RrHhTzOFdTkGjgWdsFE5aALC2Bc3zdWL1OESD5qNOF5bTyQ0CVLPJiBO+y0N/Qe1hQpm6iOrqw3BqVWD7QblgcQDA2oxzyoZYdzTGCf8elCY+LR8BzIAxhxzdtjOLyfASxi7PEBHE/8sgjBcoveG9NmlwgSe4mW/KiyEfwKG0wrgWkCCUYlxOFTZo1D74RUWQhLj7JJt5B8pUmbia/t5It1xoCJB+1tmIcLxEgAl4RSIqV8Do4h86zjtFIE4DrMDxWrXMESD7qfIE5PSJABLJDoN7iGrKyViTF/2S3AmypXhAg+aiXleQ8iAARyB2BsARwuXeaYwdq/bAvjyunu6Tg1XLa5DP1jQDJR32vL2dHBIgAESACRKBwCJB8FG5JOCAiQASIABEgAvWNAMlHfa8vZ0cEiAARIAJEoHAIkHwUbkk4ICJABIgAESAC9Y0AyUd9ry9nRwSIABEgAkSgcAiQfBRuSTggIkAEiAARIAL1jQDJR32vL2dHBIgAESACRKBwCJB8FG5JOCAiQASIABEgAvWNAMlHfa8vZ0cEiAARIAJEoHAIkHwUbkk4ICJABIgAESAC9Y0AyUd9ry9nRwSIABEgAkSgcAiQfBRuSTggIkAEiAARIAL1jQDJR32vL2dHBIgAESACRKBwCJB8FG5JOCAiQASIABEgAvWNAMlHfa8vZ0cEiAARIAJEoHAIkHwUbkk4ICJABIgAESAC9Y0AyUd9ry9nRwSIABEgAkSgcAiQfBRuSTggIkAEiAARIAL1jYBNPh4Xkb3re7qcHREgAkSACBABIuAbgaVLlz75/wHT09h73ZqZngAAAABJRU5ErkJggg=="/>
          <p:cNvSpPr>
            <a:spLocks noChangeAspect="1" noChangeArrowheads="1"/>
          </p:cNvSpPr>
          <p:nvPr/>
        </p:nvSpPr>
        <p:spPr bwMode="auto">
          <a:xfrm>
            <a:off x="152400" y="152400"/>
            <a:ext cx="5334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489" y="1477963"/>
            <a:ext cx="9470572" cy="526573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9157924" y="914951"/>
            <a:ext cx="3034076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Indicates that ~72% of the observed variation in TFR can be explained by variation in Literacy Rate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9307286" y="2891418"/>
            <a:ext cx="550108" cy="52553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6629149" y="3147392"/>
            <a:ext cx="2528775" cy="54673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3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2B88F-3765-417E-9D26-20DCC66E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Does this mean that teaching women to read decreases makes them less able to have children?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C090C-4AA7-47B0-9443-D863A9AC6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5185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Correlation: </a:t>
            </a:r>
            <a:r>
              <a:rPr lang="en-US" dirty="0">
                <a:solidFill>
                  <a:schemeClr val="bg1"/>
                </a:solidFill>
              </a:rPr>
              <a:t>a change in one variable is associated with a change in the other variable.</a:t>
            </a:r>
          </a:p>
          <a:p>
            <a:r>
              <a:rPr lang="en-US" b="1" dirty="0">
                <a:solidFill>
                  <a:schemeClr val="bg1"/>
                </a:solidFill>
              </a:rPr>
              <a:t>Causation: </a:t>
            </a:r>
            <a:r>
              <a:rPr lang="en-US" dirty="0">
                <a:solidFill>
                  <a:schemeClr val="bg1"/>
                </a:solidFill>
              </a:rPr>
              <a:t>a change in one variable causes a change in the other variable.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2D402D-F14A-4502-92EB-041798868D49}"/>
              </a:ext>
            </a:extLst>
          </p:cNvPr>
          <p:cNvSpPr txBox="1"/>
          <p:nvPr/>
        </p:nvSpPr>
        <p:spPr>
          <a:xfrm>
            <a:off x="626166" y="3677478"/>
            <a:ext cx="10727634" cy="30469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When women are more educated, they have more options and more control over their own lives.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Many are choosing to delay having children and choosing to have fewer children if they do have children.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Literacy doesn’t directly cause women to have fewer children, but it indirectly results in their having fewer children because they have more choices.</a:t>
            </a:r>
          </a:p>
        </p:txBody>
      </p:sp>
    </p:spTree>
    <p:extLst>
      <p:ext uri="{BB962C8B-B14F-4D97-AF65-F5344CB8AC3E}">
        <p14:creationId xmlns:p14="http://schemas.microsoft.com/office/powerpoint/2010/main" val="1905551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ECE4C26B645946BC88E653AF3B0FCC" ma:contentTypeVersion="13" ma:contentTypeDescription="Create a new document." ma:contentTypeScope="" ma:versionID="71807a38c01d58034470141b9bd4b476">
  <xsd:schema xmlns:xsd="http://www.w3.org/2001/XMLSchema" xmlns:xs="http://www.w3.org/2001/XMLSchema" xmlns:p="http://schemas.microsoft.com/office/2006/metadata/properties" xmlns:ns3="b6751594-8c3c-4b24-961b-f3fb6a31dfe3" xmlns:ns4="9f1832fb-fb88-46e6-9ad9-6b5530ad798a" targetNamespace="http://schemas.microsoft.com/office/2006/metadata/properties" ma:root="true" ma:fieldsID="b13717ee3526894db7813e7a60a0e798" ns3:_="" ns4:_="">
    <xsd:import namespace="b6751594-8c3c-4b24-961b-f3fb6a31dfe3"/>
    <xsd:import namespace="9f1832fb-fb88-46e6-9ad9-6b5530ad79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51594-8c3c-4b24-961b-f3fb6a31d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1832fb-fb88-46e6-9ad9-6b5530ad798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B5DC60-8C31-46D4-A470-D33603D5B068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9f1832fb-fb88-46e6-9ad9-6b5530ad798a"/>
    <ds:schemaRef ds:uri="http://schemas.microsoft.com/office/infopath/2007/PartnerControls"/>
    <ds:schemaRef ds:uri="http://purl.org/dc/terms/"/>
    <ds:schemaRef ds:uri="b6751594-8c3c-4b24-961b-f3fb6a31dfe3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4244568-7430-4BB3-ACCE-CC5B3BB00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751594-8c3c-4b24-961b-f3fb6a31dfe3"/>
    <ds:schemaRef ds:uri="9f1832fb-fb88-46e6-9ad9-6b5530ad79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42635C-5099-4BE6-921B-E3A75AFA1E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769</Words>
  <Application>Microsoft Office PowerPoint</Application>
  <PresentationFormat>Widescreen</PresentationFormat>
  <Paragraphs>86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Using Simple Linear Regression to Look at Relationships Between Variables in the IPAT Model</vt:lpstr>
      <vt:lpstr>What we will be discussing today:</vt:lpstr>
      <vt:lpstr>What are scatter plots, and how do we use them?</vt:lpstr>
      <vt:lpstr>This scatter plot shows total fertility rate (TFR – number of children born/woman in a population) as a function of women’s literacy rate in a country.</vt:lpstr>
      <vt:lpstr>What is linear regression, and how do we use it?</vt:lpstr>
      <vt:lpstr>Types of Relationships between Variables</vt:lpstr>
      <vt:lpstr>Strength of Relationships between Variables</vt:lpstr>
      <vt:lpstr>Is the change in Total Fertility Rate correlated with changes in women’s literacy rate?</vt:lpstr>
      <vt:lpstr>Does this mean that teaching women to read decreases makes them less able to have children?</vt:lpstr>
      <vt:lpstr>What about our socioeconomic data?</vt:lpstr>
      <vt:lpstr>What about tree cover?</vt:lpstr>
    </vt:vector>
  </TitlesOfParts>
  <Company>Collin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Simple Linear Regression to Look at Relationships Between Variables</dc:title>
  <dc:creator>Tamara Basham</dc:creator>
  <cp:lastModifiedBy>Tamara Basham</cp:lastModifiedBy>
  <cp:revision>34</cp:revision>
  <dcterms:created xsi:type="dcterms:W3CDTF">2021-01-26T17:52:43Z</dcterms:created>
  <dcterms:modified xsi:type="dcterms:W3CDTF">2021-07-02T00:28:02Z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0x010100E9ECE4C26B645946BC88E653AF3B0FCC</vt:lpwstr>
  </property>
</Properties>
</file>