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7" r:id="rId4"/>
    <p:sldId id="269" r:id="rId5"/>
    <p:sldId id="274" r:id="rId6"/>
    <p:sldId id="276" r:id="rId7"/>
    <p:sldId id="261" r:id="rId8"/>
    <p:sldId id="262" r:id="rId9"/>
    <p:sldId id="265" r:id="rId10"/>
    <p:sldId id="266" r:id="rId11"/>
    <p:sldId id="268" r:id="rId12"/>
    <p:sldId id="258" r:id="rId13"/>
    <p:sldId id="277" r:id="rId14"/>
    <p:sldId id="259" r:id="rId15"/>
    <p:sldId id="264" r:id="rId16"/>
    <p:sldId id="270" r:id="rId17"/>
    <p:sldId id="271" r:id="rId18"/>
    <p:sldId id="272" r:id="rId19"/>
    <p:sldId id="278" r:id="rId20"/>
    <p:sldId id="273" r:id="rId21"/>
    <p:sldId id="275" r:id="rId22"/>
    <p:sldId id="260" r:id="rId23"/>
    <p:sldId id="263"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illy, Catherine" initials="OC"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79475" autoAdjust="0"/>
  </p:normalViewPr>
  <p:slideViewPr>
    <p:cSldViewPr snapToGrid="0">
      <p:cViewPr varScale="1">
        <p:scale>
          <a:sx n="97" d="100"/>
          <a:sy n="97"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2T08:59:40.426" idx="5">
    <p:pos x="10" y="10"/>
    <p:text>this would be where we could link to a statistical vignette. .. .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66674-1F6E-46FD-B679-46DEF569E079}"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4914B-8CBA-414F-957A-CFE20DA78DA6}" type="slidenum">
              <a:rPr lang="en-US" smtClean="0"/>
              <a:t>‹#›</a:t>
            </a:fld>
            <a:endParaRPr lang="en-US"/>
          </a:p>
        </p:txBody>
      </p:sp>
    </p:spTree>
    <p:extLst>
      <p:ext uri="{BB962C8B-B14F-4D97-AF65-F5344CB8AC3E}">
        <p14:creationId xmlns:p14="http://schemas.microsoft.com/office/powerpoint/2010/main" val="307000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Map_of_USA_with_state_names.svg#/media/File:Map_of_USA_with_state_names_2.sv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Topograph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strogeology.usgs.gov/search/map/Moon/LRO/LOLA/Lunar_LRO_LOLA_Global_LDEM_118m_Mar201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vectors/compass-direction-navigation-travel-129955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is focused on the question “Are plants influenced by environmental gradients at local scales?” Even if you are not interested in plant distributions, this exercise will also introduce you to the use of raster data in R and working with large data sets as a group and on your own.</a:t>
            </a:r>
          </a:p>
        </p:txBody>
      </p:sp>
      <p:sp>
        <p:nvSpPr>
          <p:cNvPr id="4" name="Slide Number Placeholder 3"/>
          <p:cNvSpPr>
            <a:spLocks noGrp="1"/>
          </p:cNvSpPr>
          <p:nvPr>
            <p:ph type="sldNum" sz="quarter" idx="5"/>
          </p:nvPr>
        </p:nvSpPr>
        <p:spPr/>
        <p:txBody>
          <a:bodyPr/>
          <a:lstStyle/>
          <a:p>
            <a:fld id="{9624914B-8CBA-414F-957A-CFE20DA78DA6}" type="slidenum">
              <a:rPr lang="en-US" smtClean="0"/>
              <a:t>1</a:t>
            </a:fld>
            <a:endParaRPr lang="en-US"/>
          </a:p>
        </p:txBody>
      </p:sp>
    </p:spTree>
    <p:extLst>
      <p:ext uri="{BB962C8B-B14F-4D97-AF65-F5344CB8AC3E}">
        <p14:creationId xmlns:p14="http://schemas.microsoft.com/office/powerpoint/2010/main" val="340429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will depend a LOT on students’ statistical backgrounds.</a:t>
            </a:r>
          </a:p>
        </p:txBody>
      </p:sp>
      <p:sp>
        <p:nvSpPr>
          <p:cNvPr id="4" name="Slide Number Placeholder 3"/>
          <p:cNvSpPr>
            <a:spLocks noGrp="1"/>
          </p:cNvSpPr>
          <p:nvPr>
            <p:ph type="sldNum" sz="quarter" idx="5"/>
          </p:nvPr>
        </p:nvSpPr>
        <p:spPr/>
        <p:txBody>
          <a:bodyPr/>
          <a:lstStyle/>
          <a:p>
            <a:fld id="{9624914B-8CBA-414F-957A-CFE20DA78DA6}" type="slidenum">
              <a:rPr lang="en-US" smtClean="0"/>
              <a:t>19</a:t>
            </a:fld>
            <a:endParaRPr lang="en-US"/>
          </a:p>
        </p:txBody>
      </p:sp>
    </p:spTree>
    <p:extLst>
      <p:ext uri="{BB962C8B-B14F-4D97-AF65-F5344CB8AC3E}">
        <p14:creationId xmlns:p14="http://schemas.microsoft.com/office/powerpoint/2010/main" val="313165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turn on captions (they are pretty good for this video)</a:t>
            </a:r>
          </a:p>
        </p:txBody>
      </p:sp>
      <p:sp>
        <p:nvSpPr>
          <p:cNvPr id="4" name="Slide Number Placeholder 3"/>
          <p:cNvSpPr>
            <a:spLocks noGrp="1"/>
          </p:cNvSpPr>
          <p:nvPr>
            <p:ph type="sldNum" sz="quarter" idx="5"/>
          </p:nvPr>
        </p:nvSpPr>
        <p:spPr/>
        <p:txBody>
          <a:bodyPr/>
          <a:lstStyle/>
          <a:p>
            <a:fld id="{9624914B-8CBA-414F-957A-CFE20DA78DA6}" type="slidenum">
              <a:rPr lang="en-US" smtClean="0"/>
              <a:t>21</a:t>
            </a:fld>
            <a:endParaRPr lang="en-US"/>
          </a:p>
        </p:txBody>
      </p:sp>
    </p:spTree>
    <p:extLst>
      <p:ext uri="{BB962C8B-B14F-4D97-AF65-F5344CB8AC3E}">
        <p14:creationId xmlns:p14="http://schemas.microsoft.com/office/powerpoint/2010/main" val="157793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from </a:t>
            </a:r>
            <a:r>
              <a:rPr lang="en-US" dirty="0">
                <a:hlinkClick r:id="rId3"/>
              </a:rPr>
              <a:t>https://commons.wikimedia.org/wiki/File:Map_of_USA_with_state_names.svg#/media/File:Map_of_USA_with_state_names_2.svg</a:t>
            </a:r>
            <a:endParaRPr lang="en-US" dirty="0"/>
          </a:p>
        </p:txBody>
      </p:sp>
      <p:sp>
        <p:nvSpPr>
          <p:cNvPr id="4" name="Slide Number Placeholder 3"/>
          <p:cNvSpPr>
            <a:spLocks noGrp="1"/>
          </p:cNvSpPr>
          <p:nvPr>
            <p:ph type="sldNum" sz="quarter" idx="5"/>
          </p:nvPr>
        </p:nvSpPr>
        <p:spPr/>
        <p:txBody>
          <a:bodyPr/>
          <a:lstStyle/>
          <a:p>
            <a:fld id="{9624914B-8CBA-414F-957A-CFE20DA78DA6}" type="slidenum">
              <a:rPr lang="en-US" smtClean="0"/>
              <a:t>24</a:t>
            </a:fld>
            <a:endParaRPr lang="en-US"/>
          </a:p>
        </p:txBody>
      </p:sp>
    </p:spTree>
    <p:extLst>
      <p:ext uri="{BB962C8B-B14F-4D97-AF65-F5344CB8AC3E}">
        <p14:creationId xmlns:p14="http://schemas.microsoft.com/office/powerpoint/2010/main" val="113168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a:t>
            </a:r>
            <a:r>
              <a:rPr lang="en-US" dirty="0" smtClean="0"/>
              <a:t>1800s, </a:t>
            </a:r>
            <a:r>
              <a:rPr lang="en-US" dirty="0"/>
              <a:t>Alexander von Humboldt and Aimee </a:t>
            </a:r>
            <a:r>
              <a:rPr lang="en-US" dirty="0" err="1"/>
              <a:t>Bonpland</a:t>
            </a:r>
            <a:r>
              <a:rPr lang="en-US" dirty="0"/>
              <a:t> traveled to South America and, among many other things, documented how plant species composition changes with elevation moving up the side of Chimborazo, a volcano in Ecuador. Since that time (and even before</a:t>
            </a:r>
            <a:r>
              <a:rPr lang="en-US" dirty="0" smtClean="0"/>
              <a:t>!), </a:t>
            </a:r>
            <a:r>
              <a:rPr lang="en-US" dirty="0"/>
              <a:t>scientists have been interested in the relationship between plants and their environment, from local scales (think plants that grow in shade vs sun in a single yard), to landscapes like Chimborazo, to global distributions (think plants that can grow in the tropics but not in cold environments, like avocadoes or oranges).</a:t>
            </a:r>
          </a:p>
        </p:txBody>
      </p:sp>
      <p:sp>
        <p:nvSpPr>
          <p:cNvPr id="4" name="Slide Number Placeholder 3"/>
          <p:cNvSpPr>
            <a:spLocks noGrp="1"/>
          </p:cNvSpPr>
          <p:nvPr>
            <p:ph type="sldNum" sz="quarter" idx="5"/>
          </p:nvPr>
        </p:nvSpPr>
        <p:spPr/>
        <p:txBody>
          <a:bodyPr/>
          <a:lstStyle/>
          <a:p>
            <a:fld id="{9624914B-8CBA-414F-957A-CFE20DA78DA6}" type="slidenum">
              <a:rPr lang="en-US" smtClean="0"/>
              <a:t>2</a:t>
            </a:fld>
            <a:endParaRPr lang="en-US"/>
          </a:p>
        </p:txBody>
      </p:sp>
    </p:spTree>
    <p:extLst>
      <p:ext uri="{BB962C8B-B14F-4D97-AF65-F5344CB8AC3E}">
        <p14:creationId xmlns:p14="http://schemas.microsoft.com/office/powerpoint/2010/main" val="255235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assembly theory states that given a regional species pool, a set of ‘environmental filters’ will determine which species can grow in a given area (</a:t>
            </a:r>
            <a:r>
              <a:rPr lang="en-US" dirty="0" err="1"/>
              <a:t>Keddy</a:t>
            </a:r>
            <a:r>
              <a:rPr lang="en-US" dirty="0"/>
              <a:t> 1992). If we want to predict where different plants will grow, we often use ‘species distribution </a:t>
            </a:r>
            <a:r>
              <a:rPr lang="en-US" dirty="0" smtClean="0"/>
              <a:t>models,’ </a:t>
            </a:r>
            <a:r>
              <a:rPr lang="en-US" dirty="0"/>
              <a:t>which are based on this assumption that environmental filters determine which species grow where.</a:t>
            </a:r>
          </a:p>
          <a:p>
            <a:endParaRPr lang="en-US" dirty="0"/>
          </a:p>
          <a:p>
            <a:r>
              <a:rPr lang="en-US" dirty="0"/>
              <a:t>In this cartoon, if each shape represents a species, some species get filtered out by ‘environmental filter </a:t>
            </a:r>
            <a:r>
              <a:rPr lang="en-US" dirty="0" smtClean="0"/>
              <a:t>1,’ </a:t>
            </a:r>
            <a:r>
              <a:rPr lang="en-US" dirty="0"/>
              <a:t>then more get filtered out by #2, so even though a bunch of species are present in the area, only a few can survive in the particular environment where </a:t>
            </a:r>
            <a:r>
              <a:rPr lang="en-US" dirty="0" smtClean="0"/>
              <a:t>the species </a:t>
            </a:r>
            <a:r>
              <a:rPr lang="en-US" dirty="0"/>
              <a:t>are observed.</a:t>
            </a:r>
          </a:p>
        </p:txBody>
      </p:sp>
      <p:sp>
        <p:nvSpPr>
          <p:cNvPr id="4" name="Slide Number Placeholder 3"/>
          <p:cNvSpPr>
            <a:spLocks noGrp="1"/>
          </p:cNvSpPr>
          <p:nvPr>
            <p:ph type="sldNum" sz="quarter" idx="5"/>
          </p:nvPr>
        </p:nvSpPr>
        <p:spPr/>
        <p:txBody>
          <a:bodyPr/>
          <a:lstStyle/>
          <a:p>
            <a:fld id="{9624914B-8CBA-414F-957A-CFE20DA78DA6}" type="slidenum">
              <a:rPr lang="en-US" smtClean="0"/>
              <a:t>3</a:t>
            </a:fld>
            <a:endParaRPr lang="en-US"/>
          </a:p>
        </p:txBody>
      </p:sp>
    </p:spTree>
    <p:extLst>
      <p:ext uri="{BB962C8B-B14F-4D97-AF65-F5344CB8AC3E}">
        <p14:creationId xmlns:p14="http://schemas.microsoft.com/office/powerpoint/2010/main" val="419387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a:t>
            </a:r>
            <a:r>
              <a:rPr lang="en-US" dirty="0" smtClean="0"/>
              <a:t>Q2,</a:t>
            </a:r>
            <a:r>
              <a:rPr lang="en-US" baseline="0" dirty="0" smtClean="0"/>
              <a:t> one </a:t>
            </a:r>
            <a:r>
              <a:rPr lang="en-US" dirty="0" smtClean="0"/>
              <a:t>could </a:t>
            </a:r>
            <a:r>
              <a:rPr lang="en-US" dirty="0"/>
              <a:t>bring up the idea of microtopography – e.g. a boulder in a forest will often have a mossy side (typically the north side in the northern hemisphere) and a side with no vegetation on it, and the plants growing around that boulder will reflect the different amounts of sun and shade. Then contrast microtopography to </a:t>
            </a:r>
            <a:r>
              <a:rPr lang="en-US" dirty="0" err="1"/>
              <a:t>macrotopography</a:t>
            </a:r>
            <a:r>
              <a:rPr lang="en-US" dirty="0"/>
              <a:t>, like ‘rain shadows’ cast by mountain ranges in the western US.</a:t>
            </a:r>
          </a:p>
        </p:txBody>
      </p:sp>
      <p:sp>
        <p:nvSpPr>
          <p:cNvPr id="4" name="Slide Number Placeholder 3"/>
          <p:cNvSpPr>
            <a:spLocks noGrp="1"/>
          </p:cNvSpPr>
          <p:nvPr>
            <p:ph type="sldNum" sz="quarter" idx="5"/>
          </p:nvPr>
        </p:nvSpPr>
        <p:spPr/>
        <p:txBody>
          <a:bodyPr/>
          <a:lstStyle/>
          <a:p>
            <a:fld id="{9624914B-8CBA-414F-957A-CFE20DA78DA6}" type="slidenum">
              <a:rPr lang="en-US" smtClean="0"/>
              <a:t>6</a:t>
            </a:fld>
            <a:endParaRPr lang="en-US"/>
          </a:p>
        </p:txBody>
      </p:sp>
    </p:spTree>
    <p:extLst>
      <p:ext uri="{BB962C8B-B14F-4D97-AF65-F5344CB8AC3E}">
        <p14:creationId xmlns:p14="http://schemas.microsoft.com/office/powerpoint/2010/main" val="326983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blue, G = green, R = red, NIR = near infrared, SWIR = short wave infrared. </a:t>
            </a:r>
          </a:p>
          <a:p>
            <a:endParaRPr lang="en-US" dirty="0"/>
          </a:p>
          <a:p>
            <a:r>
              <a:rPr lang="en-US" dirty="0"/>
              <a:t>Here, </a:t>
            </a:r>
            <a:r>
              <a:rPr lang="en-US" dirty="0" smtClean="0"/>
              <a:t>the blue </a:t>
            </a:r>
            <a:r>
              <a:rPr lang="en-US" dirty="0"/>
              <a:t>line is water, brown lines are soil, </a:t>
            </a:r>
            <a:r>
              <a:rPr lang="en-US" dirty="0" smtClean="0"/>
              <a:t>the yellow </a:t>
            </a:r>
            <a:r>
              <a:rPr lang="en-US" dirty="0"/>
              <a:t>line is a brown, dry leaf, and green lines are 1, 2, and 3 leaves stacked on top of each other (1 is lightest green, 3 is darkest green). The human eye can only see from 400-700 nm (RGB range</a:t>
            </a:r>
            <a:r>
              <a:rPr lang="en-US" dirty="0" smtClean="0"/>
              <a:t>), </a:t>
            </a:r>
            <a:r>
              <a:rPr lang="en-US" dirty="0"/>
              <a:t>but note that things are much more different in the NIR and </a:t>
            </a:r>
            <a:r>
              <a:rPr lang="en-US" dirty="0" smtClean="0"/>
              <a:t>SWIR: invisible </a:t>
            </a:r>
            <a:r>
              <a:rPr lang="en-US" dirty="0"/>
              <a:t>to </a:t>
            </a:r>
            <a:r>
              <a:rPr lang="en-US" dirty="0" smtClean="0"/>
              <a:t>us, </a:t>
            </a:r>
            <a:r>
              <a:rPr lang="en-US" dirty="0"/>
              <a:t>but detectable with special sensors like those on satellites. The gray bars here show the wavelength ranges detected by Landsat, a common satellite.</a:t>
            </a:r>
          </a:p>
          <a:p>
            <a:endParaRPr lang="en-US" dirty="0"/>
          </a:p>
          <a:p>
            <a:r>
              <a:rPr lang="en-US" dirty="0"/>
              <a:t>These spectra were collected by Kyla Dahlin’s advanced remote sensing class in 2020 using a handheld spectrometer from </a:t>
            </a:r>
            <a:r>
              <a:rPr lang="en-US" dirty="0" err="1"/>
              <a:t>SpectraVista</a:t>
            </a:r>
            <a:r>
              <a:rPr lang="en-US" dirty="0"/>
              <a:t> Corporation. Plot made by Kyla.</a:t>
            </a:r>
          </a:p>
        </p:txBody>
      </p:sp>
      <p:sp>
        <p:nvSpPr>
          <p:cNvPr id="4" name="Slide Number Placeholder 3"/>
          <p:cNvSpPr>
            <a:spLocks noGrp="1"/>
          </p:cNvSpPr>
          <p:nvPr>
            <p:ph type="sldNum" sz="quarter" idx="5"/>
          </p:nvPr>
        </p:nvSpPr>
        <p:spPr/>
        <p:txBody>
          <a:bodyPr/>
          <a:lstStyle/>
          <a:p>
            <a:fld id="{9624914B-8CBA-414F-957A-CFE20DA78DA6}" type="slidenum">
              <a:rPr lang="en-US" smtClean="0"/>
              <a:t>11</a:t>
            </a:fld>
            <a:endParaRPr lang="en-US"/>
          </a:p>
        </p:txBody>
      </p:sp>
    </p:spTree>
    <p:extLst>
      <p:ext uri="{BB962C8B-B14F-4D97-AF65-F5344CB8AC3E}">
        <p14:creationId xmlns:p14="http://schemas.microsoft.com/office/powerpoint/2010/main" val="117614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previous slide to see how NDVI would work – since plants reflect more light in the NIR as more leaves accumulate, higher leaf density will mean higher NDVI, so it is a good measure of healthy plants.</a:t>
            </a:r>
          </a:p>
        </p:txBody>
      </p:sp>
      <p:sp>
        <p:nvSpPr>
          <p:cNvPr id="4" name="Slide Number Placeholder 3"/>
          <p:cNvSpPr>
            <a:spLocks noGrp="1"/>
          </p:cNvSpPr>
          <p:nvPr>
            <p:ph type="sldNum" sz="quarter" idx="5"/>
          </p:nvPr>
        </p:nvSpPr>
        <p:spPr/>
        <p:txBody>
          <a:bodyPr/>
          <a:lstStyle/>
          <a:p>
            <a:fld id="{9624914B-8CBA-414F-957A-CFE20DA78DA6}" type="slidenum">
              <a:rPr lang="en-US" smtClean="0"/>
              <a:t>12</a:t>
            </a:fld>
            <a:endParaRPr lang="en-US"/>
          </a:p>
        </p:txBody>
      </p:sp>
    </p:spTree>
    <p:extLst>
      <p:ext uri="{BB962C8B-B14F-4D97-AF65-F5344CB8AC3E}">
        <p14:creationId xmlns:p14="http://schemas.microsoft.com/office/powerpoint/2010/main" val="20132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calculate different ones in pairs, then write them on the board. </a:t>
            </a:r>
          </a:p>
        </p:txBody>
      </p:sp>
      <p:sp>
        <p:nvSpPr>
          <p:cNvPr id="4" name="Slide Number Placeholder 3"/>
          <p:cNvSpPr>
            <a:spLocks noGrp="1"/>
          </p:cNvSpPr>
          <p:nvPr>
            <p:ph type="sldNum" sz="quarter" idx="5"/>
          </p:nvPr>
        </p:nvSpPr>
        <p:spPr/>
        <p:txBody>
          <a:bodyPr/>
          <a:lstStyle/>
          <a:p>
            <a:fld id="{9624914B-8CBA-414F-957A-CFE20DA78DA6}" type="slidenum">
              <a:rPr lang="en-US" smtClean="0"/>
              <a:t>13</a:t>
            </a:fld>
            <a:endParaRPr lang="en-US"/>
          </a:p>
        </p:txBody>
      </p:sp>
    </p:spTree>
    <p:extLst>
      <p:ext uri="{BB962C8B-B14F-4D97-AF65-F5344CB8AC3E}">
        <p14:creationId xmlns:p14="http://schemas.microsoft.com/office/powerpoint/2010/main" val="49532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USGS topo map - </a:t>
            </a:r>
            <a:r>
              <a:rPr lang="en-US" dirty="0">
                <a:hlinkClick r:id="rId3"/>
              </a:rPr>
              <a:t>https://en.wikipedia.org/wiki/Topography</a:t>
            </a:r>
            <a:endParaRPr lang="en-US" dirty="0"/>
          </a:p>
          <a:p>
            <a:r>
              <a:rPr lang="en-US" dirty="0"/>
              <a:t>Moon elevation - </a:t>
            </a:r>
            <a:r>
              <a:rPr lang="en-US" dirty="0">
                <a:hlinkClick r:id="rId4"/>
              </a:rPr>
              <a:t>https://astrogeology.usgs.gov/search/map/Moon/LRO/LOLA/Lunar_LRO_LOLA_Global_LDEM_118m_Mar2014</a:t>
            </a:r>
            <a:endParaRPr lang="en-US" dirty="0"/>
          </a:p>
        </p:txBody>
      </p:sp>
      <p:sp>
        <p:nvSpPr>
          <p:cNvPr id="4" name="Slide Number Placeholder 3"/>
          <p:cNvSpPr>
            <a:spLocks noGrp="1"/>
          </p:cNvSpPr>
          <p:nvPr>
            <p:ph type="sldNum" sz="quarter" idx="5"/>
          </p:nvPr>
        </p:nvSpPr>
        <p:spPr/>
        <p:txBody>
          <a:bodyPr/>
          <a:lstStyle/>
          <a:p>
            <a:fld id="{9624914B-8CBA-414F-957A-CFE20DA78DA6}" type="slidenum">
              <a:rPr lang="en-US" smtClean="0"/>
              <a:t>15</a:t>
            </a:fld>
            <a:endParaRPr lang="en-US"/>
          </a:p>
        </p:txBody>
      </p:sp>
    </p:spTree>
    <p:extLst>
      <p:ext uri="{BB962C8B-B14F-4D97-AF65-F5344CB8AC3E}">
        <p14:creationId xmlns:p14="http://schemas.microsoft.com/office/powerpoint/2010/main" val="397774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 figure - </a:t>
            </a:r>
            <a:r>
              <a:rPr lang="en-US" dirty="0">
                <a:hlinkClick r:id="rId3"/>
              </a:rPr>
              <a:t>https://pixabay.com/vectors/compass-direction-navigation-travel-12995590/</a:t>
            </a:r>
            <a:endParaRPr lang="en-US" dirty="0"/>
          </a:p>
          <a:p>
            <a:r>
              <a:rPr lang="en-US" dirty="0"/>
              <a:t>Kyla made the cosine/degrees figure</a:t>
            </a:r>
          </a:p>
        </p:txBody>
      </p:sp>
      <p:sp>
        <p:nvSpPr>
          <p:cNvPr id="4" name="Slide Number Placeholder 3"/>
          <p:cNvSpPr>
            <a:spLocks noGrp="1"/>
          </p:cNvSpPr>
          <p:nvPr>
            <p:ph type="sldNum" sz="quarter" idx="5"/>
          </p:nvPr>
        </p:nvSpPr>
        <p:spPr/>
        <p:txBody>
          <a:bodyPr/>
          <a:lstStyle/>
          <a:p>
            <a:fld id="{9624914B-8CBA-414F-957A-CFE20DA78DA6}" type="slidenum">
              <a:rPr lang="en-US" smtClean="0"/>
              <a:t>18</a:t>
            </a:fld>
            <a:endParaRPr lang="en-US"/>
          </a:p>
        </p:txBody>
      </p:sp>
    </p:spTree>
    <p:extLst>
      <p:ext uri="{BB962C8B-B14F-4D97-AF65-F5344CB8AC3E}">
        <p14:creationId xmlns:p14="http://schemas.microsoft.com/office/powerpoint/2010/main" val="20678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C74A-5DB2-4B7F-B374-F61E4261D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D92A3-11F9-43FF-9C80-EB02C6BCE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145D6C-8CF0-4A3C-B402-A97843069493}"/>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A2985A4C-1D53-449E-BFB8-C824F583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41374-891B-4C97-859D-29EF34BE25FB}"/>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12979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1D70-8F49-48C4-8DF5-49013C504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F54829-17F6-449E-ABBA-3081D6F2F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0AE96-5377-43BA-AE85-66BFDDD0D0EE}"/>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A1A78F7D-A29A-42C9-8E81-05C00F1CE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C201C-E887-4C43-B402-B2137B798B7E}"/>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12830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F1243-6EAB-4D55-ADF0-B196A54FBE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F1BC57-F9AD-4BDE-A1CE-9FECD558F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0A6F6-C053-40F9-820A-2BED7000F758}"/>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D9B7C8D2-B851-4182-BDA0-1417AA8B5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EEEE-4107-4D1E-83A5-990C6E49176E}"/>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396477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AF55-1C02-49B2-B910-B15D48727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6FDD3-CB61-4B40-83B4-646620187E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82156-3A97-4BE7-B73C-48BFC2346E6E}"/>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3FDC3D39-24EE-4AAA-8EB3-E9C20088C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804F0-E7C9-4747-AF3B-6F976A0156AA}"/>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364486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951-7620-4E0E-ABB4-2972A9222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41DF7-A00F-4B4A-AE9B-D28FA1DA6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F8F7B-8949-4682-B0A3-49E58C371E94}"/>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8FB4CC8E-371D-4069-86AC-457859299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F7E94-E1DD-4CFC-B5C0-7F909340E10D}"/>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22017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B387-8FB0-49FA-A2BF-D2F1C89FA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AE939-1EB5-4E62-997E-7A616F981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36FB9-A91C-439D-AD41-4B18243B1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6DE9C-E91B-4501-94AB-541E39F45873}"/>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6" name="Footer Placeholder 5">
            <a:extLst>
              <a:ext uri="{FF2B5EF4-FFF2-40B4-BE49-F238E27FC236}">
                <a16:creationId xmlns:a16="http://schemas.microsoft.com/office/drawing/2014/main" id="{3ACF0BCB-E047-46A6-B17B-D645AAB78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D07C1-119C-4A2D-9590-191B0D624155}"/>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236252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205D-1083-49DF-9589-D3A0429723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FE34E5-596C-4196-BAD4-64A50B083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4BF33-3F4D-4078-A63E-CDE4CB0A8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BBED4A-7FB3-4A14-A813-C9953F8F1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60DD06-EAD1-40E4-A0D2-005E43242B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EE1408-7C0D-4BEB-B4F9-FC456A360C4C}"/>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8" name="Footer Placeholder 7">
            <a:extLst>
              <a:ext uri="{FF2B5EF4-FFF2-40B4-BE49-F238E27FC236}">
                <a16:creationId xmlns:a16="http://schemas.microsoft.com/office/drawing/2014/main" id="{F89B09B6-BBF4-429F-B349-A3C74732F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C04E6-5E46-4B8F-A115-7266A0EF7042}"/>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101958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D1BE-6E71-4054-AFD7-8A5CC29FE2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0221A-75A0-4409-A65A-0D4F450F3BE5}"/>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4" name="Footer Placeholder 3">
            <a:extLst>
              <a:ext uri="{FF2B5EF4-FFF2-40B4-BE49-F238E27FC236}">
                <a16:creationId xmlns:a16="http://schemas.microsoft.com/office/drawing/2014/main" id="{45C2A0EA-69A1-468F-918E-B07206165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78665B-FF67-4A0B-A3DD-706FCF98AF0F}"/>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395027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62B44-10EC-4659-A51D-728340CDC404}"/>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3" name="Footer Placeholder 2">
            <a:extLst>
              <a:ext uri="{FF2B5EF4-FFF2-40B4-BE49-F238E27FC236}">
                <a16:creationId xmlns:a16="http://schemas.microsoft.com/office/drawing/2014/main" id="{D6003568-78BD-42CD-966F-F9F494E64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A0A11F-B65E-4C0E-99E7-86744BC2C132}"/>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254107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8168-5183-440B-8E42-C6F5A3996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4A7302-42C5-471C-B8D7-961525B14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259E08-6BF8-4E26-BF18-935214F18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F4839-1F9C-4805-9FE8-B58CE1F66708}"/>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6" name="Footer Placeholder 5">
            <a:extLst>
              <a:ext uri="{FF2B5EF4-FFF2-40B4-BE49-F238E27FC236}">
                <a16:creationId xmlns:a16="http://schemas.microsoft.com/office/drawing/2014/main" id="{6778ED9E-89F6-40F5-9BFA-341BC00D1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C460F-6BB7-40AB-BFCC-7DCB32654249}"/>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65430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07C5-ECC3-49A5-B3AD-73FAFD54D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33B7B-ED62-4275-8EEF-5F44714AA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93BA3-ED28-48BD-BB83-A2930B43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53A31-F594-4E44-8C98-6F7DB125DDF5}"/>
              </a:ext>
            </a:extLst>
          </p:cNvPr>
          <p:cNvSpPr>
            <a:spLocks noGrp="1"/>
          </p:cNvSpPr>
          <p:nvPr>
            <p:ph type="dt" sz="half" idx="10"/>
          </p:nvPr>
        </p:nvSpPr>
        <p:spPr/>
        <p:txBody>
          <a:bodyPr/>
          <a:lstStyle/>
          <a:p>
            <a:fld id="{D62CDDF1-95C6-44A3-A1D6-28CBCC7B8264}" type="datetimeFigureOut">
              <a:rPr lang="en-US" smtClean="0"/>
              <a:t>4/2/2021</a:t>
            </a:fld>
            <a:endParaRPr lang="en-US"/>
          </a:p>
        </p:txBody>
      </p:sp>
      <p:sp>
        <p:nvSpPr>
          <p:cNvPr id="6" name="Footer Placeholder 5">
            <a:extLst>
              <a:ext uri="{FF2B5EF4-FFF2-40B4-BE49-F238E27FC236}">
                <a16:creationId xmlns:a16="http://schemas.microsoft.com/office/drawing/2014/main" id="{946B4A2A-FC3D-486E-857E-7C60412E5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C68E-D945-45EA-8736-65C8052D1A24}"/>
              </a:ext>
            </a:extLst>
          </p:cNvPr>
          <p:cNvSpPr>
            <a:spLocks noGrp="1"/>
          </p:cNvSpPr>
          <p:nvPr>
            <p:ph type="sldNum" sz="quarter" idx="12"/>
          </p:nvPr>
        </p:nvSpPr>
        <p:spPr/>
        <p:txBody>
          <a:bodyPr/>
          <a:lstStyle/>
          <a:p>
            <a:fld id="{6C68353F-70AD-464E-A4A8-586EE38222A3}" type="slidenum">
              <a:rPr lang="en-US" smtClean="0"/>
              <a:t>‹#›</a:t>
            </a:fld>
            <a:endParaRPr lang="en-US"/>
          </a:p>
        </p:txBody>
      </p:sp>
    </p:spTree>
    <p:extLst>
      <p:ext uri="{BB962C8B-B14F-4D97-AF65-F5344CB8AC3E}">
        <p14:creationId xmlns:p14="http://schemas.microsoft.com/office/powerpoint/2010/main" val="14678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11184-3D46-405C-972F-DA4EF5D74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DFBDB-D74B-43D2-A6B8-9BDB19854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AF3C-5F1D-4C65-91A2-D5992AFF3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CDDF1-95C6-44A3-A1D6-28CBCC7B8264}" type="datetimeFigureOut">
              <a:rPr lang="en-US" smtClean="0"/>
              <a:t>4/2/2021</a:t>
            </a:fld>
            <a:endParaRPr lang="en-US"/>
          </a:p>
        </p:txBody>
      </p:sp>
      <p:sp>
        <p:nvSpPr>
          <p:cNvPr id="5" name="Footer Placeholder 4">
            <a:extLst>
              <a:ext uri="{FF2B5EF4-FFF2-40B4-BE49-F238E27FC236}">
                <a16:creationId xmlns:a16="http://schemas.microsoft.com/office/drawing/2014/main" id="{ACFE7550-DDDC-44BC-80C2-0E574093A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64DC70-3214-4045-A6F8-3C41E83DE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353F-70AD-464E-A4A8-586EE38222A3}" type="slidenum">
              <a:rPr lang="en-US" smtClean="0"/>
              <a:t>‹#›</a:t>
            </a:fld>
            <a:endParaRPr lang="en-US"/>
          </a:p>
        </p:txBody>
      </p:sp>
    </p:spTree>
    <p:extLst>
      <p:ext uri="{BB962C8B-B14F-4D97-AF65-F5344CB8AC3E}">
        <p14:creationId xmlns:p14="http://schemas.microsoft.com/office/powerpoint/2010/main" val="1913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3iaFzafWJQE?feature=oembed" TargetMode="External"/><Relationship Id="rId4" Type="http://schemas.openxmlformats.org/officeDocument/2006/relationships/hyperlink" Target="https://www.youtube.com/watch?v=3iaFzafWJQE&amp;t=10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YbhNSUnIdU?feature=oembed" TargetMode="External"/><Relationship Id="rId4" Type="http://schemas.openxmlformats.org/officeDocument/2006/relationships/hyperlink" Target="https://www.youtube.com/watch?v=EYbhNSUnIdU&amp;t=3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qC9_mohleao?feature=oembed" TargetMode="External"/><Relationship Id="rId6" Type="http://schemas.openxmlformats.org/officeDocument/2006/relationships/comments" Target="../comments/comment1.xml"/><Relationship Id="rId5" Type="http://schemas.openxmlformats.org/officeDocument/2006/relationships/hyperlink" Target="https://www.youtube.com/watch?v=qC9_mohleao"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38JQXPubMoA?feature=oembed" TargetMode="External"/><Relationship Id="rId4" Type="http://schemas.openxmlformats.org/officeDocument/2006/relationships/hyperlink" Target="https://www.youtube.com/watch?v=38JQXPubMo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979F-0B7D-412E-ADA3-9A2EF73A6470}"/>
              </a:ext>
            </a:extLst>
          </p:cNvPr>
          <p:cNvSpPr>
            <a:spLocks noGrp="1"/>
          </p:cNvSpPr>
          <p:nvPr>
            <p:ph type="ctrTitle"/>
          </p:nvPr>
        </p:nvSpPr>
        <p:spPr/>
        <p:txBody>
          <a:bodyPr>
            <a:normAutofit fontScale="90000"/>
          </a:bodyPr>
          <a:lstStyle/>
          <a:p>
            <a:r>
              <a:rPr lang="en-US" dirty="0"/>
              <a:t>Project EDDIE: Remote Sensing of Plants and Topography in R</a:t>
            </a:r>
          </a:p>
        </p:txBody>
      </p:sp>
      <p:sp>
        <p:nvSpPr>
          <p:cNvPr id="3" name="Subtitle 2">
            <a:extLst>
              <a:ext uri="{FF2B5EF4-FFF2-40B4-BE49-F238E27FC236}">
                <a16:creationId xmlns:a16="http://schemas.microsoft.com/office/drawing/2014/main" id="{60645BC1-D817-4009-B1E3-FAF172913888}"/>
              </a:ext>
            </a:extLst>
          </p:cNvPr>
          <p:cNvSpPr>
            <a:spLocks noGrp="1"/>
          </p:cNvSpPr>
          <p:nvPr>
            <p:ph type="subTitle" idx="1"/>
          </p:nvPr>
        </p:nvSpPr>
        <p:spPr/>
        <p:txBody>
          <a:bodyPr/>
          <a:lstStyle/>
          <a:p>
            <a:r>
              <a:rPr lang="en-US" dirty="0"/>
              <a:t>Kyla M. Dahlin</a:t>
            </a:r>
          </a:p>
          <a:p>
            <a:r>
              <a:rPr lang="en-US" dirty="0"/>
              <a:t>DRAFT: May 22, 2020</a:t>
            </a:r>
          </a:p>
        </p:txBody>
      </p:sp>
    </p:spTree>
    <p:extLst>
      <p:ext uri="{BB962C8B-B14F-4D97-AF65-F5344CB8AC3E}">
        <p14:creationId xmlns:p14="http://schemas.microsoft.com/office/powerpoint/2010/main" val="321683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C32C-7100-4772-BE72-38732374435C}"/>
              </a:ext>
            </a:extLst>
          </p:cNvPr>
          <p:cNvSpPr>
            <a:spLocks noGrp="1"/>
          </p:cNvSpPr>
          <p:nvPr>
            <p:ph type="title"/>
          </p:nvPr>
        </p:nvSpPr>
        <p:spPr/>
        <p:txBody>
          <a:bodyPr/>
          <a:lstStyle/>
          <a:p>
            <a:r>
              <a:rPr lang="en-US" dirty="0"/>
              <a:t>What is reflectance?</a:t>
            </a:r>
          </a:p>
        </p:txBody>
      </p:sp>
      <p:pic>
        <p:nvPicPr>
          <p:cNvPr id="4" name="Online Media 3" title="Mapping the Invisible: Introduction to Spectral Remote Sensing">
            <a:hlinkClick r:id="" action="ppaction://media"/>
            <a:extLst>
              <a:ext uri="{FF2B5EF4-FFF2-40B4-BE49-F238E27FC236}">
                <a16:creationId xmlns:a16="http://schemas.microsoft.com/office/drawing/2014/main" id="{644DF637-3F4D-4ADE-90F9-57226A87E092}"/>
              </a:ext>
            </a:extLst>
          </p:cNvPr>
          <p:cNvPicPr>
            <a:picLocks noGrp="1" noRot="1" noChangeAspect="1"/>
          </p:cNvPicPr>
          <p:nvPr>
            <p:ph idx="1"/>
            <a:videoFile r:link="rId1"/>
          </p:nvPr>
        </p:nvPicPr>
        <p:blipFill>
          <a:blip r:embed="rId3"/>
          <a:stretch>
            <a:fillRect/>
          </a:stretch>
        </p:blipFill>
        <p:spPr>
          <a:xfrm>
            <a:off x="1880215" y="1419726"/>
            <a:ext cx="8457503" cy="4757237"/>
          </a:xfrm>
          <a:prstGeom prst="rect">
            <a:avLst/>
          </a:prstGeom>
        </p:spPr>
      </p:pic>
      <p:sp>
        <p:nvSpPr>
          <p:cNvPr id="5" name="TextBox 4">
            <a:extLst>
              <a:ext uri="{FF2B5EF4-FFF2-40B4-BE49-F238E27FC236}">
                <a16:creationId xmlns:a16="http://schemas.microsoft.com/office/drawing/2014/main" id="{0AF61487-C894-42D2-8CF1-11CDAF0BD84D}"/>
              </a:ext>
            </a:extLst>
          </p:cNvPr>
          <p:cNvSpPr txBox="1"/>
          <p:nvPr/>
        </p:nvSpPr>
        <p:spPr>
          <a:xfrm>
            <a:off x="2911637" y="6148721"/>
            <a:ext cx="7576433" cy="369332"/>
          </a:xfrm>
          <a:prstGeom prst="rect">
            <a:avLst/>
          </a:prstGeom>
          <a:noFill/>
        </p:spPr>
        <p:txBody>
          <a:bodyPr wrap="none" rtlCol="0">
            <a:spAutoFit/>
          </a:bodyPr>
          <a:lstStyle/>
          <a:p>
            <a:r>
              <a:rPr lang="en-US" dirty="0"/>
              <a:t>NEON Science - </a:t>
            </a:r>
            <a:r>
              <a:rPr lang="en-US" dirty="0">
                <a:hlinkClick r:id="rId4"/>
              </a:rPr>
              <a:t>https://www.youtube.com/watch?v=3iaFzafWJQE&amp;t=10s</a:t>
            </a:r>
            <a:r>
              <a:rPr lang="en-US" dirty="0"/>
              <a:t> - CCA</a:t>
            </a:r>
          </a:p>
        </p:txBody>
      </p:sp>
    </p:spTree>
    <p:extLst>
      <p:ext uri="{BB962C8B-B14F-4D97-AF65-F5344CB8AC3E}">
        <p14:creationId xmlns:p14="http://schemas.microsoft.com/office/powerpoint/2010/main" val="21907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7A8D-C744-40FF-9C7A-B60B8011149E}"/>
              </a:ext>
            </a:extLst>
          </p:cNvPr>
          <p:cNvSpPr>
            <a:spLocks noGrp="1"/>
          </p:cNvSpPr>
          <p:nvPr>
            <p:ph type="title"/>
          </p:nvPr>
        </p:nvSpPr>
        <p:spPr/>
        <p:txBody>
          <a:bodyPr/>
          <a:lstStyle/>
          <a:p>
            <a:r>
              <a:rPr lang="en-US" dirty="0"/>
              <a:t>Plant, Soil, &amp; Water Reflectance</a:t>
            </a:r>
          </a:p>
        </p:txBody>
      </p:sp>
      <p:pic>
        <p:nvPicPr>
          <p:cNvPr id="7" name="Content Placeholder 6" descr="A picture containing text, map&#10;&#10;Description automatically generated">
            <a:extLst>
              <a:ext uri="{FF2B5EF4-FFF2-40B4-BE49-F238E27FC236}">
                <a16:creationId xmlns:a16="http://schemas.microsoft.com/office/drawing/2014/main" id="{043E1D22-3105-4883-B130-0F3AD3CF07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656" y="1567716"/>
            <a:ext cx="6436958" cy="4833083"/>
          </a:xfrm>
        </p:spPr>
      </p:pic>
      <p:sp>
        <p:nvSpPr>
          <p:cNvPr id="8" name="TextBox 7">
            <a:extLst>
              <a:ext uri="{FF2B5EF4-FFF2-40B4-BE49-F238E27FC236}">
                <a16:creationId xmlns:a16="http://schemas.microsoft.com/office/drawing/2014/main" id="{AC03A294-5919-4CA4-A145-AC2670DFA8DD}"/>
              </a:ext>
            </a:extLst>
          </p:cNvPr>
          <p:cNvSpPr txBox="1"/>
          <p:nvPr/>
        </p:nvSpPr>
        <p:spPr>
          <a:xfrm>
            <a:off x="7151077" y="1309808"/>
            <a:ext cx="4740267" cy="4832092"/>
          </a:xfrm>
          <a:prstGeom prst="rect">
            <a:avLst/>
          </a:prstGeom>
          <a:noFill/>
        </p:spPr>
        <p:txBody>
          <a:bodyPr wrap="square" rtlCol="0">
            <a:spAutoFit/>
          </a:bodyPr>
          <a:lstStyle/>
          <a:p>
            <a:r>
              <a:rPr lang="en-US" sz="2800" dirty="0"/>
              <a:t>Plants, soil, water, and other Earth surfaces have unique </a:t>
            </a:r>
            <a:r>
              <a:rPr lang="en-US" sz="2800" b="1" dirty="0"/>
              <a:t>spectral signatures </a:t>
            </a:r>
            <a:r>
              <a:rPr lang="en-US" sz="2800" dirty="0"/>
              <a:t>that allow us to differentiate between them.</a:t>
            </a:r>
          </a:p>
          <a:p>
            <a:r>
              <a:rPr lang="en-US" sz="2800" dirty="0"/>
              <a:t>While we can only see </a:t>
            </a:r>
            <a:r>
              <a:rPr lang="en-US" sz="2800" b="1" dirty="0"/>
              <a:t>red, green, and blue</a:t>
            </a:r>
            <a:r>
              <a:rPr lang="en-US" sz="2800" dirty="0"/>
              <a:t>, sensors on satellites and airplanes can detect reflectance values in a much </a:t>
            </a:r>
            <a:r>
              <a:rPr lang="en-US" sz="2800" b="1" dirty="0"/>
              <a:t>wider range of wavelengths of light</a:t>
            </a:r>
            <a:r>
              <a:rPr lang="en-US" sz="2800" dirty="0"/>
              <a:t>.</a:t>
            </a:r>
          </a:p>
        </p:txBody>
      </p:sp>
    </p:spTree>
    <p:extLst>
      <p:ext uri="{BB962C8B-B14F-4D97-AF65-F5344CB8AC3E}">
        <p14:creationId xmlns:p14="http://schemas.microsoft.com/office/powerpoint/2010/main" val="295669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F7BE-F5DC-4C49-848B-4DED9BB58881}"/>
              </a:ext>
            </a:extLst>
          </p:cNvPr>
          <p:cNvSpPr>
            <a:spLocks noGrp="1"/>
          </p:cNvSpPr>
          <p:nvPr>
            <p:ph type="title"/>
          </p:nvPr>
        </p:nvSpPr>
        <p:spPr/>
        <p:txBody>
          <a:bodyPr/>
          <a:lstStyle/>
          <a:p>
            <a:r>
              <a:rPr lang="en-US" dirty="0"/>
              <a:t>What is NDVI?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EA2D0B-1FA5-4D95-8EDF-DD822CB2CCB0}"/>
                  </a:ext>
                </a:extLst>
              </p:cNvPr>
              <p:cNvSpPr>
                <a:spLocks noGrp="1"/>
              </p:cNvSpPr>
              <p:nvPr>
                <p:ph idx="1"/>
              </p:nvPr>
            </p:nvSpPr>
            <p:spPr>
              <a:xfrm>
                <a:off x="838200" y="1540042"/>
                <a:ext cx="10515600" cy="4636921"/>
              </a:xfrm>
            </p:spPr>
            <p:txBody>
              <a:bodyPr/>
              <a:lstStyle/>
              <a:p>
                <a:r>
                  <a:rPr lang="en-US" dirty="0"/>
                  <a:t>The Normalized Difference Vegetation Index (NDVI) is the most commonly used remotely sensed measure of vegetation.</a:t>
                </a:r>
              </a:p>
              <a:p>
                <a:r>
                  <a:rPr lang="en-US" dirty="0"/>
                  <a:t>It was developed in the 1970s as a simple way to assess vegetation density and health.</a:t>
                </a:r>
              </a:p>
              <a:p>
                <a:r>
                  <a:rPr lang="en-US" dirty="0"/>
                  <a:t>It is a simple equation:</a:t>
                </a:r>
              </a:p>
              <a:p>
                <a:pPr marL="457200" lvl="1"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𝑁𝐼𝑅</m:t>
                          </m:r>
                          <m:r>
                            <a:rPr lang="en-US" b="0" i="1" smtClean="0">
                              <a:latin typeface="Cambria Math" panose="02040503050406030204" pitchFamily="18" charset="0"/>
                            </a:rPr>
                            <m:t> −</m:t>
                          </m:r>
                          <m:r>
                            <a:rPr lang="en-US" b="0" i="1" smtClean="0">
                              <a:latin typeface="Cambria Math" panose="02040503050406030204" pitchFamily="18" charset="0"/>
                            </a:rPr>
                            <m:t>𝑟𝑒𝑑</m:t>
                          </m:r>
                        </m:num>
                        <m:den>
                          <m:r>
                            <a:rPr lang="en-US" b="0" i="1" smtClean="0">
                              <a:latin typeface="Cambria Math" panose="02040503050406030204" pitchFamily="18" charset="0"/>
                            </a:rPr>
                            <m:t>𝑁𝐼𝑅</m:t>
                          </m:r>
                          <m:r>
                            <a:rPr lang="en-US" b="0" i="1" smtClean="0">
                              <a:latin typeface="Cambria Math" panose="02040503050406030204" pitchFamily="18" charset="0"/>
                            </a:rPr>
                            <m:t>+</m:t>
                          </m:r>
                          <m:r>
                            <a:rPr lang="en-US" b="0" i="1" smtClean="0">
                              <a:latin typeface="Cambria Math" panose="02040503050406030204" pitchFamily="18" charset="0"/>
                            </a:rPr>
                            <m:t>𝑟𝑒𝑑</m:t>
                          </m:r>
                        </m:den>
                      </m:f>
                    </m:oMath>
                  </m:oMathPara>
                </a14:m>
                <a:endParaRPr lang="en-US" dirty="0"/>
              </a:p>
              <a:p>
                <a:pPr marL="457200" lvl="1" indent="0" algn="ctr">
                  <a:buNone/>
                </a:pPr>
                <a:endParaRPr lang="en-US" dirty="0"/>
              </a:p>
              <a:p>
                <a:pPr marL="228600" lvl="1"/>
                <a:r>
                  <a:rPr lang="en-US" sz="2800" dirty="0"/>
                  <a:t>Since reflectance is always positive, this equation results in values that range from -1 to +1.</a:t>
                </a:r>
              </a:p>
              <a:p>
                <a:pPr marL="228600" lvl="1"/>
                <a:endParaRPr lang="en-US" sz="2800" dirty="0"/>
              </a:p>
              <a:p>
                <a:pPr marL="457200" lvl="1" indent="0" algn="ctr">
                  <a:buNone/>
                </a:pPr>
                <a:endParaRPr lang="en-US" dirty="0"/>
              </a:p>
            </p:txBody>
          </p:sp>
        </mc:Choice>
        <mc:Fallback xmlns="">
          <p:sp>
            <p:nvSpPr>
              <p:cNvPr id="3" name="Content Placeholder 2">
                <a:extLst>
                  <a:ext uri="{FF2B5EF4-FFF2-40B4-BE49-F238E27FC236}">
                    <a16:creationId xmlns:a16="http://schemas.microsoft.com/office/drawing/2014/main" id="{80EA2D0B-1FA5-4D95-8EDF-DD822CB2CCB0}"/>
                  </a:ext>
                </a:extLst>
              </p:cNvPr>
              <p:cNvSpPr>
                <a:spLocks noGrp="1" noRot="1" noChangeAspect="1" noMove="1" noResize="1" noEditPoints="1" noAdjustHandles="1" noChangeArrowheads="1" noChangeShapeType="1" noTextEdit="1"/>
              </p:cNvSpPr>
              <p:nvPr>
                <p:ph idx="1"/>
              </p:nvPr>
            </p:nvSpPr>
            <p:spPr>
              <a:xfrm>
                <a:off x="838200" y="1540042"/>
                <a:ext cx="10515600" cy="4636921"/>
              </a:xfrm>
              <a:blipFill>
                <a:blip r:embed="rId3"/>
                <a:stretch>
                  <a:fillRect l="-1043" t="-2237"/>
                </a:stretch>
              </a:blipFill>
            </p:spPr>
            <p:txBody>
              <a:bodyPr/>
              <a:lstStyle/>
              <a:p>
                <a:r>
                  <a:rPr lang="en-US">
                    <a:noFill/>
                  </a:rPr>
                  <a:t> </a:t>
                </a:r>
              </a:p>
            </p:txBody>
          </p:sp>
        </mc:Fallback>
      </mc:AlternateContent>
    </p:spTree>
    <p:extLst>
      <p:ext uri="{BB962C8B-B14F-4D97-AF65-F5344CB8AC3E}">
        <p14:creationId xmlns:p14="http://schemas.microsoft.com/office/powerpoint/2010/main" val="216142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51F0-1E00-448D-AF23-E4E4FDDBE9A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0AD7CD5-2A3A-44D5-BE85-1D6919866554}"/>
              </a:ext>
            </a:extLst>
          </p:cNvPr>
          <p:cNvSpPr>
            <a:spLocks noGrp="1"/>
          </p:cNvSpPr>
          <p:nvPr>
            <p:ph idx="1"/>
          </p:nvPr>
        </p:nvSpPr>
        <p:spPr/>
        <p:txBody>
          <a:bodyPr/>
          <a:lstStyle/>
          <a:p>
            <a:r>
              <a:rPr lang="en-US" dirty="0"/>
              <a:t>Talk through some NDVI calculations:</a:t>
            </a:r>
          </a:p>
          <a:p>
            <a:pPr lvl="1"/>
            <a:r>
              <a:rPr lang="en-US" dirty="0"/>
              <a:t>1 Green Leaf: NIR = 40%, red = 5%</a:t>
            </a:r>
          </a:p>
          <a:p>
            <a:pPr lvl="1"/>
            <a:r>
              <a:rPr lang="en-US" dirty="0"/>
              <a:t>3 Green Leaves: NIR = 80%, red = 5%</a:t>
            </a:r>
          </a:p>
          <a:p>
            <a:pPr lvl="1"/>
            <a:r>
              <a:rPr lang="en-US" dirty="0"/>
              <a:t>Soil: NIR = 25%, red = 10%</a:t>
            </a:r>
          </a:p>
          <a:p>
            <a:pPr lvl="1"/>
            <a:r>
              <a:rPr lang="en-US" dirty="0"/>
              <a:t>Water: NIR = 0%, red = 3%</a:t>
            </a:r>
          </a:p>
          <a:p>
            <a:pPr lvl="1"/>
            <a:endParaRPr lang="en-US" dirty="0"/>
          </a:p>
        </p:txBody>
      </p:sp>
    </p:spTree>
    <p:extLst>
      <p:ext uri="{BB962C8B-B14F-4D97-AF65-F5344CB8AC3E}">
        <p14:creationId xmlns:p14="http://schemas.microsoft.com/office/powerpoint/2010/main" val="7873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B78A-4583-47E0-A867-9B6F1CE50FD1}"/>
              </a:ext>
            </a:extLst>
          </p:cNvPr>
          <p:cNvSpPr>
            <a:spLocks noGrp="1"/>
          </p:cNvSpPr>
          <p:nvPr>
            <p:ph type="title"/>
          </p:nvPr>
        </p:nvSpPr>
        <p:spPr/>
        <p:txBody>
          <a:bodyPr/>
          <a:lstStyle/>
          <a:p>
            <a:r>
              <a:rPr lang="en-US" dirty="0"/>
              <a:t>How does LiDAR work?</a:t>
            </a:r>
          </a:p>
        </p:txBody>
      </p:sp>
      <p:pic>
        <p:nvPicPr>
          <p:cNvPr id="4" name="Online Media 3" title="How Does LiDAR Remote Sensing Work? Light Detection and Ranging">
            <a:hlinkClick r:id="" action="ppaction://media"/>
            <a:extLst>
              <a:ext uri="{FF2B5EF4-FFF2-40B4-BE49-F238E27FC236}">
                <a16:creationId xmlns:a16="http://schemas.microsoft.com/office/drawing/2014/main" id="{BEF2BF74-ABA3-4389-90C6-1C7D3E1FA988}"/>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
        <p:nvSpPr>
          <p:cNvPr id="5" name="TextBox 4">
            <a:extLst>
              <a:ext uri="{FF2B5EF4-FFF2-40B4-BE49-F238E27FC236}">
                <a16:creationId xmlns:a16="http://schemas.microsoft.com/office/drawing/2014/main" id="{A2CDF382-D1BB-461F-BD3C-F3D781B7FF91}"/>
              </a:ext>
            </a:extLst>
          </p:cNvPr>
          <p:cNvSpPr txBox="1"/>
          <p:nvPr/>
        </p:nvSpPr>
        <p:spPr>
          <a:xfrm>
            <a:off x="2526619" y="6124657"/>
            <a:ext cx="7588359" cy="369332"/>
          </a:xfrm>
          <a:prstGeom prst="rect">
            <a:avLst/>
          </a:prstGeom>
          <a:noFill/>
        </p:spPr>
        <p:txBody>
          <a:bodyPr wrap="none" rtlCol="0">
            <a:spAutoFit/>
          </a:bodyPr>
          <a:lstStyle/>
          <a:p>
            <a:r>
              <a:rPr lang="en-US" dirty="0"/>
              <a:t>NEON Science - </a:t>
            </a:r>
            <a:r>
              <a:rPr lang="en-US" dirty="0">
                <a:hlinkClick r:id="rId4"/>
              </a:rPr>
              <a:t>https://www.youtube.com/watch?v=EYbhNSUnIdU&amp;t=3s</a:t>
            </a:r>
            <a:r>
              <a:rPr lang="en-US" dirty="0"/>
              <a:t> - CCA</a:t>
            </a:r>
          </a:p>
        </p:txBody>
      </p:sp>
    </p:spTree>
    <p:extLst>
      <p:ext uri="{BB962C8B-B14F-4D97-AF65-F5344CB8AC3E}">
        <p14:creationId xmlns:p14="http://schemas.microsoft.com/office/powerpoint/2010/main" val="50243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FD83-3B5E-41EB-BB13-8D294741AE4A}"/>
              </a:ext>
            </a:extLst>
          </p:cNvPr>
          <p:cNvSpPr>
            <a:spLocks noGrp="1"/>
          </p:cNvSpPr>
          <p:nvPr>
            <p:ph type="title"/>
          </p:nvPr>
        </p:nvSpPr>
        <p:spPr/>
        <p:txBody>
          <a:bodyPr/>
          <a:lstStyle/>
          <a:p>
            <a:r>
              <a:rPr lang="en-US" dirty="0"/>
              <a:t>How do we quantify topography?</a:t>
            </a:r>
          </a:p>
        </p:txBody>
      </p:sp>
      <p:sp>
        <p:nvSpPr>
          <p:cNvPr id="3" name="Content Placeholder 2">
            <a:extLst>
              <a:ext uri="{FF2B5EF4-FFF2-40B4-BE49-F238E27FC236}">
                <a16:creationId xmlns:a16="http://schemas.microsoft.com/office/drawing/2014/main" id="{410ADEAE-A94B-430C-A758-7080FE4EC95F}"/>
              </a:ext>
            </a:extLst>
          </p:cNvPr>
          <p:cNvSpPr>
            <a:spLocks noGrp="1"/>
          </p:cNvSpPr>
          <p:nvPr>
            <p:ph idx="1"/>
          </p:nvPr>
        </p:nvSpPr>
        <p:spPr>
          <a:xfrm>
            <a:off x="838200" y="1450731"/>
            <a:ext cx="7016262" cy="4726232"/>
          </a:xfrm>
        </p:spPr>
        <p:txBody>
          <a:bodyPr/>
          <a:lstStyle/>
          <a:p>
            <a:r>
              <a:rPr lang="en-US" b="1" dirty="0"/>
              <a:t>Topography </a:t>
            </a:r>
            <a:r>
              <a:rPr lang="en-US" dirty="0"/>
              <a:t>is the study of the shape and features of land surfaces.</a:t>
            </a:r>
          </a:p>
          <a:p>
            <a:r>
              <a:rPr lang="en-US" dirty="0"/>
              <a:t>Historically, </a:t>
            </a:r>
            <a:r>
              <a:rPr lang="en-US" b="1" dirty="0"/>
              <a:t>elevation</a:t>
            </a:r>
            <a:r>
              <a:rPr lang="en-US" dirty="0"/>
              <a:t> was mapped using </a:t>
            </a:r>
            <a:r>
              <a:rPr lang="en-US" b="1" dirty="0"/>
              <a:t>contour lines</a:t>
            </a:r>
            <a:r>
              <a:rPr lang="en-US" dirty="0"/>
              <a:t>, where a line represents an elevation level.</a:t>
            </a:r>
          </a:p>
          <a:p>
            <a:r>
              <a:rPr lang="en-US" dirty="0"/>
              <a:t>Today, </a:t>
            </a:r>
            <a:r>
              <a:rPr lang="en-US" b="1" dirty="0"/>
              <a:t>Digital Elevation Models </a:t>
            </a:r>
            <a:r>
              <a:rPr lang="en-US" dirty="0"/>
              <a:t>(DEMs) represent elevation using a </a:t>
            </a:r>
            <a:r>
              <a:rPr lang="en-US" b="1" dirty="0"/>
              <a:t>raster</a:t>
            </a:r>
            <a:r>
              <a:rPr lang="en-US" dirty="0"/>
              <a:t> (gridded) data format.</a:t>
            </a:r>
          </a:p>
          <a:p>
            <a:r>
              <a:rPr lang="en-US" dirty="0"/>
              <a:t>From a DEM we can calculate topographic metrics like </a:t>
            </a:r>
            <a:r>
              <a:rPr lang="en-US" b="1" dirty="0"/>
              <a:t>slope</a:t>
            </a:r>
            <a:r>
              <a:rPr lang="en-US" dirty="0"/>
              <a:t> &amp; </a:t>
            </a:r>
            <a:r>
              <a:rPr lang="en-US" b="1" dirty="0"/>
              <a:t>aspect</a:t>
            </a:r>
            <a:r>
              <a:rPr lang="en-US" dirty="0"/>
              <a:t>.</a:t>
            </a:r>
          </a:p>
        </p:txBody>
      </p:sp>
      <p:pic>
        <p:nvPicPr>
          <p:cNvPr id="1026" name="Picture 2">
            <a:extLst>
              <a:ext uri="{FF2B5EF4-FFF2-40B4-BE49-F238E27FC236}">
                <a16:creationId xmlns:a16="http://schemas.microsoft.com/office/drawing/2014/main" id="{0A8E747B-D443-42EA-8EC1-254E09E86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523" y="137747"/>
            <a:ext cx="3317631" cy="3317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1199F6-664D-433B-974F-32E123111C4D}"/>
              </a:ext>
            </a:extLst>
          </p:cNvPr>
          <p:cNvSpPr txBox="1"/>
          <p:nvPr/>
        </p:nvSpPr>
        <p:spPr>
          <a:xfrm>
            <a:off x="8651631" y="3420209"/>
            <a:ext cx="3411415" cy="307777"/>
          </a:xfrm>
          <a:prstGeom prst="rect">
            <a:avLst/>
          </a:prstGeom>
          <a:noFill/>
        </p:spPr>
        <p:txBody>
          <a:bodyPr wrap="square" rtlCol="0">
            <a:spAutoFit/>
          </a:bodyPr>
          <a:lstStyle/>
          <a:p>
            <a:r>
              <a:rPr lang="en-US" sz="1400" dirty="0"/>
              <a:t>USGS Topographic Map</a:t>
            </a:r>
          </a:p>
        </p:txBody>
      </p:sp>
      <p:pic>
        <p:nvPicPr>
          <p:cNvPr id="1032" name="Picture 8">
            <a:extLst>
              <a:ext uri="{FF2B5EF4-FFF2-40B4-BE49-F238E27FC236}">
                <a16:creationId xmlns:a16="http://schemas.microsoft.com/office/drawing/2014/main" id="{FCA01E09-6601-43CA-9315-105890DF6C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698522" y="3777762"/>
            <a:ext cx="3317631" cy="27314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299944-0FA8-475A-A375-8F10C21978D7}"/>
              </a:ext>
            </a:extLst>
          </p:cNvPr>
          <p:cNvSpPr txBox="1"/>
          <p:nvPr/>
        </p:nvSpPr>
        <p:spPr>
          <a:xfrm>
            <a:off x="8651631" y="6456486"/>
            <a:ext cx="3411415" cy="307777"/>
          </a:xfrm>
          <a:prstGeom prst="rect">
            <a:avLst/>
          </a:prstGeom>
          <a:noFill/>
        </p:spPr>
        <p:txBody>
          <a:bodyPr wrap="square" rtlCol="0">
            <a:spAutoFit/>
          </a:bodyPr>
          <a:lstStyle/>
          <a:p>
            <a:r>
              <a:rPr lang="en-US" sz="1400" dirty="0"/>
              <a:t>DEM of the surface of the Moon (NASA)</a:t>
            </a:r>
          </a:p>
        </p:txBody>
      </p:sp>
    </p:spTree>
    <p:extLst>
      <p:ext uri="{BB962C8B-B14F-4D97-AF65-F5344CB8AC3E}">
        <p14:creationId xmlns:p14="http://schemas.microsoft.com/office/powerpoint/2010/main" val="259827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F9C1-E214-4AA0-B815-F0DF771CE249}"/>
              </a:ext>
            </a:extLst>
          </p:cNvPr>
          <p:cNvSpPr>
            <a:spLocks noGrp="1"/>
          </p:cNvSpPr>
          <p:nvPr>
            <p:ph type="title"/>
          </p:nvPr>
        </p:nvSpPr>
        <p:spPr/>
        <p:txBody>
          <a:bodyPr/>
          <a:lstStyle/>
          <a:p>
            <a:r>
              <a:rPr lang="en-US" dirty="0"/>
              <a:t>Slope</a:t>
            </a:r>
          </a:p>
        </p:txBody>
      </p:sp>
      <p:sp>
        <p:nvSpPr>
          <p:cNvPr id="3" name="Content Placeholder 2">
            <a:extLst>
              <a:ext uri="{FF2B5EF4-FFF2-40B4-BE49-F238E27FC236}">
                <a16:creationId xmlns:a16="http://schemas.microsoft.com/office/drawing/2014/main" id="{BE2DEA6C-FE3E-42E4-B14F-7E98072B346A}"/>
              </a:ext>
            </a:extLst>
          </p:cNvPr>
          <p:cNvSpPr>
            <a:spLocks noGrp="1"/>
          </p:cNvSpPr>
          <p:nvPr>
            <p:ph idx="1"/>
          </p:nvPr>
        </p:nvSpPr>
        <p:spPr>
          <a:xfrm>
            <a:off x="838200" y="1453662"/>
            <a:ext cx="10515600" cy="4723301"/>
          </a:xfrm>
        </p:spPr>
        <p:txBody>
          <a:bodyPr/>
          <a:lstStyle/>
          <a:p>
            <a:pPr marL="0" indent="0">
              <a:buNone/>
            </a:pPr>
            <a:r>
              <a:rPr lang="en-US" dirty="0"/>
              <a:t>Slope is calculated either as the </a:t>
            </a:r>
            <a:r>
              <a:rPr lang="en-US" b="1" dirty="0"/>
              <a:t>angle</a:t>
            </a:r>
            <a:r>
              <a:rPr lang="en-US" dirty="0"/>
              <a:t> between two points or as a </a:t>
            </a:r>
            <a:r>
              <a:rPr lang="en-US" b="1" dirty="0"/>
              <a:t>ratio or percentage</a:t>
            </a:r>
            <a:r>
              <a:rPr lang="en-US" dirty="0"/>
              <a:t> of rise (elevation) over run (distance).</a:t>
            </a:r>
          </a:p>
        </p:txBody>
      </p:sp>
      <p:graphicFrame>
        <p:nvGraphicFramePr>
          <p:cNvPr id="13" name="Table 13">
            <a:extLst>
              <a:ext uri="{FF2B5EF4-FFF2-40B4-BE49-F238E27FC236}">
                <a16:creationId xmlns:a16="http://schemas.microsoft.com/office/drawing/2014/main" id="{30004BCF-0DC3-4F0E-BD62-956BC0A73E2B}"/>
              </a:ext>
            </a:extLst>
          </p:cNvPr>
          <p:cNvGraphicFramePr>
            <a:graphicFrameLocks noGrp="1"/>
          </p:cNvGraphicFramePr>
          <p:nvPr>
            <p:extLst>
              <p:ext uri="{D42A27DB-BD31-4B8C-83A1-F6EECF244321}">
                <p14:modId xmlns:p14="http://schemas.microsoft.com/office/powerpoint/2010/main" val="1162700359"/>
              </p:ext>
            </p:extLst>
          </p:nvPr>
        </p:nvGraphicFramePr>
        <p:xfrm>
          <a:off x="301874" y="3032658"/>
          <a:ext cx="2065215" cy="1992591"/>
        </p:xfrm>
        <a:graphic>
          <a:graphicData uri="http://schemas.openxmlformats.org/drawingml/2006/table">
            <a:tbl>
              <a:tblPr firstRow="1" bandRow="1">
                <a:tableStyleId>{5940675A-B579-460E-94D1-54222C63F5DA}</a:tableStyleId>
              </a:tblPr>
              <a:tblGrid>
                <a:gridCol w="688405">
                  <a:extLst>
                    <a:ext uri="{9D8B030D-6E8A-4147-A177-3AD203B41FA5}">
                      <a16:colId xmlns:a16="http://schemas.microsoft.com/office/drawing/2014/main" val="3135679442"/>
                    </a:ext>
                  </a:extLst>
                </a:gridCol>
                <a:gridCol w="688405">
                  <a:extLst>
                    <a:ext uri="{9D8B030D-6E8A-4147-A177-3AD203B41FA5}">
                      <a16:colId xmlns:a16="http://schemas.microsoft.com/office/drawing/2014/main" val="548279659"/>
                    </a:ext>
                  </a:extLst>
                </a:gridCol>
                <a:gridCol w="688405">
                  <a:extLst>
                    <a:ext uri="{9D8B030D-6E8A-4147-A177-3AD203B41FA5}">
                      <a16:colId xmlns:a16="http://schemas.microsoft.com/office/drawing/2014/main" val="589359552"/>
                    </a:ext>
                  </a:extLst>
                </a:gridCol>
              </a:tblGrid>
              <a:tr h="668625">
                <a:tc>
                  <a:txBody>
                    <a:bodyPr/>
                    <a:lstStyle/>
                    <a:p>
                      <a:pPr algn="ctr"/>
                      <a:r>
                        <a:rPr lang="en-US" dirty="0"/>
                        <a:t>15</a:t>
                      </a:r>
                    </a:p>
                  </a:txBody>
                  <a:tcPr anchor="ctr"/>
                </a:tc>
                <a:tc>
                  <a:txBody>
                    <a:bodyPr/>
                    <a:lstStyle/>
                    <a:p>
                      <a:pPr algn="ctr"/>
                      <a:r>
                        <a:rPr lang="en-US" dirty="0"/>
                        <a:t>12</a:t>
                      </a:r>
                    </a:p>
                  </a:txBody>
                  <a:tcPr anchor="ctr"/>
                </a:tc>
                <a:tc>
                  <a:txBody>
                    <a:bodyPr/>
                    <a:lstStyle/>
                    <a:p>
                      <a:pPr algn="ctr"/>
                      <a:r>
                        <a:rPr lang="en-US" dirty="0"/>
                        <a:t>13</a:t>
                      </a:r>
                    </a:p>
                  </a:txBody>
                  <a:tcPr anchor="ctr"/>
                </a:tc>
                <a:extLst>
                  <a:ext uri="{0D108BD9-81ED-4DB2-BD59-A6C34878D82A}">
                    <a16:rowId xmlns:a16="http://schemas.microsoft.com/office/drawing/2014/main" val="1134729491"/>
                  </a:ext>
                </a:extLst>
              </a:tr>
              <a:tr h="661983">
                <a:tc>
                  <a:txBody>
                    <a:bodyPr/>
                    <a:lstStyle/>
                    <a:p>
                      <a:pPr algn="ctr"/>
                      <a:r>
                        <a:rPr lang="en-US" dirty="0"/>
                        <a:t>8</a:t>
                      </a:r>
                    </a:p>
                  </a:txBody>
                  <a:tcPr anchor="ctr"/>
                </a:tc>
                <a:tc>
                  <a:txBody>
                    <a:bodyPr/>
                    <a:lstStyle/>
                    <a:p>
                      <a:pPr algn="ctr"/>
                      <a:r>
                        <a:rPr lang="en-US" dirty="0"/>
                        <a:t>11</a:t>
                      </a:r>
                    </a:p>
                  </a:txBody>
                  <a:tcPr anchor="ctr"/>
                </a:tc>
                <a:tc>
                  <a:txBody>
                    <a:bodyPr/>
                    <a:lstStyle/>
                    <a:p>
                      <a:pPr algn="ctr"/>
                      <a:r>
                        <a:rPr lang="en-US" dirty="0"/>
                        <a:t>10</a:t>
                      </a:r>
                    </a:p>
                  </a:txBody>
                  <a:tcPr anchor="ctr"/>
                </a:tc>
                <a:extLst>
                  <a:ext uri="{0D108BD9-81ED-4DB2-BD59-A6C34878D82A}">
                    <a16:rowId xmlns:a16="http://schemas.microsoft.com/office/drawing/2014/main" val="718506471"/>
                  </a:ext>
                </a:extLst>
              </a:tr>
              <a:tr h="661983">
                <a:tc>
                  <a:txBody>
                    <a:bodyPr/>
                    <a:lstStyle/>
                    <a:p>
                      <a:pPr algn="ctr"/>
                      <a:r>
                        <a:rPr lang="en-US" dirty="0"/>
                        <a:t>7</a:t>
                      </a:r>
                    </a:p>
                  </a:txBody>
                  <a:tcPr anchor="ctr"/>
                </a:tc>
                <a:tc>
                  <a:txBody>
                    <a:bodyPr/>
                    <a:lstStyle/>
                    <a:p>
                      <a:pPr algn="ctr"/>
                      <a:r>
                        <a:rPr lang="en-US" dirty="0"/>
                        <a:t>6</a:t>
                      </a:r>
                    </a:p>
                  </a:txBody>
                  <a:tcPr anchor="ctr"/>
                </a:tc>
                <a:tc>
                  <a:txBody>
                    <a:bodyPr/>
                    <a:lstStyle/>
                    <a:p>
                      <a:pPr algn="ctr"/>
                      <a:r>
                        <a:rPr lang="en-US" dirty="0"/>
                        <a:t>8</a:t>
                      </a:r>
                    </a:p>
                  </a:txBody>
                  <a:tcPr anchor="ctr"/>
                </a:tc>
                <a:extLst>
                  <a:ext uri="{0D108BD9-81ED-4DB2-BD59-A6C34878D82A}">
                    <a16:rowId xmlns:a16="http://schemas.microsoft.com/office/drawing/2014/main" val="1225692776"/>
                  </a:ext>
                </a:extLst>
              </a:tr>
            </a:tbl>
          </a:graphicData>
        </a:graphic>
      </p:graphicFrame>
      <p:grpSp>
        <p:nvGrpSpPr>
          <p:cNvPr id="18" name="Group 17">
            <a:extLst>
              <a:ext uri="{FF2B5EF4-FFF2-40B4-BE49-F238E27FC236}">
                <a16:creationId xmlns:a16="http://schemas.microsoft.com/office/drawing/2014/main" id="{9E835729-1CEB-4C19-993C-32831B9ECA11}"/>
              </a:ext>
            </a:extLst>
          </p:cNvPr>
          <p:cNvGrpSpPr/>
          <p:nvPr/>
        </p:nvGrpSpPr>
        <p:grpSpPr>
          <a:xfrm>
            <a:off x="2914232" y="2729749"/>
            <a:ext cx="2674326" cy="2598409"/>
            <a:chOff x="4089596" y="2821169"/>
            <a:chExt cx="2674326" cy="2598409"/>
          </a:xfrm>
        </p:grpSpPr>
        <p:sp>
          <p:nvSpPr>
            <p:cNvPr id="4" name="Cube 3">
              <a:extLst>
                <a:ext uri="{FF2B5EF4-FFF2-40B4-BE49-F238E27FC236}">
                  <a16:creationId xmlns:a16="http://schemas.microsoft.com/office/drawing/2014/main" id="{119EC06D-58DB-4BB8-8AE2-1D68ED1DF9AE}"/>
                </a:ext>
              </a:extLst>
            </p:cNvPr>
            <p:cNvSpPr/>
            <p:nvPr/>
          </p:nvSpPr>
          <p:spPr>
            <a:xfrm>
              <a:off x="4536832" y="2821169"/>
              <a:ext cx="890953" cy="2153754"/>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A5FD5EE0-6A07-4C61-B61A-CE0CE552EFAB}"/>
                </a:ext>
              </a:extLst>
            </p:cNvPr>
            <p:cNvSpPr/>
            <p:nvPr/>
          </p:nvSpPr>
          <p:spPr>
            <a:xfrm>
              <a:off x="5205047" y="3272763"/>
              <a:ext cx="890953" cy="1702160"/>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61E29254-D35B-446E-8F23-F6E6C15B8D1E}"/>
                </a:ext>
              </a:extLst>
            </p:cNvPr>
            <p:cNvSpPr/>
            <p:nvPr/>
          </p:nvSpPr>
          <p:spPr>
            <a:xfrm>
              <a:off x="4314093" y="3931675"/>
              <a:ext cx="890953" cy="1262146"/>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5F16DC9E-2AC7-416C-9831-E08128BB5AC7}"/>
                </a:ext>
              </a:extLst>
            </p:cNvPr>
            <p:cNvSpPr/>
            <p:nvPr/>
          </p:nvSpPr>
          <p:spPr>
            <a:xfrm>
              <a:off x="5872969" y="3017414"/>
              <a:ext cx="890953" cy="1957509"/>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B14E45EB-FF81-44BE-9DB2-95354755AA26}"/>
                </a:ext>
              </a:extLst>
            </p:cNvPr>
            <p:cNvSpPr/>
            <p:nvPr/>
          </p:nvSpPr>
          <p:spPr>
            <a:xfrm>
              <a:off x="4978498" y="3711667"/>
              <a:ext cx="890953" cy="1482154"/>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id="{4D3451F8-BFBC-47FB-9771-A2C9CD4D4741}"/>
                </a:ext>
              </a:extLst>
            </p:cNvPr>
            <p:cNvSpPr/>
            <p:nvPr/>
          </p:nvSpPr>
          <p:spPr>
            <a:xfrm>
              <a:off x="5650523" y="3826338"/>
              <a:ext cx="890953" cy="1367483"/>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id="{873C41F4-4A6D-4F80-999D-2147A095A57E}"/>
                </a:ext>
              </a:extLst>
            </p:cNvPr>
            <p:cNvSpPr/>
            <p:nvPr/>
          </p:nvSpPr>
          <p:spPr>
            <a:xfrm>
              <a:off x="4089596" y="4400840"/>
              <a:ext cx="890953" cy="1018738"/>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0D9EDE23-7E9A-4B1C-BD87-D76351764216}"/>
                </a:ext>
              </a:extLst>
            </p:cNvPr>
            <p:cNvSpPr/>
            <p:nvPr/>
          </p:nvSpPr>
          <p:spPr>
            <a:xfrm>
              <a:off x="4754291" y="4587240"/>
              <a:ext cx="890953" cy="832338"/>
            </a:xfrm>
            <a:prstGeom prst="cube">
              <a:avLst>
                <a:gd name="adj" fmla="val 2728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78DB78C8-DE61-4EFD-BE97-6BCAF198E9AC}"/>
                </a:ext>
              </a:extLst>
            </p:cNvPr>
            <p:cNvSpPr/>
            <p:nvPr/>
          </p:nvSpPr>
          <p:spPr>
            <a:xfrm>
              <a:off x="5422507" y="4317609"/>
              <a:ext cx="890953" cy="1101969"/>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868E7DD-12BC-4658-A3CE-4F60F1050B0C}"/>
              </a:ext>
            </a:extLst>
          </p:cNvPr>
          <p:cNvSpPr txBox="1"/>
          <p:nvPr/>
        </p:nvSpPr>
        <p:spPr>
          <a:xfrm>
            <a:off x="206707" y="5018971"/>
            <a:ext cx="1694823" cy="646331"/>
          </a:xfrm>
          <a:prstGeom prst="rect">
            <a:avLst/>
          </a:prstGeom>
          <a:noFill/>
        </p:spPr>
        <p:txBody>
          <a:bodyPr wrap="none" rtlCol="0">
            <a:spAutoFit/>
          </a:bodyPr>
          <a:lstStyle/>
          <a:p>
            <a:r>
              <a:rPr lang="en-US" dirty="0"/>
              <a:t>Digital Elevation</a:t>
            </a:r>
          </a:p>
          <a:p>
            <a:r>
              <a:rPr lang="en-US" dirty="0"/>
              <a:t>Model (DEM)</a:t>
            </a:r>
          </a:p>
        </p:txBody>
      </p:sp>
      <p:sp>
        <p:nvSpPr>
          <p:cNvPr id="17" name="TextBox 16">
            <a:extLst>
              <a:ext uri="{FF2B5EF4-FFF2-40B4-BE49-F238E27FC236}">
                <a16:creationId xmlns:a16="http://schemas.microsoft.com/office/drawing/2014/main" id="{82F0C09B-544B-4F24-832A-EC6E564D099C}"/>
              </a:ext>
            </a:extLst>
          </p:cNvPr>
          <p:cNvSpPr txBox="1"/>
          <p:nvPr/>
        </p:nvSpPr>
        <p:spPr>
          <a:xfrm>
            <a:off x="2811489" y="5342137"/>
            <a:ext cx="1843518" cy="369332"/>
          </a:xfrm>
          <a:prstGeom prst="rect">
            <a:avLst/>
          </a:prstGeom>
          <a:noFill/>
        </p:spPr>
        <p:txBody>
          <a:bodyPr wrap="none" rtlCol="0">
            <a:spAutoFit/>
          </a:bodyPr>
          <a:lstStyle/>
          <a:p>
            <a:r>
              <a:rPr lang="en-US" dirty="0"/>
              <a:t>Elevations of cells</a:t>
            </a:r>
          </a:p>
        </p:txBody>
      </p:sp>
      <p:sp>
        <p:nvSpPr>
          <p:cNvPr id="19" name="Arrow: Right 18">
            <a:extLst>
              <a:ext uri="{FF2B5EF4-FFF2-40B4-BE49-F238E27FC236}">
                <a16:creationId xmlns:a16="http://schemas.microsoft.com/office/drawing/2014/main" id="{DE86BCE8-CACE-4C7F-ACB3-01DDEA325ACF}"/>
              </a:ext>
            </a:extLst>
          </p:cNvPr>
          <p:cNvSpPr/>
          <p:nvPr/>
        </p:nvSpPr>
        <p:spPr>
          <a:xfrm>
            <a:off x="2483106" y="3786637"/>
            <a:ext cx="32922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2FC6959-B6A4-4370-AA41-25F8D9D0583B}"/>
              </a:ext>
            </a:extLst>
          </p:cNvPr>
          <p:cNvSpPr/>
          <p:nvPr/>
        </p:nvSpPr>
        <p:spPr>
          <a:xfrm>
            <a:off x="5706879" y="3786637"/>
            <a:ext cx="32922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820B11A-F3F7-487B-BB21-0AD6F4CEA17E}"/>
              </a:ext>
            </a:extLst>
          </p:cNvPr>
          <p:cNvGrpSpPr/>
          <p:nvPr/>
        </p:nvGrpSpPr>
        <p:grpSpPr>
          <a:xfrm>
            <a:off x="6095171" y="2729749"/>
            <a:ext cx="2674326" cy="2598409"/>
            <a:chOff x="6095171" y="2779010"/>
            <a:chExt cx="2674326" cy="2598409"/>
          </a:xfrm>
        </p:grpSpPr>
        <p:grpSp>
          <p:nvGrpSpPr>
            <p:cNvPr id="21" name="Group 20">
              <a:extLst>
                <a:ext uri="{FF2B5EF4-FFF2-40B4-BE49-F238E27FC236}">
                  <a16:creationId xmlns:a16="http://schemas.microsoft.com/office/drawing/2014/main" id="{0D7455FB-3A45-4E5D-A720-E4232E928DED}"/>
                </a:ext>
              </a:extLst>
            </p:cNvPr>
            <p:cNvGrpSpPr/>
            <p:nvPr/>
          </p:nvGrpSpPr>
          <p:grpSpPr>
            <a:xfrm>
              <a:off x="6095171" y="2779010"/>
              <a:ext cx="2674326" cy="2598409"/>
              <a:chOff x="4089596" y="2821169"/>
              <a:chExt cx="2674326" cy="2598409"/>
            </a:xfrm>
          </p:grpSpPr>
          <p:sp>
            <p:nvSpPr>
              <p:cNvPr id="22" name="Cube 21">
                <a:extLst>
                  <a:ext uri="{FF2B5EF4-FFF2-40B4-BE49-F238E27FC236}">
                    <a16:creationId xmlns:a16="http://schemas.microsoft.com/office/drawing/2014/main" id="{9D1A14B8-BEE3-4DCA-899D-FBB6CFE982F0}"/>
                  </a:ext>
                </a:extLst>
              </p:cNvPr>
              <p:cNvSpPr/>
              <p:nvPr/>
            </p:nvSpPr>
            <p:spPr>
              <a:xfrm>
                <a:off x="4536832" y="2821169"/>
                <a:ext cx="890953" cy="2153754"/>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A7E889D5-51D6-4AEA-878C-5144BA38184B}"/>
                  </a:ext>
                </a:extLst>
              </p:cNvPr>
              <p:cNvSpPr/>
              <p:nvPr/>
            </p:nvSpPr>
            <p:spPr>
              <a:xfrm>
                <a:off x="5205047" y="3272763"/>
                <a:ext cx="890953" cy="1702160"/>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a:extLst>
                  <a:ext uri="{FF2B5EF4-FFF2-40B4-BE49-F238E27FC236}">
                    <a16:creationId xmlns:a16="http://schemas.microsoft.com/office/drawing/2014/main" id="{C79D6FBD-6554-4C39-B544-20D194DDA188}"/>
                  </a:ext>
                </a:extLst>
              </p:cNvPr>
              <p:cNvSpPr/>
              <p:nvPr/>
            </p:nvSpPr>
            <p:spPr>
              <a:xfrm>
                <a:off x="4314093" y="3931675"/>
                <a:ext cx="890953" cy="1262146"/>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a:extLst>
                  <a:ext uri="{FF2B5EF4-FFF2-40B4-BE49-F238E27FC236}">
                    <a16:creationId xmlns:a16="http://schemas.microsoft.com/office/drawing/2014/main" id="{61BCB344-6AA7-4527-9BD7-104B29E795C6}"/>
                  </a:ext>
                </a:extLst>
              </p:cNvPr>
              <p:cNvSpPr/>
              <p:nvPr/>
            </p:nvSpPr>
            <p:spPr>
              <a:xfrm>
                <a:off x="5872969" y="3017414"/>
                <a:ext cx="890953" cy="1957509"/>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a:extLst>
                  <a:ext uri="{FF2B5EF4-FFF2-40B4-BE49-F238E27FC236}">
                    <a16:creationId xmlns:a16="http://schemas.microsoft.com/office/drawing/2014/main" id="{B5B2FA0B-46CD-4AF7-B2C4-C76C81EC948C}"/>
                  </a:ext>
                </a:extLst>
              </p:cNvPr>
              <p:cNvSpPr/>
              <p:nvPr/>
            </p:nvSpPr>
            <p:spPr>
              <a:xfrm>
                <a:off x="4978498" y="3711667"/>
                <a:ext cx="890953" cy="1482154"/>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a:extLst>
                  <a:ext uri="{FF2B5EF4-FFF2-40B4-BE49-F238E27FC236}">
                    <a16:creationId xmlns:a16="http://schemas.microsoft.com/office/drawing/2014/main" id="{EE0934EE-288F-4994-807E-55FBF0378A84}"/>
                  </a:ext>
                </a:extLst>
              </p:cNvPr>
              <p:cNvSpPr/>
              <p:nvPr/>
            </p:nvSpPr>
            <p:spPr>
              <a:xfrm>
                <a:off x="5650523" y="3826338"/>
                <a:ext cx="890953" cy="1367483"/>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1ABA4B05-AA21-445D-AD26-D3203DEC2D89}"/>
                  </a:ext>
                </a:extLst>
              </p:cNvPr>
              <p:cNvSpPr/>
              <p:nvPr/>
            </p:nvSpPr>
            <p:spPr>
              <a:xfrm>
                <a:off x="4089596" y="4400840"/>
                <a:ext cx="890953" cy="1018738"/>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BEA1FEE-3AA6-4EB5-A4DF-7C2D91C665B0}"/>
                  </a:ext>
                </a:extLst>
              </p:cNvPr>
              <p:cNvSpPr/>
              <p:nvPr/>
            </p:nvSpPr>
            <p:spPr>
              <a:xfrm>
                <a:off x="4754291" y="4587240"/>
                <a:ext cx="890953" cy="832338"/>
              </a:xfrm>
              <a:prstGeom prst="cube">
                <a:avLst>
                  <a:gd name="adj" fmla="val 2728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03C439B0-A6B7-4FA1-AEE6-ED46D40D1A14}"/>
                  </a:ext>
                </a:extLst>
              </p:cNvPr>
              <p:cNvSpPr/>
              <p:nvPr/>
            </p:nvSpPr>
            <p:spPr>
              <a:xfrm>
                <a:off x="5422507" y="4317609"/>
                <a:ext cx="890953" cy="1101969"/>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AF1B947C-41F9-4EAF-A34E-6FEDBBE82C0C}"/>
                </a:ext>
              </a:extLst>
            </p:cNvPr>
            <p:cNvCxnSpPr>
              <a:cxnSpLocks/>
            </p:cNvCxnSpPr>
            <p:nvPr/>
          </p:nvCxnSpPr>
          <p:spPr>
            <a:xfrm>
              <a:off x="6987883" y="2842663"/>
              <a:ext cx="448995" cy="9415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E2D2A2-F69D-4C32-88E4-E40778FD4060}"/>
                </a:ext>
              </a:extLst>
            </p:cNvPr>
            <p:cNvCxnSpPr>
              <a:cxnSpLocks/>
            </p:cNvCxnSpPr>
            <p:nvPr/>
          </p:nvCxnSpPr>
          <p:spPr>
            <a:xfrm flipH="1">
              <a:off x="7434385" y="3336624"/>
              <a:ext cx="183834" cy="4475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091A14-286A-47A0-BE8E-AFC82D9D4A71}"/>
                </a:ext>
              </a:extLst>
            </p:cNvPr>
            <p:cNvCxnSpPr>
              <a:cxnSpLocks/>
            </p:cNvCxnSpPr>
            <p:nvPr/>
          </p:nvCxnSpPr>
          <p:spPr>
            <a:xfrm flipH="1">
              <a:off x="7434828" y="3063828"/>
              <a:ext cx="919504" cy="7320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939385-5827-4B28-A23F-244E674A73F9}"/>
                </a:ext>
              </a:extLst>
            </p:cNvPr>
            <p:cNvCxnSpPr>
              <a:cxnSpLocks/>
            </p:cNvCxnSpPr>
            <p:nvPr/>
          </p:nvCxnSpPr>
          <p:spPr>
            <a:xfrm flipV="1">
              <a:off x="6770423" y="3784179"/>
              <a:ext cx="664405" cy="2063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DF6096-BD84-43D8-9BFF-529A38EA0B29}"/>
                </a:ext>
              </a:extLst>
            </p:cNvPr>
            <p:cNvCxnSpPr>
              <a:cxnSpLocks/>
            </p:cNvCxnSpPr>
            <p:nvPr/>
          </p:nvCxnSpPr>
          <p:spPr>
            <a:xfrm>
              <a:off x="7445585" y="3804692"/>
              <a:ext cx="693869" cy="941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CCFC53A-8F5C-4AEE-B58C-69AE9355016E}"/>
                </a:ext>
              </a:extLst>
            </p:cNvPr>
            <p:cNvCxnSpPr>
              <a:cxnSpLocks/>
            </p:cNvCxnSpPr>
            <p:nvPr/>
          </p:nvCxnSpPr>
          <p:spPr>
            <a:xfrm>
              <a:off x="7448812" y="3804692"/>
              <a:ext cx="419466" cy="5824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F650684-9489-4822-BE43-7AC967A60247}"/>
                </a:ext>
              </a:extLst>
            </p:cNvPr>
            <p:cNvCxnSpPr>
              <a:cxnSpLocks/>
            </p:cNvCxnSpPr>
            <p:nvPr/>
          </p:nvCxnSpPr>
          <p:spPr>
            <a:xfrm flipH="1">
              <a:off x="7196638" y="3784179"/>
              <a:ext cx="240975" cy="8904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08EC536-8359-431C-8000-6D998AC2AD35}"/>
                </a:ext>
              </a:extLst>
            </p:cNvPr>
            <p:cNvCxnSpPr>
              <a:cxnSpLocks/>
            </p:cNvCxnSpPr>
            <p:nvPr/>
          </p:nvCxnSpPr>
          <p:spPr>
            <a:xfrm flipV="1">
              <a:off x="6555545" y="3784179"/>
              <a:ext cx="883093" cy="68374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28DA345C-D93E-4138-9E15-8A3C729846F9}"/>
              </a:ext>
            </a:extLst>
          </p:cNvPr>
          <p:cNvSpPr txBox="1"/>
          <p:nvPr/>
        </p:nvSpPr>
        <p:spPr>
          <a:xfrm>
            <a:off x="6059059" y="5421293"/>
            <a:ext cx="2710728" cy="923330"/>
          </a:xfrm>
          <a:prstGeom prst="rect">
            <a:avLst/>
          </a:prstGeom>
          <a:noFill/>
        </p:spPr>
        <p:txBody>
          <a:bodyPr wrap="square" rtlCol="0">
            <a:spAutoFit/>
          </a:bodyPr>
          <a:lstStyle/>
          <a:p>
            <a:r>
              <a:rPr lang="en-US" dirty="0"/>
              <a:t>Calculate the angles between the center cell and the 8 surrounding cells</a:t>
            </a:r>
          </a:p>
        </p:txBody>
      </p:sp>
      <p:graphicFrame>
        <p:nvGraphicFramePr>
          <p:cNvPr id="58" name="Table 13">
            <a:extLst>
              <a:ext uri="{FF2B5EF4-FFF2-40B4-BE49-F238E27FC236}">
                <a16:creationId xmlns:a16="http://schemas.microsoft.com/office/drawing/2014/main" id="{F707E511-5178-44B6-8086-3D2AD58E556D}"/>
              </a:ext>
            </a:extLst>
          </p:cNvPr>
          <p:cNvGraphicFramePr>
            <a:graphicFrameLocks noGrp="1"/>
          </p:cNvGraphicFramePr>
          <p:nvPr>
            <p:extLst>
              <p:ext uri="{D42A27DB-BD31-4B8C-83A1-F6EECF244321}">
                <p14:modId xmlns:p14="http://schemas.microsoft.com/office/powerpoint/2010/main" val="459076612"/>
              </p:ext>
            </p:extLst>
          </p:nvPr>
        </p:nvGraphicFramePr>
        <p:xfrm>
          <a:off x="9529308" y="3032658"/>
          <a:ext cx="2065215" cy="1992591"/>
        </p:xfrm>
        <a:graphic>
          <a:graphicData uri="http://schemas.openxmlformats.org/drawingml/2006/table">
            <a:tbl>
              <a:tblPr firstRow="1" bandRow="1">
                <a:tableStyleId>{5940675A-B579-460E-94D1-54222C63F5DA}</a:tableStyleId>
              </a:tblPr>
              <a:tblGrid>
                <a:gridCol w="688405">
                  <a:extLst>
                    <a:ext uri="{9D8B030D-6E8A-4147-A177-3AD203B41FA5}">
                      <a16:colId xmlns:a16="http://schemas.microsoft.com/office/drawing/2014/main" val="3135679442"/>
                    </a:ext>
                  </a:extLst>
                </a:gridCol>
                <a:gridCol w="688405">
                  <a:extLst>
                    <a:ext uri="{9D8B030D-6E8A-4147-A177-3AD203B41FA5}">
                      <a16:colId xmlns:a16="http://schemas.microsoft.com/office/drawing/2014/main" val="548279659"/>
                    </a:ext>
                  </a:extLst>
                </a:gridCol>
                <a:gridCol w="688405">
                  <a:extLst>
                    <a:ext uri="{9D8B030D-6E8A-4147-A177-3AD203B41FA5}">
                      <a16:colId xmlns:a16="http://schemas.microsoft.com/office/drawing/2014/main" val="589359552"/>
                    </a:ext>
                  </a:extLst>
                </a:gridCol>
              </a:tblGrid>
              <a:tr h="668625">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134729491"/>
                  </a:ext>
                </a:extLst>
              </a:tr>
              <a:tr h="661983">
                <a:tc>
                  <a:txBody>
                    <a:bodyPr/>
                    <a:lstStyle/>
                    <a:p>
                      <a:pPr algn="ctr"/>
                      <a:endParaRPr lang="en-US" dirty="0"/>
                    </a:p>
                  </a:txBody>
                  <a:tcPr anchor="ctr"/>
                </a:tc>
                <a:tc>
                  <a:txBody>
                    <a:bodyPr/>
                    <a:lstStyle/>
                    <a:p>
                      <a:pPr algn="ctr"/>
                      <a:r>
                        <a:rPr lang="en-US" dirty="0"/>
                        <a:t>5%</a:t>
                      </a:r>
                    </a:p>
                  </a:txBody>
                  <a:tcPr anchor="ctr"/>
                </a:tc>
                <a:tc>
                  <a:txBody>
                    <a:bodyPr/>
                    <a:lstStyle/>
                    <a:p>
                      <a:pPr algn="ctr"/>
                      <a:endParaRPr lang="en-US" dirty="0"/>
                    </a:p>
                  </a:txBody>
                  <a:tcPr anchor="ctr"/>
                </a:tc>
                <a:extLst>
                  <a:ext uri="{0D108BD9-81ED-4DB2-BD59-A6C34878D82A}">
                    <a16:rowId xmlns:a16="http://schemas.microsoft.com/office/drawing/2014/main" val="718506471"/>
                  </a:ext>
                </a:extLst>
              </a:tr>
              <a:tr h="661983">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225692776"/>
                  </a:ext>
                </a:extLst>
              </a:tr>
            </a:tbl>
          </a:graphicData>
        </a:graphic>
      </p:graphicFrame>
      <p:sp>
        <p:nvSpPr>
          <p:cNvPr id="59" name="TextBox 58">
            <a:extLst>
              <a:ext uri="{FF2B5EF4-FFF2-40B4-BE49-F238E27FC236}">
                <a16:creationId xmlns:a16="http://schemas.microsoft.com/office/drawing/2014/main" id="{C2B16C0B-10FE-46C5-BBCE-4FC82C6A13B0}"/>
              </a:ext>
            </a:extLst>
          </p:cNvPr>
          <p:cNvSpPr txBox="1"/>
          <p:nvPr/>
        </p:nvSpPr>
        <p:spPr>
          <a:xfrm>
            <a:off x="9468974" y="5081592"/>
            <a:ext cx="2325024" cy="1200329"/>
          </a:xfrm>
          <a:prstGeom prst="rect">
            <a:avLst/>
          </a:prstGeom>
          <a:noFill/>
        </p:spPr>
        <p:txBody>
          <a:bodyPr wrap="square" rtlCol="0">
            <a:spAutoFit/>
          </a:bodyPr>
          <a:lstStyle/>
          <a:p>
            <a:r>
              <a:rPr lang="en-US" dirty="0"/>
              <a:t>Slope value assigned to center cell – either the maximum or mean of the 8 angles</a:t>
            </a:r>
          </a:p>
        </p:txBody>
      </p:sp>
      <p:sp>
        <p:nvSpPr>
          <p:cNvPr id="60" name="Arrow: Right 59">
            <a:extLst>
              <a:ext uri="{FF2B5EF4-FFF2-40B4-BE49-F238E27FC236}">
                <a16:creationId xmlns:a16="http://schemas.microsoft.com/office/drawing/2014/main" id="{284932C6-00CA-401E-8C91-979CE8A4D0CE}"/>
              </a:ext>
            </a:extLst>
          </p:cNvPr>
          <p:cNvSpPr/>
          <p:nvPr/>
        </p:nvSpPr>
        <p:spPr>
          <a:xfrm>
            <a:off x="9002375" y="3786637"/>
            <a:ext cx="32922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58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F120-6126-4B38-B42F-F94E30262B15}"/>
              </a:ext>
            </a:extLst>
          </p:cNvPr>
          <p:cNvSpPr>
            <a:spLocks noGrp="1"/>
          </p:cNvSpPr>
          <p:nvPr>
            <p:ph type="title"/>
          </p:nvPr>
        </p:nvSpPr>
        <p:spPr/>
        <p:txBody>
          <a:bodyPr/>
          <a:lstStyle/>
          <a:p>
            <a:r>
              <a:rPr lang="en-US" dirty="0"/>
              <a:t>Aspect</a:t>
            </a:r>
          </a:p>
        </p:txBody>
      </p:sp>
      <p:sp>
        <p:nvSpPr>
          <p:cNvPr id="4" name="Content Placeholder 2">
            <a:extLst>
              <a:ext uri="{FF2B5EF4-FFF2-40B4-BE49-F238E27FC236}">
                <a16:creationId xmlns:a16="http://schemas.microsoft.com/office/drawing/2014/main" id="{117D6561-F0FB-4698-925F-D430874F33D2}"/>
              </a:ext>
            </a:extLst>
          </p:cNvPr>
          <p:cNvSpPr>
            <a:spLocks noGrp="1"/>
          </p:cNvSpPr>
          <p:nvPr>
            <p:ph idx="1"/>
          </p:nvPr>
        </p:nvSpPr>
        <p:spPr>
          <a:xfrm>
            <a:off x="838200" y="1453662"/>
            <a:ext cx="7473462" cy="646331"/>
          </a:xfrm>
        </p:spPr>
        <p:txBody>
          <a:bodyPr/>
          <a:lstStyle/>
          <a:p>
            <a:pPr marL="0" indent="0">
              <a:buNone/>
            </a:pPr>
            <a:r>
              <a:rPr lang="en-US" dirty="0"/>
              <a:t>Aspect is the </a:t>
            </a:r>
            <a:r>
              <a:rPr lang="en-US" b="1" dirty="0"/>
              <a:t>compass direction a slope is facing</a:t>
            </a:r>
            <a:r>
              <a:rPr lang="en-US" dirty="0"/>
              <a:t>.</a:t>
            </a:r>
          </a:p>
        </p:txBody>
      </p:sp>
      <p:pic>
        <p:nvPicPr>
          <p:cNvPr id="5" name="Picture 4">
            <a:extLst>
              <a:ext uri="{FF2B5EF4-FFF2-40B4-BE49-F238E27FC236}">
                <a16:creationId xmlns:a16="http://schemas.microsoft.com/office/drawing/2014/main" id="{52D81A14-4658-4A5D-9E34-184A0A4B1F6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22122" y="1999554"/>
            <a:ext cx="4911967" cy="4114766"/>
          </a:xfrm>
          <a:prstGeom prst="rect">
            <a:avLst/>
          </a:prstGeom>
        </p:spPr>
      </p:pic>
      <p:sp>
        <p:nvSpPr>
          <p:cNvPr id="6" name="TextBox 5">
            <a:extLst>
              <a:ext uri="{FF2B5EF4-FFF2-40B4-BE49-F238E27FC236}">
                <a16:creationId xmlns:a16="http://schemas.microsoft.com/office/drawing/2014/main" id="{7B0893F7-F769-489E-AA1C-0BAFAFE74C21}"/>
              </a:ext>
            </a:extLst>
          </p:cNvPr>
          <p:cNvSpPr txBox="1"/>
          <p:nvPr/>
        </p:nvSpPr>
        <p:spPr>
          <a:xfrm>
            <a:off x="7010398" y="6082716"/>
            <a:ext cx="4423453" cy="646331"/>
          </a:xfrm>
          <a:prstGeom prst="rect">
            <a:avLst/>
          </a:prstGeom>
          <a:noFill/>
        </p:spPr>
        <p:txBody>
          <a:bodyPr wrap="square" rtlCol="0">
            <a:spAutoFit/>
          </a:bodyPr>
          <a:lstStyle/>
          <a:p>
            <a:r>
              <a:rPr lang="en-US" dirty="0"/>
              <a:t>Morgan Territory Regional Preserve in California (Google Earth)</a:t>
            </a:r>
          </a:p>
        </p:txBody>
      </p:sp>
      <p:sp>
        <p:nvSpPr>
          <p:cNvPr id="7" name="Content Placeholder 2">
            <a:extLst>
              <a:ext uri="{FF2B5EF4-FFF2-40B4-BE49-F238E27FC236}">
                <a16:creationId xmlns:a16="http://schemas.microsoft.com/office/drawing/2014/main" id="{6CD5DCB5-5D98-4E9F-9D68-AD4A96148412}"/>
              </a:ext>
            </a:extLst>
          </p:cNvPr>
          <p:cNvSpPr txBox="1">
            <a:spLocks/>
          </p:cNvSpPr>
          <p:nvPr/>
        </p:nvSpPr>
        <p:spPr>
          <a:xfrm>
            <a:off x="838200" y="2579077"/>
            <a:ext cx="5961185" cy="320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dry environments in the northern hemisphere, we often expect to find more vegetation on north-facing slopes. This is because north-facing slopes receive less sunlight and are therefore cooler and wetter than south-facing slopes.</a:t>
            </a:r>
          </a:p>
        </p:txBody>
      </p:sp>
    </p:spTree>
    <p:extLst>
      <p:ext uri="{BB962C8B-B14F-4D97-AF65-F5344CB8AC3E}">
        <p14:creationId xmlns:p14="http://schemas.microsoft.com/office/powerpoint/2010/main" val="259490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64BFE-18E4-476B-BB9D-32289CF0B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426" y="3101450"/>
            <a:ext cx="5981386" cy="3756550"/>
          </a:xfrm>
          <a:prstGeom prst="rect">
            <a:avLst/>
          </a:prstGeom>
        </p:spPr>
      </p:pic>
      <p:sp>
        <p:nvSpPr>
          <p:cNvPr id="2" name="Title 1">
            <a:extLst>
              <a:ext uri="{FF2B5EF4-FFF2-40B4-BE49-F238E27FC236}">
                <a16:creationId xmlns:a16="http://schemas.microsoft.com/office/drawing/2014/main" id="{9220B2B7-426B-4A10-80E1-83DD490B8CC2}"/>
              </a:ext>
            </a:extLst>
          </p:cNvPr>
          <p:cNvSpPr>
            <a:spLocks noGrp="1"/>
          </p:cNvSpPr>
          <p:nvPr>
            <p:ph type="title"/>
          </p:nvPr>
        </p:nvSpPr>
        <p:spPr/>
        <p:txBody>
          <a:bodyPr/>
          <a:lstStyle/>
          <a:p>
            <a:r>
              <a:rPr lang="en-US" dirty="0"/>
              <a:t>The problem with aspect</a:t>
            </a:r>
          </a:p>
        </p:txBody>
      </p:sp>
      <p:sp>
        <p:nvSpPr>
          <p:cNvPr id="3" name="Content Placeholder 2">
            <a:extLst>
              <a:ext uri="{FF2B5EF4-FFF2-40B4-BE49-F238E27FC236}">
                <a16:creationId xmlns:a16="http://schemas.microsoft.com/office/drawing/2014/main" id="{AD8DB854-BF9E-4661-B1A0-4096FBF393F4}"/>
              </a:ext>
            </a:extLst>
          </p:cNvPr>
          <p:cNvSpPr>
            <a:spLocks noGrp="1"/>
          </p:cNvSpPr>
          <p:nvPr>
            <p:ph idx="1"/>
          </p:nvPr>
        </p:nvSpPr>
        <p:spPr>
          <a:xfrm>
            <a:off x="4680284" y="1491912"/>
            <a:ext cx="6673515" cy="4576763"/>
          </a:xfrm>
        </p:spPr>
        <p:txBody>
          <a:bodyPr/>
          <a:lstStyle/>
          <a:p>
            <a:r>
              <a:rPr lang="en-US" dirty="0"/>
              <a:t>0 and 359 degrees are both facing north, so aspect doesn’t correspond to ‘what is north’ well.</a:t>
            </a:r>
          </a:p>
          <a:p>
            <a:r>
              <a:rPr lang="en-US" dirty="0"/>
              <a:t>If we take the cosine of aspect, it’s like a measure of “</a:t>
            </a:r>
            <a:r>
              <a:rPr lang="en-US" dirty="0" err="1"/>
              <a:t>northness</a:t>
            </a:r>
            <a:r>
              <a:rPr lang="en-US" dirty="0"/>
              <a:t>”</a:t>
            </a:r>
          </a:p>
        </p:txBody>
      </p:sp>
      <p:pic>
        <p:nvPicPr>
          <p:cNvPr id="1026" name="Picture 2" descr="Compass, Direction, Navigation, Travel, North">
            <a:extLst>
              <a:ext uri="{FF2B5EF4-FFF2-40B4-BE49-F238E27FC236}">
                <a16:creationId xmlns:a16="http://schemas.microsoft.com/office/drawing/2014/main" id="{15D3DBAE-BE5A-4758-AC00-835D297B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14500"/>
            <a:ext cx="31623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661DD1-82F0-4A43-89F4-0C55886E12CD}"/>
              </a:ext>
            </a:extLst>
          </p:cNvPr>
          <p:cNvSpPr txBox="1"/>
          <p:nvPr/>
        </p:nvSpPr>
        <p:spPr>
          <a:xfrm>
            <a:off x="9910886" y="3612621"/>
            <a:ext cx="1528010" cy="2585323"/>
          </a:xfrm>
          <a:prstGeom prst="rect">
            <a:avLst/>
          </a:prstGeom>
          <a:noFill/>
        </p:spPr>
        <p:txBody>
          <a:bodyPr wrap="square" rtlCol="0">
            <a:spAutoFit/>
          </a:bodyPr>
          <a:lstStyle/>
          <a:p>
            <a:r>
              <a:rPr lang="en-US" dirty="0"/>
              <a:t>North</a:t>
            </a:r>
          </a:p>
          <a:p>
            <a:endParaRPr lang="en-US" dirty="0"/>
          </a:p>
          <a:p>
            <a:endParaRPr lang="en-US" dirty="0"/>
          </a:p>
          <a:p>
            <a:endParaRPr lang="en-US" dirty="0"/>
          </a:p>
          <a:p>
            <a:endParaRPr lang="en-US" dirty="0"/>
          </a:p>
          <a:p>
            <a:endParaRPr lang="en-US" dirty="0"/>
          </a:p>
          <a:p>
            <a:endParaRPr lang="en-US" dirty="0"/>
          </a:p>
          <a:p>
            <a:endParaRPr lang="en-US" dirty="0"/>
          </a:p>
          <a:p>
            <a:r>
              <a:rPr lang="en-US" dirty="0"/>
              <a:t>South</a:t>
            </a:r>
          </a:p>
        </p:txBody>
      </p:sp>
    </p:spTree>
    <p:extLst>
      <p:ext uri="{BB962C8B-B14F-4D97-AF65-F5344CB8AC3E}">
        <p14:creationId xmlns:p14="http://schemas.microsoft.com/office/powerpoint/2010/main" val="130600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D02D-8DD0-4DE6-A35C-4E0356B1FF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6C0BA66-1CB7-4BD7-9016-DA116BCCF2A1}"/>
              </a:ext>
            </a:extLst>
          </p:cNvPr>
          <p:cNvSpPr>
            <a:spLocks noGrp="1"/>
          </p:cNvSpPr>
          <p:nvPr>
            <p:ph idx="1"/>
          </p:nvPr>
        </p:nvSpPr>
        <p:spPr/>
        <p:txBody>
          <a:bodyPr/>
          <a:lstStyle/>
          <a:p>
            <a:r>
              <a:rPr lang="en-US" dirty="0"/>
              <a:t>What are some ways we can measure relationships between two continuous variables?</a:t>
            </a:r>
          </a:p>
        </p:txBody>
      </p:sp>
    </p:spTree>
    <p:extLst>
      <p:ext uri="{BB962C8B-B14F-4D97-AF65-F5344CB8AC3E}">
        <p14:creationId xmlns:p14="http://schemas.microsoft.com/office/powerpoint/2010/main" val="26906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452B-F871-4435-9B43-BA8349CAE4F7}"/>
              </a:ext>
            </a:extLst>
          </p:cNvPr>
          <p:cNvSpPr>
            <a:spLocks noGrp="1"/>
          </p:cNvSpPr>
          <p:nvPr>
            <p:ph type="title"/>
          </p:nvPr>
        </p:nvSpPr>
        <p:spPr>
          <a:xfrm>
            <a:off x="838200" y="280904"/>
            <a:ext cx="10773578" cy="1325563"/>
          </a:xfrm>
        </p:spPr>
        <p:txBody>
          <a:bodyPr>
            <a:noAutofit/>
          </a:bodyPr>
          <a:lstStyle/>
          <a:p>
            <a:r>
              <a:rPr lang="en-US" dirty="0"/>
              <a:t>How does topography influence plant growth?</a:t>
            </a:r>
          </a:p>
        </p:txBody>
      </p:sp>
      <p:pic>
        <p:nvPicPr>
          <p:cNvPr id="1026" name="Picture 2">
            <a:extLst>
              <a:ext uri="{FF2B5EF4-FFF2-40B4-BE49-F238E27FC236}">
                <a16:creationId xmlns:a16="http://schemas.microsoft.com/office/drawing/2014/main" id="{2EA263E3-6D47-4A8E-8325-9B27F34A1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58" y="1612492"/>
            <a:ext cx="7747255" cy="4782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DF73F-D41B-46DD-8906-496ADB66F1D1}"/>
              </a:ext>
            </a:extLst>
          </p:cNvPr>
          <p:cNvSpPr txBox="1"/>
          <p:nvPr/>
        </p:nvSpPr>
        <p:spPr>
          <a:xfrm>
            <a:off x="4896466" y="6361474"/>
            <a:ext cx="5257800" cy="369332"/>
          </a:xfrm>
          <a:prstGeom prst="rect">
            <a:avLst/>
          </a:prstGeom>
          <a:noFill/>
        </p:spPr>
        <p:txBody>
          <a:bodyPr wrap="square" rtlCol="0">
            <a:spAutoFit/>
          </a:bodyPr>
          <a:lstStyle/>
          <a:p>
            <a:r>
              <a:rPr lang="en-US" dirty="0"/>
              <a:t>Humboldt &amp; </a:t>
            </a:r>
            <a:r>
              <a:rPr lang="en-US" dirty="0" err="1" smtClean="0"/>
              <a:t>Bonpland</a:t>
            </a:r>
            <a:r>
              <a:rPr lang="en-US" dirty="0" smtClean="0"/>
              <a:t>, </a:t>
            </a:r>
            <a:r>
              <a:rPr lang="en-US" dirty="0"/>
              <a:t>1807 – Chimborazo in Ecuador</a:t>
            </a:r>
          </a:p>
        </p:txBody>
      </p:sp>
    </p:spTree>
    <p:extLst>
      <p:ext uri="{BB962C8B-B14F-4D97-AF65-F5344CB8AC3E}">
        <p14:creationId xmlns:p14="http://schemas.microsoft.com/office/powerpoint/2010/main" val="324199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7888-BB3F-4D33-9258-A73CF423F644}"/>
              </a:ext>
            </a:extLst>
          </p:cNvPr>
          <p:cNvSpPr>
            <a:spLocks noGrp="1"/>
          </p:cNvSpPr>
          <p:nvPr>
            <p:ph type="title"/>
          </p:nvPr>
        </p:nvSpPr>
        <p:spPr/>
        <p:txBody>
          <a:bodyPr/>
          <a:lstStyle/>
          <a:p>
            <a:r>
              <a:rPr lang="en-US" dirty="0"/>
              <a:t>Expectations and Hypotheses</a:t>
            </a:r>
          </a:p>
        </p:txBody>
      </p:sp>
      <p:sp>
        <p:nvSpPr>
          <p:cNvPr id="3" name="Content Placeholder 2">
            <a:extLst>
              <a:ext uri="{FF2B5EF4-FFF2-40B4-BE49-F238E27FC236}">
                <a16:creationId xmlns:a16="http://schemas.microsoft.com/office/drawing/2014/main" id="{F25FCACD-7863-4573-BBC4-7FB652C2CDF2}"/>
              </a:ext>
            </a:extLst>
          </p:cNvPr>
          <p:cNvSpPr>
            <a:spLocks noGrp="1"/>
          </p:cNvSpPr>
          <p:nvPr>
            <p:ph idx="1"/>
          </p:nvPr>
        </p:nvSpPr>
        <p:spPr>
          <a:xfrm>
            <a:off x="838200" y="1524000"/>
            <a:ext cx="10515600" cy="4652963"/>
          </a:xfrm>
        </p:spPr>
        <p:txBody>
          <a:bodyPr/>
          <a:lstStyle/>
          <a:p>
            <a:r>
              <a:rPr lang="en-US" dirty="0"/>
              <a:t>So, knowing all of this, we can start to formulate some hypotheses (testable questions) about how strongly related topographic measures are to measures of plants.</a:t>
            </a:r>
          </a:p>
          <a:p>
            <a:r>
              <a:rPr lang="en-US" dirty="0"/>
              <a:t>In this </a:t>
            </a:r>
            <a:r>
              <a:rPr lang="en-US" dirty="0" smtClean="0"/>
              <a:t>exercise, </a:t>
            </a:r>
            <a:r>
              <a:rPr lang="en-US" dirty="0"/>
              <a:t>we are going to ask how closely related elevation, </a:t>
            </a:r>
            <a:r>
              <a:rPr lang="en-US" dirty="0" smtClean="0"/>
              <a:t>slope, </a:t>
            </a:r>
            <a:r>
              <a:rPr lang="en-US" dirty="0"/>
              <a:t>and the </a:t>
            </a:r>
            <a:r>
              <a:rPr lang="en-US" dirty="0" smtClean="0"/>
              <a:t>cosine </a:t>
            </a:r>
            <a:r>
              <a:rPr lang="en-US" dirty="0"/>
              <a:t>of aspect are to plant ‘greenness’ (NDVI) and vegetation height as measured by the NEON AOP.</a:t>
            </a:r>
          </a:p>
          <a:p>
            <a:r>
              <a:rPr lang="en-US" dirty="0"/>
              <a:t>First, how </a:t>
            </a:r>
            <a:r>
              <a:rPr lang="en-US" dirty="0" smtClean="0"/>
              <a:t>do </a:t>
            </a:r>
            <a:r>
              <a:rPr lang="en-US" dirty="0"/>
              <a:t>we quantify ‘strongly related’? Using correlation!</a:t>
            </a:r>
          </a:p>
        </p:txBody>
      </p:sp>
    </p:spTree>
    <p:extLst>
      <p:ext uri="{BB962C8B-B14F-4D97-AF65-F5344CB8AC3E}">
        <p14:creationId xmlns:p14="http://schemas.microsoft.com/office/powerpoint/2010/main" val="249432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40C9-380A-4679-BC49-2AAC7C0180A6}"/>
              </a:ext>
            </a:extLst>
          </p:cNvPr>
          <p:cNvSpPr>
            <a:spLocks noGrp="1"/>
          </p:cNvSpPr>
          <p:nvPr>
            <p:ph type="title"/>
          </p:nvPr>
        </p:nvSpPr>
        <p:spPr/>
        <p:txBody>
          <a:bodyPr/>
          <a:lstStyle/>
          <a:p>
            <a:r>
              <a:rPr lang="en-US" dirty="0"/>
              <a:t>Quick Correlation Review</a:t>
            </a:r>
          </a:p>
        </p:txBody>
      </p:sp>
      <p:pic>
        <p:nvPicPr>
          <p:cNvPr id="4" name="Online Media 3" title="Correlation - The Basic Idea Explained">
            <a:hlinkClick r:id="" action="ppaction://media"/>
            <a:extLst>
              <a:ext uri="{FF2B5EF4-FFF2-40B4-BE49-F238E27FC236}">
                <a16:creationId xmlns:a16="http://schemas.microsoft.com/office/drawing/2014/main" id="{91A6EC7C-FB2C-4877-9BED-8B6DDFBC50E0}"/>
              </a:ext>
            </a:extLst>
          </p:cNvPr>
          <p:cNvPicPr>
            <a:picLocks noGrp="1" noRot="1" noChangeAspect="1"/>
          </p:cNvPicPr>
          <p:nvPr>
            <p:ph idx="1"/>
            <a:videoFile r:link="rId1"/>
          </p:nvPr>
        </p:nvPicPr>
        <p:blipFill>
          <a:blip r:embed="rId4"/>
          <a:stretch>
            <a:fillRect/>
          </a:stretch>
        </p:blipFill>
        <p:spPr>
          <a:xfrm>
            <a:off x="2228056" y="1485656"/>
            <a:ext cx="7735888" cy="4351338"/>
          </a:xfrm>
          <a:prstGeom prst="rect">
            <a:avLst/>
          </a:prstGeom>
        </p:spPr>
      </p:pic>
      <p:sp>
        <p:nvSpPr>
          <p:cNvPr id="5" name="Rectangle 4">
            <a:extLst>
              <a:ext uri="{FF2B5EF4-FFF2-40B4-BE49-F238E27FC236}">
                <a16:creationId xmlns:a16="http://schemas.microsoft.com/office/drawing/2014/main" id="{78406E94-553A-43CB-8961-5EEC393533FE}"/>
              </a:ext>
            </a:extLst>
          </p:cNvPr>
          <p:cNvSpPr/>
          <p:nvPr/>
        </p:nvSpPr>
        <p:spPr>
          <a:xfrm>
            <a:off x="5112635" y="6199421"/>
            <a:ext cx="4967835" cy="369332"/>
          </a:xfrm>
          <a:prstGeom prst="rect">
            <a:avLst/>
          </a:prstGeom>
        </p:spPr>
        <p:txBody>
          <a:bodyPr wrap="none">
            <a:spAutoFit/>
          </a:bodyPr>
          <a:lstStyle/>
          <a:p>
            <a:r>
              <a:rPr lang="en-US" dirty="0">
                <a:hlinkClick r:id="rId5"/>
              </a:rPr>
              <a:t>https://www.youtube.com/watch?v=qC9_mohleao</a:t>
            </a:r>
            <a:endParaRPr lang="en-US" dirty="0"/>
          </a:p>
        </p:txBody>
      </p:sp>
      <p:sp>
        <p:nvSpPr>
          <p:cNvPr id="6" name="Rectangle 5">
            <a:extLst>
              <a:ext uri="{FF2B5EF4-FFF2-40B4-BE49-F238E27FC236}">
                <a16:creationId xmlns:a16="http://schemas.microsoft.com/office/drawing/2014/main" id="{4B86EC5F-DFF5-492E-A443-228151121D3A}"/>
              </a:ext>
            </a:extLst>
          </p:cNvPr>
          <p:cNvSpPr/>
          <p:nvPr/>
        </p:nvSpPr>
        <p:spPr>
          <a:xfrm>
            <a:off x="2134272" y="5836994"/>
            <a:ext cx="6789423" cy="369332"/>
          </a:xfrm>
          <a:prstGeom prst="rect">
            <a:avLst/>
          </a:prstGeom>
        </p:spPr>
        <p:txBody>
          <a:bodyPr wrap="none">
            <a:spAutoFit/>
          </a:bodyPr>
          <a:lstStyle/>
          <a:p>
            <a:r>
              <a:rPr lang="en-US" dirty="0">
                <a:latin typeface="Roboto"/>
              </a:rPr>
              <a:t>Correlation - The Basic Idea Explained – Benedict K on YouTube</a:t>
            </a:r>
            <a:endParaRPr lang="en-US" b="0" i="0" dirty="0">
              <a:effectLst/>
              <a:latin typeface="Roboto"/>
            </a:endParaRPr>
          </a:p>
        </p:txBody>
      </p:sp>
    </p:spTree>
    <p:extLst>
      <p:ext uri="{BB962C8B-B14F-4D97-AF65-F5344CB8AC3E}">
        <p14:creationId xmlns:p14="http://schemas.microsoft.com/office/powerpoint/2010/main" val="28279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955B-B590-4FEC-BA2B-1EBBAB5FA550}"/>
              </a:ext>
            </a:extLst>
          </p:cNvPr>
          <p:cNvSpPr>
            <a:spLocks noGrp="1"/>
          </p:cNvSpPr>
          <p:nvPr>
            <p:ph type="title"/>
          </p:nvPr>
        </p:nvSpPr>
        <p:spPr/>
        <p:txBody>
          <a:bodyPr/>
          <a:lstStyle/>
          <a:p>
            <a:r>
              <a:rPr lang="en-US" dirty="0"/>
              <a:t>Continental-Scale Geographic Trends</a:t>
            </a:r>
          </a:p>
        </p:txBody>
      </p:sp>
      <p:sp>
        <p:nvSpPr>
          <p:cNvPr id="3" name="Content Placeholder 2">
            <a:extLst>
              <a:ext uri="{FF2B5EF4-FFF2-40B4-BE49-F238E27FC236}">
                <a16:creationId xmlns:a16="http://schemas.microsoft.com/office/drawing/2014/main" id="{5EF84FC0-4168-4638-B627-E49403B06A62}"/>
              </a:ext>
            </a:extLst>
          </p:cNvPr>
          <p:cNvSpPr>
            <a:spLocks noGrp="1"/>
          </p:cNvSpPr>
          <p:nvPr>
            <p:ph idx="1"/>
          </p:nvPr>
        </p:nvSpPr>
        <p:spPr>
          <a:xfrm>
            <a:off x="838200" y="1559169"/>
            <a:ext cx="10515600" cy="4617794"/>
          </a:xfrm>
        </p:spPr>
        <p:txBody>
          <a:bodyPr/>
          <a:lstStyle/>
          <a:p>
            <a:r>
              <a:rPr lang="en-US" dirty="0"/>
              <a:t>But we’re not just interested in correlations in one place, but in many places around the U.S.A. </a:t>
            </a:r>
          </a:p>
          <a:p>
            <a:r>
              <a:rPr lang="en-US" dirty="0"/>
              <a:t>Using NEON </a:t>
            </a:r>
            <a:r>
              <a:rPr lang="en-US" dirty="0" smtClean="0"/>
              <a:t>data, </a:t>
            </a:r>
            <a:r>
              <a:rPr lang="en-US" dirty="0"/>
              <a:t>we can ask questions like ‘Is the relationship between vegetation and topography stronger at higher latitudes than at lower latitudes?’ </a:t>
            </a:r>
          </a:p>
          <a:p>
            <a:r>
              <a:rPr lang="en-US" dirty="0"/>
              <a:t>In Part C of this </a:t>
            </a:r>
            <a:r>
              <a:rPr lang="en-US" dirty="0" smtClean="0"/>
              <a:t>exercise, </a:t>
            </a:r>
            <a:r>
              <a:rPr lang="en-US" dirty="0"/>
              <a:t>you will have the opportunity to ask one of these questions using NEON AOP data collected in a 1x1 km square at the approximate center of each NEON </a:t>
            </a:r>
            <a:r>
              <a:rPr lang="en-US" dirty="0" smtClean="0"/>
              <a:t>site, </a:t>
            </a:r>
            <a:r>
              <a:rPr lang="en-US" dirty="0"/>
              <a:t>where AOP data was collected in 2018 or 2019.</a:t>
            </a:r>
          </a:p>
        </p:txBody>
      </p:sp>
    </p:spTree>
    <p:extLst>
      <p:ext uri="{BB962C8B-B14F-4D97-AF65-F5344CB8AC3E}">
        <p14:creationId xmlns:p14="http://schemas.microsoft.com/office/powerpoint/2010/main" val="362170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6AF7-D1D7-40A3-9C52-C0DA33725213}"/>
              </a:ext>
            </a:extLst>
          </p:cNvPr>
          <p:cNvSpPr>
            <a:spLocks noGrp="1"/>
          </p:cNvSpPr>
          <p:nvPr>
            <p:ph type="title"/>
          </p:nvPr>
        </p:nvSpPr>
        <p:spPr/>
        <p:txBody>
          <a:bodyPr/>
          <a:lstStyle/>
          <a:p>
            <a:r>
              <a:rPr lang="en-US" dirty="0"/>
              <a:t>Map the </a:t>
            </a:r>
            <a:br>
              <a:rPr lang="en-US" dirty="0"/>
            </a:br>
            <a:r>
              <a:rPr lang="en-US" dirty="0"/>
              <a:t>Data!</a:t>
            </a:r>
          </a:p>
        </p:txBody>
      </p:sp>
      <p:pic>
        <p:nvPicPr>
          <p:cNvPr id="5" name="Content Placeholder 4" descr="A close up of a map&#10;&#10;Description automatically generated">
            <a:extLst>
              <a:ext uri="{FF2B5EF4-FFF2-40B4-BE49-F238E27FC236}">
                <a16:creationId xmlns:a16="http://schemas.microsoft.com/office/drawing/2014/main" id="{EC050FAD-BA8F-40E8-A2DF-E702375E4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6207" y="813637"/>
            <a:ext cx="8317531" cy="5914310"/>
          </a:xfrm>
        </p:spPr>
      </p:pic>
      <p:sp>
        <p:nvSpPr>
          <p:cNvPr id="6" name="TextBox 5">
            <a:extLst>
              <a:ext uri="{FF2B5EF4-FFF2-40B4-BE49-F238E27FC236}">
                <a16:creationId xmlns:a16="http://schemas.microsoft.com/office/drawing/2014/main" id="{C36C2C95-BC6E-4B82-8974-71657F9A863B}"/>
              </a:ext>
            </a:extLst>
          </p:cNvPr>
          <p:cNvSpPr txBox="1"/>
          <p:nvPr/>
        </p:nvSpPr>
        <p:spPr>
          <a:xfrm>
            <a:off x="838200" y="1819641"/>
            <a:ext cx="2754924" cy="3539430"/>
          </a:xfrm>
          <a:prstGeom prst="rect">
            <a:avLst/>
          </a:prstGeom>
          <a:noFill/>
        </p:spPr>
        <p:txBody>
          <a:bodyPr wrap="square" rtlCol="0">
            <a:spAutoFit/>
          </a:bodyPr>
          <a:lstStyle/>
          <a:p>
            <a:r>
              <a:rPr lang="en-US" sz="2800" dirty="0"/>
              <a:t>This is an example </a:t>
            </a:r>
            <a:r>
              <a:rPr lang="en-US" sz="2800" dirty="0" smtClean="0"/>
              <a:t>map, </a:t>
            </a:r>
            <a:r>
              <a:rPr lang="en-US" sz="2800" dirty="0"/>
              <a:t>generated by a class where 7 sites correlations between NDVI and slope were mapped.</a:t>
            </a:r>
          </a:p>
        </p:txBody>
      </p:sp>
    </p:spTree>
    <p:extLst>
      <p:ext uri="{BB962C8B-B14F-4D97-AF65-F5344CB8AC3E}">
        <p14:creationId xmlns:p14="http://schemas.microsoft.com/office/powerpoint/2010/main" val="423474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6AF7-D1D7-40A3-9C52-C0DA33725213}"/>
              </a:ext>
            </a:extLst>
          </p:cNvPr>
          <p:cNvSpPr>
            <a:spLocks noGrp="1"/>
          </p:cNvSpPr>
          <p:nvPr>
            <p:ph type="title"/>
          </p:nvPr>
        </p:nvSpPr>
        <p:spPr>
          <a:xfrm>
            <a:off x="158922" y="232923"/>
            <a:ext cx="10515600" cy="1325563"/>
          </a:xfrm>
        </p:spPr>
        <p:txBody>
          <a:bodyPr/>
          <a:lstStyle/>
          <a:p>
            <a:r>
              <a:rPr lang="en-US" dirty="0"/>
              <a:t>Map the </a:t>
            </a:r>
            <a:br>
              <a:rPr lang="en-US" dirty="0"/>
            </a:br>
            <a:r>
              <a:rPr lang="en-US" dirty="0"/>
              <a:t>Data!</a:t>
            </a:r>
          </a:p>
        </p:txBody>
      </p:sp>
      <p:sp>
        <p:nvSpPr>
          <p:cNvPr id="6" name="TextBox 5">
            <a:extLst>
              <a:ext uri="{FF2B5EF4-FFF2-40B4-BE49-F238E27FC236}">
                <a16:creationId xmlns:a16="http://schemas.microsoft.com/office/drawing/2014/main" id="{C36C2C95-BC6E-4B82-8974-71657F9A863B}"/>
              </a:ext>
            </a:extLst>
          </p:cNvPr>
          <p:cNvSpPr txBox="1"/>
          <p:nvPr/>
        </p:nvSpPr>
        <p:spPr>
          <a:xfrm>
            <a:off x="158922" y="2820493"/>
            <a:ext cx="1956317" cy="1815882"/>
          </a:xfrm>
          <a:prstGeom prst="rect">
            <a:avLst/>
          </a:prstGeom>
          <a:noFill/>
        </p:spPr>
        <p:txBody>
          <a:bodyPr wrap="square" rtlCol="0">
            <a:spAutoFit/>
          </a:bodyPr>
          <a:lstStyle/>
          <a:p>
            <a:r>
              <a:rPr lang="en-US" sz="2800" dirty="0"/>
              <a:t>Blank map to fill in with your class values.</a:t>
            </a:r>
          </a:p>
        </p:txBody>
      </p:sp>
      <p:pic>
        <p:nvPicPr>
          <p:cNvPr id="1026" name="Picture 2">
            <a:extLst>
              <a:ext uri="{FF2B5EF4-FFF2-40B4-BE49-F238E27FC236}">
                <a16:creationId xmlns:a16="http://schemas.microsoft.com/office/drawing/2014/main" id="{3FB6186E-626A-4CD0-8B53-A25D85E8A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492" y="232923"/>
            <a:ext cx="9752586" cy="60239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08B091-8FE2-45F0-96FB-8B2149351894}"/>
              </a:ext>
            </a:extLst>
          </p:cNvPr>
          <p:cNvSpPr txBox="1"/>
          <p:nvPr/>
        </p:nvSpPr>
        <p:spPr>
          <a:xfrm>
            <a:off x="9960075" y="6256825"/>
            <a:ext cx="2073003" cy="246221"/>
          </a:xfrm>
          <a:prstGeom prst="rect">
            <a:avLst/>
          </a:prstGeom>
          <a:noFill/>
        </p:spPr>
        <p:txBody>
          <a:bodyPr wrap="none" rtlCol="0">
            <a:spAutoFit/>
          </a:bodyPr>
          <a:lstStyle/>
          <a:p>
            <a:r>
              <a:rPr lang="en-US" sz="1000" dirty="0"/>
              <a:t>Map Credit: </a:t>
            </a:r>
            <a:r>
              <a:rPr lang="en-US" sz="1000" b="0" i="0" dirty="0">
                <a:solidFill>
                  <a:srgbClr val="202122"/>
                </a:solidFill>
                <a:effectLst/>
              </a:rPr>
              <a:t>Eric Pierce via </a:t>
            </a:r>
            <a:r>
              <a:rPr lang="en-US" sz="1000" b="0" i="0" dirty="0" err="1">
                <a:solidFill>
                  <a:srgbClr val="202122"/>
                </a:solidFill>
                <a:effectLst/>
              </a:rPr>
              <a:t>wikipedia</a:t>
            </a:r>
            <a:endParaRPr lang="en-US" sz="1000" dirty="0"/>
          </a:p>
        </p:txBody>
      </p:sp>
    </p:spTree>
    <p:extLst>
      <p:ext uri="{BB962C8B-B14F-4D97-AF65-F5344CB8AC3E}">
        <p14:creationId xmlns:p14="http://schemas.microsoft.com/office/powerpoint/2010/main" val="295123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31DDF-0F66-4E54-93C8-C0139707486B}"/>
              </a:ext>
            </a:extLst>
          </p:cNvPr>
          <p:cNvSpPr>
            <a:spLocks noGrp="1"/>
          </p:cNvSpPr>
          <p:nvPr>
            <p:ph idx="1"/>
          </p:nvPr>
        </p:nvSpPr>
        <p:spPr>
          <a:xfrm>
            <a:off x="346636" y="1667918"/>
            <a:ext cx="10515600" cy="457709"/>
          </a:xfrm>
        </p:spPr>
        <p:txBody>
          <a:bodyPr>
            <a:noAutofit/>
          </a:bodyPr>
          <a:lstStyle/>
          <a:p>
            <a:pPr marL="0" indent="0">
              <a:buNone/>
            </a:pPr>
            <a:r>
              <a:rPr lang="en-US" sz="3200" b="1" dirty="0"/>
              <a:t>Environmental Filtering</a:t>
            </a:r>
          </a:p>
        </p:txBody>
      </p:sp>
      <p:sp>
        <p:nvSpPr>
          <p:cNvPr id="2" name="Oval 1">
            <a:extLst>
              <a:ext uri="{FF2B5EF4-FFF2-40B4-BE49-F238E27FC236}">
                <a16:creationId xmlns:a16="http://schemas.microsoft.com/office/drawing/2014/main" id="{BB9E19F4-D70F-4560-9035-B4F64D4E4D97}"/>
              </a:ext>
            </a:extLst>
          </p:cNvPr>
          <p:cNvSpPr/>
          <p:nvPr/>
        </p:nvSpPr>
        <p:spPr>
          <a:xfrm>
            <a:off x="6241267" y="2294739"/>
            <a:ext cx="685800" cy="685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F0DBD86B-89EB-48BF-AEF0-ED5B7AEC860D}"/>
              </a:ext>
            </a:extLst>
          </p:cNvPr>
          <p:cNvSpPr/>
          <p:nvPr/>
        </p:nvSpPr>
        <p:spPr>
          <a:xfrm>
            <a:off x="7074257" y="2294739"/>
            <a:ext cx="685800" cy="6858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75C3EFCE-1983-4A9E-8535-AAABC4B45C23}"/>
              </a:ext>
            </a:extLst>
          </p:cNvPr>
          <p:cNvSpPr/>
          <p:nvPr/>
        </p:nvSpPr>
        <p:spPr>
          <a:xfrm>
            <a:off x="10406217" y="2294739"/>
            <a:ext cx="685800" cy="685800"/>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Diamond 6">
            <a:extLst>
              <a:ext uri="{FF2B5EF4-FFF2-40B4-BE49-F238E27FC236}">
                <a16:creationId xmlns:a16="http://schemas.microsoft.com/office/drawing/2014/main" id="{121E6665-D888-442F-AB39-7E5057F0359C}"/>
              </a:ext>
            </a:extLst>
          </p:cNvPr>
          <p:cNvSpPr/>
          <p:nvPr/>
        </p:nvSpPr>
        <p:spPr>
          <a:xfrm>
            <a:off x="2909307" y="2294739"/>
            <a:ext cx="685800" cy="685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FB633378-300D-4A23-9F18-CB4D67AF2075}"/>
              </a:ext>
            </a:extLst>
          </p:cNvPr>
          <p:cNvSpPr/>
          <p:nvPr/>
        </p:nvSpPr>
        <p:spPr>
          <a:xfrm>
            <a:off x="5408277" y="2294739"/>
            <a:ext cx="685800" cy="685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D75452F4-02F4-4BD1-842C-EA749389A33D}"/>
              </a:ext>
            </a:extLst>
          </p:cNvPr>
          <p:cNvSpPr/>
          <p:nvPr/>
        </p:nvSpPr>
        <p:spPr>
          <a:xfrm>
            <a:off x="9573227" y="2294739"/>
            <a:ext cx="685800" cy="685800"/>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256D974C-3B1D-46E2-A3A1-6B54DD9BE3CC}"/>
              </a:ext>
            </a:extLst>
          </p:cNvPr>
          <p:cNvSpPr/>
          <p:nvPr/>
        </p:nvSpPr>
        <p:spPr>
          <a:xfrm>
            <a:off x="8740237" y="2294739"/>
            <a:ext cx="685800" cy="685800"/>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D0ABA52-5AB8-49C5-9D80-02818181FA2D}"/>
              </a:ext>
            </a:extLst>
          </p:cNvPr>
          <p:cNvSpPr/>
          <p:nvPr/>
        </p:nvSpPr>
        <p:spPr>
          <a:xfrm>
            <a:off x="3742297" y="2294739"/>
            <a:ext cx="685800" cy="6858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Star: 7 Points 11">
            <a:extLst>
              <a:ext uri="{FF2B5EF4-FFF2-40B4-BE49-F238E27FC236}">
                <a16:creationId xmlns:a16="http://schemas.microsoft.com/office/drawing/2014/main" id="{107405DF-E538-4CCA-B54D-09B343342FFA}"/>
              </a:ext>
            </a:extLst>
          </p:cNvPr>
          <p:cNvSpPr/>
          <p:nvPr/>
        </p:nvSpPr>
        <p:spPr>
          <a:xfrm>
            <a:off x="4575287" y="2294739"/>
            <a:ext cx="685800" cy="685800"/>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Star: 4 Points 12">
            <a:extLst>
              <a:ext uri="{FF2B5EF4-FFF2-40B4-BE49-F238E27FC236}">
                <a16:creationId xmlns:a16="http://schemas.microsoft.com/office/drawing/2014/main" id="{F9254E8C-CDB8-46ED-B8D6-B962B0C84D87}"/>
              </a:ext>
            </a:extLst>
          </p:cNvPr>
          <p:cNvSpPr/>
          <p:nvPr/>
        </p:nvSpPr>
        <p:spPr>
          <a:xfrm>
            <a:off x="7907247" y="2294739"/>
            <a:ext cx="685800" cy="685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672196-7C5A-4ABF-A085-5B1198C7C1F2}"/>
              </a:ext>
            </a:extLst>
          </p:cNvPr>
          <p:cNvSpPr txBox="1"/>
          <p:nvPr/>
        </p:nvSpPr>
        <p:spPr>
          <a:xfrm>
            <a:off x="250881" y="2452973"/>
            <a:ext cx="2243819" cy="369332"/>
          </a:xfrm>
          <a:prstGeom prst="rect">
            <a:avLst/>
          </a:prstGeom>
          <a:noFill/>
        </p:spPr>
        <p:txBody>
          <a:bodyPr wrap="none" rtlCol="0">
            <a:spAutoFit/>
          </a:bodyPr>
          <a:lstStyle/>
          <a:p>
            <a:r>
              <a:rPr lang="en-US" b="1" dirty="0"/>
              <a:t>Regional Species Pool</a:t>
            </a:r>
          </a:p>
        </p:txBody>
      </p:sp>
      <p:sp>
        <p:nvSpPr>
          <p:cNvPr id="15" name="TextBox 14">
            <a:extLst>
              <a:ext uri="{FF2B5EF4-FFF2-40B4-BE49-F238E27FC236}">
                <a16:creationId xmlns:a16="http://schemas.microsoft.com/office/drawing/2014/main" id="{9483F20C-FCC0-44A7-A38D-6E2F8ED3B51A}"/>
              </a:ext>
            </a:extLst>
          </p:cNvPr>
          <p:cNvSpPr txBox="1"/>
          <p:nvPr/>
        </p:nvSpPr>
        <p:spPr>
          <a:xfrm>
            <a:off x="250881" y="3421264"/>
            <a:ext cx="2295372" cy="646331"/>
          </a:xfrm>
          <a:prstGeom prst="rect">
            <a:avLst/>
          </a:prstGeom>
          <a:noFill/>
        </p:spPr>
        <p:txBody>
          <a:bodyPr wrap="none" rtlCol="0">
            <a:spAutoFit/>
          </a:bodyPr>
          <a:lstStyle/>
          <a:p>
            <a:r>
              <a:rPr lang="en-US" b="1" dirty="0"/>
              <a:t>Environmental Filter 1</a:t>
            </a:r>
          </a:p>
          <a:p>
            <a:r>
              <a:rPr lang="en-US" b="1" dirty="0"/>
              <a:t>(i.e. soil type)</a:t>
            </a:r>
          </a:p>
        </p:txBody>
      </p:sp>
      <p:sp>
        <p:nvSpPr>
          <p:cNvPr id="16" name="TextBox 15">
            <a:extLst>
              <a:ext uri="{FF2B5EF4-FFF2-40B4-BE49-F238E27FC236}">
                <a16:creationId xmlns:a16="http://schemas.microsoft.com/office/drawing/2014/main" id="{CBCEB319-73A6-46DE-9995-5C3502E9F06C}"/>
              </a:ext>
            </a:extLst>
          </p:cNvPr>
          <p:cNvSpPr txBox="1"/>
          <p:nvPr/>
        </p:nvSpPr>
        <p:spPr>
          <a:xfrm>
            <a:off x="250881" y="4449410"/>
            <a:ext cx="2295372" cy="646331"/>
          </a:xfrm>
          <a:prstGeom prst="rect">
            <a:avLst/>
          </a:prstGeom>
          <a:noFill/>
        </p:spPr>
        <p:txBody>
          <a:bodyPr wrap="none" rtlCol="0">
            <a:spAutoFit/>
          </a:bodyPr>
          <a:lstStyle/>
          <a:p>
            <a:r>
              <a:rPr lang="en-US" b="1" dirty="0"/>
              <a:t>Environmental Filter 2</a:t>
            </a:r>
          </a:p>
          <a:p>
            <a:r>
              <a:rPr lang="en-US" b="1" dirty="0"/>
              <a:t>(i.e. solar radiation)</a:t>
            </a:r>
          </a:p>
        </p:txBody>
      </p:sp>
      <p:sp>
        <p:nvSpPr>
          <p:cNvPr id="17" name="TextBox 16">
            <a:extLst>
              <a:ext uri="{FF2B5EF4-FFF2-40B4-BE49-F238E27FC236}">
                <a16:creationId xmlns:a16="http://schemas.microsoft.com/office/drawing/2014/main" id="{3A2A4E6E-6A2C-4E04-B601-AF08C78C34B6}"/>
              </a:ext>
            </a:extLst>
          </p:cNvPr>
          <p:cNvSpPr txBox="1"/>
          <p:nvPr/>
        </p:nvSpPr>
        <p:spPr>
          <a:xfrm>
            <a:off x="250881" y="5749587"/>
            <a:ext cx="1858586" cy="369332"/>
          </a:xfrm>
          <a:prstGeom prst="rect">
            <a:avLst/>
          </a:prstGeom>
          <a:noFill/>
        </p:spPr>
        <p:txBody>
          <a:bodyPr wrap="none" rtlCol="0">
            <a:spAutoFit/>
          </a:bodyPr>
          <a:lstStyle/>
          <a:p>
            <a:r>
              <a:rPr lang="en-US" b="1" dirty="0"/>
              <a:t>Observed Species</a:t>
            </a:r>
          </a:p>
        </p:txBody>
      </p:sp>
      <p:sp>
        <p:nvSpPr>
          <p:cNvPr id="18" name="Oval 17">
            <a:extLst>
              <a:ext uri="{FF2B5EF4-FFF2-40B4-BE49-F238E27FC236}">
                <a16:creationId xmlns:a16="http://schemas.microsoft.com/office/drawing/2014/main" id="{014F7A40-B1AE-454E-A080-8D8F0A493EEF}"/>
              </a:ext>
            </a:extLst>
          </p:cNvPr>
          <p:cNvSpPr/>
          <p:nvPr/>
        </p:nvSpPr>
        <p:spPr>
          <a:xfrm>
            <a:off x="6241267" y="5610468"/>
            <a:ext cx="685800" cy="685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A7B8712-9495-40A5-A149-00216B11AEDD}"/>
              </a:ext>
            </a:extLst>
          </p:cNvPr>
          <p:cNvSpPr/>
          <p:nvPr/>
        </p:nvSpPr>
        <p:spPr>
          <a:xfrm>
            <a:off x="7074257" y="5610468"/>
            <a:ext cx="685800" cy="6858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7FA6FD2-EF6A-42A4-893C-6F322275A414}"/>
              </a:ext>
            </a:extLst>
          </p:cNvPr>
          <p:cNvSpPr/>
          <p:nvPr/>
        </p:nvSpPr>
        <p:spPr>
          <a:xfrm>
            <a:off x="3742297" y="5610468"/>
            <a:ext cx="685800" cy="6858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763C8AFB-2E9D-471A-840C-FFA186099B5E}"/>
              </a:ext>
            </a:extLst>
          </p:cNvPr>
          <p:cNvSpPr/>
          <p:nvPr/>
        </p:nvSpPr>
        <p:spPr>
          <a:xfrm>
            <a:off x="10406217" y="5591353"/>
            <a:ext cx="685800" cy="685800"/>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706D2394-84EF-4E9B-8292-5C53EF2F1E35}"/>
              </a:ext>
            </a:extLst>
          </p:cNvPr>
          <p:cNvCxnSpPr/>
          <p:nvPr/>
        </p:nvCxnSpPr>
        <p:spPr>
          <a:xfrm>
            <a:off x="4085197" y="3029967"/>
            <a:ext cx="0" cy="251460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6087935-D762-4261-AD63-F0992F35D5E5}"/>
              </a:ext>
            </a:extLst>
          </p:cNvPr>
          <p:cNvCxnSpPr/>
          <p:nvPr/>
        </p:nvCxnSpPr>
        <p:spPr>
          <a:xfrm>
            <a:off x="6583393" y="3029967"/>
            <a:ext cx="0" cy="251460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6A4BF1-3DDE-40FF-BF3A-A6D28093B6DE}"/>
              </a:ext>
            </a:extLst>
          </p:cNvPr>
          <p:cNvCxnSpPr/>
          <p:nvPr/>
        </p:nvCxnSpPr>
        <p:spPr>
          <a:xfrm>
            <a:off x="7417157" y="3029967"/>
            <a:ext cx="0" cy="251460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DC46BC-AC02-4934-9C91-099B21FC492D}"/>
              </a:ext>
            </a:extLst>
          </p:cNvPr>
          <p:cNvCxnSpPr/>
          <p:nvPr/>
        </p:nvCxnSpPr>
        <p:spPr>
          <a:xfrm>
            <a:off x="10749117" y="3029967"/>
            <a:ext cx="0" cy="251460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D0427E-3415-4DED-8C4D-6CA96AC6D25F}"/>
              </a:ext>
            </a:extLst>
          </p:cNvPr>
          <p:cNvSpPr/>
          <p:nvPr/>
        </p:nvSpPr>
        <p:spPr>
          <a:xfrm>
            <a:off x="2909307" y="3675849"/>
            <a:ext cx="734725" cy="137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04334-7666-4F67-9D72-428A098B94BB}"/>
              </a:ext>
            </a:extLst>
          </p:cNvPr>
          <p:cNvSpPr/>
          <p:nvPr/>
        </p:nvSpPr>
        <p:spPr>
          <a:xfrm>
            <a:off x="7868554" y="3675849"/>
            <a:ext cx="2390471" cy="137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519402-EFFC-4E2D-8ABB-78E320D8D59F}"/>
              </a:ext>
            </a:extLst>
          </p:cNvPr>
          <p:cNvSpPr/>
          <p:nvPr/>
        </p:nvSpPr>
        <p:spPr>
          <a:xfrm>
            <a:off x="4428098" y="4703995"/>
            <a:ext cx="1813170" cy="137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Pentagon 31">
            <a:extLst>
              <a:ext uri="{FF2B5EF4-FFF2-40B4-BE49-F238E27FC236}">
                <a16:creationId xmlns:a16="http://schemas.microsoft.com/office/drawing/2014/main" id="{89A39EDA-A3E4-419A-A380-F35FD71C9940}"/>
              </a:ext>
            </a:extLst>
          </p:cNvPr>
          <p:cNvSpPr/>
          <p:nvPr/>
        </p:nvSpPr>
        <p:spPr>
          <a:xfrm>
            <a:off x="5412393" y="3401529"/>
            <a:ext cx="685800" cy="685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7 Points 32">
            <a:extLst>
              <a:ext uri="{FF2B5EF4-FFF2-40B4-BE49-F238E27FC236}">
                <a16:creationId xmlns:a16="http://schemas.microsoft.com/office/drawing/2014/main" id="{4708376B-3D16-4B31-B62D-5E530C0D7280}"/>
              </a:ext>
            </a:extLst>
          </p:cNvPr>
          <p:cNvSpPr/>
          <p:nvPr/>
        </p:nvSpPr>
        <p:spPr>
          <a:xfrm>
            <a:off x="4579403" y="3401529"/>
            <a:ext cx="685800" cy="685800"/>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9A9A384E-AA98-48AD-BCBD-AD99FD0474A7}"/>
              </a:ext>
            </a:extLst>
          </p:cNvPr>
          <p:cNvCxnSpPr>
            <a:cxnSpLocks/>
          </p:cNvCxnSpPr>
          <p:nvPr/>
        </p:nvCxnSpPr>
        <p:spPr>
          <a:xfrm>
            <a:off x="4919349" y="3054681"/>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C82A8F2-AEBC-497F-AFE9-38C49D20880D}"/>
              </a:ext>
            </a:extLst>
          </p:cNvPr>
          <p:cNvCxnSpPr>
            <a:cxnSpLocks/>
          </p:cNvCxnSpPr>
          <p:nvPr/>
        </p:nvCxnSpPr>
        <p:spPr>
          <a:xfrm>
            <a:off x="5753113" y="3054681"/>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737B7AE-68D3-4712-9D1A-1FC3DD2C3376}"/>
              </a:ext>
            </a:extLst>
          </p:cNvPr>
          <p:cNvCxnSpPr>
            <a:cxnSpLocks/>
          </p:cNvCxnSpPr>
          <p:nvPr/>
        </p:nvCxnSpPr>
        <p:spPr>
          <a:xfrm>
            <a:off x="3255306" y="3054681"/>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7FE31F5-E14B-4BD5-B975-6B6041DD655B}"/>
              </a:ext>
            </a:extLst>
          </p:cNvPr>
          <p:cNvCxnSpPr>
            <a:cxnSpLocks/>
          </p:cNvCxnSpPr>
          <p:nvPr/>
        </p:nvCxnSpPr>
        <p:spPr>
          <a:xfrm>
            <a:off x="8259792" y="3127209"/>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E737E63-E681-468C-A043-2F300DB6D574}"/>
              </a:ext>
            </a:extLst>
          </p:cNvPr>
          <p:cNvCxnSpPr>
            <a:cxnSpLocks/>
          </p:cNvCxnSpPr>
          <p:nvPr/>
        </p:nvCxnSpPr>
        <p:spPr>
          <a:xfrm>
            <a:off x="9100052" y="3127209"/>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59A8CF-D5CD-44B4-AD15-1A06E4016282}"/>
              </a:ext>
            </a:extLst>
          </p:cNvPr>
          <p:cNvCxnSpPr>
            <a:cxnSpLocks/>
          </p:cNvCxnSpPr>
          <p:nvPr/>
        </p:nvCxnSpPr>
        <p:spPr>
          <a:xfrm>
            <a:off x="9933816" y="3127209"/>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029FDF8-4E8E-4434-994E-B30132C05847}"/>
              </a:ext>
            </a:extLst>
          </p:cNvPr>
          <p:cNvCxnSpPr>
            <a:cxnSpLocks/>
          </p:cNvCxnSpPr>
          <p:nvPr/>
        </p:nvCxnSpPr>
        <p:spPr>
          <a:xfrm>
            <a:off x="4919349" y="4232692"/>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463A74-B77C-4EB3-BBB1-EC626BA957DB}"/>
              </a:ext>
            </a:extLst>
          </p:cNvPr>
          <p:cNvCxnSpPr>
            <a:cxnSpLocks/>
          </p:cNvCxnSpPr>
          <p:nvPr/>
        </p:nvCxnSpPr>
        <p:spPr>
          <a:xfrm>
            <a:off x="5753113" y="4232692"/>
            <a:ext cx="0" cy="27432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05304159-C94E-4775-89C8-1A6375415698}"/>
              </a:ext>
            </a:extLst>
          </p:cNvPr>
          <p:cNvSpPr>
            <a:spLocks noGrp="1"/>
          </p:cNvSpPr>
          <p:nvPr>
            <p:ph type="title"/>
          </p:nvPr>
        </p:nvSpPr>
        <p:spPr>
          <a:xfrm>
            <a:off x="838200" y="280904"/>
            <a:ext cx="10773578" cy="1325563"/>
          </a:xfrm>
        </p:spPr>
        <p:txBody>
          <a:bodyPr>
            <a:noAutofit/>
          </a:bodyPr>
          <a:lstStyle/>
          <a:p>
            <a:r>
              <a:rPr lang="en-US" dirty="0"/>
              <a:t>How does topography influence plant growth?</a:t>
            </a:r>
          </a:p>
        </p:txBody>
      </p:sp>
    </p:spTree>
    <p:extLst>
      <p:ext uri="{BB962C8B-B14F-4D97-AF65-F5344CB8AC3E}">
        <p14:creationId xmlns:p14="http://schemas.microsoft.com/office/powerpoint/2010/main" val="51272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ECDD20-61F9-4B6C-A2FE-7150A6F6865C}"/>
              </a:ext>
            </a:extLst>
          </p:cNvPr>
          <p:cNvSpPr>
            <a:spLocks noGrp="1"/>
          </p:cNvSpPr>
          <p:nvPr>
            <p:ph idx="1"/>
          </p:nvPr>
        </p:nvSpPr>
        <p:spPr>
          <a:xfrm>
            <a:off x="346635" y="1667918"/>
            <a:ext cx="11330499" cy="4720525"/>
          </a:xfrm>
        </p:spPr>
        <p:txBody>
          <a:bodyPr>
            <a:noAutofit/>
          </a:bodyPr>
          <a:lstStyle/>
          <a:p>
            <a:pPr marL="0" indent="0">
              <a:buNone/>
            </a:pPr>
            <a:r>
              <a:rPr lang="en-US" sz="3200" b="1" dirty="0"/>
              <a:t>Environmental Filtering</a:t>
            </a:r>
          </a:p>
          <a:p>
            <a:r>
              <a:rPr lang="en-US" sz="3200" dirty="0"/>
              <a:t>Ideally, environmental filters would be things that had a direct influence on plant growth, like the specific amount of nitrogen in the soil, or the amount of sunlight a given location gets. We call these </a:t>
            </a:r>
            <a:r>
              <a:rPr lang="en-US" sz="3200" b="1" dirty="0"/>
              <a:t>direct filters</a:t>
            </a:r>
            <a:r>
              <a:rPr lang="en-US" sz="3200" dirty="0"/>
              <a:t>.</a:t>
            </a:r>
          </a:p>
          <a:p>
            <a:r>
              <a:rPr lang="en-US" sz="3200" dirty="0"/>
              <a:t>In reality, direct filters are often difficult or impossible to measure in all locations, so we rely on </a:t>
            </a:r>
            <a:r>
              <a:rPr lang="en-US" sz="3200" b="1" dirty="0"/>
              <a:t>indirect filters</a:t>
            </a:r>
            <a:r>
              <a:rPr lang="en-US" sz="3200" dirty="0"/>
              <a:t>.</a:t>
            </a:r>
          </a:p>
          <a:p>
            <a:r>
              <a:rPr lang="en-US" sz="3200" b="1" dirty="0"/>
              <a:t>Topographic measures are commonly used indirect filters because they are related to hydrology, solar radiation, and soil development.</a:t>
            </a:r>
          </a:p>
        </p:txBody>
      </p:sp>
      <p:sp>
        <p:nvSpPr>
          <p:cNvPr id="7" name="Title 1">
            <a:extLst>
              <a:ext uri="{FF2B5EF4-FFF2-40B4-BE49-F238E27FC236}">
                <a16:creationId xmlns:a16="http://schemas.microsoft.com/office/drawing/2014/main" id="{E03EEE0A-3BFC-4DF5-A97C-3D3AF97CC169}"/>
              </a:ext>
            </a:extLst>
          </p:cNvPr>
          <p:cNvSpPr>
            <a:spLocks noGrp="1"/>
          </p:cNvSpPr>
          <p:nvPr>
            <p:ph type="title"/>
          </p:nvPr>
        </p:nvSpPr>
        <p:spPr>
          <a:xfrm>
            <a:off x="838200" y="280904"/>
            <a:ext cx="10773578" cy="1325563"/>
          </a:xfrm>
        </p:spPr>
        <p:txBody>
          <a:bodyPr>
            <a:noAutofit/>
          </a:bodyPr>
          <a:lstStyle/>
          <a:p>
            <a:r>
              <a:rPr lang="en-US" dirty="0"/>
              <a:t>How does topography influence plant growth?</a:t>
            </a:r>
          </a:p>
        </p:txBody>
      </p:sp>
    </p:spTree>
    <p:extLst>
      <p:ext uri="{BB962C8B-B14F-4D97-AF65-F5344CB8AC3E}">
        <p14:creationId xmlns:p14="http://schemas.microsoft.com/office/powerpoint/2010/main" val="247222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anyon with a mountain in the background&#10;&#10;Description automatically generated">
            <a:extLst>
              <a:ext uri="{FF2B5EF4-FFF2-40B4-BE49-F238E27FC236}">
                <a16:creationId xmlns:a16="http://schemas.microsoft.com/office/drawing/2014/main" id="{10E931A0-FA86-4B1C-9F34-4A56D4676B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508" y="1509101"/>
            <a:ext cx="6242538" cy="4724083"/>
          </a:xfrm>
        </p:spPr>
      </p:pic>
      <p:sp>
        <p:nvSpPr>
          <p:cNvPr id="7" name="TextBox 6">
            <a:extLst>
              <a:ext uri="{FF2B5EF4-FFF2-40B4-BE49-F238E27FC236}">
                <a16:creationId xmlns:a16="http://schemas.microsoft.com/office/drawing/2014/main" id="{980B8039-655F-4287-ADF8-9125AD0D3BAF}"/>
              </a:ext>
            </a:extLst>
          </p:cNvPr>
          <p:cNvSpPr txBox="1"/>
          <p:nvPr/>
        </p:nvSpPr>
        <p:spPr>
          <a:xfrm>
            <a:off x="509954" y="1509101"/>
            <a:ext cx="4800600" cy="4893647"/>
          </a:xfrm>
          <a:prstGeom prst="rect">
            <a:avLst/>
          </a:prstGeom>
          <a:noFill/>
        </p:spPr>
        <p:txBody>
          <a:bodyPr wrap="square" rtlCol="0">
            <a:spAutoFit/>
          </a:bodyPr>
          <a:lstStyle/>
          <a:p>
            <a:r>
              <a:rPr lang="en-US" sz="2400" dirty="0"/>
              <a:t>Sometimes these relationships are obvious, like here in Grand Canyon National Park, where there is a clear association with more vegetation growing on less-steep slopes.</a:t>
            </a:r>
          </a:p>
          <a:p>
            <a:r>
              <a:rPr lang="en-US" sz="2400" dirty="0"/>
              <a:t>Presumably, this is because more soil nutrients can accumulate on the slopes, versus the cliffs, or rocks fall off the cliffs too frequently for plants to establish. What we quantitatively observe is a negative relationship between slope and vegetation -&gt; less vegetation on steeper slopes.</a:t>
            </a:r>
          </a:p>
        </p:txBody>
      </p:sp>
      <p:sp>
        <p:nvSpPr>
          <p:cNvPr id="8" name="Title 1">
            <a:extLst>
              <a:ext uri="{FF2B5EF4-FFF2-40B4-BE49-F238E27FC236}">
                <a16:creationId xmlns:a16="http://schemas.microsoft.com/office/drawing/2014/main" id="{E4037863-2DDE-4032-B64F-409633198851}"/>
              </a:ext>
            </a:extLst>
          </p:cNvPr>
          <p:cNvSpPr>
            <a:spLocks noGrp="1"/>
          </p:cNvSpPr>
          <p:nvPr>
            <p:ph type="title"/>
          </p:nvPr>
        </p:nvSpPr>
        <p:spPr>
          <a:xfrm>
            <a:off x="838200" y="280904"/>
            <a:ext cx="10773578" cy="1325563"/>
          </a:xfrm>
        </p:spPr>
        <p:txBody>
          <a:bodyPr>
            <a:noAutofit/>
          </a:bodyPr>
          <a:lstStyle/>
          <a:p>
            <a:r>
              <a:rPr lang="en-US" dirty="0"/>
              <a:t>How does topography influence plant growth?</a:t>
            </a:r>
          </a:p>
        </p:txBody>
      </p:sp>
    </p:spTree>
    <p:extLst>
      <p:ext uri="{BB962C8B-B14F-4D97-AF65-F5344CB8AC3E}">
        <p14:creationId xmlns:p14="http://schemas.microsoft.com/office/powerpoint/2010/main" val="426330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CF8A-0218-409B-8F5E-028C04DFA38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59881F8-B2AC-4CE0-828B-8A60A89E38A6}"/>
              </a:ext>
            </a:extLst>
          </p:cNvPr>
          <p:cNvSpPr>
            <a:spLocks noGrp="1"/>
          </p:cNvSpPr>
          <p:nvPr>
            <p:ph idx="1"/>
          </p:nvPr>
        </p:nvSpPr>
        <p:spPr/>
        <p:txBody>
          <a:bodyPr/>
          <a:lstStyle/>
          <a:p>
            <a:pPr marL="514350" indent="-514350">
              <a:buFont typeface="+mj-lt"/>
              <a:buAutoNum type="arabicPeriod"/>
            </a:pPr>
            <a:r>
              <a:rPr lang="en-US" dirty="0"/>
              <a:t>What are some ways we could test this question in our own environment?</a:t>
            </a:r>
          </a:p>
          <a:p>
            <a:pPr marL="514350" indent="-514350">
              <a:buFont typeface="+mj-lt"/>
              <a:buAutoNum type="arabicPeriod"/>
            </a:pPr>
            <a:r>
              <a:rPr lang="en-US" dirty="0"/>
              <a:t>Do you think it matters if this question is asked at a local scale versus at larger scales?</a:t>
            </a:r>
          </a:p>
          <a:p>
            <a:pPr marL="514350" indent="-514350">
              <a:buFont typeface="+mj-lt"/>
              <a:buAutoNum type="arabicPeriod"/>
            </a:pPr>
            <a:r>
              <a:rPr lang="en-US" dirty="0"/>
              <a:t>How might we ask this question if we wanted to look at a large area? What data could we </a:t>
            </a:r>
            <a:r>
              <a:rPr lang="en-US" dirty="0" smtClean="0"/>
              <a:t>use?</a:t>
            </a:r>
            <a:endParaRPr lang="en-US" dirty="0"/>
          </a:p>
        </p:txBody>
      </p:sp>
    </p:spTree>
    <p:extLst>
      <p:ext uri="{BB962C8B-B14F-4D97-AF65-F5344CB8AC3E}">
        <p14:creationId xmlns:p14="http://schemas.microsoft.com/office/powerpoint/2010/main" val="318339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E002-07EC-410A-BB07-69298C815EE3}"/>
              </a:ext>
            </a:extLst>
          </p:cNvPr>
          <p:cNvSpPr>
            <a:spLocks noGrp="1"/>
          </p:cNvSpPr>
          <p:nvPr>
            <p:ph type="title"/>
          </p:nvPr>
        </p:nvSpPr>
        <p:spPr/>
        <p:txBody>
          <a:bodyPr/>
          <a:lstStyle/>
          <a:p>
            <a:r>
              <a:rPr lang="en-US" dirty="0"/>
              <a:t>What is the National Ecological Observatory Network (NEON)?</a:t>
            </a:r>
          </a:p>
        </p:txBody>
      </p:sp>
      <p:pic>
        <p:nvPicPr>
          <p:cNvPr id="4" name="Online Media 3" title="The Science and Design of National Ecological Observatory Network (NEON)">
            <a:hlinkClick r:id="" action="ppaction://media"/>
            <a:extLst>
              <a:ext uri="{FF2B5EF4-FFF2-40B4-BE49-F238E27FC236}">
                <a16:creationId xmlns:a16="http://schemas.microsoft.com/office/drawing/2014/main" id="{E59EE4B6-3436-4564-BC12-9530E522ADC6}"/>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
        <p:nvSpPr>
          <p:cNvPr id="5" name="TextBox 4">
            <a:extLst>
              <a:ext uri="{FF2B5EF4-FFF2-40B4-BE49-F238E27FC236}">
                <a16:creationId xmlns:a16="http://schemas.microsoft.com/office/drawing/2014/main" id="{B6306409-DB03-4E09-911B-F7BF852CF2FE}"/>
              </a:ext>
            </a:extLst>
          </p:cNvPr>
          <p:cNvSpPr txBox="1"/>
          <p:nvPr/>
        </p:nvSpPr>
        <p:spPr>
          <a:xfrm>
            <a:off x="2959765" y="6184817"/>
            <a:ext cx="7112012" cy="369332"/>
          </a:xfrm>
          <a:prstGeom prst="rect">
            <a:avLst/>
          </a:prstGeom>
          <a:noFill/>
        </p:spPr>
        <p:txBody>
          <a:bodyPr wrap="none" rtlCol="0">
            <a:spAutoFit/>
          </a:bodyPr>
          <a:lstStyle/>
          <a:p>
            <a:r>
              <a:rPr lang="en-US" dirty="0"/>
              <a:t>NEON Science - </a:t>
            </a:r>
            <a:r>
              <a:rPr lang="en-US" dirty="0">
                <a:hlinkClick r:id="rId4"/>
              </a:rPr>
              <a:t>https://www.youtube.com/watch?v=38JQXPubMoA</a:t>
            </a:r>
            <a:r>
              <a:rPr lang="en-US" dirty="0"/>
              <a:t> - CCA</a:t>
            </a:r>
          </a:p>
        </p:txBody>
      </p:sp>
    </p:spTree>
    <p:extLst>
      <p:ext uri="{BB962C8B-B14F-4D97-AF65-F5344CB8AC3E}">
        <p14:creationId xmlns:p14="http://schemas.microsoft.com/office/powerpoint/2010/main" val="21366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0F43-5068-469C-A894-2C5CC61E91BE}"/>
              </a:ext>
            </a:extLst>
          </p:cNvPr>
          <p:cNvSpPr>
            <a:spLocks noGrp="1"/>
          </p:cNvSpPr>
          <p:nvPr>
            <p:ph type="title"/>
          </p:nvPr>
        </p:nvSpPr>
        <p:spPr/>
        <p:txBody>
          <a:bodyPr/>
          <a:lstStyle/>
          <a:p>
            <a:r>
              <a:rPr lang="en-US" dirty="0"/>
              <a:t>What is the NEON Airborne Observation Platform (where did this data come from)?</a:t>
            </a:r>
          </a:p>
        </p:txBody>
      </p:sp>
      <p:sp>
        <p:nvSpPr>
          <p:cNvPr id="3" name="Content Placeholder 2">
            <a:extLst>
              <a:ext uri="{FF2B5EF4-FFF2-40B4-BE49-F238E27FC236}">
                <a16:creationId xmlns:a16="http://schemas.microsoft.com/office/drawing/2014/main" id="{EA4A3072-FD73-4F1E-BCB9-56E6653F4BAA}"/>
              </a:ext>
            </a:extLst>
          </p:cNvPr>
          <p:cNvSpPr>
            <a:spLocks noGrp="1"/>
          </p:cNvSpPr>
          <p:nvPr>
            <p:ph idx="1"/>
          </p:nvPr>
        </p:nvSpPr>
        <p:spPr/>
        <p:txBody>
          <a:bodyPr/>
          <a:lstStyle/>
          <a:p>
            <a:r>
              <a:rPr lang="en-US" dirty="0"/>
              <a:t>The NEON AOP is a set of three airplanes with three sensors on each – a LiDAR sensor, an imaging spectrometer, and a high resolution camera.</a:t>
            </a:r>
          </a:p>
          <a:p>
            <a:r>
              <a:rPr lang="en-US" dirty="0"/>
              <a:t>All of NEON’s 81 sites are visited by an AOP system approximately three out of every four years.</a:t>
            </a:r>
          </a:p>
          <a:p>
            <a:r>
              <a:rPr lang="en-US" dirty="0"/>
              <a:t>A ~ 10x10 km box is collected at each site, centered on the NEON observation tower at each site.</a:t>
            </a:r>
          </a:p>
          <a:p>
            <a:r>
              <a:rPr lang="en-US" dirty="0"/>
              <a:t>Over time, these data will be used to monitor vegetation health, disaster impacts, land use change, and more.</a:t>
            </a:r>
          </a:p>
        </p:txBody>
      </p:sp>
    </p:spTree>
    <p:extLst>
      <p:ext uri="{BB962C8B-B14F-4D97-AF65-F5344CB8AC3E}">
        <p14:creationId xmlns:p14="http://schemas.microsoft.com/office/powerpoint/2010/main" val="154276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6077-5D97-417F-A841-E7F389B6A2F4}"/>
              </a:ext>
            </a:extLst>
          </p:cNvPr>
          <p:cNvSpPr>
            <a:spLocks noGrp="1"/>
          </p:cNvSpPr>
          <p:nvPr>
            <p:ph type="title"/>
          </p:nvPr>
        </p:nvSpPr>
        <p:spPr/>
        <p:txBody>
          <a:bodyPr/>
          <a:lstStyle/>
          <a:p>
            <a:r>
              <a:rPr lang="en-US" dirty="0"/>
              <a:t>What is reflectance?</a:t>
            </a:r>
          </a:p>
        </p:txBody>
      </p:sp>
      <p:sp>
        <p:nvSpPr>
          <p:cNvPr id="3" name="Content Placeholder 2">
            <a:extLst>
              <a:ext uri="{FF2B5EF4-FFF2-40B4-BE49-F238E27FC236}">
                <a16:creationId xmlns:a16="http://schemas.microsoft.com/office/drawing/2014/main" id="{5EA8E109-481C-4174-A442-1E371993DDE7}"/>
              </a:ext>
            </a:extLst>
          </p:cNvPr>
          <p:cNvSpPr>
            <a:spLocks noGrp="1"/>
          </p:cNvSpPr>
          <p:nvPr>
            <p:ph idx="1"/>
          </p:nvPr>
        </p:nvSpPr>
        <p:spPr>
          <a:xfrm>
            <a:off x="838200" y="1395663"/>
            <a:ext cx="10515600" cy="4781300"/>
          </a:xfrm>
        </p:spPr>
        <p:txBody>
          <a:bodyPr/>
          <a:lstStyle/>
          <a:p>
            <a:r>
              <a:rPr lang="en-US" dirty="0"/>
              <a:t>When light encounters an object, that light has three options – it can be </a:t>
            </a:r>
            <a:r>
              <a:rPr lang="en-US" b="1" dirty="0"/>
              <a:t>reflected</a:t>
            </a:r>
            <a:r>
              <a:rPr lang="en-US" dirty="0"/>
              <a:t>, </a:t>
            </a:r>
            <a:r>
              <a:rPr lang="en-US" b="1" dirty="0"/>
              <a:t>absorbed</a:t>
            </a:r>
            <a:r>
              <a:rPr lang="en-US" dirty="0"/>
              <a:t>, or </a:t>
            </a:r>
            <a:r>
              <a:rPr lang="en-US" b="1" dirty="0"/>
              <a:t>transmitted</a:t>
            </a:r>
            <a:r>
              <a:rPr lang="en-US" dirty="0"/>
              <a:t> (passed through).</a:t>
            </a:r>
          </a:p>
          <a:p>
            <a:r>
              <a:rPr lang="en-US" dirty="0"/>
              <a:t>In remote sensing science, we think a LOT about reflected light: this is the ratio of light bouncing off an object to the light hitting the object (usually coming from the sun). This is presented either as a value between 0 and 1 or a percentage.</a:t>
            </a:r>
          </a:p>
          <a:p>
            <a:r>
              <a:rPr lang="en-US" dirty="0"/>
              <a:t>Different objects reflect, absorb, or transmit light differently.</a:t>
            </a:r>
          </a:p>
          <a:p>
            <a:r>
              <a:rPr lang="en-US" dirty="0"/>
              <a:t>MOST importantly, different objects reflect, absorb, or transmit different wavelengths of light differently.</a:t>
            </a:r>
          </a:p>
        </p:txBody>
      </p:sp>
    </p:spTree>
    <p:extLst>
      <p:ext uri="{BB962C8B-B14F-4D97-AF65-F5344CB8AC3E}">
        <p14:creationId xmlns:p14="http://schemas.microsoft.com/office/powerpoint/2010/main" val="4192548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6618</TotalTime>
  <Words>1922</Words>
  <Application>Microsoft Office PowerPoint</Application>
  <PresentationFormat>Widescreen</PresentationFormat>
  <Paragraphs>147</Paragraphs>
  <Slides>24</Slides>
  <Notes>12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Roboto</vt:lpstr>
      <vt:lpstr>Office Theme</vt:lpstr>
      <vt:lpstr>Project EDDIE: Remote Sensing of Plants and Topography in R</vt:lpstr>
      <vt:lpstr>How does topography influence plant growth?</vt:lpstr>
      <vt:lpstr>How does topography influence plant growth?</vt:lpstr>
      <vt:lpstr>How does topography influence plant growth?</vt:lpstr>
      <vt:lpstr>How does topography influence plant growth?</vt:lpstr>
      <vt:lpstr>Discussion</vt:lpstr>
      <vt:lpstr>What is the National Ecological Observatory Network (NEON)?</vt:lpstr>
      <vt:lpstr>What is the NEON Airborne Observation Platform (where did this data come from)?</vt:lpstr>
      <vt:lpstr>What is reflectance?</vt:lpstr>
      <vt:lpstr>What is reflectance?</vt:lpstr>
      <vt:lpstr>Plant, Soil, &amp; Water Reflectance</vt:lpstr>
      <vt:lpstr>What is NDVI?</vt:lpstr>
      <vt:lpstr>Discussion</vt:lpstr>
      <vt:lpstr>How does LiDAR work?</vt:lpstr>
      <vt:lpstr>How do we quantify topography?</vt:lpstr>
      <vt:lpstr>Slope</vt:lpstr>
      <vt:lpstr>Aspect</vt:lpstr>
      <vt:lpstr>The problem with aspect</vt:lpstr>
      <vt:lpstr>Discussion</vt:lpstr>
      <vt:lpstr>Expectations and Hypotheses</vt:lpstr>
      <vt:lpstr>Quick Correlation Review</vt:lpstr>
      <vt:lpstr>Continental-Scale Geographic Trends</vt:lpstr>
      <vt:lpstr>Map the  Data!</vt:lpstr>
      <vt:lpstr>Map the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EDDIE: Remote Sensing of Plants and Topography in R</dc:title>
  <dc:creator>Kyla Dahlin</dc:creator>
  <cp:lastModifiedBy>Brubaker, Kristen</cp:lastModifiedBy>
  <cp:revision>38</cp:revision>
  <dcterms:created xsi:type="dcterms:W3CDTF">2019-10-29T14:03:34Z</dcterms:created>
  <dcterms:modified xsi:type="dcterms:W3CDTF">2021-04-02T17:28:35Z</dcterms:modified>
</cp:coreProperties>
</file>