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dd71692ed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dd71692e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02e31651a_6_57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d02e31651a_6_57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02e31651a_6_58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d02e31651a_6_58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Quantify the differences</a:t>
            </a:r>
            <a:endParaRPr/>
          </a:p>
        </p:txBody>
      </p:sp>
      <p:sp>
        <p:nvSpPr>
          <p:cNvPr id="106" name="Google Shape;106;gd02e31651a_6_58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1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and Text" type="objAndTx">
  <p:cSld name="OBJECT_AND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200151"/>
            <a:ext cx="4038600" cy="339804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4648200" y="1200151"/>
            <a:ext cx="4038600" cy="339804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8" name="Google Shape;48;p7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document/d/1Efgq2vxSqR1aUbVnP0-z7sVUlrGho71NAbCUihB3pWc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Module 1: Sequence and Similarity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44"/>
              <a:t>By the end of this unit you will be able to: </a:t>
            </a:r>
            <a:endParaRPr sz="2144"/>
          </a:p>
          <a:p>
            <a:pPr indent="-356779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19"/>
              <a:buChar char="●"/>
            </a:pPr>
            <a:r>
              <a:rPr lang="en" sz="2018">
                <a:solidFill>
                  <a:srgbClr val="FF0000"/>
                </a:solidFill>
              </a:rPr>
              <a:t>Appreciate that molecular databases allow comparison of DNA and protein sequences</a:t>
            </a:r>
            <a:endParaRPr sz="2018">
              <a:solidFill>
                <a:srgbClr val="FF0000"/>
              </a:solidFill>
            </a:endParaRPr>
          </a:p>
          <a:p>
            <a:pPr indent="-356779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19"/>
              <a:buChar char="●"/>
            </a:pPr>
            <a:r>
              <a:rPr lang="en" sz="2018">
                <a:solidFill>
                  <a:srgbClr val="FF0000"/>
                </a:solidFill>
              </a:rPr>
              <a:t>Quantify the similarity between two sequences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1083925" y="320275"/>
            <a:ext cx="72501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3200"/>
              <a:t>Compare these objects and their similarity</a:t>
            </a:r>
            <a:endParaRPr sz="3200"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810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/>
          </a:p>
        </p:txBody>
      </p:sp>
      <p:pic>
        <p:nvPicPr>
          <p:cNvPr descr="Image result for vase" id="99" name="Google Shape;9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59429" y="1803358"/>
            <a:ext cx="1744128" cy="20828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vase" id="100" name="Google Shape;10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0" y="1737121"/>
            <a:ext cx="1782366" cy="2313394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5"/>
          <p:cNvSpPr/>
          <p:nvPr/>
        </p:nvSpPr>
        <p:spPr>
          <a:xfrm>
            <a:off x="1143001" y="32950"/>
            <a:ext cx="138548" cy="27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1143000" y="1716409"/>
            <a:ext cx="167353" cy="19620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562398" y="948775"/>
            <a:ext cx="3713400" cy="3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40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rPr lang="en" sz="4350"/>
              <a:t>Passage one:</a:t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t/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rPr lang="en" sz="4350"/>
              <a:t>One fish, two fish,</a:t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rPr lang="en" sz="4350"/>
              <a:t>red fish, blue fish.</a:t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t/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rPr lang="en" sz="4350"/>
              <a:t>Black fish, blue fish,</a:t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rPr lang="en" sz="4350"/>
              <a:t>old fish, new fish.</a:t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t/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rPr lang="en" sz="4350"/>
              <a:t>This one has a little star.</a:t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rPr lang="en" sz="4350"/>
              <a:t>This one has a little car.</a:t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t/>
            </a:r>
            <a:endParaRPr sz="43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275"/>
              <a:buNone/>
            </a:pPr>
            <a:r>
              <a:rPr lang="en" sz="4350"/>
              <a:t>Say! what a lot of fish there are.</a:t>
            </a:r>
            <a:endParaRPr sz="4350"/>
          </a:p>
          <a:p>
            <a:pPr indent="-762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90909"/>
              <a:buNone/>
            </a:pPr>
            <a:r>
              <a:t/>
            </a:r>
            <a:endParaRPr sz="1100"/>
          </a:p>
          <a:p>
            <a:pPr indent="-762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90909"/>
              <a:buNone/>
            </a:pPr>
            <a:r>
              <a:t/>
            </a:r>
            <a:endParaRPr sz="1100"/>
          </a:p>
        </p:txBody>
      </p:sp>
      <p:sp>
        <p:nvSpPr>
          <p:cNvPr id="109" name="Google Shape;109;p16"/>
          <p:cNvSpPr txBox="1"/>
          <p:nvPr>
            <p:ph idx="2" type="body"/>
          </p:nvPr>
        </p:nvSpPr>
        <p:spPr>
          <a:xfrm>
            <a:off x="4608376" y="948775"/>
            <a:ext cx="3797100" cy="3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5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rPr lang="en" sz="3050"/>
              <a:t>Passage two:</a:t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t/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rPr lang="en" sz="3050"/>
              <a:t>One sheep, two sheep,</a:t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rPr lang="en" sz="3050"/>
              <a:t>black sheep, blue sheep.</a:t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t/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rPr lang="en" sz="3050"/>
              <a:t>Red sheep, blue sheep,</a:t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rPr lang="en" sz="3050"/>
              <a:t>old sheep, new sheep.</a:t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t/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rPr lang="en" sz="3050"/>
              <a:t>This one has a little bell.</a:t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rPr lang="en" sz="3050"/>
              <a:t>That one drank from a well.</a:t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t/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8852"/>
              <a:buNone/>
            </a:pPr>
            <a:r>
              <a:rPr lang="en" sz="3050"/>
              <a:t>Wow! what loads of sheep there are.</a:t>
            </a:r>
            <a:endParaRPr sz="305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90909"/>
              <a:buNone/>
            </a:pPr>
            <a:r>
              <a:t/>
            </a:r>
            <a:endParaRPr sz="1100"/>
          </a:p>
        </p:txBody>
      </p:sp>
      <p:sp>
        <p:nvSpPr>
          <p:cNvPr id="110" name="Google Shape;110;p16"/>
          <p:cNvSpPr/>
          <p:nvPr/>
        </p:nvSpPr>
        <p:spPr>
          <a:xfrm>
            <a:off x="2601629" y="4802375"/>
            <a:ext cx="3063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Sequence Similarity - Exercise 1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868680" y="314916"/>
            <a:ext cx="7377545" cy="39241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could you quantify the similarities between these passages? 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