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64" r:id="rId6"/>
    <p:sldId id="259" r:id="rId7"/>
    <p:sldId id="266" r:id="rId8"/>
    <p:sldId id="265" r:id="rId9"/>
    <p:sldId id="260" r:id="rId10"/>
    <p:sldId id="274" r:id="rId11"/>
    <p:sldId id="273" r:id="rId12"/>
    <p:sldId id="261" r:id="rId13"/>
    <p:sldId id="262" r:id="rId14"/>
    <p:sldId id="272" r:id="rId15"/>
    <p:sldId id="267" r:id="rId16"/>
    <p:sldId id="268" r:id="rId17"/>
    <p:sldId id="275" r:id="rId18"/>
    <p:sldId id="269" r:id="rId19"/>
    <p:sldId id="276" r:id="rId20"/>
    <p:sldId id="270" r:id="rId21"/>
    <p:sldId id="277" r:id="rId22"/>
    <p:sldId id="271"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p:scale>
          <a:sx n="65" d="100"/>
          <a:sy n="65" d="100"/>
        </p:scale>
        <p:origin x="4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132A-3E34-4614-AFB0-5793A76462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98AA2D-716A-43B6-B198-CDE78BA904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E870FC-2D69-4100-B432-4E056510FF6B}"/>
              </a:ext>
            </a:extLst>
          </p:cNvPr>
          <p:cNvSpPr>
            <a:spLocks noGrp="1"/>
          </p:cNvSpPr>
          <p:nvPr>
            <p:ph type="dt" sz="half" idx="10"/>
          </p:nvPr>
        </p:nvSpPr>
        <p:spPr/>
        <p:txBody>
          <a:bodyPr/>
          <a:lstStyle/>
          <a:p>
            <a:fld id="{8B42D09E-4F83-46F5-B9DB-1D7519EDB41D}" type="datetimeFigureOut">
              <a:rPr lang="en-US" smtClean="0"/>
              <a:t>6/8/2021</a:t>
            </a:fld>
            <a:endParaRPr lang="en-US"/>
          </a:p>
        </p:txBody>
      </p:sp>
      <p:sp>
        <p:nvSpPr>
          <p:cNvPr id="5" name="Footer Placeholder 4">
            <a:extLst>
              <a:ext uri="{FF2B5EF4-FFF2-40B4-BE49-F238E27FC236}">
                <a16:creationId xmlns:a16="http://schemas.microsoft.com/office/drawing/2014/main" id="{EF607CFE-12E8-432B-ACBE-E37423A76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591A4-7FA2-40A5-BE2F-22154BF6E923}"/>
              </a:ext>
            </a:extLst>
          </p:cNvPr>
          <p:cNvSpPr>
            <a:spLocks noGrp="1"/>
          </p:cNvSpPr>
          <p:nvPr>
            <p:ph type="sldNum" sz="quarter" idx="12"/>
          </p:nvPr>
        </p:nvSpPr>
        <p:spPr/>
        <p:txBody>
          <a:bodyPr/>
          <a:lstStyle/>
          <a:p>
            <a:fld id="{4BBD30BA-8BBC-46E9-94BF-E1ED96823B15}" type="slidenum">
              <a:rPr lang="en-US" smtClean="0"/>
              <a:t>‹#›</a:t>
            </a:fld>
            <a:endParaRPr lang="en-US"/>
          </a:p>
        </p:txBody>
      </p:sp>
    </p:spTree>
    <p:extLst>
      <p:ext uri="{BB962C8B-B14F-4D97-AF65-F5344CB8AC3E}">
        <p14:creationId xmlns:p14="http://schemas.microsoft.com/office/powerpoint/2010/main" val="213164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D3DE3-F8B1-4150-915B-60078C1A34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9EFE15-09A4-48E1-9CD7-D99EB2A51C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DC0E0-8F23-4101-9AE9-99FBCB6A8132}"/>
              </a:ext>
            </a:extLst>
          </p:cNvPr>
          <p:cNvSpPr>
            <a:spLocks noGrp="1"/>
          </p:cNvSpPr>
          <p:nvPr>
            <p:ph type="dt" sz="half" idx="10"/>
          </p:nvPr>
        </p:nvSpPr>
        <p:spPr/>
        <p:txBody>
          <a:bodyPr/>
          <a:lstStyle/>
          <a:p>
            <a:fld id="{8B42D09E-4F83-46F5-B9DB-1D7519EDB41D}" type="datetimeFigureOut">
              <a:rPr lang="en-US" smtClean="0"/>
              <a:t>6/8/2021</a:t>
            </a:fld>
            <a:endParaRPr lang="en-US"/>
          </a:p>
        </p:txBody>
      </p:sp>
      <p:sp>
        <p:nvSpPr>
          <p:cNvPr id="5" name="Footer Placeholder 4">
            <a:extLst>
              <a:ext uri="{FF2B5EF4-FFF2-40B4-BE49-F238E27FC236}">
                <a16:creationId xmlns:a16="http://schemas.microsoft.com/office/drawing/2014/main" id="{0FB9882A-C912-450E-A2DB-932577337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83802-432D-49CC-B5B9-A344AA34CD9A}"/>
              </a:ext>
            </a:extLst>
          </p:cNvPr>
          <p:cNvSpPr>
            <a:spLocks noGrp="1"/>
          </p:cNvSpPr>
          <p:nvPr>
            <p:ph type="sldNum" sz="quarter" idx="12"/>
          </p:nvPr>
        </p:nvSpPr>
        <p:spPr/>
        <p:txBody>
          <a:bodyPr/>
          <a:lstStyle/>
          <a:p>
            <a:fld id="{4BBD30BA-8BBC-46E9-94BF-E1ED96823B15}" type="slidenum">
              <a:rPr lang="en-US" smtClean="0"/>
              <a:t>‹#›</a:t>
            </a:fld>
            <a:endParaRPr lang="en-US"/>
          </a:p>
        </p:txBody>
      </p:sp>
    </p:spTree>
    <p:extLst>
      <p:ext uri="{BB962C8B-B14F-4D97-AF65-F5344CB8AC3E}">
        <p14:creationId xmlns:p14="http://schemas.microsoft.com/office/powerpoint/2010/main" val="4199239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25A401-C323-4539-AB2E-7324267A0C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616164-EF96-4418-B533-521AAD52A3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26FE5-79C4-498A-B4DF-C6356A629BB6}"/>
              </a:ext>
            </a:extLst>
          </p:cNvPr>
          <p:cNvSpPr>
            <a:spLocks noGrp="1"/>
          </p:cNvSpPr>
          <p:nvPr>
            <p:ph type="dt" sz="half" idx="10"/>
          </p:nvPr>
        </p:nvSpPr>
        <p:spPr/>
        <p:txBody>
          <a:bodyPr/>
          <a:lstStyle/>
          <a:p>
            <a:fld id="{8B42D09E-4F83-46F5-B9DB-1D7519EDB41D}" type="datetimeFigureOut">
              <a:rPr lang="en-US" smtClean="0"/>
              <a:t>6/8/2021</a:t>
            </a:fld>
            <a:endParaRPr lang="en-US"/>
          </a:p>
        </p:txBody>
      </p:sp>
      <p:sp>
        <p:nvSpPr>
          <p:cNvPr id="5" name="Footer Placeholder 4">
            <a:extLst>
              <a:ext uri="{FF2B5EF4-FFF2-40B4-BE49-F238E27FC236}">
                <a16:creationId xmlns:a16="http://schemas.microsoft.com/office/drawing/2014/main" id="{95021A29-71DE-433F-A554-71C8C2339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2E38-1E31-4058-84AE-27784E8CE7DF}"/>
              </a:ext>
            </a:extLst>
          </p:cNvPr>
          <p:cNvSpPr>
            <a:spLocks noGrp="1"/>
          </p:cNvSpPr>
          <p:nvPr>
            <p:ph type="sldNum" sz="quarter" idx="12"/>
          </p:nvPr>
        </p:nvSpPr>
        <p:spPr/>
        <p:txBody>
          <a:bodyPr/>
          <a:lstStyle/>
          <a:p>
            <a:fld id="{4BBD30BA-8BBC-46E9-94BF-E1ED96823B15}" type="slidenum">
              <a:rPr lang="en-US" smtClean="0"/>
              <a:t>‹#›</a:t>
            </a:fld>
            <a:endParaRPr lang="en-US"/>
          </a:p>
        </p:txBody>
      </p:sp>
    </p:spTree>
    <p:extLst>
      <p:ext uri="{BB962C8B-B14F-4D97-AF65-F5344CB8AC3E}">
        <p14:creationId xmlns:p14="http://schemas.microsoft.com/office/powerpoint/2010/main" val="205058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B070-8B20-4719-968C-AFD020E09E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48A16-5212-4441-8E9D-B854DEFB1E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0F2E2-B3E0-4EE5-B9D3-2A3EC1933701}"/>
              </a:ext>
            </a:extLst>
          </p:cNvPr>
          <p:cNvSpPr>
            <a:spLocks noGrp="1"/>
          </p:cNvSpPr>
          <p:nvPr>
            <p:ph type="dt" sz="half" idx="10"/>
          </p:nvPr>
        </p:nvSpPr>
        <p:spPr/>
        <p:txBody>
          <a:bodyPr/>
          <a:lstStyle/>
          <a:p>
            <a:fld id="{8B42D09E-4F83-46F5-B9DB-1D7519EDB41D}" type="datetimeFigureOut">
              <a:rPr lang="en-US" smtClean="0"/>
              <a:t>6/8/2021</a:t>
            </a:fld>
            <a:endParaRPr lang="en-US"/>
          </a:p>
        </p:txBody>
      </p:sp>
      <p:sp>
        <p:nvSpPr>
          <p:cNvPr id="5" name="Footer Placeholder 4">
            <a:extLst>
              <a:ext uri="{FF2B5EF4-FFF2-40B4-BE49-F238E27FC236}">
                <a16:creationId xmlns:a16="http://schemas.microsoft.com/office/drawing/2014/main" id="{0FC76A22-BE61-4F89-A969-7998E7F03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58EB1-CBC0-4AAA-8CEC-5A9232F1A717}"/>
              </a:ext>
            </a:extLst>
          </p:cNvPr>
          <p:cNvSpPr>
            <a:spLocks noGrp="1"/>
          </p:cNvSpPr>
          <p:nvPr>
            <p:ph type="sldNum" sz="quarter" idx="12"/>
          </p:nvPr>
        </p:nvSpPr>
        <p:spPr/>
        <p:txBody>
          <a:bodyPr/>
          <a:lstStyle/>
          <a:p>
            <a:fld id="{4BBD30BA-8BBC-46E9-94BF-E1ED96823B15}" type="slidenum">
              <a:rPr lang="en-US" smtClean="0"/>
              <a:t>‹#›</a:t>
            </a:fld>
            <a:endParaRPr lang="en-US"/>
          </a:p>
        </p:txBody>
      </p:sp>
    </p:spTree>
    <p:extLst>
      <p:ext uri="{BB962C8B-B14F-4D97-AF65-F5344CB8AC3E}">
        <p14:creationId xmlns:p14="http://schemas.microsoft.com/office/powerpoint/2010/main" val="251125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FB693-13C4-4931-B46D-15DCCDFF6C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91B88F-782E-4DAE-80B0-8C0A77073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41F564-07E2-4BF9-AC1D-5FEC405C5F2E}"/>
              </a:ext>
            </a:extLst>
          </p:cNvPr>
          <p:cNvSpPr>
            <a:spLocks noGrp="1"/>
          </p:cNvSpPr>
          <p:nvPr>
            <p:ph type="dt" sz="half" idx="10"/>
          </p:nvPr>
        </p:nvSpPr>
        <p:spPr/>
        <p:txBody>
          <a:bodyPr/>
          <a:lstStyle/>
          <a:p>
            <a:fld id="{8B42D09E-4F83-46F5-B9DB-1D7519EDB41D}" type="datetimeFigureOut">
              <a:rPr lang="en-US" smtClean="0"/>
              <a:t>6/8/2021</a:t>
            </a:fld>
            <a:endParaRPr lang="en-US"/>
          </a:p>
        </p:txBody>
      </p:sp>
      <p:sp>
        <p:nvSpPr>
          <p:cNvPr id="5" name="Footer Placeholder 4">
            <a:extLst>
              <a:ext uri="{FF2B5EF4-FFF2-40B4-BE49-F238E27FC236}">
                <a16:creationId xmlns:a16="http://schemas.microsoft.com/office/drawing/2014/main" id="{8FEF9704-CC8F-4682-9EE9-944D6DAAB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8673C1-96A5-4EDB-AEB3-06C9F21BD7E7}"/>
              </a:ext>
            </a:extLst>
          </p:cNvPr>
          <p:cNvSpPr>
            <a:spLocks noGrp="1"/>
          </p:cNvSpPr>
          <p:nvPr>
            <p:ph type="sldNum" sz="quarter" idx="12"/>
          </p:nvPr>
        </p:nvSpPr>
        <p:spPr/>
        <p:txBody>
          <a:bodyPr/>
          <a:lstStyle/>
          <a:p>
            <a:fld id="{4BBD30BA-8BBC-46E9-94BF-E1ED96823B15}" type="slidenum">
              <a:rPr lang="en-US" smtClean="0"/>
              <a:t>‹#›</a:t>
            </a:fld>
            <a:endParaRPr lang="en-US"/>
          </a:p>
        </p:txBody>
      </p:sp>
    </p:spTree>
    <p:extLst>
      <p:ext uri="{BB962C8B-B14F-4D97-AF65-F5344CB8AC3E}">
        <p14:creationId xmlns:p14="http://schemas.microsoft.com/office/powerpoint/2010/main" val="252454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1D08-7692-47EF-A4E7-1C7FBAA121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ABE2EC-7C94-4CF8-8B14-6B61004443E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A5871A-038D-48E1-AF80-24BCBEC0D2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3E1A70-C156-4DB6-BEA3-8A1CBF6E1CD7}"/>
              </a:ext>
            </a:extLst>
          </p:cNvPr>
          <p:cNvSpPr>
            <a:spLocks noGrp="1"/>
          </p:cNvSpPr>
          <p:nvPr>
            <p:ph type="dt" sz="half" idx="10"/>
          </p:nvPr>
        </p:nvSpPr>
        <p:spPr/>
        <p:txBody>
          <a:bodyPr/>
          <a:lstStyle/>
          <a:p>
            <a:fld id="{8B42D09E-4F83-46F5-B9DB-1D7519EDB41D}" type="datetimeFigureOut">
              <a:rPr lang="en-US" smtClean="0"/>
              <a:t>6/8/2021</a:t>
            </a:fld>
            <a:endParaRPr lang="en-US"/>
          </a:p>
        </p:txBody>
      </p:sp>
      <p:sp>
        <p:nvSpPr>
          <p:cNvPr id="6" name="Footer Placeholder 5">
            <a:extLst>
              <a:ext uri="{FF2B5EF4-FFF2-40B4-BE49-F238E27FC236}">
                <a16:creationId xmlns:a16="http://schemas.microsoft.com/office/drawing/2014/main" id="{E8D5A937-3B5E-4DF7-9E56-7A27B3556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123697-0928-4F9F-8AE1-EF5738BBB60C}"/>
              </a:ext>
            </a:extLst>
          </p:cNvPr>
          <p:cNvSpPr>
            <a:spLocks noGrp="1"/>
          </p:cNvSpPr>
          <p:nvPr>
            <p:ph type="sldNum" sz="quarter" idx="12"/>
          </p:nvPr>
        </p:nvSpPr>
        <p:spPr/>
        <p:txBody>
          <a:bodyPr/>
          <a:lstStyle/>
          <a:p>
            <a:fld id="{4BBD30BA-8BBC-46E9-94BF-E1ED96823B15}" type="slidenum">
              <a:rPr lang="en-US" smtClean="0"/>
              <a:t>‹#›</a:t>
            </a:fld>
            <a:endParaRPr lang="en-US"/>
          </a:p>
        </p:txBody>
      </p:sp>
    </p:spTree>
    <p:extLst>
      <p:ext uri="{BB962C8B-B14F-4D97-AF65-F5344CB8AC3E}">
        <p14:creationId xmlns:p14="http://schemas.microsoft.com/office/powerpoint/2010/main" val="1168507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DB31-AEE5-44AE-ACCA-93DB25C974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162917-7539-47BB-9770-B35EA4249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D29C9C-7379-417C-B007-E05AD206B5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233FC0-4BC7-4404-AA70-BF70BD85E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0C1CC8-7E8B-4418-BD7F-368931DF7D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265FC0-D383-4E4C-B93C-4F46768FA956}"/>
              </a:ext>
            </a:extLst>
          </p:cNvPr>
          <p:cNvSpPr>
            <a:spLocks noGrp="1"/>
          </p:cNvSpPr>
          <p:nvPr>
            <p:ph type="dt" sz="half" idx="10"/>
          </p:nvPr>
        </p:nvSpPr>
        <p:spPr/>
        <p:txBody>
          <a:bodyPr/>
          <a:lstStyle/>
          <a:p>
            <a:fld id="{8B42D09E-4F83-46F5-B9DB-1D7519EDB41D}" type="datetimeFigureOut">
              <a:rPr lang="en-US" smtClean="0"/>
              <a:t>6/8/2021</a:t>
            </a:fld>
            <a:endParaRPr lang="en-US"/>
          </a:p>
        </p:txBody>
      </p:sp>
      <p:sp>
        <p:nvSpPr>
          <p:cNvPr id="8" name="Footer Placeholder 7">
            <a:extLst>
              <a:ext uri="{FF2B5EF4-FFF2-40B4-BE49-F238E27FC236}">
                <a16:creationId xmlns:a16="http://schemas.microsoft.com/office/drawing/2014/main" id="{64CF2B84-98A8-4A23-811D-B4F88F5197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B229A0-8A5B-4328-812A-0205CC643F70}"/>
              </a:ext>
            </a:extLst>
          </p:cNvPr>
          <p:cNvSpPr>
            <a:spLocks noGrp="1"/>
          </p:cNvSpPr>
          <p:nvPr>
            <p:ph type="sldNum" sz="quarter" idx="12"/>
          </p:nvPr>
        </p:nvSpPr>
        <p:spPr/>
        <p:txBody>
          <a:bodyPr/>
          <a:lstStyle/>
          <a:p>
            <a:fld id="{4BBD30BA-8BBC-46E9-94BF-E1ED96823B15}" type="slidenum">
              <a:rPr lang="en-US" smtClean="0"/>
              <a:t>‹#›</a:t>
            </a:fld>
            <a:endParaRPr lang="en-US"/>
          </a:p>
        </p:txBody>
      </p:sp>
    </p:spTree>
    <p:extLst>
      <p:ext uri="{BB962C8B-B14F-4D97-AF65-F5344CB8AC3E}">
        <p14:creationId xmlns:p14="http://schemas.microsoft.com/office/powerpoint/2010/main" val="354109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BE35-C9DB-4F79-9208-2226F53225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A4520-87E9-4CEA-8D70-FD752FBBF76E}"/>
              </a:ext>
            </a:extLst>
          </p:cNvPr>
          <p:cNvSpPr>
            <a:spLocks noGrp="1"/>
          </p:cNvSpPr>
          <p:nvPr>
            <p:ph type="dt" sz="half" idx="10"/>
          </p:nvPr>
        </p:nvSpPr>
        <p:spPr/>
        <p:txBody>
          <a:bodyPr/>
          <a:lstStyle/>
          <a:p>
            <a:fld id="{8B42D09E-4F83-46F5-B9DB-1D7519EDB41D}" type="datetimeFigureOut">
              <a:rPr lang="en-US" smtClean="0"/>
              <a:t>6/8/2021</a:t>
            </a:fld>
            <a:endParaRPr lang="en-US"/>
          </a:p>
        </p:txBody>
      </p:sp>
      <p:sp>
        <p:nvSpPr>
          <p:cNvPr id="4" name="Footer Placeholder 3">
            <a:extLst>
              <a:ext uri="{FF2B5EF4-FFF2-40B4-BE49-F238E27FC236}">
                <a16:creationId xmlns:a16="http://schemas.microsoft.com/office/drawing/2014/main" id="{D00C1074-6168-4CB1-9699-204D2976C1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6413BE-2DFF-4BFC-91B9-CA76212B158A}"/>
              </a:ext>
            </a:extLst>
          </p:cNvPr>
          <p:cNvSpPr>
            <a:spLocks noGrp="1"/>
          </p:cNvSpPr>
          <p:nvPr>
            <p:ph type="sldNum" sz="quarter" idx="12"/>
          </p:nvPr>
        </p:nvSpPr>
        <p:spPr/>
        <p:txBody>
          <a:bodyPr/>
          <a:lstStyle/>
          <a:p>
            <a:fld id="{4BBD30BA-8BBC-46E9-94BF-E1ED96823B15}" type="slidenum">
              <a:rPr lang="en-US" smtClean="0"/>
              <a:t>‹#›</a:t>
            </a:fld>
            <a:endParaRPr lang="en-US"/>
          </a:p>
        </p:txBody>
      </p:sp>
    </p:spTree>
    <p:extLst>
      <p:ext uri="{BB962C8B-B14F-4D97-AF65-F5344CB8AC3E}">
        <p14:creationId xmlns:p14="http://schemas.microsoft.com/office/powerpoint/2010/main" val="24223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2C4261-0E19-4D98-953F-6DFD0082D476}"/>
              </a:ext>
            </a:extLst>
          </p:cNvPr>
          <p:cNvSpPr>
            <a:spLocks noGrp="1"/>
          </p:cNvSpPr>
          <p:nvPr>
            <p:ph type="dt" sz="half" idx="10"/>
          </p:nvPr>
        </p:nvSpPr>
        <p:spPr/>
        <p:txBody>
          <a:bodyPr/>
          <a:lstStyle/>
          <a:p>
            <a:fld id="{8B42D09E-4F83-46F5-B9DB-1D7519EDB41D}" type="datetimeFigureOut">
              <a:rPr lang="en-US" smtClean="0"/>
              <a:t>6/8/2021</a:t>
            </a:fld>
            <a:endParaRPr lang="en-US"/>
          </a:p>
        </p:txBody>
      </p:sp>
      <p:sp>
        <p:nvSpPr>
          <p:cNvPr id="3" name="Footer Placeholder 2">
            <a:extLst>
              <a:ext uri="{FF2B5EF4-FFF2-40B4-BE49-F238E27FC236}">
                <a16:creationId xmlns:a16="http://schemas.microsoft.com/office/drawing/2014/main" id="{7B19903A-E83D-4A83-9B25-7CC717803B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A9EF04-692F-4A8B-B8F5-8984848B25F0}"/>
              </a:ext>
            </a:extLst>
          </p:cNvPr>
          <p:cNvSpPr>
            <a:spLocks noGrp="1"/>
          </p:cNvSpPr>
          <p:nvPr>
            <p:ph type="sldNum" sz="quarter" idx="12"/>
          </p:nvPr>
        </p:nvSpPr>
        <p:spPr/>
        <p:txBody>
          <a:bodyPr/>
          <a:lstStyle/>
          <a:p>
            <a:fld id="{4BBD30BA-8BBC-46E9-94BF-E1ED96823B15}" type="slidenum">
              <a:rPr lang="en-US" smtClean="0"/>
              <a:t>‹#›</a:t>
            </a:fld>
            <a:endParaRPr lang="en-US"/>
          </a:p>
        </p:txBody>
      </p:sp>
    </p:spTree>
    <p:extLst>
      <p:ext uri="{BB962C8B-B14F-4D97-AF65-F5344CB8AC3E}">
        <p14:creationId xmlns:p14="http://schemas.microsoft.com/office/powerpoint/2010/main" val="164403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55B7-CC43-4B23-A253-2E5611419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34E132-AB32-4779-AD3D-9E29650FBD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3F2C86-E653-4D0E-A176-81589EA09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973941-82D4-4294-A84E-44AC4BB9986A}"/>
              </a:ext>
            </a:extLst>
          </p:cNvPr>
          <p:cNvSpPr>
            <a:spLocks noGrp="1"/>
          </p:cNvSpPr>
          <p:nvPr>
            <p:ph type="dt" sz="half" idx="10"/>
          </p:nvPr>
        </p:nvSpPr>
        <p:spPr/>
        <p:txBody>
          <a:bodyPr/>
          <a:lstStyle/>
          <a:p>
            <a:fld id="{8B42D09E-4F83-46F5-B9DB-1D7519EDB41D}" type="datetimeFigureOut">
              <a:rPr lang="en-US" smtClean="0"/>
              <a:t>6/8/2021</a:t>
            </a:fld>
            <a:endParaRPr lang="en-US"/>
          </a:p>
        </p:txBody>
      </p:sp>
      <p:sp>
        <p:nvSpPr>
          <p:cNvPr id="6" name="Footer Placeholder 5">
            <a:extLst>
              <a:ext uri="{FF2B5EF4-FFF2-40B4-BE49-F238E27FC236}">
                <a16:creationId xmlns:a16="http://schemas.microsoft.com/office/drawing/2014/main" id="{3DB4409E-2A0E-4220-824C-7A078D345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532F64-08E3-408D-9051-C8DD5AB1C3FB}"/>
              </a:ext>
            </a:extLst>
          </p:cNvPr>
          <p:cNvSpPr>
            <a:spLocks noGrp="1"/>
          </p:cNvSpPr>
          <p:nvPr>
            <p:ph type="sldNum" sz="quarter" idx="12"/>
          </p:nvPr>
        </p:nvSpPr>
        <p:spPr/>
        <p:txBody>
          <a:bodyPr/>
          <a:lstStyle/>
          <a:p>
            <a:fld id="{4BBD30BA-8BBC-46E9-94BF-E1ED96823B15}" type="slidenum">
              <a:rPr lang="en-US" smtClean="0"/>
              <a:t>‹#›</a:t>
            </a:fld>
            <a:endParaRPr lang="en-US"/>
          </a:p>
        </p:txBody>
      </p:sp>
    </p:spTree>
    <p:extLst>
      <p:ext uri="{BB962C8B-B14F-4D97-AF65-F5344CB8AC3E}">
        <p14:creationId xmlns:p14="http://schemas.microsoft.com/office/powerpoint/2010/main" val="175630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F67E-A110-41F2-902F-72AE130AD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68B559-4D74-4545-8B3C-3C66A4BCD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D8B17F-864E-4379-B8C4-B0B6A382A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FCC495-FB02-4121-909E-58FC56D2BA9C}"/>
              </a:ext>
            </a:extLst>
          </p:cNvPr>
          <p:cNvSpPr>
            <a:spLocks noGrp="1"/>
          </p:cNvSpPr>
          <p:nvPr>
            <p:ph type="dt" sz="half" idx="10"/>
          </p:nvPr>
        </p:nvSpPr>
        <p:spPr/>
        <p:txBody>
          <a:bodyPr/>
          <a:lstStyle/>
          <a:p>
            <a:fld id="{8B42D09E-4F83-46F5-B9DB-1D7519EDB41D}" type="datetimeFigureOut">
              <a:rPr lang="en-US" smtClean="0"/>
              <a:t>6/8/2021</a:t>
            </a:fld>
            <a:endParaRPr lang="en-US"/>
          </a:p>
        </p:txBody>
      </p:sp>
      <p:sp>
        <p:nvSpPr>
          <p:cNvPr id="6" name="Footer Placeholder 5">
            <a:extLst>
              <a:ext uri="{FF2B5EF4-FFF2-40B4-BE49-F238E27FC236}">
                <a16:creationId xmlns:a16="http://schemas.microsoft.com/office/drawing/2014/main" id="{54FAEB92-7275-459D-8252-01CF230C5D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E7765-EA4B-461E-92E5-6D9F61CB7F13}"/>
              </a:ext>
            </a:extLst>
          </p:cNvPr>
          <p:cNvSpPr>
            <a:spLocks noGrp="1"/>
          </p:cNvSpPr>
          <p:nvPr>
            <p:ph type="sldNum" sz="quarter" idx="12"/>
          </p:nvPr>
        </p:nvSpPr>
        <p:spPr/>
        <p:txBody>
          <a:bodyPr/>
          <a:lstStyle/>
          <a:p>
            <a:fld id="{4BBD30BA-8BBC-46E9-94BF-E1ED96823B15}" type="slidenum">
              <a:rPr lang="en-US" smtClean="0"/>
              <a:t>‹#›</a:t>
            </a:fld>
            <a:endParaRPr lang="en-US"/>
          </a:p>
        </p:txBody>
      </p:sp>
    </p:spTree>
    <p:extLst>
      <p:ext uri="{BB962C8B-B14F-4D97-AF65-F5344CB8AC3E}">
        <p14:creationId xmlns:p14="http://schemas.microsoft.com/office/powerpoint/2010/main" val="56679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B3B22-D1BE-436B-8B3E-AA70AE036E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C1A043-7371-458D-9E5B-41197538FE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C7DDE-A499-44B0-BDE2-EC3D7CF15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2D09E-4F83-46F5-B9DB-1D7519EDB41D}" type="datetimeFigureOut">
              <a:rPr lang="en-US" smtClean="0"/>
              <a:t>6/8/2021</a:t>
            </a:fld>
            <a:endParaRPr lang="en-US"/>
          </a:p>
        </p:txBody>
      </p:sp>
      <p:sp>
        <p:nvSpPr>
          <p:cNvPr id="5" name="Footer Placeholder 4">
            <a:extLst>
              <a:ext uri="{FF2B5EF4-FFF2-40B4-BE49-F238E27FC236}">
                <a16:creationId xmlns:a16="http://schemas.microsoft.com/office/drawing/2014/main" id="{D0BA2F60-6CF0-49C0-B55E-F6B143671F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649188-5805-4CC0-ABD5-B9FE3E241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D30BA-8BBC-46E9-94BF-E1ED96823B15}" type="slidenum">
              <a:rPr lang="en-US" smtClean="0"/>
              <a:t>‹#›</a:t>
            </a:fld>
            <a:endParaRPr lang="en-US"/>
          </a:p>
        </p:txBody>
      </p:sp>
    </p:spTree>
    <p:extLst>
      <p:ext uri="{BB962C8B-B14F-4D97-AF65-F5344CB8AC3E}">
        <p14:creationId xmlns:p14="http://schemas.microsoft.com/office/powerpoint/2010/main" val="263917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hemocytometer.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jove.com/v/5048/using-a-hemacytometer-to-count-cell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080E-CD2E-4DB3-AE38-F8CD23F4D363}"/>
              </a:ext>
            </a:extLst>
          </p:cNvPr>
          <p:cNvSpPr>
            <a:spLocks noGrp="1"/>
          </p:cNvSpPr>
          <p:nvPr>
            <p:ph type="ctrTitle"/>
          </p:nvPr>
        </p:nvSpPr>
        <p:spPr>
          <a:xfrm>
            <a:off x="-1140541" y="154039"/>
            <a:ext cx="9144000" cy="2387600"/>
          </a:xfrm>
        </p:spPr>
        <p:txBody>
          <a:bodyPr>
            <a:normAutofit fontScale="90000"/>
          </a:bodyPr>
          <a:lstStyle/>
          <a:p>
            <a:r>
              <a:rPr lang="en-US" dirty="0">
                <a:latin typeface="Algerian" panose="04020705040A02060702" pitchFamily="82" charset="0"/>
              </a:rPr>
              <a:t>The Perfect Brew: </a:t>
            </a:r>
            <a:br>
              <a:rPr lang="en-US" dirty="0"/>
            </a:br>
            <a:br>
              <a:rPr lang="en-US" dirty="0"/>
            </a:br>
            <a:endParaRPr lang="en-US" dirty="0"/>
          </a:p>
        </p:txBody>
      </p:sp>
      <p:sp>
        <p:nvSpPr>
          <p:cNvPr id="3" name="Subtitle 2">
            <a:extLst>
              <a:ext uri="{FF2B5EF4-FFF2-40B4-BE49-F238E27FC236}">
                <a16:creationId xmlns:a16="http://schemas.microsoft.com/office/drawing/2014/main" id="{8E36EA55-2E0D-4FE7-AAFD-FE957E3BA724}"/>
              </a:ext>
            </a:extLst>
          </p:cNvPr>
          <p:cNvSpPr>
            <a:spLocks noGrp="1"/>
          </p:cNvSpPr>
          <p:nvPr>
            <p:ph type="subTitle" idx="1"/>
          </p:nvPr>
        </p:nvSpPr>
        <p:spPr>
          <a:xfrm>
            <a:off x="4783395" y="4568057"/>
            <a:ext cx="6440129" cy="1655762"/>
          </a:xfrm>
        </p:spPr>
        <p:txBody>
          <a:bodyPr>
            <a:normAutofit fontScale="70000" lnSpcReduction="20000"/>
          </a:bodyPr>
          <a:lstStyle/>
          <a:p>
            <a:r>
              <a:rPr lang="en-US" sz="3400" dirty="0">
                <a:latin typeface="Algerian" panose="04020705040A02060702" pitchFamily="82" charset="0"/>
              </a:rPr>
              <a:t>How many yeast cells do we need?</a:t>
            </a:r>
          </a:p>
          <a:p>
            <a:r>
              <a:rPr lang="en-US" sz="3200" dirty="0"/>
              <a:t>Adapted from:</a:t>
            </a:r>
          </a:p>
          <a:p>
            <a:r>
              <a:rPr lang="en-US" dirty="0" err="1"/>
              <a:t>Consani</a:t>
            </a:r>
            <a:r>
              <a:rPr lang="en-US" dirty="0"/>
              <a:t>, A., Doyle, D., Jones, D. L., </a:t>
            </a:r>
            <a:r>
              <a:rPr lang="en-US" dirty="0" err="1"/>
              <a:t>Sarraj</a:t>
            </a:r>
            <a:r>
              <a:rPr lang="en-US" dirty="0"/>
              <a:t>, B., Seitz, H. (2020). The Perfect Brew: An Activity Demonstrating Cell Counting and Hemocytometer Use. QB@CC Spring 2020 Incubator 3, (Version 1.0). QUBES Educational Resources. </a:t>
            </a:r>
          </a:p>
        </p:txBody>
      </p:sp>
      <p:pic>
        <p:nvPicPr>
          <p:cNvPr id="4" name="Picture 3">
            <a:extLst>
              <a:ext uri="{FF2B5EF4-FFF2-40B4-BE49-F238E27FC236}">
                <a16:creationId xmlns:a16="http://schemas.microsoft.com/office/drawing/2014/main" id="{0161C97D-1E9B-4F08-979A-2AD68C52A3EB}"/>
              </a:ext>
            </a:extLst>
          </p:cNvPr>
          <p:cNvPicPr/>
          <p:nvPr/>
        </p:nvPicPr>
        <p:blipFill>
          <a:blip r:embed="rId2">
            <a:extLst>
              <a:ext uri="{28A0092B-C50C-407E-A947-70E740481C1C}">
                <a14:useLocalDpi xmlns:a14="http://schemas.microsoft.com/office/drawing/2010/main" val="0"/>
              </a:ext>
            </a:extLst>
          </a:blip>
          <a:stretch>
            <a:fillRect/>
          </a:stretch>
        </p:blipFill>
        <p:spPr>
          <a:xfrm>
            <a:off x="278029" y="2605549"/>
            <a:ext cx="3910513" cy="3726426"/>
          </a:xfrm>
          <a:prstGeom prst="rect">
            <a:avLst/>
          </a:prstGeom>
        </p:spPr>
      </p:pic>
      <p:pic>
        <p:nvPicPr>
          <p:cNvPr id="5" name="Picture 4">
            <a:extLst>
              <a:ext uri="{FF2B5EF4-FFF2-40B4-BE49-F238E27FC236}">
                <a16:creationId xmlns:a16="http://schemas.microsoft.com/office/drawing/2014/main" id="{8FA21303-DF56-4517-8618-71072B8B61B1}"/>
              </a:ext>
            </a:extLst>
          </p:cNvPr>
          <p:cNvPicPr>
            <a:picLocks noChangeAspect="1"/>
          </p:cNvPicPr>
          <p:nvPr/>
        </p:nvPicPr>
        <p:blipFill>
          <a:blip r:embed="rId3"/>
          <a:stretch>
            <a:fillRect/>
          </a:stretch>
        </p:blipFill>
        <p:spPr>
          <a:xfrm>
            <a:off x="7248565" y="-82699"/>
            <a:ext cx="4572524" cy="4286448"/>
          </a:xfrm>
          <a:prstGeom prst="rect">
            <a:avLst/>
          </a:prstGeom>
        </p:spPr>
      </p:pic>
      <p:pic>
        <p:nvPicPr>
          <p:cNvPr id="8" name="Picture 7">
            <a:extLst>
              <a:ext uri="{FF2B5EF4-FFF2-40B4-BE49-F238E27FC236}">
                <a16:creationId xmlns:a16="http://schemas.microsoft.com/office/drawing/2014/main" id="{31D846AE-924F-4D6A-83E5-660FCA350C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424" y="876774"/>
            <a:ext cx="3324072" cy="1664865"/>
          </a:xfrm>
          <a:prstGeom prst="rect">
            <a:avLst/>
          </a:prstGeom>
        </p:spPr>
      </p:pic>
    </p:spTree>
    <p:extLst>
      <p:ext uri="{BB962C8B-B14F-4D97-AF65-F5344CB8AC3E}">
        <p14:creationId xmlns:p14="http://schemas.microsoft.com/office/powerpoint/2010/main" val="981144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97F575-4299-4A84-9828-5522CC21AC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98073E-3DC7-4066-BF00-D94C7EF8AB5B}"/>
              </a:ext>
            </a:extLst>
          </p:cNvPr>
          <p:cNvSpPr>
            <a:spLocks noGrp="1"/>
          </p:cNvSpPr>
          <p:nvPr>
            <p:ph sz="half" idx="1"/>
          </p:nvPr>
        </p:nvSpPr>
        <p:spPr>
          <a:xfrm>
            <a:off x="838200" y="1825625"/>
            <a:ext cx="5562600" cy="4351338"/>
          </a:xfrm>
        </p:spPr>
        <p:txBody>
          <a:bodyPr>
            <a:normAutofit fontScale="77500" lnSpcReduction="20000"/>
          </a:bodyPr>
          <a:lstStyle/>
          <a:p>
            <a:pPr marL="0" indent="0">
              <a:buNone/>
            </a:pPr>
            <a:r>
              <a:rPr lang="en-US" b="1" dirty="0"/>
              <a:t>First let us look at a 1 mm by 1 mm by 1 mm box (shown as the yellow box), and we define that as a microliter.  </a:t>
            </a:r>
          </a:p>
          <a:p>
            <a:pPr marL="0" indent="0">
              <a:buNone/>
            </a:pPr>
            <a:r>
              <a:rPr lang="en-US" b="1" dirty="0"/>
              <a:t>How many of these boxes are in a cube that is 1 cm by 1 cm by 1 cm?</a:t>
            </a:r>
            <a:endParaRPr lang="en-US" dirty="0"/>
          </a:p>
          <a:p>
            <a:r>
              <a:rPr lang="en-US" dirty="0"/>
              <a:t>Hint: 10 mm = 1 cm </a:t>
            </a:r>
          </a:p>
          <a:p>
            <a:r>
              <a:rPr lang="en-US" dirty="0"/>
              <a:t>So this would be: </a:t>
            </a:r>
          </a:p>
          <a:p>
            <a:pPr marL="0" indent="0">
              <a:buNone/>
            </a:pPr>
            <a:r>
              <a:rPr lang="en-US" dirty="0"/>
              <a:t>1 cm (10 mm)  X 1 cm (10 mm) X 1 cm( 10 mm) = 1 cubic cm (1 cc) or 1000 cubic mm </a:t>
            </a:r>
          </a:p>
          <a:p>
            <a:endParaRPr lang="en-US" dirty="0"/>
          </a:p>
          <a:p>
            <a:pPr marL="0" indent="0">
              <a:buNone/>
            </a:pPr>
            <a:r>
              <a:rPr lang="en-US" b="1" dirty="0"/>
              <a:t>What liquid volume would this box hold? </a:t>
            </a:r>
            <a:endParaRPr lang="en-US" dirty="0"/>
          </a:p>
          <a:p>
            <a:r>
              <a:rPr lang="en-US" dirty="0"/>
              <a:t>That would mean that using standard metric notation would give us 1000 </a:t>
            </a:r>
            <a:r>
              <a:rPr lang="en-US" dirty="0">
                <a:latin typeface="Symbol" panose="05050102010706020507" pitchFamily="18" charset="2"/>
              </a:rPr>
              <a:t>m</a:t>
            </a:r>
            <a:r>
              <a:rPr lang="en-US" dirty="0"/>
              <a:t>L or 1 mL</a:t>
            </a:r>
          </a:p>
          <a:p>
            <a:endParaRPr lang="en-US" dirty="0"/>
          </a:p>
        </p:txBody>
      </p:sp>
      <p:pic>
        <p:nvPicPr>
          <p:cNvPr id="6" name="Picture 5">
            <a:extLst>
              <a:ext uri="{FF2B5EF4-FFF2-40B4-BE49-F238E27FC236}">
                <a16:creationId xmlns:a16="http://schemas.microsoft.com/office/drawing/2014/main" id="{370960D7-0E30-4A17-88CC-FEA1E74E18D0}"/>
              </a:ext>
            </a:extLst>
          </p:cNvPr>
          <p:cNvPicPr>
            <a:picLocks noChangeAspect="1"/>
          </p:cNvPicPr>
          <p:nvPr/>
        </p:nvPicPr>
        <p:blipFill>
          <a:blip r:embed="rId2"/>
          <a:stretch>
            <a:fillRect/>
          </a:stretch>
        </p:blipFill>
        <p:spPr>
          <a:xfrm>
            <a:off x="7653138" y="3940964"/>
            <a:ext cx="3854852" cy="2352961"/>
          </a:xfrm>
          <a:prstGeom prst="rect">
            <a:avLst/>
          </a:prstGeom>
        </p:spPr>
      </p:pic>
      <p:pic>
        <p:nvPicPr>
          <p:cNvPr id="7" name="Picture 6">
            <a:extLst>
              <a:ext uri="{FF2B5EF4-FFF2-40B4-BE49-F238E27FC236}">
                <a16:creationId xmlns:a16="http://schemas.microsoft.com/office/drawing/2014/main" id="{D2162C1E-431C-4D15-8C05-F4707EBC50D5}"/>
              </a:ext>
            </a:extLst>
          </p:cNvPr>
          <p:cNvPicPr>
            <a:picLocks noChangeAspect="1"/>
          </p:cNvPicPr>
          <p:nvPr/>
        </p:nvPicPr>
        <p:blipFill>
          <a:blip r:embed="rId3"/>
          <a:stretch>
            <a:fillRect/>
          </a:stretch>
        </p:blipFill>
        <p:spPr>
          <a:xfrm>
            <a:off x="7036550" y="365125"/>
            <a:ext cx="4471440" cy="3259927"/>
          </a:xfrm>
          <a:prstGeom prst="rect">
            <a:avLst/>
          </a:prstGeom>
        </p:spPr>
      </p:pic>
    </p:spTree>
    <p:extLst>
      <p:ext uri="{BB962C8B-B14F-4D97-AF65-F5344CB8AC3E}">
        <p14:creationId xmlns:p14="http://schemas.microsoft.com/office/powerpoint/2010/main" val="2111650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4A5E-809F-4A83-AD8B-9371F2425D64}"/>
              </a:ext>
            </a:extLst>
          </p:cNvPr>
          <p:cNvSpPr>
            <a:spLocks noGrp="1"/>
          </p:cNvSpPr>
          <p:nvPr>
            <p:ph type="title"/>
          </p:nvPr>
        </p:nvSpPr>
        <p:spPr/>
        <p:txBody>
          <a:bodyPr/>
          <a:lstStyle/>
          <a:p>
            <a:r>
              <a:rPr lang="en-US" dirty="0"/>
              <a:t>Visualizing the volume of liquid</a:t>
            </a:r>
          </a:p>
        </p:txBody>
      </p:sp>
      <p:sp>
        <p:nvSpPr>
          <p:cNvPr id="3" name="Content Placeholder 2">
            <a:extLst>
              <a:ext uri="{FF2B5EF4-FFF2-40B4-BE49-F238E27FC236}">
                <a16:creationId xmlns:a16="http://schemas.microsoft.com/office/drawing/2014/main" id="{59D8AF54-81FF-4D4F-A4B3-97BCC249C43A}"/>
              </a:ext>
            </a:extLst>
          </p:cNvPr>
          <p:cNvSpPr>
            <a:spLocks noGrp="1"/>
          </p:cNvSpPr>
          <p:nvPr>
            <p:ph sz="half" idx="1"/>
          </p:nvPr>
        </p:nvSpPr>
        <p:spPr>
          <a:xfrm>
            <a:off x="537163" y="1825625"/>
            <a:ext cx="5181600" cy="4351338"/>
          </a:xfrm>
        </p:spPr>
        <p:txBody>
          <a:bodyPr>
            <a:normAutofit fontScale="92500" lnSpcReduction="20000"/>
          </a:bodyPr>
          <a:lstStyle/>
          <a:p>
            <a:pPr marL="0" indent="0">
              <a:buNone/>
            </a:pPr>
            <a:r>
              <a:rPr lang="en-US" b="1" dirty="0"/>
              <a:t>Look at the diagrams and think about the volume of liquid that is covering the yellow square</a:t>
            </a:r>
          </a:p>
          <a:p>
            <a:pPr marL="0" indent="0">
              <a:buNone/>
            </a:pPr>
            <a:r>
              <a:rPr lang="en-US" b="1" dirty="0"/>
              <a:t>How deep is the liquid covering the yellow square and how can we calculate this volume?</a:t>
            </a:r>
            <a:endParaRPr lang="en-US" dirty="0"/>
          </a:p>
          <a:p>
            <a:pPr marL="0" indent="0">
              <a:buNone/>
            </a:pPr>
            <a:r>
              <a:rPr lang="en-US" dirty="0"/>
              <a:t>(0.2 mm x 0.2 mm x 0.1 mm)=</a:t>
            </a:r>
          </a:p>
          <a:p>
            <a:pPr marL="0" indent="0">
              <a:buNone/>
            </a:pPr>
            <a:r>
              <a:rPr lang="en-US" dirty="0"/>
              <a:t>0.004 mm</a:t>
            </a:r>
            <a:r>
              <a:rPr lang="en-US" baseline="30000" dirty="0"/>
              <a:t>3</a:t>
            </a:r>
            <a:r>
              <a:rPr lang="en-US" dirty="0"/>
              <a:t>, or 0.004 </a:t>
            </a:r>
            <a:r>
              <a:rPr lang="en-US" dirty="0" err="1"/>
              <a:t>μL</a:t>
            </a:r>
            <a:br>
              <a:rPr lang="en-US" dirty="0"/>
            </a:br>
            <a:br>
              <a:rPr lang="en-US" dirty="0"/>
            </a:br>
            <a:r>
              <a:rPr lang="en-US" dirty="0"/>
              <a:t>OR: </a:t>
            </a:r>
          </a:p>
          <a:p>
            <a:pPr marL="0" indent="0">
              <a:buNone/>
            </a:pPr>
            <a:r>
              <a:rPr lang="en-US" dirty="0"/>
              <a:t>Since 1 cm</a:t>
            </a:r>
            <a:r>
              <a:rPr lang="en-US" baseline="30000" dirty="0"/>
              <a:t>3</a:t>
            </a:r>
            <a:r>
              <a:rPr lang="en-US" dirty="0"/>
              <a:t> = 1 mL and 1 mm</a:t>
            </a:r>
            <a:r>
              <a:rPr lang="en-US" baseline="30000" dirty="0"/>
              <a:t>3</a:t>
            </a:r>
            <a:r>
              <a:rPr lang="en-US" dirty="0"/>
              <a:t> = 1 </a:t>
            </a:r>
            <a:r>
              <a:rPr lang="en-US" dirty="0" err="1"/>
              <a:t>μL</a:t>
            </a:r>
            <a:r>
              <a:rPr lang="en-US" dirty="0"/>
              <a:t>, you can convert your dimension to cm first </a:t>
            </a:r>
          </a:p>
          <a:p>
            <a:endParaRPr lang="en-US" dirty="0"/>
          </a:p>
          <a:p>
            <a:endParaRPr lang="en-US" dirty="0"/>
          </a:p>
        </p:txBody>
      </p:sp>
      <p:pic>
        <p:nvPicPr>
          <p:cNvPr id="5" name="Content Placeholder 4">
            <a:extLst>
              <a:ext uri="{FF2B5EF4-FFF2-40B4-BE49-F238E27FC236}">
                <a16:creationId xmlns:a16="http://schemas.microsoft.com/office/drawing/2014/main" id="{C2B81293-00FD-4B5C-901C-70029053A76A}"/>
              </a:ext>
            </a:extLst>
          </p:cNvPr>
          <p:cNvPicPr>
            <a:picLocks noGrp="1" noChangeAspect="1"/>
          </p:cNvPicPr>
          <p:nvPr>
            <p:ph sz="half" idx="2"/>
          </p:nvPr>
        </p:nvPicPr>
        <p:blipFill>
          <a:blip r:embed="rId2"/>
          <a:stretch>
            <a:fillRect/>
          </a:stretch>
        </p:blipFill>
        <p:spPr>
          <a:xfrm>
            <a:off x="8957187" y="3240953"/>
            <a:ext cx="3323061" cy="2559916"/>
          </a:xfrm>
          <a:prstGeom prst="rect">
            <a:avLst/>
          </a:prstGeom>
        </p:spPr>
      </p:pic>
      <p:pic>
        <p:nvPicPr>
          <p:cNvPr id="6" name="Picture 5">
            <a:extLst>
              <a:ext uri="{FF2B5EF4-FFF2-40B4-BE49-F238E27FC236}">
                <a16:creationId xmlns:a16="http://schemas.microsoft.com/office/drawing/2014/main" id="{E2B21BB7-7915-4651-AFE7-50CC57462588}"/>
              </a:ext>
            </a:extLst>
          </p:cNvPr>
          <p:cNvPicPr>
            <a:picLocks noChangeAspect="1"/>
          </p:cNvPicPr>
          <p:nvPr/>
        </p:nvPicPr>
        <p:blipFill>
          <a:blip r:embed="rId3"/>
          <a:stretch>
            <a:fillRect/>
          </a:stretch>
        </p:blipFill>
        <p:spPr>
          <a:xfrm>
            <a:off x="5625114" y="3240953"/>
            <a:ext cx="3400900" cy="771633"/>
          </a:xfrm>
          <a:prstGeom prst="rect">
            <a:avLst/>
          </a:prstGeom>
        </p:spPr>
      </p:pic>
    </p:spTree>
    <p:extLst>
      <p:ext uri="{BB962C8B-B14F-4D97-AF65-F5344CB8AC3E}">
        <p14:creationId xmlns:p14="http://schemas.microsoft.com/office/powerpoint/2010/main" val="2999470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EBF3-632C-4FA7-8289-28AE1EE7F8D7}"/>
              </a:ext>
            </a:extLst>
          </p:cNvPr>
          <p:cNvSpPr>
            <a:spLocks noGrp="1"/>
          </p:cNvSpPr>
          <p:nvPr>
            <p:ph type="title"/>
          </p:nvPr>
        </p:nvSpPr>
        <p:spPr>
          <a:xfrm>
            <a:off x="838200" y="188144"/>
            <a:ext cx="10515600" cy="1325563"/>
          </a:xfrm>
        </p:spPr>
        <p:txBody>
          <a:bodyPr/>
          <a:lstStyle/>
          <a:p>
            <a:r>
              <a:rPr lang="en-US" b="1" dirty="0"/>
              <a:t>Part 2: Counting cells</a:t>
            </a:r>
            <a:endParaRPr lang="en-US" dirty="0"/>
          </a:p>
        </p:txBody>
      </p:sp>
      <p:sp>
        <p:nvSpPr>
          <p:cNvPr id="3" name="Content Placeholder 2">
            <a:extLst>
              <a:ext uri="{FF2B5EF4-FFF2-40B4-BE49-F238E27FC236}">
                <a16:creationId xmlns:a16="http://schemas.microsoft.com/office/drawing/2014/main" id="{77BC2878-B661-4F14-A5B7-AD67ABB8A62A}"/>
              </a:ext>
            </a:extLst>
          </p:cNvPr>
          <p:cNvSpPr>
            <a:spLocks noGrp="1"/>
          </p:cNvSpPr>
          <p:nvPr>
            <p:ph idx="1"/>
          </p:nvPr>
        </p:nvSpPr>
        <p:spPr>
          <a:xfrm>
            <a:off x="838200" y="1209368"/>
            <a:ext cx="10515600" cy="4967595"/>
          </a:xfrm>
        </p:spPr>
        <p:txBody>
          <a:bodyPr>
            <a:normAutofit fontScale="70000" lnSpcReduction="20000"/>
          </a:bodyPr>
          <a:lstStyle/>
          <a:p>
            <a:r>
              <a:rPr lang="en-US" sz="3800" b="1" dirty="0"/>
              <a:t>Healthy sample of cells  </a:t>
            </a:r>
          </a:p>
          <a:p>
            <a:pPr lvl="1"/>
            <a:r>
              <a:rPr lang="en-US" sz="3800" dirty="0"/>
              <a:t>Use a dye called Trypan blue </a:t>
            </a:r>
          </a:p>
          <a:p>
            <a:pPr lvl="1"/>
            <a:r>
              <a:rPr lang="en-US" sz="3800" dirty="0"/>
              <a:t>Acidic dye that cannot get into healthy viable cells </a:t>
            </a:r>
          </a:p>
          <a:p>
            <a:pPr lvl="1"/>
            <a:r>
              <a:rPr lang="en-US" sz="3800" dirty="0"/>
              <a:t>Dead cells lack a functioning membrane and this allows the Trypan blue to get in, staining the cells blue.  </a:t>
            </a:r>
          </a:p>
          <a:p>
            <a:pPr lvl="1"/>
            <a:r>
              <a:rPr lang="en-US" sz="3800" dirty="0"/>
              <a:t>To accurately count living cells, use Trypan blue dye on the sample and pay attention to whether or not the cells are stained dark blue </a:t>
            </a:r>
          </a:p>
          <a:p>
            <a:r>
              <a:rPr lang="en-US" sz="3800" b="1" dirty="0"/>
              <a:t>Cells don’t always line up nicely </a:t>
            </a:r>
          </a:p>
          <a:p>
            <a:pPr lvl="1"/>
            <a:r>
              <a:rPr lang="en-US" sz="3800" dirty="0"/>
              <a:t>In some cases the cells can be on top of the gridlines of the hemocytometer; if we count all the cells on the lines we may overcount our sample</a:t>
            </a:r>
          </a:p>
          <a:p>
            <a:pPr lvl="1"/>
            <a:r>
              <a:rPr lang="en-US" sz="3800" dirty="0"/>
              <a:t>Need rules about whether we count cells that are laying on the lines  </a:t>
            </a:r>
          </a:p>
          <a:p>
            <a:pPr lvl="1"/>
            <a:r>
              <a:rPr lang="en-US" sz="3800" dirty="0"/>
              <a:t>To avoid exaggeration of cell count within the large squares, </a:t>
            </a:r>
            <a:r>
              <a:rPr lang="en-US" sz="3800" b="1" dirty="0">
                <a:solidFill>
                  <a:srgbClr val="FF0000"/>
                </a:solidFill>
              </a:rPr>
              <a:t>cells touching the </a:t>
            </a:r>
            <a:r>
              <a:rPr lang="en-US" sz="3800" b="1" u="sng" dirty="0">
                <a:solidFill>
                  <a:srgbClr val="FF0000"/>
                </a:solidFill>
              </a:rPr>
              <a:t>right</a:t>
            </a:r>
            <a:r>
              <a:rPr lang="en-US" sz="3800" b="1" dirty="0">
                <a:solidFill>
                  <a:srgbClr val="FF0000"/>
                </a:solidFill>
              </a:rPr>
              <a:t> and </a:t>
            </a:r>
            <a:r>
              <a:rPr lang="en-US" sz="3800" b="1" u="sng" dirty="0">
                <a:solidFill>
                  <a:srgbClr val="FF0000"/>
                </a:solidFill>
              </a:rPr>
              <a:t>lower</a:t>
            </a:r>
            <a:r>
              <a:rPr lang="en-US" sz="3800" b="1" dirty="0">
                <a:solidFill>
                  <a:srgbClr val="FF0000"/>
                </a:solidFill>
              </a:rPr>
              <a:t> sides should be excluded</a:t>
            </a:r>
          </a:p>
          <a:p>
            <a:endParaRPr lang="en-US" sz="3400" dirty="0"/>
          </a:p>
          <a:p>
            <a:endParaRPr lang="en-US" dirty="0"/>
          </a:p>
        </p:txBody>
      </p:sp>
    </p:spTree>
    <p:extLst>
      <p:ext uri="{BB962C8B-B14F-4D97-AF65-F5344CB8AC3E}">
        <p14:creationId xmlns:p14="http://schemas.microsoft.com/office/powerpoint/2010/main" val="357697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70864-818F-45EE-A6BC-FB242935282C}"/>
              </a:ext>
            </a:extLst>
          </p:cNvPr>
          <p:cNvSpPr>
            <a:spLocks noGrp="1"/>
          </p:cNvSpPr>
          <p:nvPr>
            <p:ph type="title"/>
          </p:nvPr>
        </p:nvSpPr>
        <p:spPr/>
        <p:txBody>
          <a:bodyPr/>
          <a:lstStyle/>
          <a:p>
            <a:r>
              <a:rPr lang="en-US" b="1" dirty="0"/>
              <a:t>Part 2: Counting cells</a:t>
            </a:r>
            <a:endParaRPr lang="en-US" dirty="0"/>
          </a:p>
        </p:txBody>
      </p:sp>
      <p:pic>
        <p:nvPicPr>
          <p:cNvPr id="4" name="Content Placeholder 3">
            <a:extLst>
              <a:ext uri="{FF2B5EF4-FFF2-40B4-BE49-F238E27FC236}">
                <a16:creationId xmlns:a16="http://schemas.microsoft.com/office/drawing/2014/main" id="{AA8B674A-BBBB-4336-B440-1D2A214DDC66}"/>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1106892" y="1825625"/>
            <a:ext cx="4644216" cy="4351338"/>
          </a:xfrm>
          <a:prstGeom prst="rect">
            <a:avLst/>
          </a:prstGeom>
        </p:spPr>
      </p:pic>
      <p:sp>
        <p:nvSpPr>
          <p:cNvPr id="6" name="Content Placeholder 5">
            <a:extLst>
              <a:ext uri="{FF2B5EF4-FFF2-40B4-BE49-F238E27FC236}">
                <a16:creationId xmlns:a16="http://schemas.microsoft.com/office/drawing/2014/main" id="{B0B33FAB-57B7-4A1E-9562-05FB4D56A402}"/>
              </a:ext>
            </a:extLst>
          </p:cNvPr>
          <p:cNvSpPr>
            <a:spLocks noGrp="1"/>
          </p:cNvSpPr>
          <p:nvPr>
            <p:ph sz="half" idx="2"/>
          </p:nvPr>
        </p:nvSpPr>
        <p:spPr/>
        <p:txBody>
          <a:bodyPr/>
          <a:lstStyle/>
          <a:p>
            <a:r>
              <a:rPr lang="en-US" dirty="0"/>
              <a:t>To avoid exaggeration of cell count within the large squares, </a:t>
            </a:r>
            <a:r>
              <a:rPr lang="en-US" b="1" dirty="0">
                <a:solidFill>
                  <a:srgbClr val="FF0000"/>
                </a:solidFill>
              </a:rPr>
              <a:t>cells touching the </a:t>
            </a:r>
            <a:r>
              <a:rPr lang="en-US" b="1" u="sng" dirty="0">
                <a:solidFill>
                  <a:srgbClr val="FF0000"/>
                </a:solidFill>
              </a:rPr>
              <a:t>right</a:t>
            </a:r>
            <a:r>
              <a:rPr lang="en-US" b="1" dirty="0">
                <a:solidFill>
                  <a:srgbClr val="FF0000"/>
                </a:solidFill>
              </a:rPr>
              <a:t> and </a:t>
            </a:r>
            <a:r>
              <a:rPr lang="en-US" b="1" u="sng" dirty="0">
                <a:solidFill>
                  <a:srgbClr val="FF0000"/>
                </a:solidFill>
              </a:rPr>
              <a:t>lower</a:t>
            </a:r>
            <a:r>
              <a:rPr lang="en-US" b="1" dirty="0">
                <a:solidFill>
                  <a:srgbClr val="FF0000"/>
                </a:solidFill>
              </a:rPr>
              <a:t> sides should be excluded</a:t>
            </a:r>
          </a:p>
          <a:p>
            <a:endParaRPr lang="en-US" dirty="0"/>
          </a:p>
        </p:txBody>
      </p:sp>
    </p:spTree>
    <p:extLst>
      <p:ext uri="{BB962C8B-B14F-4D97-AF65-F5344CB8AC3E}">
        <p14:creationId xmlns:p14="http://schemas.microsoft.com/office/powerpoint/2010/main" val="387055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F217DD-2A34-406F-8103-77E8F190B996}"/>
              </a:ext>
            </a:extLst>
          </p:cNvPr>
          <p:cNvSpPr>
            <a:spLocks noGrp="1"/>
          </p:cNvSpPr>
          <p:nvPr>
            <p:ph type="title"/>
          </p:nvPr>
        </p:nvSpPr>
        <p:spPr/>
        <p:txBody>
          <a:bodyPr/>
          <a:lstStyle/>
          <a:p>
            <a:r>
              <a:rPr lang="en-US" b="1" dirty="0"/>
              <a:t>Counting cells</a:t>
            </a:r>
            <a:endParaRPr lang="en-US" dirty="0"/>
          </a:p>
        </p:txBody>
      </p:sp>
      <p:graphicFrame>
        <p:nvGraphicFramePr>
          <p:cNvPr id="7" name="Content Placeholder 6">
            <a:extLst>
              <a:ext uri="{FF2B5EF4-FFF2-40B4-BE49-F238E27FC236}">
                <a16:creationId xmlns:a16="http://schemas.microsoft.com/office/drawing/2014/main" id="{98129798-ED23-439D-A122-90979032E95F}"/>
              </a:ext>
            </a:extLst>
          </p:cNvPr>
          <p:cNvGraphicFramePr>
            <a:graphicFrameLocks noGrp="1"/>
          </p:cNvGraphicFramePr>
          <p:nvPr>
            <p:ph idx="1"/>
            <p:extLst>
              <p:ext uri="{D42A27DB-BD31-4B8C-83A1-F6EECF244321}">
                <p14:modId xmlns:p14="http://schemas.microsoft.com/office/powerpoint/2010/main" val="3012249027"/>
              </p:ext>
            </p:extLst>
          </p:nvPr>
        </p:nvGraphicFramePr>
        <p:xfrm>
          <a:off x="1307690" y="2222090"/>
          <a:ext cx="8357420" cy="3333138"/>
        </p:xfrm>
        <a:graphic>
          <a:graphicData uri="http://schemas.openxmlformats.org/drawingml/2006/table">
            <a:tbl>
              <a:tblPr bandRow="1">
                <a:tableStyleId>{5C22544A-7EE6-4342-B048-85BDC9FD1C3A}</a:tableStyleId>
              </a:tblPr>
              <a:tblGrid>
                <a:gridCol w="979026">
                  <a:extLst>
                    <a:ext uri="{9D8B030D-6E8A-4147-A177-3AD203B41FA5}">
                      <a16:colId xmlns:a16="http://schemas.microsoft.com/office/drawing/2014/main" val="1296603602"/>
                    </a:ext>
                  </a:extLst>
                </a:gridCol>
                <a:gridCol w="1526838">
                  <a:extLst>
                    <a:ext uri="{9D8B030D-6E8A-4147-A177-3AD203B41FA5}">
                      <a16:colId xmlns:a16="http://schemas.microsoft.com/office/drawing/2014/main" val="2785862024"/>
                    </a:ext>
                  </a:extLst>
                </a:gridCol>
                <a:gridCol w="1549691">
                  <a:extLst>
                    <a:ext uri="{9D8B030D-6E8A-4147-A177-3AD203B41FA5}">
                      <a16:colId xmlns:a16="http://schemas.microsoft.com/office/drawing/2014/main" val="3386176334"/>
                    </a:ext>
                  </a:extLst>
                </a:gridCol>
                <a:gridCol w="1919754">
                  <a:extLst>
                    <a:ext uri="{9D8B030D-6E8A-4147-A177-3AD203B41FA5}">
                      <a16:colId xmlns:a16="http://schemas.microsoft.com/office/drawing/2014/main" val="3788163490"/>
                    </a:ext>
                  </a:extLst>
                </a:gridCol>
                <a:gridCol w="2382111">
                  <a:extLst>
                    <a:ext uri="{9D8B030D-6E8A-4147-A177-3AD203B41FA5}">
                      <a16:colId xmlns:a16="http://schemas.microsoft.com/office/drawing/2014/main" val="1833257560"/>
                    </a:ext>
                  </a:extLst>
                </a:gridCol>
              </a:tblGrid>
              <a:tr h="796103">
                <a:tc>
                  <a:txBody>
                    <a:bodyPr/>
                    <a:lstStyle/>
                    <a:p>
                      <a:pPr marL="0" marR="0" algn="ctr">
                        <a:spcBef>
                          <a:spcPts val="0"/>
                        </a:spcBef>
                        <a:spcAft>
                          <a:spcPts val="0"/>
                        </a:spcAft>
                      </a:pPr>
                      <a:r>
                        <a:rPr lang="en-US" sz="1800" b="1" dirty="0">
                          <a:effectLst/>
                        </a:rPr>
                        <a:t>Sample</a:t>
                      </a:r>
                      <a:endParaRPr lang="en-US" sz="2000" b="1"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1800" b="1" dirty="0">
                          <a:effectLst/>
                        </a:rPr>
                        <a:t>Total Cell Count</a:t>
                      </a:r>
                      <a:endParaRPr lang="en-US" sz="2000" b="1"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1800" b="1" dirty="0">
                          <a:effectLst/>
                        </a:rPr>
                        <a:t>Viable cell count</a:t>
                      </a:r>
                      <a:endParaRPr lang="en-US" sz="2000" b="1"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1800" b="1" dirty="0">
                          <a:effectLst/>
                        </a:rPr>
                        <a:t>Non-viable cell count</a:t>
                      </a:r>
                      <a:endParaRPr lang="en-US" sz="2000" b="1"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1800" b="1" dirty="0">
                          <a:effectLst/>
                        </a:rPr>
                        <a:t>Average Viable Cell Count</a:t>
                      </a:r>
                      <a:endParaRPr lang="en-US" sz="2000" b="1" dirty="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007693302"/>
                  </a:ext>
                </a:extLst>
              </a:tr>
              <a:tr h="507407">
                <a:tc>
                  <a:txBody>
                    <a:bodyPr/>
                    <a:lstStyle/>
                    <a:p>
                      <a:pPr marL="0" marR="0" algn="ctr">
                        <a:spcBef>
                          <a:spcPts val="0"/>
                        </a:spcBef>
                        <a:spcAft>
                          <a:spcPts val="0"/>
                        </a:spcAft>
                      </a:pPr>
                      <a:r>
                        <a:rPr lang="en-US" sz="2000" dirty="0">
                          <a:effectLst/>
                        </a:rPr>
                        <a:t>1</a:t>
                      </a:r>
                      <a:endParaRPr lang="en-US" sz="24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2000" dirty="0">
                          <a:effectLst/>
                        </a:rPr>
                        <a:t>~129-150</a:t>
                      </a:r>
                      <a:endParaRPr lang="en-US" sz="24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2000">
                          <a:effectLst/>
                        </a:rPr>
                        <a:t>~100-120</a:t>
                      </a:r>
                      <a:endParaRPr lang="en-US" sz="24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2000">
                          <a:effectLst/>
                        </a:rPr>
                        <a:t>~29-31</a:t>
                      </a:r>
                      <a:endParaRPr lang="en-US" sz="2400">
                        <a:effectLst/>
                        <a:latin typeface="Calibri" panose="020F0502020204030204" pitchFamily="34" charset="0"/>
                        <a:ea typeface="Calibri" panose="020F0502020204030204" pitchFamily="34" charset="0"/>
                      </a:endParaRPr>
                    </a:p>
                  </a:txBody>
                  <a:tcPr marL="63500" marR="63500" marT="63500" marB="63500"/>
                </a:tc>
                <a:tc rowSpan="5">
                  <a:txBody>
                    <a:bodyPr/>
                    <a:lstStyle/>
                    <a:p>
                      <a:pPr marL="0" marR="0" algn="ctr">
                        <a:spcBef>
                          <a:spcPts val="0"/>
                        </a:spcBef>
                        <a:spcAft>
                          <a:spcPts val="0"/>
                        </a:spcAft>
                      </a:pPr>
                      <a:r>
                        <a:rPr lang="en-US" sz="2000">
                          <a:effectLst/>
                        </a:rPr>
                        <a:t>~79.2-100.2</a:t>
                      </a:r>
                      <a:endParaRPr lang="en-US" sz="24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2933335486"/>
                  </a:ext>
                </a:extLst>
              </a:tr>
              <a:tr h="507407">
                <a:tc>
                  <a:txBody>
                    <a:bodyPr/>
                    <a:lstStyle/>
                    <a:p>
                      <a:pPr marL="0" marR="0" algn="ctr">
                        <a:spcBef>
                          <a:spcPts val="0"/>
                        </a:spcBef>
                        <a:spcAft>
                          <a:spcPts val="0"/>
                        </a:spcAft>
                      </a:pPr>
                      <a:r>
                        <a:rPr lang="en-US" sz="2000" dirty="0">
                          <a:effectLst/>
                        </a:rPr>
                        <a:t>2</a:t>
                      </a:r>
                      <a:endParaRPr lang="en-US" sz="24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2000" dirty="0">
                          <a:effectLst/>
                        </a:rPr>
                        <a:t>~110-150</a:t>
                      </a:r>
                      <a:endParaRPr lang="en-US" sz="24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2000" dirty="0">
                          <a:effectLst/>
                        </a:rPr>
                        <a:t>~80-110</a:t>
                      </a:r>
                      <a:endParaRPr lang="en-US" sz="24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2000">
                          <a:effectLst/>
                        </a:rPr>
                        <a:t>~30-40</a:t>
                      </a:r>
                      <a:endParaRPr lang="en-US" sz="2400">
                        <a:effectLst/>
                        <a:latin typeface="Calibri" panose="020F0502020204030204" pitchFamily="34" charset="0"/>
                        <a:ea typeface="Calibri" panose="020F0502020204030204" pitchFamily="34" charset="0"/>
                      </a:endParaRPr>
                    </a:p>
                  </a:txBody>
                  <a:tcPr marL="63500" marR="63500" marT="63500" marB="63500"/>
                </a:tc>
                <a:tc vMerge="1">
                  <a:txBody>
                    <a:bodyPr/>
                    <a:lstStyle/>
                    <a:p>
                      <a:endParaRPr lang="en-US"/>
                    </a:p>
                  </a:txBody>
                  <a:tcPr/>
                </a:tc>
                <a:extLst>
                  <a:ext uri="{0D108BD9-81ED-4DB2-BD59-A6C34878D82A}">
                    <a16:rowId xmlns:a16="http://schemas.microsoft.com/office/drawing/2014/main" val="3723165208"/>
                  </a:ext>
                </a:extLst>
              </a:tr>
              <a:tr h="507407">
                <a:tc>
                  <a:txBody>
                    <a:bodyPr/>
                    <a:lstStyle/>
                    <a:p>
                      <a:pPr marL="0" marR="0" algn="ctr">
                        <a:spcBef>
                          <a:spcPts val="0"/>
                        </a:spcBef>
                        <a:spcAft>
                          <a:spcPts val="0"/>
                        </a:spcAft>
                      </a:pPr>
                      <a:r>
                        <a:rPr lang="en-US" sz="2000">
                          <a:effectLst/>
                        </a:rPr>
                        <a:t>3</a:t>
                      </a:r>
                      <a:endParaRPr lang="en-US" sz="24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2000" dirty="0">
                          <a:effectLst/>
                        </a:rPr>
                        <a:t>~18-22</a:t>
                      </a:r>
                      <a:endParaRPr lang="en-US" sz="24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2000" dirty="0">
                          <a:effectLst/>
                        </a:rPr>
                        <a:t>~87-113</a:t>
                      </a:r>
                      <a:endParaRPr lang="en-US" sz="24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2000">
                          <a:effectLst/>
                        </a:rPr>
                        <a:t>~105-133</a:t>
                      </a:r>
                      <a:endParaRPr lang="en-US" sz="2400">
                        <a:effectLst/>
                        <a:latin typeface="Calibri" panose="020F0502020204030204" pitchFamily="34" charset="0"/>
                        <a:ea typeface="Calibri" panose="020F0502020204030204" pitchFamily="34" charset="0"/>
                      </a:endParaRPr>
                    </a:p>
                  </a:txBody>
                  <a:tcPr marL="63500" marR="63500" marT="63500" marB="63500"/>
                </a:tc>
                <a:tc vMerge="1">
                  <a:txBody>
                    <a:bodyPr/>
                    <a:lstStyle/>
                    <a:p>
                      <a:endParaRPr lang="en-US"/>
                    </a:p>
                  </a:txBody>
                  <a:tcPr/>
                </a:tc>
                <a:extLst>
                  <a:ext uri="{0D108BD9-81ED-4DB2-BD59-A6C34878D82A}">
                    <a16:rowId xmlns:a16="http://schemas.microsoft.com/office/drawing/2014/main" val="3428558930"/>
                  </a:ext>
                </a:extLst>
              </a:tr>
              <a:tr h="507407">
                <a:tc>
                  <a:txBody>
                    <a:bodyPr/>
                    <a:lstStyle/>
                    <a:p>
                      <a:pPr marL="0" marR="0" algn="ctr">
                        <a:spcBef>
                          <a:spcPts val="0"/>
                        </a:spcBef>
                        <a:spcAft>
                          <a:spcPts val="0"/>
                        </a:spcAft>
                      </a:pPr>
                      <a:r>
                        <a:rPr lang="en-US" sz="2000">
                          <a:effectLst/>
                        </a:rPr>
                        <a:t>4</a:t>
                      </a:r>
                      <a:endParaRPr lang="en-US" sz="24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2000" dirty="0">
                          <a:effectLst/>
                        </a:rPr>
                        <a:t>~10-12</a:t>
                      </a:r>
                      <a:endParaRPr lang="en-US" sz="24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2000" dirty="0">
                          <a:effectLst/>
                        </a:rPr>
                        <a:t>~72-85</a:t>
                      </a:r>
                      <a:endParaRPr lang="en-US" sz="24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2000" dirty="0">
                          <a:effectLst/>
                        </a:rPr>
                        <a:t>~82-97</a:t>
                      </a:r>
                      <a:endParaRPr lang="en-US" sz="2400" dirty="0">
                        <a:effectLst/>
                        <a:latin typeface="Calibri" panose="020F0502020204030204" pitchFamily="34" charset="0"/>
                        <a:ea typeface="Calibri" panose="020F0502020204030204" pitchFamily="34" charset="0"/>
                      </a:endParaRPr>
                    </a:p>
                  </a:txBody>
                  <a:tcPr marL="63500" marR="63500" marT="63500" marB="63500"/>
                </a:tc>
                <a:tc vMerge="1">
                  <a:txBody>
                    <a:bodyPr/>
                    <a:lstStyle/>
                    <a:p>
                      <a:endParaRPr lang="en-US"/>
                    </a:p>
                  </a:txBody>
                  <a:tcPr/>
                </a:tc>
                <a:extLst>
                  <a:ext uri="{0D108BD9-81ED-4DB2-BD59-A6C34878D82A}">
                    <a16:rowId xmlns:a16="http://schemas.microsoft.com/office/drawing/2014/main" val="1059411023"/>
                  </a:ext>
                </a:extLst>
              </a:tr>
              <a:tr h="507407">
                <a:tc>
                  <a:txBody>
                    <a:bodyPr/>
                    <a:lstStyle/>
                    <a:p>
                      <a:pPr marL="0" marR="0" algn="ctr">
                        <a:spcBef>
                          <a:spcPts val="0"/>
                        </a:spcBef>
                        <a:spcAft>
                          <a:spcPts val="0"/>
                        </a:spcAft>
                      </a:pPr>
                      <a:r>
                        <a:rPr lang="en-US" sz="2000">
                          <a:effectLst/>
                        </a:rPr>
                        <a:t>5</a:t>
                      </a:r>
                      <a:endParaRPr lang="en-US" sz="24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2000">
                          <a:effectLst/>
                        </a:rPr>
                        <a:t>~14-18</a:t>
                      </a:r>
                      <a:endParaRPr lang="en-US" sz="24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2000" dirty="0">
                          <a:effectLst/>
                        </a:rPr>
                        <a:t>~57-73</a:t>
                      </a:r>
                      <a:endParaRPr lang="en-US" sz="24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spcBef>
                          <a:spcPts val="0"/>
                        </a:spcBef>
                        <a:spcAft>
                          <a:spcPts val="0"/>
                        </a:spcAft>
                      </a:pPr>
                      <a:r>
                        <a:rPr lang="en-US" sz="2000" dirty="0">
                          <a:effectLst/>
                        </a:rPr>
                        <a:t>~71-91</a:t>
                      </a:r>
                      <a:endParaRPr lang="en-US" sz="2400" dirty="0">
                        <a:effectLst/>
                        <a:latin typeface="Calibri" panose="020F0502020204030204" pitchFamily="34" charset="0"/>
                        <a:ea typeface="Calibri" panose="020F0502020204030204" pitchFamily="34" charset="0"/>
                      </a:endParaRPr>
                    </a:p>
                  </a:txBody>
                  <a:tcPr marL="63500" marR="63500" marT="63500" marB="63500"/>
                </a:tc>
                <a:tc vMerge="1">
                  <a:txBody>
                    <a:bodyPr/>
                    <a:lstStyle/>
                    <a:p>
                      <a:endParaRPr lang="en-US"/>
                    </a:p>
                  </a:txBody>
                  <a:tcPr/>
                </a:tc>
                <a:extLst>
                  <a:ext uri="{0D108BD9-81ED-4DB2-BD59-A6C34878D82A}">
                    <a16:rowId xmlns:a16="http://schemas.microsoft.com/office/drawing/2014/main" val="2060777587"/>
                  </a:ext>
                </a:extLst>
              </a:tr>
            </a:tbl>
          </a:graphicData>
        </a:graphic>
      </p:graphicFrame>
    </p:spTree>
    <p:extLst>
      <p:ext uri="{BB962C8B-B14F-4D97-AF65-F5344CB8AC3E}">
        <p14:creationId xmlns:p14="http://schemas.microsoft.com/office/powerpoint/2010/main" val="2592293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53A8-AC85-44F4-AA7C-35617F39757F}"/>
              </a:ext>
            </a:extLst>
          </p:cNvPr>
          <p:cNvSpPr>
            <a:spLocks noGrp="1"/>
          </p:cNvSpPr>
          <p:nvPr>
            <p:ph type="title"/>
          </p:nvPr>
        </p:nvSpPr>
        <p:spPr>
          <a:xfrm>
            <a:off x="838201" y="18255"/>
            <a:ext cx="10515600" cy="1325563"/>
          </a:xfrm>
        </p:spPr>
        <p:txBody>
          <a:bodyPr/>
          <a:lstStyle/>
          <a:p>
            <a:r>
              <a:rPr lang="en-US" b="1" dirty="0"/>
              <a:t>Part 3: Calculating Concentration</a:t>
            </a:r>
            <a:endParaRPr lang="en-US" dirty="0"/>
          </a:p>
        </p:txBody>
      </p:sp>
      <p:sp>
        <p:nvSpPr>
          <p:cNvPr id="3" name="Content Placeholder 2">
            <a:extLst>
              <a:ext uri="{FF2B5EF4-FFF2-40B4-BE49-F238E27FC236}">
                <a16:creationId xmlns:a16="http://schemas.microsoft.com/office/drawing/2014/main" id="{3DFBE6F5-3578-43AA-9229-A24B45843A1B}"/>
              </a:ext>
            </a:extLst>
          </p:cNvPr>
          <p:cNvSpPr>
            <a:spLocks noGrp="1"/>
          </p:cNvSpPr>
          <p:nvPr>
            <p:ph sz="half" idx="1"/>
          </p:nvPr>
        </p:nvSpPr>
        <p:spPr>
          <a:xfrm>
            <a:off x="838199" y="1307690"/>
            <a:ext cx="5444613" cy="5550309"/>
          </a:xfrm>
        </p:spPr>
        <p:txBody>
          <a:bodyPr>
            <a:noAutofit/>
          </a:bodyPr>
          <a:lstStyle/>
          <a:p>
            <a:r>
              <a:rPr lang="en-US" sz="2000" dirty="0"/>
              <a:t>After counting cells, we need to calculate our estimate for the cell density of the sample. </a:t>
            </a:r>
          </a:p>
          <a:p>
            <a:r>
              <a:rPr lang="en-US" sz="2000" dirty="0"/>
              <a:t>Cell density is measured as the number of cells per unit volume</a:t>
            </a:r>
          </a:p>
          <a:p>
            <a:r>
              <a:rPr lang="en-US" sz="2000" dirty="0"/>
              <a:t>Here’s what we need:</a:t>
            </a:r>
          </a:p>
          <a:p>
            <a:pPr lvl="1"/>
            <a:r>
              <a:rPr lang="en-US" sz="2000" b="1" dirty="0"/>
              <a:t>Volume of the space above the yellow square</a:t>
            </a:r>
            <a:r>
              <a:rPr lang="en-US" sz="2000" dirty="0"/>
              <a:t> </a:t>
            </a:r>
          </a:p>
          <a:p>
            <a:pPr lvl="1"/>
            <a:r>
              <a:rPr lang="en-US" sz="2000" b="1" dirty="0"/>
              <a:t>Average number of cells </a:t>
            </a:r>
            <a:r>
              <a:rPr lang="en-US" sz="2000" dirty="0"/>
              <a:t>from our 5 counts</a:t>
            </a:r>
          </a:p>
          <a:p>
            <a:pPr lvl="1"/>
            <a:r>
              <a:rPr lang="en-US" sz="2000" b="1" dirty="0"/>
              <a:t>Dilution Factor</a:t>
            </a:r>
          </a:p>
          <a:p>
            <a:r>
              <a:rPr lang="en-US" sz="2000" dirty="0"/>
              <a:t>In our case, we will use our average number of cells from a small square and the volume (mL) of the small square. </a:t>
            </a:r>
          </a:p>
          <a:p>
            <a:r>
              <a:rPr lang="en-US" sz="2000" dirty="0"/>
              <a:t>Since we diluted our stock solution we need to apply the dilution factor</a:t>
            </a:r>
          </a:p>
          <a:p>
            <a:pPr lvl="1"/>
            <a:r>
              <a:rPr lang="en-US" sz="2000" dirty="0"/>
              <a:t>Our sample solution is actually much more concentrated than what we viewed in the hemocytometer.</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CEDBD74-85A3-479B-B604-B6363B6DAA3D}"/>
                  </a:ext>
                </a:extLst>
              </p:cNvPr>
              <p:cNvSpPr>
                <a:spLocks noGrp="1"/>
              </p:cNvSpPr>
              <p:nvPr>
                <p:ph sz="half" idx="2"/>
              </p:nvPr>
            </p:nvSpPr>
            <p:spPr>
              <a:xfrm>
                <a:off x="6172200" y="1825625"/>
                <a:ext cx="6019800" cy="4351338"/>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𝑀𝑒𝑎𝑠𝑢𝑟𝑒𝑑</m:t>
                      </m:r>
                      <m:r>
                        <a:rPr lang="en-US" i="1" smtClean="0">
                          <a:latin typeface="Cambria Math" panose="02040503050406030204" pitchFamily="18" charset="0"/>
                        </a:rPr>
                        <m:t> </m:t>
                      </m:r>
                      <m:r>
                        <a:rPr lang="en-US" i="1" smtClean="0">
                          <a:latin typeface="Cambria Math" panose="02040503050406030204" pitchFamily="18" charset="0"/>
                        </a:rPr>
                        <m:t>𝐶𝑒𝑙𝑙</m:t>
                      </m:r>
                      <m:r>
                        <a:rPr lang="en-US" i="1" smtClean="0">
                          <a:latin typeface="Cambria Math" panose="02040503050406030204" pitchFamily="18" charset="0"/>
                        </a:rPr>
                        <m:t> </m:t>
                      </m:r>
                      <m:r>
                        <a:rPr lang="en-US" i="1" smtClean="0">
                          <a:latin typeface="Cambria Math" panose="02040503050406030204" pitchFamily="18" charset="0"/>
                        </a:rPr>
                        <m:t>𝐷𝑒𝑛𝑠𝑖𝑡𝑦</m:t>
                      </m:r>
                    </m:oMath>
                  </m:oMathPara>
                </a14:m>
                <a:endParaRPr lang="en-US" i="1" dirty="0"/>
              </a:p>
              <a:p>
                <a:endParaRPr lang="en-US" i="1"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𝑎𝑣𝑒𝑟𝑎𝑔𝑒</m:t>
                          </m:r>
                          <m:r>
                            <a:rPr lang="en-US" i="1">
                              <a:latin typeface="Cambria Math" panose="02040503050406030204" pitchFamily="18" charset="0"/>
                            </a:rPr>
                            <m:t> </m:t>
                          </m:r>
                          <m:r>
                            <a:rPr lang="en-US" i="1">
                              <a:latin typeface="Cambria Math" panose="02040503050406030204" pitchFamily="18" charset="0"/>
                            </a:rPr>
                            <m:t>𝑛𝑢𝑚𝑏𝑒𝑟</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𝑐𝑒𝑙𝑙𝑠</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𝑦𝑒𝑙𝑙𝑜𝑤</m:t>
                          </m:r>
                          <m:r>
                            <a:rPr lang="en-US" i="1">
                              <a:latin typeface="Cambria Math" panose="02040503050406030204" pitchFamily="18" charset="0"/>
                            </a:rPr>
                            <m:t> </m:t>
                          </m:r>
                          <m:r>
                            <a:rPr lang="en-US" i="1">
                              <a:latin typeface="Cambria Math" panose="02040503050406030204" pitchFamily="18" charset="0"/>
                            </a:rPr>
                            <m:t>𝑠𝑞𝑢𝑎𝑟𝑒</m:t>
                          </m:r>
                        </m:num>
                        <m:den>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𝑣𝑜𝑙𝑢𝑚𝑒</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𝑦𝑒𝑙𝑙𝑜𝑤</m:t>
                          </m:r>
                          <m:r>
                            <a:rPr lang="en-US" i="1">
                              <a:latin typeface="Cambria Math" panose="02040503050406030204" pitchFamily="18" charset="0"/>
                            </a:rPr>
                            <m:t> </m:t>
                          </m:r>
                          <m:r>
                            <a:rPr lang="en-US" i="1">
                              <a:latin typeface="Cambria Math" panose="02040503050406030204" pitchFamily="18" charset="0"/>
                            </a:rPr>
                            <m:t>𝑠𝑞𝑢𝑎𝑟𝑒</m:t>
                          </m:r>
                          <m:r>
                            <a:rPr lang="en-US" i="1">
                              <a:latin typeface="Cambria Math" panose="02040503050406030204" pitchFamily="18" charset="0"/>
                            </a:rPr>
                            <m:t>)</m:t>
                          </m:r>
                        </m:den>
                      </m:f>
                    </m:oMath>
                  </m:oMathPara>
                </a14:m>
                <a:endParaRPr lang="en-US" dirty="0"/>
              </a:p>
            </p:txBody>
          </p:sp>
        </mc:Choice>
        <mc:Fallback xmlns="">
          <p:sp>
            <p:nvSpPr>
              <p:cNvPr id="4" name="Content Placeholder 3">
                <a:extLst>
                  <a:ext uri="{FF2B5EF4-FFF2-40B4-BE49-F238E27FC236}">
                    <a16:creationId xmlns:a16="http://schemas.microsoft.com/office/drawing/2014/main" id="{4CEDBD74-85A3-479B-B604-B6363B6DAA3D}"/>
                  </a:ext>
                </a:extLst>
              </p:cNvPr>
              <p:cNvSpPr>
                <a:spLocks noGrp="1" noRot="1" noChangeAspect="1" noMove="1" noResize="1" noEditPoints="1" noAdjustHandles="1" noChangeArrowheads="1" noChangeShapeType="1" noTextEdit="1"/>
              </p:cNvSpPr>
              <p:nvPr>
                <p:ph sz="half" idx="2"/>
              </p:nvPr>
            </p:nvSpPr>
            <p:spPr>
              <a:xfrm>
                <a:off x="6172200" y="1825625"/>
                <a:ext cx="6019800" cy="4351338"/>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9732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D6C-5EAD-4548-9FBA-E2AC1C27253D}"/>
              </a:ext>
            </a:extLst>
          </p:cNvPr>
          <p:cNvSpPr>
            <a:spLocks noGrp="1"/>
          </p:cNvSpPr>
          <p:nvPr>
            <p:ph type="title"/>
          </p:nvPr>
        </p:nvSpPr>
        <p:spPr>
          <a:xfrm>
            <a:off x="991829" y="159109"/>
            <a:ext cx="10515600" cy="1325563"/>
          </a:xfrm>
        </p:spPr>
        <p:txBody>
          <a:bodyPr/>
          <a:lstStyle/>
          <a:p>
            <a:r>
              <a:rPr lang="en-US" dirty="0"/>
              <a:t>What is the volume of a yellow square: </a:t>
            </a:r>
          </a:p>
        </p:txBody>
      </p:sp>
      <p:sp>
        <p:nvSpPr>
          <p:cNvPr id="3" name="Content Placeholder 2">
            <a:extLst>
              <a:ext uri="{FF2B5EF4-FFF2-40B4-BE49-F238E27FC236}">
                <a16:creationId xmlns:a16="http://schemas.microsoft.com/office/drawing/2014/main" id="{0E4345FA-0469-4D92-8957-72D99E34F070}"/>
              </a:ext>
            </a:extLst>
          </p:cNvPr>
          <p:cNvSpPr>
            <a:spLocks noGrp="1"/>
          </p:cNvSpPr>
          <p:nvPr>
            <p:ph sz="half" idx="1"/>
          </p:nvPr>
        </p:nvSpPr>
        <p:spPr>
          <a:xfrm>
            <a:off x="838200" y="1484672"/>
            <a:ext cx="5181600" cy="5152102"/>
          </a:xfrm>
        </p:spPr>
        <p:txBody>
          <a:bodyPr>
            <a:normAutofit lnSpcReduction="10000"/>
          </a:bodyPr>
          <a:lstStyle/>
          <a:p>
            <a:r>
              <a:rPr lang="en-US" dirty="0"/>
              <a:t>0.000004 mL or 0.004 </a:t>
            </a:r>
            <a:r>
              <a:rPr lang="en-US" dirty="0" err="1"/>
              <a:t>μL</a:t>
            </a:r>
            <a:r>
              <a:rPr lang="en-US" dirty="0"/>
              <a:t> or 4 </a:t>
            </a:r>
            <a:r>
              <a:rPr lang="en-US" dirty="0" err="1"/>
              <a:t>nL</a:t>
            </a:r>
            <a:endParaRPr lang="en-US" dirty="0"/>
          </a:p>
          <a:p>
            <a:r>
              <a:rPr lang="en-US" dirty="0"/>
              <a:t>This can be calculated in a few ways:</a:t>
            </a:r>
          </a:p>
          <a:p>
            <a:pPr lvl="0"/>
            <a:r>
              <a:rPr lang="en-US" b="1" dirty="0"/>
              <a:t>We calculated that the entire sample area of the hemocytometer is 0.009 mL</a:t>
            </a:r>
          </a:p>
          <a:p>
            <a:pPr lvl="1"/>
            <a:r>
              <a:rPr lang="en-US" dirty="0"/>
              <a:t>Made up of </a:t>
            </a:r>
            <a:r>
              <a:rPr lang="en-US" b="1" dirty="0"/>
              <a:t>9</a:t>
            </a:r>
            <a:r>
              <a:rPr lang="en-US" dirty="0"/>
              <a:t> large red squares </a:t>
            </a:r>
          </a:p>
          <a:p>
            <a:pPr lvl="1"/>
            <a:r>
              <a:rPr lang="en-US" dirty="0"/>
              <a:t>Each large square is made up of </a:t>
            </a:r>
            <a:r>
              <a:rPr lang="en-US" b="1" dirty="0"/>
              <a:t>25</a:t>
            </a:r>
            <a:r>
              <a:rPr lang="en-US" dirty="0"/>
              <a:t> yellow squares</a:t>
            </a:r>
          </a:p>
          <a:p>
            <a:pPr lvl="1"/>
            <a:r>
              <a:rPr lang="en-US" dirty="0"/>
              <a:t>So divide this volume by a factor of </a:t>
            </a:r>
          </a:p>
          <a:p>
            <a:pPr marL="457200" lvl="1" indent="0">
              <a:buNone/>
            </a:pPr>
            <a:r>
              <a:rPr lang="en-US" dirty="0"/>
              <a:t>9*25 = 225</a:t>
            </a:r>
          </a:p>
          <a:p>
            <a:pPr marL="457200" lvl="1" indent="0">
              <a:buNone/>
            </a:pPr>
            <a:r>
              <a:rPr lang="en-US" dirty="0"/>
              <a:t>0.009 mL/225 = </a:t>
            </a:r>
            <a:r>
              <a:rPr lang="en-US" b="1" dirty="0">
                <a:solidFill>
                  <a:srgbClr val="FF0000"/>
                </a:solidFill>
              </a:rPr>
              <a:t>.000004 mL </a:t>
            </a:r>
            <a:r>
              <a:rPr lang="en-US" dirty="0"/>
              <a:t> </a:t>
            </a:r>
          </a:p>
          <a:p>
            <a:endParaRPr lang="en-US" dirty="0"/>
          </a:p>
        </p:txBody>
      </p:sp>
      <p:pic>
        <p:nvPicPr>
          <p:cNvPr id="5" name="image5.png" descr="A square grid with lines delineating 9 separate squares. 1 of the 9 is colored in red, 1/16th of the red is colored in green, 1/25th of the red is colored in yellow and 1/16th of the yellow is colored in blue.">
            <a:extLst>
              <a:ext uri="{FF2B5EF4-FFF2-40B4-BE49-F238E27FC236}">
                <a16:creationId xmlns:a16="http://schemas.microsoft.com/office/drawing/2014/main" id="{F913E87B-433B-483D-9435-4316BC07A915}"/>
              </a:ext>
            </a:extLst>
          </p:cNvPr>
          <p:cNvPicPr>
            <a:picLocks noGrp="1"/>
          </p:cNvPicPr>
          <p:nvPr>
            <p:ph sz="half" idx="2"/>
          </p:nvPr>
        </p:nvPicPr>
        <p:blipFill>
          <a:blip r:embed="rId2"/>
          <a:srcRect/>
          <a:stretch>
            <a:fillRect/>
          </a:stretch>
        </p:blipFill>
        <p:spPr>
          <a:xfrm>
            <a:off x="6479458" y="1825625"/>
            <a:ext cx="4414684" cy="3975407"/>
          </a:xfrm>
          <a:prstGeom prst="rect">
            <a:avLst/>
          </a:prstGeom>
          <a:ln/>
        </p:spPr>
      </p:pic>
    </p:spTree>
    <p:extLst>
      <p:ext uri="{BB962C8B-B14F-4D97-AF65-F5344CB8AC3E}">
        <p14:creationId xmlns:p14="http://schemas.microsoft.com/office/powerpoint/2010/main" val="2412679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D6C-5EAD-4548-9FBA-E2AC1C27253D}"/>
              </a:ext>
            </a:extLst>
          </p:cNvPr>
          <p:cNvSpPr>
            <a:spLocks noGrp="1"/>
          </p:cNvSpPr>
          <p:nvPr>
            <p:ph type="title"/>
          </p:nvPr>
        </p:nvSpPr>
        <p:spPr>
          <a:xfrm>
            <a:off x="991829" y="159109"/>
            <a:ext cx="10515600" cy="1325563"/>
          </a:xfrm>
        </p:spPr>
        <p:txBody>
          <a:bodyPr/>
          <a:lstStyle/>
          <a:p>
            <a:r>
              <a:rPr lang="en-US" dirty="0"/>
              <a:t>What is the volume of a yellow square: </a:t>
            </a:r>
          </a:p>
        </p:txBody>
      </p:sp>
      <p:sp>
        <p:nvSpPr>
          <p:cNvPr id="3" name="Content Placeholder 2">
            <a:extLst>
              <a:ext uri="{FF2B5EF4-FFF2-40B4-BE49-F238E27FC236}">
                <a16:creationId xmlns:a16="http://schemas.microsoft.com/office/drawing/2014/main" id="{0E4345FA-0469-4D92-8957-72D99E34F070}"/>
              </a:ext>
            </a:extLst>
          </p:cNvPr>
          <p:cNvSpPr>
            <a:spLocks noGrp="1"/>
          </p:cNvSpPr>
          <p:nvPr>
            <p:ph sz="half" idx="1"/>
          </p:nvPr>
        </p:nvSpPr>
        <p:spPr>
          <a:xfrm>
            <a:off x="838200" y="1484672"/>
            <a:ext cx="5181600" cy="5152102"/>
          </a:xfrm>
        </p:spPr>
        <p:txBody>
          <a:bodyPr>
            <a:normAutofit/>
          </a:bodyPr>
          <a:lstStyle/>
          <a:p>
            <a:r>
              <a:rPr lang="en-US" dirty="0"/>
              <a:t>0.000004 mL or 0.004 </a:t>
            </a:r>
            <a:r>
              <a:rPr lang="en-US" dirty="0" err="1"/>
              <a:t>μL</a:t>
            </a:r>
            <a:r>
              <a:rPr lang="en-US" dirty="0"/>
              <a:t> or 4 </a:t>
            </a:r>
            <a:r>
              <a:rPr lang="en-US" dirty="0" err="1"/>
              <a:t>nL</a:t>
            </a:r>
            <a:endParaRPr lang="en-US" dirty="0"/>
          </a:p>
          <a:p>
            <a:pPr marL="0" lvl="0" indent="0">
              <a:buNone/>
            </a:pPr>
            <a:r>
              <a:rPr lang="en-US" b="1" dirty="0"/>
              <a:t>Another way:</a:t>
            </a:r>
          </a:p>
          <a:p>
            <a:pPr lvl="0"/>
            <a:r>
              <a:rPr lang="en-US" dirty="0"/>
              <a:t>Yellow square is 0.2 mm per side</a:t>
            </a:r>
          </a:p>
          <a:p>
            <a:pPr lvl="1"/>
            <a:r>
              <a:rPr lang="en-US" dirty="0"/>
              <a:t>So the volume of the yellow square is </a:t>
            </a:r>
          </a:p>
          <a:p>
            <a:pPr marL="457200" lvl="1" indent="0">
              <a:buNone/>
            </a:pPr>
            <a:r>
              <a:rPr lang="en-US" dirty="0"/>
              <a:t>0.2 mm * 0.2 mm * 0.1 mm = 0.04 mm</a:t>
            </a:r>
            <a:r>
              <a:rPr lang="en-US" baseline="30000" dirty="0"/>
              <a:t>3</a:t>
            </a:r>
            <a:r>
              <a:rPr lang="en-US" dirty="0"/>
              <a:t> Convert to mL: </a:t>
            </a:r>
            <a:r>
              <a:rPr lang="en-US" b="1" dirty="0">
                <a:solidFill>
                  <a:srgbClr val="FF0000"/>
                </a:solidFill>
              </a:rPr>
              <a:t>0.000004 mL</a:t>
            </a:r>
          </a:p>
          <a:p>
            <a:endParaRPr lang="en-US" dirty="0"/>
          </a:p>
        </p:txBody>
      </p:sp>
      <p:pic>
        <p:nvPicPr>
          <p:cNvPr id="5" name="image5.png" descr="A square grid with lines delineating 9 separate squares. 1 of the 9 is colored in red, 1/16th of the red is colored in green, 1/25th of the red is colored in yellow and 1/16th of the yellow is colored in blue.">
            <a:extLst>
              <a:ext uri="{FF2B5EF4-FFF2-40B4-BE49-F238E27FC236}">
                <a16:creationId xmlns:a16="http://schemas.microsoft.com/office/drawing/2014/main" id="{F913E87B-433B-483D-9435-4316BC07A915}"/>
              </a:ext>
            </a:extLst>
          </p:cNvPr>
          <p:cNvPicPr>
            <a:picLocks noGrp="1"/>
          </p:cNvPicPr>
          <p:nvPr>
            <p:ph sz="half" idx="2"/>
          </p:nvPr>
        </p:nvPicPr>
        <p:blipFill>
          <a:blip r:embed="rId2"/>
          <a:srcRect/>
          <a:stretch>
            <a:fillRect/>
          </a:stretch>
        </p:blipFill>
        <p:spPr>
          <a:xfrm>
            <a:off x="6479458" y="1825625"/>
            <a:ext cx="4414684" cy="3975407"/>
          </a:xfrm>
          <a:prstGeom prst="rect">
            <a:avLst/>
          </a:prstGeom>
          <a:ln/>
        </p:spPr>
      </p:pic>
    </p:spTree>
    <p:extLst>
      <p:ext uri="{BB962C8B-B14F-4D97-AF65-F5344CB8AC3E}">
        <p14:creationId xmlns:p14="http://schemas.microsoft.com/office/powerpoint/2010/main" val="3751935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DFBF7-D7F9-4D7C-A66B-A12A0A2AE6C6}"/>
              </a:ext>
            </a:extLst>
          </p:cNvPr>
          <p:cNvSpPr>
            <a:spLocks noGrp="1"/>
          </p:cNvSpPr>
          <p:nvPr>
            <p:ph type="title"/>
          </p:nvPr>
        </p:nvSpPr>
        <p:spPr>
          <a:xfrm>
            <a:off x="838200" y="0"/>
            <a:ext cx="10515600" cy="1325563"/>
          </a:xfrm>
        </p:spPr>
        <p:txBody>
          <a:bodyPr/>
          <a:lstStyle/>
          <a:p>
            <a:r>
              <a:rPr lang="en-US" dirty="0"/>
              <a:t>Dilution Factors</a:t>
            </a:r>
          </a:p>
        </p:txBody>
      </p:sp>
      <p:sp>
        <p:nvSpPr>
          <p:cNvPr id="3" name="Content Placeholder 2">
            <a:extLst>
              <a:ext uri="{FF2B5EF4-FFF2-40B4-BE49-F238E27FC236}">
                <a16:creationId xmlns:a16="http://schemas.microsoft.com/office/drawing/2014/main" id="{B42A7797-12E4-4D4E-9B57-5A3FEA8450F8}"/>
              </a:ext>
            </a:extLst>
          </p:cNvPr>
          <p:cNvSpPr>
            <a:spLocks noGrp="1"/>
          </p:cNvSpPr>
          <p:nvPr>
            <p:ph sz="half" idx="1"/>
          </p:nvPr>
        </p:nvSpPr>
        <p:spPr>
          <a:xfrm>
            <a:off x="838200" y="1013593"/>
            <a:ext cx="5181600" cy="4830814"/>
          </a:xfrm>
        </p:spPr>
        <p:txBody>
          <a:bodyPr>
            <a:normAutofit fontScale="47500" lnSpcReduction="20000"/>
          </a:bodyPr>
          <a:lstStyle/>
          <a:p>
            <a:r>
              <a:rPr lang="en-US" sz="5800" dirty="0"/>
              <a:t>Next, we need the dilution factor of our sample. </a:t>
            </a:r>
          </a:p>
          <a:p>
            <a:r>
              <a:rPr lang="en-US" sz="5800" dirty="0"/>
              <a:t>We have taken </a:t>
            </a:r>
            <a:r>
              <a:rPr lang="en-US" sz="5800" b="1" dirty="0"/>
              <a:t>10 𝛍L of the original cell sample </a:t>
            </a:r>
            <a:r>
              <a:rPr lang="en-US" sz="5800" dirty="0"/>
              <a:t>and mixed with </a:t>
            </a:r>
            <a:r>
              <a:rPr lang="en-US" sz="5800" b="1" dirty="0"/>
              <a:t>10 𝛍L of trypan blue solution</a:t>
            </a:r>
            <a:r>
              <a:rPr lang="en-US" sz="5800" dirty="0"/>
              <a:t>. </a:t>
            </a:r>
          </a:p>
          <a:p>
            <a:r>
              <a:rPr lang="en-US" sz="5800" dirty="0"/>
              <a:t>This was done to make the process of counting realistic and allow us to see the cells that are alive versus those that are dead</a:t>
            </a:r>
          </a:p>
          <a:p>
            <a:r>
              <a:rPr lang="en-US" sz="5800" dirty="0"/>
              <a:t>The dilution factor, </a:t>
            </a:r>
            <a:r>
              <a:rPr lang="en-US" sz="5800" b="1" dirty="0"/>
              <a:t>D</a:t>
            </a:r>
            <a:r>
              <a:rPr lang="en-US" sz="5800" dirty="0"/>
              <a:t>, is the ratio of the diluted solution volume to the original sample volume</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endParaRPr lang="en-US" dirty="0"/>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296D566B-50C1-4EED-9DA7-481D61CDEBE7}"/>
                  </a:ext>
                </a:extLst>
              </p:cNvPr>
              <p:cNvSpPr>
                <a:spLocks noGrp="1"/>
              </p:cNvSpPr>
              <p:nvPr>
                <p:ph sz="half" idx="2"/>
              </p:nvPr>
            </p:nvSpPr>
            <p:spPr>
              <a:xfrm>
                <a:off x="6617110" y="386351"/>
                <a:ext cx="5181600" cy="6085298"/>
              </a:xfrm>
            </p:spPr>
            <p:txBody>
              <a:bodyPr>
                <a:normAutofit fontScale="47500" lnSpcReduction="20000"/>
              </a:bodyPr>
              <a:lstStyle/>
              <a:p>
                <a:pPr marL="0" indent="0">
                  <a:buNone/>
                </a:pPr>
                <a:r>
                  <a:rPr lang="en-US" sz="5100" dirty="0"/>
                  <a:t> </a:t>
                </a:r>
              </a:p>
              <a:p>
                <a:pPr marL="0" indent="0">
                  <a:buNone/>
                </a:pPr>
                <a:endParaRPr lang="en-US" sz="5100" dirty="0"/>
              </a:p>
              <a:p>
                <a:pPr marL="0" indent="0">
                  <a:buNone/>
                </a:pPr>
                <a:r>
                  <a:rPr lang="en-US" sz="5400" dirty="0"/>
                  <a:t>It’s given by:</a:t>
                </a:r>
              </a:p>
              <a:p>
                <a:pPr marL="0" indent="0">
                  <a:buNone/>
                </a:pPr>
                <a:endParaRPr lang="en-US" sz="5400" dirty="0"/>
              </a:p>
              <a:p>
                <a:pPr marL="0" indent="0">
                  <a:buNone/>
                </a:pPr>
                <a:r>
                  <a:rPr lang="en-US" sz="5400" i="1" dirty="0"/>
                  <a:t>D</a:t>
                </a:r>
                <a14:m>
                  <m:oMath xmlns:m="http://schemas.openxmlformats.org/officeDocument/2006/math">
                    <m:r>
                      <a:rPr lang="en-US" sz="5400" i="1">
                        <a:latin typeface="Cambria Math" panose="02040503050406030204" pitchFamily="18" charset="0"/>
                      </a:rPr>
                      <m:t>= </m:t>
                    </m:r>
                    <m:f>
                      <m:fPr>
                        <m:ctrlPr>
                          <a:rPr lang="en-US" sz="5400" i="1">
                            <a:latin typeface="Cambria Math" panose="02040503050406030204" pitchFamily="18" charset="0"/>
                          </a:rPr>
                        </m:ctrlPr>
                      </m:fPr>
                      <m:num>
                        <m:r>
                          <a:rPr lang="en-US" sz="5400" i="1">
                            <a:latin typeface="Cambria Math" panose="02040503050406030204" pitchFamily="18" charset="0"/>
                          </a:rPr>
                          <m:t>𝑠𝑎𝑚𝑝𝑙𝑒</m:t>
                        </m:r>
                        <m:r>
                          <a:rPr lang="en-US" sz="5400" i="1">
                            <a:latin typeface="Cambria Math" panose="02040503050406030204" pitchFamily="18" charset="0"/>
                          </a:rPr>
                          <m:t> (</m:t>
                        </m:r>
                        <m:r>
                          <a:rPr lang="en-US" sz="5400" i="1">
                            <a:latin typeface="Cambria Math" panose="02040503050406030204" pitchFamily="18" charset="0"/>
                          </a:rPr>
                          <m:t>𝑜𝑟</m:t>
                        </m:r>
                        <m:r>
                          <a:rPr lang="en-US" sz="5400" i="1">
                            <a:latin typeface="Cambria Math" panose="02040503050406030204" pitchFamily="18" charset="0"/>
                          </a:rPr>
                          <m:t> </m:t>
                        </m:r>
                        <m:r>
                          <a:rPr lang="en-US" sz="5400" i="1">
                            <a:latin typeface="Cambria Math" panose="02040503050406030204" pitchFamily="18" charset="0"/>
                          </a:rPr>
                          <m:t>𝑠𝑡𝑜𝑐𝑘</m:t>
                        </m:r>
                        <m:r>
                          <a:rPr lang="en-US" sz="5400" i="1">
                            <a:latin typeface="Cambria Math" panose="02040503050406030204" pitchFamily="18" charset="0"/>
                          </a:rPr>
                          <m:t>) </m:t>
                        </m:r>
                        <m:r>
                          <a:rPr lang="en-US" sz="5400" i="1">
                            <a:latin typeface="Cambria Math" panose="02040503050406030204" pitchFamily="18" charset="0"/>
                          </a:rPr>
                          <m:t>𝑠𝑜𝑙𝑢𝑡𝑖𝑜𝑛</m:t>
                        </m:r>
                        <m:r>
                          <a:rPr lang="en-US" sz="5400" i="1">
                            <a:latin typeface="Cambria Math" panose="02040503050406030204" pitchFamily="18" charset="0"/>
                          </a:rPr>
                          <m:t> </m:t>
                        </m:r>
                        <m:r>
                          <a:rPr lang="en-US" sz="5400" i="1">
                            <a:latin typeface="Cambria Math" panose="02040503050406030204" pitchFamily="18" charset="0"/>
                          </a:rPr>
                          <m:t>𝑣𝑜𝑙𝑢𝑚𝑒</m:t>
                        </m:r>
                      </m:num>
                      <m:den>
                        <m:r>
                          <a:rPr lang="en-US" sz="5400" i="1">
                            <a:latin typeface="Cambria Math" panose="02040503050406030204" pitchFamily="18" charset="0"/>
                          </a:rPr>
                          <m:t>𝑡𝑜𝑡𝑎𝑙</m:t>
                        </m:r>
                        <m:r>
                          <a:rPr lang="en-US" sz="5400" i="1">
                            <a:latin typeface="Cambria Math" panose="02040503050406030204" pitchFamily="18" charset="0"/>
                          </a:rPr>
                          <m:t> </m:t>
                        </m:r>
                        <m:r>
                          <a:rPr lang="en-US" sz="5400" i="1">
                            <a:latin typeface="Cambria Math" panose="02040503050406030204" pitchFamily="18" charset="0"/>
                          </a:rPr>
                          <m:t>𝑑𝑖𝑙𝑢𝑡𝑒𝑑</m:t>
                        </m:r>
                        <m:r>
                          <a:rPr lang="en-US" sz="5400" i="1">
                            <a:latin typeface="Cambria Math" panose="02040503050406030204" pitchFamily="18" charset="0"/>
                          </a:rPr>
                          <m:t> </m:t>
                        </m:r>
                        <m:r>
                          <a:rPr lang="en-US" sz="5400" i="1">
                            <a:latin typeface="Cambria Math" panose="02040503050406030204" pitchFamily="18" charset="0"/>
                          </a:rPr>
                          <m:t>𝑠𝑜𝑙𝑢𝑡𝑖𝑜𝑛</m:t>
                        </m:r>
                        <m:r>
                          <a:rPr lang="en-US" sz="5400" i="1">
                            <a:latin typeface="Cambria Math" panose="02040503050406030204" pitchFamily="18" charset="0"/>
                          </a:rPr>
                          <m:t> </m:t>
                        </m:r>
                        <m:r>
                          <a:rPr lang="en-US" sz="5400" i="1">
                            <a:latin typeface="Cambria Math" panose="02040503050406030204" pitchFamily="18" charset="0"/>
                          </a:rPr>
                          <m:t>𝑣𝑜𝑙𝑢𝑚𝑒</m:t>
                        </m:r>
                      </m:den>
                    </m:f>
                  </m:oMath>
                </a14:m>
                <a:endParaRPr lang="en-US" sz="5400" dirty="0"/>
              </a:p>
              <a:p>
                <a:pPr marL="0" indent="0">
                  <a:buNone/>
                </a:pPr>
                <a:endParaRPr lang="en-US" sz="5400" b="1" dirty="0"/>
              </a:p>
              <a:p>
                <a:pPr marL="0" indent="0">
                  <a:buNone/>
                </a:pPr>
                <a:r>
                  <a:rPr lang="en-US" sz="5400" b="1" dirty="0"/>
                  <a:t>10 𝛍L / 20 𝛍L = 0.50</a:t>
                </a:r>
              </a:p>
              <a:p>
                <a:pPr marL="0" indent="0">
                  <a:buNone/>
                </a:pPr>
                <a:endParaRPr lang="en-US" sz="5100" dirty="0"/>
              </a:p>
              <a:p>
                <a:pPr marL="0" indent="0">
                  <a:buNone/>
                </a:pPr>
                <a:endParaRPr lang="en-US" dirty="0"/>
              </a:p>
            </p:txBody>
          </p:sp>
        </mc:Choice>
        <mc:Fallback>
          <p:sp>
            <p:nvSpPr>
              <p:cNvPr id="4" name="Content Placeholder 3">
                <a:extLst>
                  <a:ext uri="{FF2B5EF4-FFF2-40B4-BE49-F238E27FC236}">
                    <a16:creationId xmlns:a16="http://schemas.microsoft.com/office/drawing/2014/main" id="{296D566B-50C1-4EED-9DA7-481D61CDEBE7}"/>
                  </a:ext>
                </a:extLst>
              </p:cNvPr>
              <p:cNvSpPr>
                <a:spLocks noGrp="1" noRot="1" noChangeAspect="1" noMove="1" noResize="1" noEditPoints="1" noAdjustHandles="1" noChangeArrowheads="1" noChangeShapeType="1" noTextEdit="1"/>
              </p:cNvSpPr>
              <p:nvPr>
                <p:ph sz="half" idx="2"/>
              </p:nvPr>
            </p:nvSpPr>
            <p:spPr>
              <a:xfrm>
                <a:off x="6617110" y="386351"/>
                <a:ext cx="5181600" cy="6085298"/>
              </a:xfrm>
              <a:blipFill>
                <a:blip r:embed="rId2"/>
                <a:stretch>
                  <a:fillRect l="-2118"/>
                </a:stretch>
              </a:blipFill>
            </p:spPr>
            <p:txBody>
              <a:bodyPr/>
              <a:lstStyle/>
              <a:p>
                <a:r>
                  <a:rPr lang="en-US">
                    <a:noFill/>
                  </a:rPr>
                  <a:t> </a:t>
                </a:r>
              </a:p>
            </p:txBody>
          </p:sp>
        </mc:Fallback>
      </mc:AlternateContent>
    </p:spTree>
    <p:extLst>
      <p:ext uri="{BB962C8B-B14F-4D97-AF65-F5344CB8AC3E}">
        <p14:creationId xmlns:p14="http://schemas.microsoft.com/office/powerpoint/2010/main" val="473547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DFBF7-D7F9-4D7C-A66B-A12A0A2AE6C6}"/>
              </a:ext>
            </a:extLst>
          </p:cNvPr>
          <p:cNvSpPr>
            <a:spLocks noGrp="1"/>
          </p:cNvSpPr>
          <p:nvPr>
            <p:ph type="title"/>
          </p:nvPr>
        </p:nvSpPr>
        <p:spPr/>
        <p:txBody>
          <a:bodyPr/>
          <a:lstStyle/>
          <a:p>
            <a:r>
              <a:rPr lang="en-US" dirty="0"/>
              <a:t>Dilution Factors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296D566B-50C1-4EED-9DA7-481D61CDEBE7}"/>
                  </a:ext>
                </a:extLst>
              </p:cNvPr>
              <p:cNvSpPr>
                <a:spLocks noGrp="1"/>
              </p:cNvSpPr>
              <p:nvPr>
                <p:ph idx="1"/>
              </p:nvPr>
            </p:nvSpPr>
            <p:spPr/>
            <p:txBody>
              <a:bodyPr>
                <a:normAutofit fontScale="70000" lnSpcReduction="20000"/>
              </a:bodyPr>
              <a:lstStyle/>
              <a:p>
                <a:pPr marL="0" indent="0">
                  <a:buNone/>
                </a:pPr>
                <a:r>
                  <a:rPr lang="en-US" sz="4500" b="1" dirty="0"/>
                  <a:t>A note on dilution factors: </a:t>
                </a:r>
              </a:p>
              <a:p>
                <a:r>
                  <a:rPr lang="en-US" sz="3800" dirty="0"/>
                  <a:t>There are a few ways to represent a diluted solution. </a:t>
                </a:r>
              </a:p>
              <a:p>
                <a:r>
                  <a:rPr lang="en-US" sz="3800" b="1" dirty="0" err="1"/>
                  <a:t>Sample:Diluent</a:t>
                </a:r>
                <a:r>
                  <a:rPr lang="en-US" sz="3800" dirty="0"/>
                  <a:t> For example, if we added 20 mL of diluent to 5 mL of our sample solution, we could write 5:20. </a:t>
                </a:r>
              </a:p>
              <a:p>
                <a:r>
                  <a:rPr lang="en-US" sz="3800" b="1" dirty="0" err="1"/>
                  <a:t>Sample:Total</a:t>
                </a:r>
                <a:r>
                  <a:rPr lang="en-US" sz="3800" dirty="0"/>
                  <a:t> so using our example  we could write 5:25, since there would be 5 mL + 20 mL = 25 mL total volume of the diluted solution. </a:t>
                </a:r>
              </a:p>
              <a:p>
                <a:r>
                  <a:rPr lang="en-US" sz="3800" dirty="0"/>
                  <a:t>There is no consensus on which format is used, so be aware of what format is being used in each instance. </a:t>
                </a:r>
              </a:p>
              <a:p>
                <a:r>
                  <a:rPr lang="en-US" sz="3800" dirty="0"/>
                  <a:t>In the above example, the dilution factor would be </a:t>
                </a:r>
              </a:p>
              <a:p>
                <a14:m>
                  <m:oMath xmlns:m="http://schemas.openxmlformats.org/officeDocument/2006/math">
                    <m:r>
                      <a:rPr lang="en-US" sz="3800" i="1">
                        <a:latin typeface="Cambria Math" panose="02040503050406030204" pitchFamily="18" charset="0"/>
                      </a:rPr>
                      <m:t>𝐷</m:t>
                    </m:r>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5 </m:t>
                        </m:r>
                        <m:r>
                          <a:rPr lang="en-US" sz="3800" i="1">
                            <a:latin typeface="Cambria Math" panose="02040503050406030204" pitchFamily="18" charset="0"/>
                          </a:rPr>
                          <m:t>𝑚𝐿</m:t>
                        </m:r>
                      </m:num>
                      <m:den>
                        <m:r>
                          <a:rPr lang="en-US" sz="3800" i="1">
                            <a:latin typeface="Cambria Math" panose="02040503050406030204" pitchFamily="18" charset="0"/>
                          </a:rPr>
                          <m:t>25 </m:t>
                        </m:r>
                        <m:r>
                          <a:rPr lang="en-US" sz="3800" i="1">
                            <a:latin typeface="Cambria Math" panose="02040503050406030204" pitchFamily="18" charset="0"/>
                          </a:rPr>
                          <m:t>𝑚𝐿</m:t>
                        </m:r>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5</m:t>
                        </m:r>
                      </m:den>
                    </m:f>
                    <m:r>
                      <a:rPr lang="en-US" sz="3800" i="1">
                        <a:latin typeface="Cambria Math" panose="02040503050406030204" pitchFamily="18" charset="0"/>
                      </a:rPr>
                      <m:t>=0.20</m:t>
                    </m:r>
                  </m:oMath>
                </a14:m>
                <a:endParaRPr lang="en-US" sz="3800" dirty="0"/>
              </a:p>
              <a:p>
                <a:pPr marL="0" indent="0">
                  <a:buNone/>
                </a:pPr>
                <a:endParaRPr lang="en-US" dirty="0"/>
              </a:p>
            </p:txBody>
          </p:sp>
        </mc:Choice>
        <mc:Fallback>
          <p:sp>
            <p:nvSpPr>
              <p:cNvPr id="4" name="Content Placeholder 3">
                <a:extLst>
                  <a:ext uri="{FF2B5EF4-FFF2-40B4-BE49-F238E27FC236}">
                    <a16:creationId xmlns:a16="http://schemas.microsoft.com/office/drawing/2014/main" id="{296D566B-50C1-4EED-9DA7-481D61CDEBE7}"/>
                  </a:ext>
                </a:extLst>
              </p:cNvPr>
              <p:cNvSpPr>
                <a:spLocks noGrp="1" noRot="1" noChangeAspect="1" noMove="1" noResize="1" noEditPoints="1" noAdjustHandles="1" noChangeArrowheads="1" noChangeShapeType="1" noTextEdit="1"/>
              </p:cNvSpPr>
              <p:nvPr>
                <p:ph idx="1"/>
              </p:nvPr>
            </p:nvSpPr>
            <p:spPr>
              <a:blipFill>
                <a:blip r:embed="rId2"/>
                <a:stretch>
                  <a:fillRect l="-1449" t="-4482"/>
                </a:stretch>
              </a:blipFill>
            </p:spPr>
            <p:txBody>
              <a:bodyPr/>
              <a:lstStyle/>
              <a:p>
                <a:r>
                  <a:rPr lang="en-US">
                    <a:noFill/>
                  </a:rPr>
                  <a:t> </a:t>
                </a:r>
              </a:p>
            </p:txBody>
          </p:sp>
        </mc:Fallback>
      </mc:AlternateContent>
    </p:spTree>
    <p:extLst>
      <p:ext uri="{BB962C8B-B14F-4D97-AF65-F5344CB8AC3E}">
        <p14:creationId xmlns:p14="http://schemas.microsoft.com/office/powerpoint/2010/main" val="4149618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5322-2609-4D46-9B4D-6F65D1D0186D}"/>
              </a:ext>
            </a:extLst>
          </p:cNvPr>
          <p:cNvSpPr>
            <a:spLocks noGrp="1"/>
          </p:cNvSpPr>
          <p:nvPr>
            <p:ph type="title"/>
          </p:nvPr>
        </p:nvSpPr>
        <p:spPr>
          <a:xfrm>
            <a:off x="838200" y="31289"/>
            <a:ext cx="10515600" cy="1325563"/>
          </a:xfrm>
        </p:spPr>
        <p:txBody>
          <a:bodyPr/>
          <a:lstStyle/>
          <a:p>
            <a:r>
              <a:rPr lang="en-US" dirty="0"/>
              <a:t>How many yeast cells do we need?</a:t>
            </a:r>
          </a:p>
        </p:txBody>
      </p:sp>
      <p:sp>
        <p:nvSpPr>
          <p:cNvPr id="3" name="Content Placeholder 2">
            <a:extLst>
              <a:ext uri="{FF2B5EF4-FFF2-40B4-BE49-F238E27FC236}">
                <a16:creationId xmlns:a16="http://schemas.microsoft.com/office/drawing/2014/main" id="{19DE7ED9-A714-4442-ABC6-4A933031F061}"/>
              </a:ext>
            </a:extLst>
          </p:cNvPr>
          <p:cNvSpPr>
            <a:spLocks noGrp="1"/>
          </p:cNvSpPr>
          <p:nvPr>
            <p:ph idx="1"/>
          </p:nvPr>
        </p:nvSpPr>
        <p:spPr>
          <a:xfrm>
            <a:off x="838200" y="1356852"/>
            <a:ext cx="10515600" cy="5329083"/>
          </a:xfrm>
        </p:spPr>
        <p:txBody>
          <a:bodyPr>
            <a:normAutofit/>
          </a:bodyPr>
          <a:lstStyle/>
          <a:p>
            <a:r>
              <a:rPr lang="en-US" dirty="0"/>
              <a:t>You are a novice home brewer and are very excited to be trying out your very first batch.  </a:t>
            </a:r>
          </a:p>
          <a:p>
            <a:r>
              <a:rPr lang="en-US" dirty="0"/>
              <a:t>You have all the basics ready, but the part of brewing you are still struggling with is the yeast to use.  </a:t>
            </a:r>
          </a:p>
          <a:p>
            <a:r>
              <a:rPr lang="en-US" dirty="0"/>
              <a:t>You have done your research, spoken with some local breweries, and have figured out the strain of yeast to use to give your beer a distinctive flavor.   </a:t>
            </a:r>
          </a:p>
          <a:p>
            <a:r>
              <a:rPr lang="en-US" dirty="0"/>
              <a:t>The only thing you have left to do is to figure out how much yeast to use in your batch.  </a:t>
            </a:r>
          </a:p>
          <a:p>
            <a:endParaRPr lang="en-US" dirty="0"/>
          </a:p>
        </p:txBody>
      </p:sp>
    </p:spTree>
    <p:extLst>
      <p:ext uri="{BB962C8B-B14F-4D97-AF65-F5344CB8AC3E}">
        <p14:creationId xmlns:p14="http://schemas.microsoft.com/office/powerpoint/2010/main" val="3722049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B81E-3137-4E2D-8B60-5CB592C8A590}"/>
              </a:ext>
            </a:extLst>
          </p:cNvPr>
          <p:cNvSpPr>
            <a:spLocks noGrp="1"/>
          </p:cNvSpPr>
          <p:nvPr>
            <p:ph type="title"/>
          </p:nvPr>
        </p:nvSpPr>
        <p:spPr/>
        <p:txBody>
          <a:bodyPr/>
          <a:lstStyle/>
          <a:p>
            <a:r>
              <a:rPr lang="en-US" dirty="0"/>
              <a:t>Cell density</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E6B60133-516C-4781-9B9D-D6AA2FAFC694}"/>
                  </a:ext>
                </a:extLst>
              </p:cNvPr>
              <p:cNvSpPr>
                <a:spLocks noGrp="1"/>
              </p:cNvSpPr>
              <p:nvPr>
                <p:ph idx="1"/>
              </p:nvPr>
            </p:nvSpPr>
            <p:spPr/>
            <p:txBody>
              <a:bodyPr>
                <a:normAutofit fontScale="77500" lnSpcReduction="20000"/>
              </a:bodyPr>
              <a:lstStyle/>
              <a:p>
                <a:r>
                  <a:rPr lang="en-US" sz="3800" dirty="0"/>
                  <a:t>Cell density is measured as the number of cells per unit volume. </a:t>
                </a:r>
              </a:p>
              <a:p>
                <a:r>
                  <a:rPr lang="en-US" sz="3800" dirty="0"/>
                  <a:t>In our case, we will use our average number of cells from a small square and the volume (mL) of the small square (Step A). </a:t>
                </a:r>
              </a:p>
              <a:p>
                <a:r>
                  <a:rPr lang="en-US" sz="3800" dirty="0"/>
                  <a:t>However, since we diluted our stock solution we need to apply the dilution factor, since our sample solution is actually much more concentrated than what we viewed in the hemocytometer. The calculation is:</a:t>
                </a:r>
              </a:p>
              <a:p>
                <a:pPr marL="0" indent="0">
                  <a:buNone/>
                </a:pPr>
                <a:r>
                  <a:rPr lang="en-US" sz="3800" dirty="0"/>
                  <a:t> </a:t>
                </a:r>
                <a14:m>
                  <m:oMath xmlns:m="http://schemas.openxmlformats.org/officeDocument/2006/math">
                    <m:r>
                      <a:rPr lang="en-US" sz="3800" i="1">
                        <a:latin typeface="Cambria Math" panose="02040503050406030204" pitchFamily="18" charset="0"/>
                      </a:rPr>
                      <m:t>𝑀𝑒𝑎𝑠𝑢𝑟𝑒𝑑</m:t>
                    </m:r>
                    <m:r>
                      <a:rPr lang="en-US" sz="3800" i="1">
                        <a:latin typeface="Cambria Math" panose="02040503050406030204" pitchFamily="18" charset="0"/>
                      </a:rPr>
                      <m:t> </m:t>
                    </m:r>
                    <m:r>
                      <a:rPr lang="en-US" sz="3800" i="1">
                        <a:latin typeface="Cambria Math" panose="02040503050406030204" pitchFamily="18" charset="0"/>
                      </a:rPr>
                      <m:t>𝐶𝑒𝑙𝑙</m:t>
                    </m:r>
                    <m:r>
                      <a:rPr lang="en-US" sz="3800" i="1">
                        <a:latin typeface="Cambria Math" panose="02040503050406030204" pitchFamily="18" charset="0"/>
                      </a:rPr>
                      <m:t> </m:t>
                    </m:r>
                    <m:r>
                      <a:rPr lang="en-US" sz="3800" i="1">
                        <a:latin typeface="Cambria Math" panose="02040503050406030204" pitchFamily="18" charset="0"/>
                      </a:rPr>
                      <m:t>𝐷𝑒𝑛𝑠𝑖𝑡𝑦</m:t>
                    </m:r>
                    <m:r>
                      <a:rPr lang="en-US" sz="3800" i="1">
                        <a:latin typeface="Cambria Math" panose="02040503050406030204" pitchFamily="18" charset="0"/>
                      </a:rPr>
                      <m:t>=</m:t>
                    </m:r>
                    <m:f>
                      <m:fPr>
                        <m:ctrlPr>
                          <a:rPr lang="en-US" sz="3800" i="1">
                            <a:latin typeface="Cambria Math" panose="02040503050406030204" pitchFamily="18" charset="0"/>
                          </a:rPr>
                        </m:ctrlPr>
                      </m:fPr>
                      <m:num>
                        <m:eqArr>
                          <m:eqArrPr>
                            <m:ctrlPr>
                              <a:rPr lang="en-US" sz="3800" i="1">
                                <a:latin typeface="Cambria Math" panose="02040503050406030204" pitchFamily="18" charset="0"/>
                              </a:rPr>
                            </m:ctrlPr>
                          </m:eqArrPr>
                          <m:e/>
                          <m:e>
                            <m:r>
                              <a:rPr lang="en-US" sz="3800" i="1">
                                <a:latin typeface="Cambria Math" panose="02040503050406030204" pitchFamily="18" charset="0"/>
                              </a:rPr>
                              <m:t>𝑎𝑣𝑒𝑟𝑎𝑔𝑒</m:t>
                            </m:r>
                            <m:r>
                              <a:rPr lang="en-US" sz="3800" i="1">
                                <a:latin typeface="Cambria Math" panose="02040503050406030204" pitchFamily="18" charset="0"/>
                              </a:rPr>
                              <m:t> </m:t>
                            </m:r>
                            <m:r>
                              <a:rPr lang="en-US" sz="3800" i="1">
                                <a:latin typeface="Cambria Math" panose="02040503050406030204" pitchFamily="18" charset="0"/>
                              </a:rPr>
                              <m:t>𝑛𝑢𝑚𝑏𝑒𝑟</m:t>
                            </m:r>
                            <m:r>
                              <a:rPr lang="en-US" sz="3800" i="1">
                                <a:latin typeface="Cambria Math" panose="02040503050406030204" pitchFamily="18" charset="0"/>
                              </a:rPr>
                              <m:t> </m:t>
                            </m:r>
                            <m:r>
                              <a:rPr lang="en-US" sz="3800" i="1">
                                <a:latin typeface="Cambria Math" panose="02040503050406030204" pitchFamily="18" charset="0"/>
                              </a:rPr>
                              <m:t>𝑜𝑓</m:t>
                            </m:r>
                            <m:r>
                              <a:rPr lang="en-US" sz="3800" i="1">
                                <a:latin typeface="Cambria Math" panose="02040503050406030204" pitchFamily="18" charset="0"/>
                              </a:rPr>
                              <m:t> </m:t>
                            </m:r>
                            <m:r>
                              <a:rPr lang="en-US" sz="3800" i="1">
                                <a:latin typeface="Cambria Math" panose="02040503050406030204" pitchFamily="18" charset="0"/>
                              </a:rPr>
                              <m:t>𝑐𝑒𝑙𝑙𝑠</m:t>
                            </m:r>
                            <m:r>
                              <a:rPr lang="en-US" sz="3800" i="1">
                                <a:latin typeface="Cambria Math" panose="02040503050406030204" pitchFamily="18" charset="0"/>
                              </a:rPr>
                              <m:t> </m:t>
                            </m:r>
                            <m:r>
                              <a:rPr lang="en-US" sz="3800" i="1">
                                <a:latin typeface="Cambria Math" panose="02040503050406030204" pitchFamily="18" charset="0"/>
                              </a:rPr>
                              <m:t>𝑖𝑛</m:t>
                            </m:r>
                            <m:r>
                              <a:rPr lang="en-US" sz="3800" i="1">
                                <a:latin typeface="Cambria Math" panose="02040503050406030204" pitchFamily="18" charset="0"/>
                              </a:rPr>
                              <m:t> </m:t>
                            </m:r>
                            <m:r>
                              <a:rPr lang="en-US" sz="3800" i="1">
                                <a:latin typeface="Cambria Math" panose="02040503050406030204" pitchFamily="18" charset="0"/>
                              </a:rPr>
                              <m:t>𝑦𝑒𝑙𝑙𝑜𝑤</m:t>
                            </m:r>
                            <m:r>
                              <a:rPr lang="en-US" sz="3800" i="1">
                                <a:latin typeface="Cambria Math" panose="02040503050406030204" pitchFamily="18" charset="0"/>
                              </a:rPr>
                              <m:t> </m:t>
                            </m:r>
                            <m:r>
                              <a:rPr lang="en-US" sz="3800" i="1">
                                <a:latin typeface="Cambria Math" panose="02040503050406030204" pitchFamily="18" charset="0"/>
                              </a:rPr>
                              <m:t>𝑠𝑞𝑢𝑎𝑟𝑒</m:t>
                            </m:r>
                          </m:e>
                        </m:eqArr>
                      </m:num>
                      <m:den>
                        <m:r>
                          <a:rPr lang="en-US" sz="3800" i="1">
                            <a:latin typeface="Cambria Math" panose="02040503050406030204" pitchFamily="18" charset="0"/>
                          </a:rPr>
                          <m:t>𝐷</m:t>
                        </m:r>
                        <m:r>
                          <a:rPr lang="en-US" sz="3800" i="1">
                            <a:latin typeface="Cambria Math" panose="02040503050406030204" pitchFamily="18" charset="0"/>
                          </a:rPr>
                          <m:t>∗(</m:t>
                        </m:r>
                        <m:r>
                          <a:rPr lang="en-US" sz="3800" i="1">
                            <a:latin typeface="Cambria Math" panose="02040503050406030204" pitchFamily="18" charset="0"/>
                          </a:rPr>
                          <m:t>𝑣𝑜𝑙𝑢𝑚𝑒</m:t>
                        </m:r>
                        <m:r>
                          <a:rPr lang="en-US" sz="3800" i="1">
                            <a:latin typeface="Cambria Math" panose="02040503050406030204" pitchFamily="18" charset="0"/>
                          </a:rPr>
                          <m:t> </m:t>
                        </m:r>
                        <m:r>
                          <a:rPr lang="en-US" sz="3800" i="1">
                            <a:latin typeface="Cambria Math" panose="02040503050406030204" pitchFamily="18" charset="0"/>
                          </a:rPr>
                          <m:t>𝑜𝑓</m:t>
                        </m:r>
                        <m:r>
                          <a:rPr lang="en-US" sz="3800" i="1">
                            <a:latin typeface="Cambria Math" panose="02040503050406030204" pitchFamily="18" charset="0"/>
                          </a:rPr>
                          <m:t> </m:t>
                        </m:r>
                        <m:r>
                          <a:rPr lang="en-US" sz="3800" i="1">
                            <a:latin typeface="Cambria Math" panose="02040503050406030204" pitchFamily="18" charset="0"/>
                          </a:rPr>
                          <m:t>𝑦𝑒𝑙𝑙𝑜𝑤</m:t>
                        </m:r>
                        <m:r>
                          <a:rPr lang="en-US" sz="3800" i="1">
                            <a:latin typeface="Cambria Math" panose="02040503050406030204" pitchFamily="18" charset="0"/>
                          </a:rPr>
                          <m:t> </m:t>
                        </m:r>
                        <m:r>
                          <a:rPr lang="en-US" sz="3800" i="1">
                            <a:latin typeface="Cambria Math" panose="02040503050406030204" pitchFamily="18" charset="0"/>
                          </a:rPr>
                          <m:t>𝑠𝑞𝑢𝑎𝑟𝑒</m:t>
                        </m:r>
                        <m:r>
                          <a:rPr lang="en-US" sz="3800" i="1">
                            <a:latin typeface="Cambria Math" panose="02040503050406030204" pitchFamily="18" charset="0"/>
                          </a:rPr>
                          <m:t>)</m:t>
                        </m:r>
                      </m:den>
                    </m:f>
                  </m:oMath>
                </a14:m>
                <a:endParaRPr lang="en-US" sz="3800" dirty="0"/>
              </a:p>
              <a:p>
                <a:pPr marL="0" indent="0">
                  <a:buNone/>
                </a:pPr>
                <a:endParaRPr lang="en-US" dirty="0"/>
              </a:p>
            </p:txBody>
          </p:sp>
        </mc:Choice>
        <mc:Fallback>
          <p:sp>
            <p:nvSpPr>
              <p:cNvPr id="4" name="Content Placeholder 3">
                <a:extLst>
                  <a:ext uri="{FF2B5EF4-FFF2-40B4-BE49-F238E27FC236}">
                    <a16:creationId xmlns:a16="http://schemas.microsoft.com/office/drawing/2014/main" id="{E6B60133-516C-4781-9B9D-D6AA2FAFC694}"/>
                  </a:ext>
                </a:extLst>
              </p:cNvPr>
              <p:cNvSpPr>
                <a:spLocks noGrp="1" noRot="1" noChangeAspect="1" noMove="1" noResize="1" noEditPoints="1" noAdjustHandles="1" noChangeArrowheads="1" noChangeShapeType="1" noTextEdit="1"/>
              </p:cNvSpPr>
              <p:nvPr>
                <p:ph idx="1"/>
              </p:nvPr>
            </p:nvSpPr>
            <p:spPr>
              <a:blipFill>
                <a:blip r:embed="rId2"/>
                <a:stretch>
                  <a:fillRect l="-1101" t="-4062"/>
                </a:stretch>
              </a:blipFill>
            </p:spPr>
            <p:txBody>
              <a:bodyPr/>
              <a:lstStyle/>
              <a:p>
                <a:r>
                  <a:rPr lang="en-US">
                    <a:noFill/>
                  </a:rPr>
                  <a:t> </a:t>
                </a:r>
              </a:p>
            </p:txBody>
          </p:sp>
        </mc:Fallback>
      </mc:AlternateContent>
    </p:spTree>
    <p:extLst>
      <p:ext uri="{BB962C8B-B14F-4D97-AF65-F5344CB8AC3E}">
        <p14:creationId xmlns:p14="http://schemas.microsoft.com/office/powerpoint/2010/main" val="2501872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8230B81E-3137-4E2D-8B60-5CB592C8A590}"/>
                  </a:ext>
                </a:extLst>
              </p:cNvPr>
              <p:cNvSpPr>
                <a:spLocks noGrp="1"/>
              </p:cNvSpPr>
              <p:nvPr>
                <p:ph type="title"/>
              </p:nvPr>
            </p:nvSpPr>
            <p:spPr/>
            <p:txBody>
              <a:bodyPr>
                <a:normAutofit fontScale="90000"/>
              </a:bodyPr>
              <a:lstStyle/>
              <a:p>
                <a14:m>
                  <m:oMathPara xmlns:m="http://schemas.openxmlformats.org/officeDocument/2006/math">
                    <m:oMathParaPr>
                      <m:jc m:val="centerGroup"/>
                    </m:oMathParaPr>
                    <m:oMath xmlns:m="http://schemas.openxmlformats.org/officeDocument/2006/math">
                      <m:r>
                        <a:rPr lang="en-US" sz="3100" i="1">
                          <a:latin typeface="Cambria Math" panose="02040503050406030204" pitchFamily="18" charset="0"/>
                        </a:rPr>
                        <m:t>𝑀𝑒𝑎𝑠𝑢𝑟𝑒𝑑</m:t>
                      </m:r>
                      <m:r>
                        <a:rPr lang="en-US" sz="3100" i="1">
                          <a:latin typeface="Cambria Math" panose="02040503050406030204" pitchFamily="18" charset="0"/>
                        </a:rPr>
                        <m:t> </m:t>
                      </m:r>
                      <m:r>
                        <a:rPr lang="en-US" sz="3100" i="1">
                          <a:latin typeface="Cambria Math" panose="02040503050406030204" pitchFamily="18" charset="0"/>
                        </a:rPr>
                        <m:t>𝐶𝑒𝑙𝑙</m:t>
                      </m:r>
                      <m:r>
                        <a:rPr lang="en-US" sz="3100" i="1">
                          <a:latin typeface="Cambria Math" panose="02040503050406030204" pitchFamily="18" charset="0"/>
                        </a:rPr>
                        <m:t> </m:t>
                      </m:r>
                      <m:r>
                        <a:rPr lang="en-US" sz="3100" i="1">
                          <a:latin typeface="Cambria Math" panose="02040503050406030204" pitchFamily="18" charset="0"/>
                        </a:rPr>
                        <m:t>𝐷𝑒𝑛𝑠𝑖𝑡𝑦</m:t>
                      </m:r>
                      <m:r>
                        <a:rPr lang="en-US" sz="3100" i="1">
                          <a:latin typeface="Cambria Math" panose="02040503050406030204" pitchFamily="18" charset="0"/>
                        </a:rPr>
                        <m:t>=</m:t>
                      </m:r>
                      <m:f>
                        <m:fPr>
                          <m:ctrlPr>
                            <a:rPr lang="en-US" sz="3100" i="1">
                              <a:latin typeface="Cambria Math" panose="02040503050406030204" pitchFamily="18" charset="0"/>
                            </a:rPr>
                          </m:ctrlPr>
                        </m:fPr>
                        <m:num>
                          <m:eqArr>
                            <m:eqArrPr>
                              <m:ctrlPr>
                                <a:rPr lang="en-US" sz="3100" i="1">
                                  <a:latin typeface="Cambria Math" panose="02040503050406030204" pitchFamily="18" charset="0"/>
                                </a:rPr>
                              </m:ctrlPr>
                            </m:eqArrPr>
                            <m:e/>
                            <m:e>
                              <m:r>
                                <a:rPr lang="en-US" sz="3100" i="1">
                                  <a:latin typeface="Cambria Math" panose="02040503050406030204" pitchFamily="18" charset="0"/>
                                </a:rPr>
                                <m:t>𝑎𝑣𝑒𝑟𝑎𝑔𝑒</m:t>
                              </m:r>
                              <m:r>
                                <a:rPr lang="en-US" sz="3100" i="1">
                                  <a:latin typeface="Cambria Math" panose="02040503050406030204" pitchFamily="18" charset="0"/>
                                </a:rPr>
                                <m:t> </m:t>
                              </m:r>
                              <m:r>
                                <a:rPr lang="en-US" sz="3100" i="1">
                                  <a:latin typeface="Cambria Math" panose="02040503050406030204" pitchFamily="18" charset="0"/>
                                </a:rPr>
                                <m:t>𝑛𝑢𝑚𝑏𝑒𝑟</m:t>
                              </m:r>
                              <m:r>
                                <a:rPr lang="en-US" sz="3100" i="1">
                                  <a:latin typeface="Cambria Math" panose="02040503050406030204" pitchFamily="18" charset="0"/>
                                </a:rPr>
                                <m:t> </m:t>
                              </m:r>
                              <m:r>
                                <a:rPr lang="en-US" sz="3100" i="1">
                                  <a:latin typeface="Cambria Math" panose="02040503050406030204" pitchFamily="18" charset="0"/>
                                </a:rPr>
                                <m:t>𝑜𝑓</m:t>
                              </m:r>
                              <m:r>
                                <a:rPr lang="en-US" sz="3100" i="1">
                                  <a:latin typeface="Cambria Math" panose="02040503050406030204" pitchFamily="18" charset="0"/>
                                </a:rPr>
                                <m:t> </m:t>
                              </m:r>
                              <m:r>
                                <a:rPr lang="en-US" sz="3100" i="1">
                                  <a:latin typeface="Cambria Math" panose="02040503050406030204" pitchFamily="18" charset="0"/>
                                </a:rPr>
                                <m:t>𝑐𝑒𝑙𝑙𝑠</m:t>
                              </m:r>
                              <m:r>
                                <a:rPr lang="en-US" sz="3100" i="1">
                                  <a:latin typeface="Cambria Math" panose="02040503050406030204" pitchFamily="18" charset="0"/>
                                </a:rPr>
                                <m:t> </m:t>
                              </m:r>
                              <m:r>
                                <a:rPr lang="en-US" sz="3100" i="1">
                                  <a:latin typeface="Cambria Math" panose="02040503050406030204" pitchFamily="18" charset="0"/>
                                </a:rPr>
                                <m:t>𝑖𝑛</m:t>
                              </m:r>
                              <m:r>
                                <a:rPr lang="en-US" sz="3100" i="1">
                                  <a:latin typeface="Cambria Math" panose="02040503050406030204" pitchFamily="18" charset="0"/>
                                </a:rPr>
                                <m:t> </m:t>
                              </m:r>
                              <m:r>
                                <a:rPr lang="en-US" sz="3100" i="1">
                                  <a:latin typeface="Cambria Math" panose="02040503050406030204" pitchFamily="18" charset="0"/>
                                </a:rPr>
                                <m:t>𝑦𝑒𝑙𝑙𝑜𝑤</m:t>
                              </m:r>
                              <m:r>
                                <a:rPr lang="en-US" sz="3100" i="1">
                                  <a:latin typeface="Cambria Math" panose="02040503050406030204" pitchFamily="18" charset="0"/>
                                </a:rPr>
                                <m:t> </m:t>
                              </m:r>
                              <m:r>
                                <a:rPr lang="en-US" sz="3100" i="1">
                                  <a:latin typeface="Cambria Math" panose="02040503050406030204" pitchFamily="18" charset="0"/>
                                </a:rPr>
                                <m:t>𝑠𝑞𝑢𝑎𝑟𝑒</m:t>
                              </m:r>
                            </m:e>
                          </m:eqArr>
                        </m:num>
                        <m:den>
                          <m:r>
                            <a:rPr lang="en-US" sz="3100" i="1">
                              <a:latin typeface="Cambria Math" panose="02040503050406030204" pitchFamily="18" charset="0"/>
                            </a:rPr>
                            <m:t>𝐷</m:t>
                          </m:r>
                          <m:r>
                            <a:rPr lang="en-US" sz="3100" i="1">
                              <a:latin typeface="Cambria Math" panose="02040503050406030204" pitchFamily="18" charset="0"/>
                            </a:rPr>
                            <m:t>∗(</m:t>
                          </m:r>
                          <m:r>
                            <a:rPr lang="en-US" sz="3100" i="1">
                              <a:latin typeface="Cambria Math" panose="02040503050406030204" pitchFamily="18" charset="0"/>
                            </a:rPr>
                            <m:t>𝑣𝑜𝑙𝑢𝑚𝑒</m:t>
                          </m:r>
                          <m:r>
                            <a:rPr lang="en-US" sz="3100" i="1">
                              <a:latin typeface="Cambria Math" panose="02040503050406030204" pitchFamily="18" charset="0"/>
                            </a:rPr>
                            <m:t> </m:t>
                          </m:r>
                          <m:r>
                            <a:rPr lang="en-US" sz="3100" i="1">
                              <a:latin typeface="Cambria Math" panose="02040503050406030204" pitchFamily="18" charset="0"/>
                            </a:rPr>
                            <m:t>𝑜𝑓</m:t>
                          </m:r>
                          <m:r>
                            <a:rPr lang="en-US" sz="3100" i="1">
                              <a:latin typeface="Cambria Math" panose="02040503050406030204" pitchFamily="18" charset="0"/>
                            </a:rPr>
                            <m:t> </m:t>
                          </m:r>
                          <m:r>
                            <a:rPr lang="en-US" sz="3100" i="1">
                              <a:latin typeface="Cambria Math" panose="02040503050406030204" pitchFamily="18" charset="0"/>
                            </a:rPr>
                            <m:t>𝑦𝑒𝑙𝑙𝑜𝑤</m:t>
                          </m:r>
                          <m:r>
                            <a:rPr lang="en-US" sz="3100" i="1">
                              <a:latin typeface="Cambria Math" panose="02040503050406030204" pitchFamily="18" charset="0"/>
                            </a:rPr>
                            <m:t> </m:t>
                          </m:r>
                          <m:r>
                            <a:rPr lang="en-US" sz="3100" i="1">
                              <a:latin typeface="Cambria Math" panose="02040503050406030204" pitchFamily="18" charset="0"/>
                            </a:rPr>
                            <m:t>𝑠𝑞𝑢𝑎𝑟𝑒</m:t>
                          </m:r>
                          <m:r>
                            <a:rPr lang="en-US" sz="3100" i="1">
                              <a:latin typeface="Cambria Math" panose="02040503050406030204" pitchFamily="18" charset="0"/>
                            </a:rPr>
                            <m:t>)</m:t>
                          </m:r>
                        </m:den>
                      </m:f>
                    </m:oMath>
                  </m:oMathPara>
                </a14:m>
                <a:br>
                  <a:rPr lang="en-US" dirty="0"/>
                </a:br>
                <a:endParaRPr lang="en-US" dirty="0"/>
              </a:p>
            </p:txBody>
          </p:sp>
        </mc:Choice>
        <mc:Fallback>
          <p:sp>
            <p:nvSpPr>
              <p:cNvPr id="2" name="Title 1">
                <a:extLst>
                  <a:ext uri="{FF2B5EF4-FFF2-40B4-BE49-F238E27FC236}">
                    <a16:creationId xmlns:a16="http://schemas.microsoft.com/office/drawing/2014/main" id="{8230B81E-3137-4E2D-8B60-5CB592C8A590}"/>
                  </a:ext>
                </a:extLst>
              </p:cNvPr>
              <p:cNvSpPr>
                <a:spLocks noGrp="1" noRot="1" noChangeAspect="1" noMove="1" noResize="1" noEditPoints="1" noAdjustHandles="1" noChangeArrowheads="1" noChangeShapeType="1" noTextEdit="1"/>
              </p:cNvSpPr>
              <p:nvPr>
                <p:ph type="title"/>
              </p:nvPr>
            </p:nvSpPr>
            <p:spPr>
              <a:blipFill>
                <a:blip r:embed="rId2"/>
                <a:stretch>
                  <a:fillRect t="-9677" b="-10138"/>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40354A37-FD51-4BC6-A0C1-FAE5C4297E38}"/>
              </a:ext>
            </a:extLst>
          </p:cNvPr>
          <p:cNvSpPr>
            <a:spLocks noGrp="1"/>
          </p:cNvSpPr>
          <p:nvPr>
            <p:ph idx="1"/>
          </p:nvPr>
        </p:nvSpPr>
        <p:spPr/>
        <p:txBody>
          <a:bodyPr>
            <a:normAutofit fontScale="85000" lnSpcReduction="20000"/>
          </a:bodyPr>
          <a:lstStyle/>
          <a:p>
            <a:r>
              <a:rPr lang="en-US" sz="3400" dirty="0"/>
              <a:t>dilution factor  (D)</a:t>
            </a:r>
          </a:p>
          <a:p>
            <a:pPr lvl="1"/>
            <a:r>
              <a:rPr lang="en-US" sz="2900" b="1" dirty="0"/>
              <a:t>10 𝛍L/ 20 𝛍L= 0.50</a:t>
            </a:r>
          </a:p>
          <a:p>
            <a:r>
              <a:rPr lang="en-US" sz="3400" dirty="0"/>
              <a:t>volume of yellow square</a:t>
            </a:r>
          </a:p>
          <a:p>
            <a:pPr lvl="1"/>
            <a:r>
              <a:rPr lang="en-US" sz="3400" b="1" dirty="0"/>
              <a:t>0.000004 mL</a:t>
            </a:r>
            <a:endParaRPr lang="en-US" sz="3400" dirty="0"/>
          </a:p>
          <a:p>
            <a:r>
              <a:rPr lang="en-US" sz="3400" dirty="0"/>
              <a:t>average number of cells in a small square</a:t>
            </a:r>
          </a:p>
          <a:p>
            <a:pPr lvl="1"/>
            <a:r>
              <a:rPr lang="en-US" sz="2900" b="1" dirty="0"/>
              <a:t>79.2 - 100.2 cells</a:t>
            </a:r>
          </a:p>
          <a:p>
            <a:r>
              <a:rPr lang="en-US" sz="3400" dirty="0"/>
              <a:t>measured cell density of our yeast sample</a:t>
            </a:r>
          </a:p>
          <a:p>
            <a:endParaRPr lang="en-US" sz="3400" b="1" dirty="0"/>
          </a:p>
          <a:p>
            <a:pPr marL="0" indent="0">
              <a:buNone/>
            </a:pPr>
            <a:r>
              <a:rPr lang="en-US" sz="3400" b="1" u="sng" dirty="0"/>
              <a:t>79.2 - 100.2 cells</a:t>
            </a:r>
            <a:r>
              <a:rPr lang="en-US" sz="3400" b="1" dirty="0"/>
              <a:t>___   = 39,600,000 - 50,100,000 cells/mL</a:t>
            </a:r>
          </a:p>
          <a:p>
            <a:pPr marL="0" indent="0">
              <a:buNone/>
            </a:pPr>
            <a:r>
              <a:rPr lang="en-US" sz="3400" b="1" dirty="0"/>
              <a:t>0.5 * (0.000004 mL)</a:t>
            </a:r>
          </a:p>
          <a:p>
            <a:endParaRPr lang="en-US" b="1" dirty="0"/>
          </a:p>
          <a:p>
            <a:pPr marL="0" indent="0">
              <a:buNone/>
            </a:pPr>
            <a:endParaRPr lang="en-US" dirty="0"/>
          </a:p>
        </p:txBody>
      </p:sp>
    </p:spTree>
    <p:extLst>
      <p:ext uri="{BB962C8B-B14F-4D97-AF65-F5344CB8AC3E}">
        <p14:creationId xmlns:p14="http://schemas.microsoft.com/office/powerpoint/2010/main" val="965894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3BA049-16E9-4E74-BA8F-7D64EE5374E2}"/>
              </a:ext>
            </a:extLst>
          </p:cNvPr>
          <p:cNvSpPr>
            <a:spLocks noGrp="1"/>
          </p:cNvSpPr>
          <p:nvPr>
            <p:ph type="title"/>
          </p:nvPr>
        </p:nvSpPr>
        <p:spPr/>
        <p:txBody>
          <a:bodyPr/>
          <a:lstStyle/>
          <a:p>
            <a:r>
              <a:rPr lang="en-US" dirty="0"/>
              <a:t>Cell density of example</a:t>
            </a:r>
          </a:p>
        </p:txBody>
      </p:sp>
      <p:sp>
        <p:nvSpPr>
          <p:cNvPr id="6" name="Content Placeholder 5">
            <a:extLst>
              <a:ext uri="{FF2B5EF4-FFF2-40B4-BE49-F238E27FC236}">
                <a16:creationId xmlns:a16="http://schemas.microsoft.com/office/drawing/2014/main" id="{12BB50C1-3934-41A2-82C3-9B6F6DCC9A91}"/>
              </a:ext>
            </a:extLst>
          </p:cNvPr>
          <p:cNvSpPr>
            <a:spLocks noGrp="1"/>
          </p:cNvSpPr>
          <p:nvPr>
            <p:ph idx="1"/>
          </p:nvPr>
        </p:nvSpPr>
        <p:spPr/>
        <p:txBody>
          <a:bodyPr/>
          <a:lstStyle/>
          <a:p>
            <a:r>
              <a:rPr lang="en-US" b="1" dirty="0"/>
              <a:t>How does this compare to the cell density we need (1.5 million cells/ml)?  </a:t>
            </a:r>
            <a:endParaRPr lang="en-US" dirty="0"/>
          </a:p>
          <a:p>
            <a:r>
              <a:rPr lang="en-US" dirty="0"/>
              <a:t>It is much higher than the recommended density.</a:t>
            </a:r>
          </a:p>
          <a:p>
            <a:endParaRPr lang="en-US" dirty="0"/>
          </a:p>
          <a:p>
            <a:r>
              <a:rPr lang="en-US" b="1" dirty="0"/>
              <a:t>How should we adjust this sample to give us the correct concentration?</a:t>
            </a:r>
            <a:endParaRPr lang="en-US" dirty="0"/>
          </a:p>
          <a:p>
            <a:r>
              <a:rPr lang="en-US" dirty="0"/>
              <a:t>You should add more diluent to reach the recommended density before adding to your brew mixture.</a:t>
            </a:r>
          </a:p>
          <a:p>
            <a:endParaRPr lang="en-US" dirty="0"/>
          </a:p>
        </p:txBody>
      </p:sp>
    </p:spTree>
    <p:extLst>
      <p:ext uri="{BB962C8B-B14F-4D97-AF65-F5344CB8AC3E}">
        <p14:creationId xmlns:p14="http://schemas.microsoft.com/office/powerpoint/2010/main" val="2559887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2EB1F-8B29-4E0A-9C6C-0C928DD0D82F}"/>
              </a:ext>
            </a:extLst>
          </p:cNvPr>
          <p:cNvSpPr>
            <a:spLocks noGrp="1"/>
          </p:cNvSpPr>
          <p:nvPr>
            <p:ph type="title"/>
          </p:nvPr>
        </p:nvSpPr>
        <p:spPr/>
        <p:txBody>
          <a:bodyPr/>
          <a:lstStyle/>
          <a:p>
            <a:r>
              <a:rPr lang="en-US" dirty="0"/>
              <a:t>What are other reasons to count cells?</a:t>
            </a:r>
          </a:p>
        </p:txBody>
      </p:sp>
      <p:sp>
        <p:nvSpPr>
          <p:cNvPr id="3" name="Content Placeholder 2">
            <a:extLst>
              <a:ext uri="{FF2B5EF4-FFF2-40B4-BE49-F238E27FC236}">
                <a16:creationId xmlns:a16="http://schemas.microsoft.com/office/drawing/2014/main" id="{6A2904E1-A00F-4339-A8A0-C3663C027644}"/>
              </a:ext>
            </a:extLst>
          </p:cNvPr>
          <p:cNvSpPr>
            <a:spLocks noGrp="1"/>
          </p:cNvSpPr>
          <p:nvPr>
            <p:ph idx="1"/>
          </p:nvPr>
        </p:nvSpPr>
        <p:spPr/>
        <p:txBody>
          <a:bodyPr/>
          <a:lstStyle/>
          <a:p>
            <a:r>
              <a:rPr lang="en-US" dirty="0"/>
              <a:t>Used to get blood cell counts (why called a “</a:t>
            </a:r>
            <a:r>
              <a:rPr lang="en-US" dirty="0" err="1"/>
              <a:t>hemo</a:t>
            </a:r>
            <a:r>
              <a:rPr lang="en-US" dirty="0"/>
              <a:t>” cytometer)</a:t>
            </a:r>
          </a:p>
          <a:p>
            <a:r>
              <a:rPr lang="en-US" dirty="0"/>
              <a:t>To get accurate plating densities during mammalian cell culture</a:t>
            </a:r>
          </a:p>
          <a:p>
            <a:r>
              <a:rPr lang="en-US" dirty="0"/>
              <a:t>To get an accurate number of cells when performing various assays</a:t>
            </a:r>
          </a:p>
          <a:p>
            <a:r>
              <a:rPr lang="en-US" dirty="0"/>
              <a:t>Sperm cell counts are often done using a hemocytometer</a:t>
            </a:r>
          </a:p>
          <a:p>
            <a:endParaRPr lang="en-US" dirty="0"/>
          </a:p>
          <a:p>
            <a:endParaRPr lang="en-US" dirty="0"/>
          </a:p>
        </p:txBody>
      </p:sp>
    </p:spTree>
    <p:extLst>
      <p:ext uri="{BB962C8B-B14F-4D97-AF65-F5344CB8AC3E}">
        <p14:creationId xmlns:p14="http://schemas.microsoft.com/office/powerpoint/2010/main" val="285574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5322-2609-4D46-9B4D-6F65D1D0186D}"/>
              </a:ext>
            </a:extLst>
          </p:cNvPr>
          <p:cNvSpPr>
            <a:spLocks noGrp="1"/>
          </p:cNvSpPr>
          <p:nvPr>
            <p:ph type="title"/>
          </p:nvPr>
        </p:nvSpPr>
        <p:spPr>
          <a:xfrm>
            <a:off x="838200" y="31289"/>
            <a:ext cx="10515600" cy="1325563"/>
          </a:xfrm>
        </p:spPr>
        <p:txBody>
          <a:bodyPr/>
          <a:lstStyle/>
          <a:p>
            <a:r>
              <a:rPr lang="en-US" dirty="0"/>
              <a:t>How many yeast cells do we need?</a:t>
            </a:r>
          </a:p>
        </p:txBody>
      </p:sp>
      <p:sp>
        <p:nvSpPr>
          <p:cNvPr id="3" name="Content Placeholder 2">
            <a:extLst>
              <a:ext uri="{FF2B5EF4-FFF2-40B4-BE49-F238E27FC236}">
                <a16:creationId xmlns:a16="http://schemas.microsoft.com/office/drawing/2014/main" id="{19DE7ED9-A714-4442-ABC6-4A933031F061}"/>
              </a:ext>
            </a:extLst>
          </p:cNvPr>
          <p:cNvSpPr>
            <a:spLocks noGrp="1"/>
          </p:cNvSpPr>
          <p:nvPr>
            <p:ph idx="1"/>
          </p:nvPr>
        </p:nvSpPr>
        <p:spPr>
          <a:xfrm>
            <a:off x="838200" y="1356852"/>
            <a:ext cx="10515600" cy="5329083"/>
          </a:xfrm>
        </p:spPr>
        <p:txBody>
          <a:bodyPr>
            <a:normAutofit/>
          </a:bodyPr>
          <a:lstStyle/>
          <a:p>
            <a:r>
              <a:rPr lang="en-US" sz="3200" dirty="0"/>
              <a:t> From your research you have learned that the perfect amount of yeast is </a:t>
            </a:r>
            <a:r>
              <a:rPr lang="en-US" sz="3200" b="1" dirty="0"/>
              <a:t>1.5 million cells/ml</a:t>
            </a:r>
            <a:r>
              <a:rPr lang="en-US" sz="3200" dirty="0"/>
              <a:t> </a:t>
            </a:r>
          </a:p>
          <a:p>
            <a:r>
              <a:rPr lang="en-US" sz="3200" dirty="0"/>
              <a:t>The amount of yeast can be critical, because these single-celled organisms are responsible for converting the sugar in your mixture into alcohol and producing carbon dioxide as a by-product.   </a:t>
            </a:r>
          </a:p>
          <a:p>
            <a:pPr lvl="1"/>
            <a:r>
              <a:rPr lang="en-US" sz="2800" dirty="0"/>
              <a:t>Having too much yeast may make your beer bitter and too carbonated.  </a:t>
            </a:r>
          </a:p>
          <a:p>
            <a:pPr lvl="1"/>
            <a:r>
              <a:rPr lang="en-US" sz="2800" dirty="0"/>
              <a:t>Having too little yeast may make your beer have a low percentage of alcohol and perhaps too sweet.  You want to get this just right!    </a:t>
            </a:r>
          </a:p>
          <a:p>
            <a:endParaRPr lang="en-US" dirty="0"/>
          </a:p>
        </p:txBody>
      </p:sp>
    </p:spTree>
    <p:extLst>
      <p:ext uri="{BB962C8B-B14F-4D97-AF65-F5344CB8AC3E}">
        <p14:creationId xmlns:p14="http://schemas.microsoft.com/office/powerpoint/2010/main" val="194341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B56A-386F-4AA0-BCC3-281A5952CEA3}"/>
              </a:ext>
            </a:extLst>
          </p:cNvPr>
          <p:cNvSpPr>
            <a:spLocks noGrp="1"/>
          </p:cNvSpPr>
          <p:nvPr>
            <p:ph type="title"/>
          </p:nvPr>
        </p:nvSpPr>
        <p:spPr/>
        <p:txBody>
          <a:bodyPr/>
          <a:lstStyle/>
          <a:p>
            <a:r>
              <a:rPr lang="en-US" altLang="en-US" dirty="0">
                <a:solidFill>
                  <a:srgbClr val="2F5496"/>
                </a:solidFill>
                <a:latin typeface="Arial" panose="020B0604020202020204" pitchFamily="34" charset="0"/>
                <a:ea typeface="Times New Roman" panose="02020603050405020304" pitchFamily="18" charset="0"/>
                <a:cs typeface="Arial" panose="020B0604020202020204" pitchFamily="34" charset="0"/>
              </a:rPr>
              <a:t>Part 1:</a:t>
            </a:r>
            <a:r>
              <a:rPr lang="en-US" altLang="en-US" dirty="0">
                <a:solidFill>
                  <a:srgbClr val="2F5496"/>
                </a:solidFill>
                <a:latin typeface="Calibri Light" panose="020F0302020204030204" pitchFamily="34" charset="0"/>
                <a:ea typeface="Times New Roman" panose="02020603050405020304" pitchFamily="18" charset="0"/>
                <a:cs typeface="Arial" panose="020B0604020202020204" pitchFamily="34" charset="0"/>
              </a:rPr>
              <a:t> </a:t>
            </a:r>
            <a:r>
              <a:rPr lang="en-US" altLang="en-US" dirty="0">
                <a:solidFill>
                  <a:srgbClr val="2F5496"/>
                </a:solidFill>
                <a:latin typeface="Arial" panose="020B0604020202020204" pitchFamily="34" charset="0"/>
                <a:ea typeface="Times New Roman" panose="02020603050405020304" pitchFamily="18" charset="0"/>
                <a:cs typeface="Arial" panose="020B0604020202020204" pitchFamily="34" charset="0"/>
              </a:rPr>
              <a:t> Tools for counting?</a:t>
            </a:r>
            <a:br>
              <a:rPr lang="en-US" altLang="en-US"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FE8CF1E-F030-4A06-B55A-E8AEAC35A303}"/>
              </a:ext>
            </a:extLst>
          </p:cNvPr>
          <p:cNvSpPr>
            <a:spLocks noGrp="1"/>
          </p:cNvSpPr>
          <p:nvPr>
            <p:ph idx="1"/>
          </p:nvPr>
        </p:nvSpPr>
        <p:spPr>
          <a:xfrm>
            <a:off x="720213" y="2447839"/>
            <a:ext cx="10515600" cy="4351338"/>
          </a:xfrm>
        </p:spPr>
        <p:txBody>
          <a:bodyPr/>
          <a:lstStyle/>
          <a:p>
            <a:r>
              <a:rPr lang="en-US" altLang="en-US" dirty="0">
                <a:latin typeface="Arial" panose="020B0604020202020204" pitchFamily="34" charset="0"/>
                <a:ea typeface="Calibri" panose="020F0502020204030204" pitchFamily="34" charset="0"/>
                <a:cs typeface="Arial" panose="020B0604020202020204" pitchFamily="34" charset="0"/>
              </a:rPr>
              <a:t>To count cells, like yeast, we use a specialized instrument called a hemocytometer.  </a:t>
            </a:r>
          </a:p>
          <a:p>
            <a:pPr lvl="1"/>
            <a:r>
              <a:rPr lang="en-US" altLang="en-US" dirty="0">
                <a:latin typeface="Arial" panose="020B0604020202020204" pitchFamily="34" charset="0"/>
                <a:ea typeface="Calibri" panose="020F0502020204030204" pitchFamily="34" charset="0"/>
                <a:cs typeface="Arial" panose="020B0604020202020204" pitchFamily="34" charset="0"/>
              </a:rPr>
              <a:t>A special microscope glass slide with two identical cell counting areas for counting two different samples at a time. </a:t>
            </a:r>
          </a:p>
          <a:p>
            <a:pPr lvl="1"/>
            <a:r>
              <a:rPr lang="en-US" altLang="en-US" dirty="0">
                <a:latin typeface="Arial" panose="020B0604020202020204" pitchFamily="34" charset="0"/>
                <a:ea typeface="Calibri" panose="020F0502020204030204" pitchFamily="34" charset="0"/>
                <a:cs typeface="Arial" panose="020B0604020202020204" pitchFamily="34" charset="0"/>
              </a:rPr>
              <a:t>It comes with a special cover slip for accurate cell counting. </a:t>
            </a:r>
          </a:p>
          <a:p>
            <a:pPr lvl="1"/>
            <a:r>
              <a:rPr lang="en-US" altLang="en-US" dirty="0">
                <a:latin typeface="Arial" panose="020B0604020202020204" pitchFamily="34" charset="0"/>
                <a:ea typeface="Calibri" panose="020F0502020204030204" pitchFamily="34" charset="0"/>
                <a:cs typeface="Arial" panose="020B0604020202020204" pitchFamily="34" charset="0"/>
              </a:rPr>
              <a:t>Once you have a liquid solution of your yeast cells, you can use this special slide on a microscope to see the cells.</a:t>
            </a:r>
            <a:r>
              <a:rPr lang="en-US" altLang="en-US" dirty="0">
                <a:latin typeface="Arial" panose="020B0604020202020204" pitchFamily="34" charset="0"/>
                <a:ea typeface="Times New Roman" panose="02020603050405020304" pitchFamily="18" charset="0"/>
                <a:cs typeface="Arial" panose="020B0604020202020204" pitchFamily="34" charset="0"/>
              </a:rPr>
              <a:t> </a:t>
            </a:r>
          </a:p>
          <a:p>
            <a:pPr lvl="1"/>
            <a:r>
              <a:rPr lang="en-US" altLang="en-US" dirty="0">
                <a:latin typeface="Arial" panose="020B0604020202020204" pitchFamily="34" charset="0"/>
                <a:ea typeface="Times New Roman" panose="02020603050405020304" pitchFamily="18" charset="0"/>
                <a:cs typeface="Arial" panose="020B0604020202020204" pitchFamily="34" charset="0"/>
              </a:rPr>
              <a:t>(</a:t>
            </a:r>
            <a:r>
              <a:rPr lang="en-US" altLang="en-US" dirty="0">
                <a:latin typeface="Arial" panose="020B0604020202020204" pitchFamily="34" charset="0"/>
                <a:ea typeface="Calibri" panose="020F0502020204030204" pitchFamily="34" charset="0"/>
                <a:cs typeface="Arial" panose="020B0604020202020204" pitchFamily="34" charset="0"/>
              </a:rPr>
              <a:t>See more photos like this at</a:t>
            </a:r>
            <a:r>
              <a:rPr lang="en-US" altLang="en-US" dirty="0">
                <a:latin typeface="Arial" panose="020B0604020202020204" pitchFamily="34" charset="0"/>
                <a:ea typeface="Calibri" panose="020F0502020204030204" pitchFamily="34" charset="0"/>
                <a:cs typeface="Arial" panose="020B0604020202020204" pitchFamily="34" charset="0"/>
                <a:hlinkClick r:id="rId2"/>
              </a:rPr>
              <a:t> </a:t>
            </a:r>
            <a:r>
              <a:rPr lang="en-US" altLang="en-US" dirty="0">
                <a:solidFill>
                  <a:srgbClr val="1155CC"/>
                </a:solidFill>
                <a:latin typeface="Arial" panose="020B0604020202020204" pitchFamily="34" charset="0"/>
                <a:ea typeface="Calibri" panose="020F0502020204030204" pitchFamily="34" charset="0"/>
                <a:cs typeface="Arial" panose="020B0604020202020204" pitchFamily="34" charset="0"/>
                <a:hlinkClick r:id="rId2"/>
              </a:rPr>
              <a:t>https://www.hemocytometer.org/</a:t>
            </a:r>
            <a:r>
              <a:rPr lang="en-US" altLang="en-US" dirty="0">
                <a:latin typeface="Arial" panose="020B0604020202020204" pitchFamily="34" charset="0"/>
                <a:ea typeface="Times New Roman" panose="02020603050405020304" pitchFamily="18" charset="0"/>
                <a:cs typeface="Arial" panose="020B0604020202020204" pitchFamily="34" charset="0"/>
              </a:rPr>
              <a:t>)</a:t>
            </a:r>
            <a:endParaRPr kumimoji="0" lang="en-US" altLang="en-US" sz="1000" b="0" i="0" u="none" strike="noStrike" cap="none" normalizeH="0" baseline="0" dirty="0">
              <a:ln>
                <a:noFill/>
              </a:ln>
              <a:solidFill>
                <a:schemeClr val="tx1"/>
              </a:solidFill>
              <a:effectLst/>
            </a:endParaRPr>
          </a:p>
          <a:p>
            <a:endParaRPr lang="en-US" dirty="0"/>
          </a:p>
        </p:txBody>
      </p:sp>
      <p:pic>
        <p:nvPicPr>
          <p:cNvPr id="2049" name="image2.jpg" descr="https://lh4.googleusercontent.com/BW1a8B2WmB76yxyhBHo5dciq5cxN-rmxHG61Tv2PweX1vAumUApO7gOTc7H1MCKfYYybqTQfvwIISDer2eIXCbhiWhWa4m2QlIw0rgHZMjvqO3A95O0WBjTtVDtL9XRpnuhCUuS7">
            <a:extLst>
              <a:ext uri="{FF2B5EF4-FFF2-40B4-BE49-F238E27FC236}">
                <a16:creationId xmlns:a16="http://schemas.microsoft.com/office/drawing/2014/main" id="{60317946-4D8E-4B8A-AEFB-91873E696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1394" y="58823"/>
            <a:ext cx="3062288" cy="214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363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B56A-386F-4AA0-BCC3-281A5952CEA3}"/>
              </a:ext>
            </a:extLst>
          </p:cNvPr>
          <p:cNvSpPr>
            <a:spLocks noGrp="1"/>
          </p:cNvSpPr>
          <p:nvPr>
            <p:ph type="title"/>
          </p:nvPr>
        </p:nvSpPr>
        <p:spPr/>
        <p:txBody>
          <a:bodyPr/>
          <a:lstStyle/>
          <a:p>
            <a:r>
              <a:rPr lang="en-US" altLang="en-US" dirty="0">
                <a:solidFill>
                  <a:srgbClr val="2F5496"/>
                </a:solidFill>
                <a:latin typeface="Arial" panose="020B0604020202020204" pitchFamily="34" charset="0"/>
                <a:ea typeface="Times New Roman" panose="02020603050405020304" pitchFamily="18" charset="0"/>
                <a:cs typeface="Arial" panose="020B0604020202020204" pitchFamily="34" charset="0"/>
              </a:rPr>
              <a:t>Part 1:</a:t>
            </a:r>
            <a:r>
              <a:rPr lang="en-US" altLang="en-US" dirty="0">
                <a:solidFill>
                  <a:srgbClr val="2F5496"/>
                </a:solidFill>
                <a:latin typeface="Calibri Light" panose="020F0302020204030204" pitchFamily="34" charset="0"/>
                <a:ea typeface="Times New Roman" panose="02020603050405020304" pitchFamily="18" charset="0"/>
                <a:cs typeface="Arial" panose="020B0604020202020204" pitchFamily="34" charset="0"/>
              </a:rPr>
              <a:t> </a:t>
            </a:r>
            <a:r>
              <a:rPr lang="en-US" altLang="en-US" dirty="0">
                <a:solidFill>
                  <a:srgbClr val="2F5496"/>
                </a:solidFill>
                <a:latin typeface="Arial" panose="020B0604020202020204" pitchFamily="34" charset="0"/>
                <a:ea typeface="Times New Roman" panose="02020603050405020304" pitchFamily="18" charset="0"/>
                <a:cs typeface="Arial" panose="020B0604020202020204" pitchFamily="34" charset="0"/>
              </a:rPr>
              <a:t> Tools for counting?</a:t>
            </a:r>
            <a:br>
              <a:rPr lang="en-US" altLang="en-US"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pic>
        <p:nvPicPr>
          <p:cNvPr id="2049" name="image2.jpg" descr="https://lh4.googleusercontent.com/BW1a8B2WmB76yxyhBHo5dciq5cxN-rmxHG61Tv2PweX1vAumUApO7gOTc7H1MCKfYYybqTQfvwIISDer2eIXCbhiWhWa4m2QlIw0rgHZMjvqO3A95O0WBjTtVDtL9XRpnuhCUuS7">
            <a:extLst>
              <a:ext uri="{FF2B5EF4-FFF2-40B4-BE49-F238E27FC236}">
                <a16:creationId xmlns:a16="http://schemas.microsoft.com/office/drawing/2014/main" id="{60317946-4D8E-4B8A-AEFB-91873E696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400" y="894565"/>
            <a:ext cx="3062288" cy="214788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1.gif" descr="https://lh4.googleusercontent.com/aFqnicJdK2QyIKuv0OuZlAn7-NcPhJ1JkDhoEzMA9ejiik9xnPs32MUoZ0tIrAVhzLTE09s11COmVwNFtbqN8Ns7E7_QhHAA78UEOP7reW6Hwu4dF7sVaI0Df2iNi2bCBO9GleOX">
            <a:extLst>
              <a:ext uri="{FF2B5EF4-FFF2-40B4-BE49-F238E27FC236}">
                <a16:creationId xmlns:a16="http://schemas.microsoft.com/office/drawing/2014/main" id="{11B6569F-854A-4B9F-BCC4-50031E0BB684}"/>
              </a:ext>
            </a:extLst>
          </p:cNvPr>
          <p:cNvPicPr>
            <a:picLocks noGrp="1"/>
          </p:cNvPicPr>
          <p:nvPr>
            <p:ph idx="1"/>
          </p:nvPr>
        </p:nvPicPr>
        <p:blipFill>
          <a:blip r:embed="rId3"/>
          <a:srcRect/>
          <a:stretch>
            <a:fillRect/>
          </a:stretch>
        </p:blipFill>
        <p:spPr>
          <a:xfrm>
            <a:off x="1602888" y="1452997"/>
            <a:ext cx="5915282" cy="1976003"/>
          </a:xfrm>
          <a:prstGeom prst="rect">
            <a:avLst/>
          </a:prstGeom>
          <a:ln/>
        </p:spPr>
      </p:pic>
      <p:sp>
        <p:nvSpPr>
          <p:cNvPr id="4" name="Rectangle 3">
            <a:extLst>
              <a:ext uri="{FF2B5EF4-FFF2-40B4-BE49-F238E27FC236}">
                <a16:creationId xmlns:a16="http://schemas.microsoft.com/office/drawing/2014/main" id="{8454284F-9755-4250-B7F8-895A7434A8F9}"/>
              </a:ext>
            </a:extLst>
          </p:cNvPr>
          <p:cNvSpPr/>
          <p:nvPr/>
        </p:nvSpPr>
        <p:spPr>
          <a:xfrm>
            <a:off x="1042218" y="4100791"/>
            <a:ext cx="10923639" cy="3785652"/>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ea typeface="Calibri" panose="020F0502020204030204" pitchFamily="34" charset="0"/>
              </a:rPr>
              <a:t>Before use, the hemocytometer is covered with a special cover slip (thin piece of glass) that spans the two counting chambers. </a:t>
            </a:r>
          </a:p>
          <a:p>
            <a:pPr marL="342900" indent="-342900">
              <a:buFont typeface="Arial" panose="020B0604020202020204" pitchFamily="34" charset="0"/>
              <a:buChar char="•"/>
            </a:pPr>
            <a:r>
              <a:rPr lang="en-US" sz="2400" dirty="0">
                <a:latin typeface="Arial" panose="020B0604020202020204" pitchFamily="34" charset="0"/>
                <a:ea typeface="Calibri" panose="020F0502020204030204" pitchFamily="34" charset="0"/>
              </a:rPr>
              <a:t>Using a 20-</a:t>
            </a:r>
            <a:r>
              <a:rPr lang="en-US" sz="2400" dirty="0">
                <a:latin typeface="Arial Unicode MS"/>
                <a:ea typeface="Calibri" panose="020F0502020204030204" pitchFamily="34" charset="0"/>
              </a:rPr>
              <a:t>μ</a:t>
            </a:r>
            <a:r>
              <a:rPr lang="en-US" sz="2400" dirty="0">
                <a:latin typeface="Arial" panose="020B0604020202020204" pitchFamily="34" charset="0"/>
                <a:ea typeface="Calibri" panose="020F0502020204030204" pitchFamily="34" charset="0"/>
              </a:rPr>
              <a:t>l micropipette, the cell volume is usually mixed with an equal volume of cell viability stain such as Trypan blue.  </a:t>
            </a:r>
          </a:p>
          <a:p>
            <a:pPr marL="342900" indent="-342900">
              <a:buFont typeface="Arial" panose="020B0604020202020204" pitchFamily="34" charset="0"/>
              <a:buChar char="•"/>
            </a:pPr>
            <a:r>
              <a:rPr lang="en-US" sz="2400" dirty="0">
                <a:latin typeface="Arial" panose="020B0604020202020204" pitchFamily="34" charset="0"/>
                <a:ea typeface="Calibri" panose="020F0502020204030204" pitchFamily="34" charset="0"/>
              </a:rPr>
              <a:t>It’s important to count the cells that are alive in your sample as they are the cells that will be able to ferment your sugars and produce alcohol.</a:t>
            </a:r>
          </a:p>
          <a:p>
            <a:pPr marL="342900" indent="-342900">
              <a:buFont typeface="Arial" panose="020B0604020202020204" pitchFamily="34" charset="0"/>
              <a:buChar char="•"/>
            </a:pPr>
            <a:r>
              <a:rPr lang="en-US" sz="2400" dirty="0">
                <a:latin typeface="Arial" panose="020B0604020202020204" pitchFamily="34" charset="0"/>
                <a:ea typeface="Calibri" panose="020F0502020204030204" pitchFamily="34" charset="0"/>
                <a:hlinkClick r:id="rId4"/>
              </a:rPr>
              <a:t>https://www.jove.com/v/5048/using-a-hemacytometer-to-count-cells</a:t>
            </a:r>
            <a:endParaRPr lang="en-US" sz="2400" dirty="0">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endParaRPr lang="en-US" sz="2400" dirty="0">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endParaRPr lang="en-US" sz="2400" dirty="0">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7700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EA5723-5539-4E45-8E17-7C2AB6C84FA4}"/>
              </a:ext>
            </a:extLst>
          </p:cNvPr>
          <p:cNvSpPr>
            <a:spLocks noGrp="1"/>
          </p:cNvSpPr>
          <p:nvPr>
            <p:ph type="title"/>
          </p:nvPr>
        </p:nvSpPr>
        <p:spPr/>
        <p:txBody>
          <a:bodyPr/>
          <a:lstStyle/>
          <a:p>
            <a:r>
              <a:rPr lang="en-US" dirty="0"/>
              <a:t>Hemocytometer</a:t>
            </a:r>
          </a:p>
        </p:txBody>
      </p:sp>
      <p:sp>
        <p:nvSpPr>
          <p:cNvPr id="3" name="Content Placeholder 2">
            <a:extLst>
              <a:ext uri="{FF2B5EF4-FFF2-40B4-BE49-F238E27FC236}">
                <a16:creationId xmlns:a16="http://schemas.microsoft.com/office/drawing/2014/main" id="{44EBE01B-8B39-42C7-8711-32453D070ADA}"/>
              </a:ext>
            </a:extLst>
          </p:cNvPr>
          <p:cNvSpPr>
            <a:spLocks noGrp="1"/>
          </p:cNvSpPr>
          <p:nvPr>
            <p:ph sz="half" idx="1"/>
          </p:nvPr>
        </p:nvSpPr>
        <p:spPr/>
        <p:txBody>
          <a:bodyPr>
            <a:normAutofit/>
          </a:bodyPr>
          <a:lstStyle/>
          <a:p>
            <a:r>
              <a:rPr lang="en-US" dirty="0"/>
              <a:t>When you zoom in on the microscope you can see a grid</a:t>
            </a:r>
          </a:p>
          <a:p>
            <a:r>
              <a:rPr lang="en-US" dirty="0"/>
              <a:t>There are two of these grids on each hemocytometer slide.  </a:t>
            </a:r>
          </a:p>
          <a:p>
            <a:r>
              <a:rPr lang="en-US" dirty="0"/>
              <a:t>The cell counting area of the hemocytometer is composed of 9 large squares </a:t>
            </a:r>
          </a:p>
          <a:p>
            <a:pPr lvl="1"/>
            <a:r>
              <a:rPr lang="en-US" dirty="0"/>
              <a:t>Marked in red</a:t>
            </a:r>
          </a:p>
          <a:p>
            <a:r>
              <a:rPr lang="en-US" dirty="0"/>
              <a:t>Each of the 9 is 1x1 mm.</a:t>
            </a:r>
          </a:p>
          <a:p>
            <a:endParaRPr lang="en-US" dirty="0"/>
          </a:p>
          <a:p>
            <a:endParaRPr lang="en-US" dirty="0"/>
          </a:p>
        </p:txBody>
      </p:sp>
      <p:pic>
        <p:nvPicPr>
          <p:cNvPr id="8" name="image5.png" descr="A square grid with lines delineating 9 separate squares. 1 of the 9 is colored in red, 1/16th of the red is colored in green, 1/25th of the red is colored in yellow and 1/16th of the yellow is colored in blue.">
            <a:extLst>
              <a:ext uri="{FF2B5EF4-FFF2-40B4-BE49-F238E27FC236}">
                <a16:creationId xmlns:a16="http://schemas.microsoft.com/office/drawing/2014/main" id="{CAD9C098-2FD9-4128-99AA-CA8B36601380}"/>
              </a:ext>
            </a:extLst>
          </p:cNvPr>
          <p:cNvPicPr>
            <a:picLocks noGrp="1"/>
          </p:cNvPicPr>
          <p:nvPr>
            <p:ph sz="half" idx="2"/>
          </p:nvPr>
        </p:nvPicPr>
        <p:blipFill>
          <a:blip r:embed="rId2"/>
          <a:srcRect/>
          <a:stretch>
            <a:fillRect/>
          </a:stretch>
        </p:blipFill>
        <p:spPr>
          <a:xfrm>
            <a:off x="7049729" y="1474840"/>
            <a:ext cx="4571999" cy="4090220"/>
          </a:xfrm>
          <a:prstGeom prst="rect">
            <a:avLst/>
          </a:prstGeom>
          <a:ln/>
        </p:spPr>
      </p:pic>
    </p:spTree>
    <p:extLst>
      <p:ext uri="{BB962C8B-B14F-4D97-AF65-F5344CB8AC3E}">
        <p14:creationId xmlns:p14="http://schemas.microsoft.com/office/powerpoint/2010/main" val="2974334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EA5723-5539-4E45-8E17-7C2AB6C84FA4}"/>
              </a:ext>
            </a:extLst>
          </p:cNvPr>
          <p:cNvSpPr>
            <a:spLocks noGrp="1"/>
          </p:cNvSpPr>
          <p:nvPr>
            <p:ph type="title"/>
          </p:nvPr>
        </p:nvSpPr>
        <p:spPr/>
        <p:txBody>
          <a:bodyPr/>
          <a:lstStyle/>
          <a:p>
            <a:r>
              <a:rPr lang="en-US" dirty="0"/>
              <a:t>Hemocytometer</a:t>
            </a:r>
          </a:p>
        </p:txBody>
      </p:sp>
      <p:sp>
        <p:nvSpPr>
          <p:cNvPr id="3" name="Content Placeholder 2">
            <a:extLst>
              <a:ext uri="{FF2B5EF4-FFF2-40B4-BE49-F238E27FC236}">
                <a16:creationId xmlns:a16="http://schemas.microsoft.com/office/drawing/2014/main" id="{44EBE01B-8B39-42C7-8711-32453D070ADA}"/>
              </a:ext>
            </a:extLst>
          </p:cNvPr>
          <p:cNvSpPr>
            <a:spLocks noGrp="1"/>
          </p:cNvSpPr>
          <p:nvPr>
            <p:ph sz="half" idx="1"/>
          </p:nvPr>
        </p:nvSpPr>
        <p:spPr/>
        <p:txBody>
          <a:bodyPr>
            <a:normAutofit/>
          </a:bodyPr>
          <a:lstStyle/>
          <a:p>
            <a:r>
              <a:rPr lang="en-US" sz="3200" dirty="0"/>
              <a:t>The four corner squares are further divided into 16 identical squares </a:t>
            </a:r>
          </a:p>
          <a:p>
            <a:pPr lvl="1"/>
            <a:r>
              <a:rPr lang="en-US" sz="2800" dirty="0"/>
              <a:t>Marked in green  0.25 mm each side.</a:t>
            </a:r>
          </a:p>
          <a:p>
            <a:endParaRPr lang="en-US" dirty="0"/>
          </a:p>
        </p:txBody>
      </p:sp>
      <p:pic>
        <p:nvPicPr>
          <p:cNvPr id="8" name="image5.png" descr="A square grid with lines delineating 9 separate squares. 1 of the 9 is colored in red, 1/16th of the red is colored in green, 1/25th of the red is colored in yellow and 1/16th of the yellow is colored in blue.">
            <a:extLst>
              <a:ext uri="{FF2B5EF4-FFF2-40B4-BE49-F238E27FC236}">
                <a16:creationId xmlns:a16="http://schemas.microsoft.com/office/drawing/2014/main" id="{CAD9C098-2FD9-4128-99AA-CA8B36601380}"/>
              </a:ext>
            </a:extLst>
          </p:cNvPr>
          <p:cNvPicPr>
            <a:picLocks noGrp="1"/>
          </p:cNvPicPr>
          <p:nvPr>
            <p:ph sz="half" idx="2"/>
          </p:nvPr>
        </p:nvPicPr>
        <p:blipFill>
          <a:blip r:embed="rId2"/>
          <a:srcRect/>
          <a:stretch>
            <a:fillRect/>
          </a:stretch>
        </p:blipFill>
        <p:spPr>
          <a:xfrm>
            <a:off x="6843253" y="1366684"/>
            <a:ext cx="4778476" cy="4198375"/>
          </a:xfrm>
          <a:prstGeom prst="rect">
            <a:avLst/>
          </a:prstGeom>
          <a:ln/>
        </p:spPr>
      </p:pic>
    </p:spTree>
    <p:extLst>
      <p:ext uri="{BB962C8B-B14F-4D97-AF65-F5344CB8AC3E}">
        <p14:creationId xmlns:p14="http://schemas.microsoft.com/office/powerpoint/2010/main" val="49531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EA5723-5539-4E45-8E17-7C2AB6C84FA4}"/>
              </a:ext>
            </a:extLst>
          </p:cNvPr>
          <p:cNvSpPr>
            <a:spLocks noGrp="1"/>
          </p:cNvSpPr>
          <p:nvPr>
            <p:ph type="title"/>
          </p:nvPr>
        </p:nvSpPr>
        <p:spPr/>
        <p:txBody>
          <a:bodyPr/>
          <a:lstStyle/>
          <a:p>
            <a:r>
              <a:rPr lang="en-US" dirty="0"/>
              <a:t>Hemocytometer</a:t>
            </a:r>
          </a:p>
        </p:txBody>
      </p:sp>
      <p:sp>
        <p:nvSpPr>
          <p:cNvPr id="3" name="Content Placeholder 2">
            <a:extLst>
              <a:ext uri="{FF2B5EF4-FFF2-40B4-BE49-F238E27FC236}">
                <a16:creationId xmlns:a16="http://schemas.microsoft.com/office/drawing/2014/main" id="{44EBE01B-8B39-42C7-8711-32453D070ADA}"/>
              </a:ext>
            </a:extLst>
          </p:cNvPr>
          <p:cNvSpPr>
            <a:spLocks noGrp="1"/>
          </p:cNvSpPr>
          <p:nvPr>
            <p:ph sz="half" idx="1"/>
          </p:nvPr>
        </p:nvSpPr>
        <p:spPr/>
        <p:txBody>
          <a:bodyPr>
            <a:normAutofit fontScale="92500" lnSpcReduction="10000"/>
          </a:bodyPr>
          <a:lstStyle/>
          <a:p>
            <a:r>
              <a:rPr lang="en-US" dirty="0"/>
              <a:t>The middle large square is divided into 25 identical squares</a:t>
            </a:r>
          </a:p>
          <a:p>
            <a:pPr lvl="1"/>
            <a:r>
              <a:rPr lang="en-US" dirty="0"/>
              <a:t>Marked in yellow 0.2 mm each side</a:t>
            </a:r>
          </a:p>
          <a:p>
            <a:r>
              <a:rPr lang="en-US" dirty="0"/>
              <a:t>Each of these 25 squares are further divided into 16 squares each </a:t>
            </a:r>
          </a:p>
          <a:p>
            <a:pPr lvl="1"/>
            <a:r>
              <a:rPr lang="en-US" dirty="0"/>
              <a:t>Marked in blue 0.05 mm each side</a:t>
            </a:r>
          </a:p>
          <a:p>
            <a:pPr lvl="1"/>
            <a:endParaRPr lang="en-US" dirty="0"/>
          </a:p>
          <a:p>
            <a:r>
              <a:rPr lang="en-US" b="1" dirty="0"/>
              <a:t>What is the area of the yellow square shown?</a:t>
            </a:r>
            <a:endParaRPr lang="en-US" sz="3200" dirty="0"/>
          </a:p>
          <a:p>
            <a:pPr marL="0" indent="0">
              <a:buNone/>
            </a:pPr>
            <a:r>
              <a:rPr lang="en-US"/>
              <a:t>(0.2 mm x 0.2 mm) </a:t>
            </a:r>
            <a:r>
              <a:rPr lang="en-US" dirty="0"/>
              <a:t>0.04 mm</a:t>
            </a:r>
            <a:r>
              <a:rPr lang="en-US" baseline="30000" dirty="0"/>
              <a:t>2</a:t>
            </a:r>
            <a:endParaRPr lang="en-US" sz="3200" baseline="30000" dirty="0"/>
          </a:p>
          <a:p>
            <a:pPr lvl="1"/>
            <a:endParaRPr lang="en-US" dirty="0"/>
          </a:p>
          <a:p>
            <a:endParaRPr lang="en-US" dirty="0"/>
          </a:p>
        </p:txBody>
      </p:sp>
      <p:pic>
        <p:nvPicPr>
          <p:cNvPr id="8" name="image5.png" descr="A square grid with lines delineating 9 separate squares. 1 of the 9 is colored in red, 1/16th of the red is colored in green, 1/25th of the red is colored in yellow and 1/16th of the yellow is colored in blue.">
            <a:extLst>
              <a:ext uri="{FF2B5EF4-FFF2-40B4-BE49-F238E27FC236}">
                <a16:creationId xmlns:a16="http://schemas.microsoft.com/office/drawing/2014/main" id="{CAD9C098-2FD9-4128-99AA-CA8B36601380}"/>
              </a:ext>
            </a:extLst>
          </p:cNvPr>
          <p:cNvPicPr>
            <a:picLocks noGrp="1"/>
          </p:cNvPicPr>
          <p:nvPr>
            <p:ph sz="half" idx="2"/>
          </p:nvPr>
        </p:nvPicPr>
        <p:blipFill>
          <a:blip r:embed="rId2"/>
          <a:srcRect/>
          <a:stretch>
            <a:fillRect/>
          </a:stretch>
        </p:blipFill>
        <p:spPr>
          <a:xfrm>
            <a:off x="6172203" y="1288026"/>
            <a:ext cx="5695332" cy="4522839"/>
          </a:xfrm>
          <a:prstGeom prst="rect">
            <a:avLst/>
          </a:prstGeom>
          <a:ln/>
        </p:spPr>
      </p:pic>
    </p:spTree>
    <p:extLst>
      <p:ext uri="{BB962C8B-B14F-4D97-AF65-F5344CB8AC3E}">
        <p14:creationId xmlns:p14="http://schemas.microsoft.com/office/powerpoint/2010/main" val="1482696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76FB-B11E-4430-B404-19F0978B14FE}"/>
              </a:ext>
            </a:extLst>
          </p:cNvPr>
          <p:cNvSpPr>
            <a:spLocks noGrp="1"/>
          </p:cNvSpPr>
          <p:nvPr>
            <p:ph type="title"/>
          </p:nvPr>
        </p:nvSpPr>
        <p:spPr/>
        <p:txBody>
          <a:bodyPr>
            <a:normAutofit/>
          </a:bodyPr>
          <a:lstStyle/>
          <a:p>
            <a:r>
              <a:rPr lang="en-US" dirty="0"/>
              <a:t>Visualizing the volume of liquid</a:t>
            </a:r>
          </a:p>
        </p:txBody>
      </p:sp>
      <p:pic>
        <p:nvPicPr>
          <p:cNvPr id="4" name="Content Placeholder 3" descr="https://lh3.googleusercontent.com/Kt04RgQ63FSBT-8ItmDMSfMFI4bLTcmmAapFoujA1c7Hh6lOXMXIfl227yO7_6Qu3-mWzBFW0DHdAlJ7rFTfcGh3VRcfQibirwQwQhBXN_moz-A0cX4Jxv7MSsSGXRyi-Ku9sNJF">
            <a:extLst>
              <a:ext uri="{FF2B5EF4-FFF2-40B4-BE49-F238E27FC236}">
                <a16:creationId xmlns:a16="http://schemas.microsoft.com/office/drawing/2014/main" id="{13BF0E6D-9C36-4238-96E5-9290D51407A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2387" y="1690688"/>
            <a:ext cx="10515600" cy="4621622"/>
          </a:xfrm>
          <a:prstGeom prst="rect">
            <a:avLst/>
          </a:prstGeom>
          <a:noFill/>
          <a:ln>
            <a:noFill/>
          </a:ln>
        </p:spPr>
      </p:pic>
    </p:spTree>
    <p:extLst>
      <p:ext uri="{BB962C8B-B14F-4D97-AF65-F5344CB8AC3E}">
        <p14:creationId xmlns:p14="http://schemas.microsoft.com/office/powerpoint/2010/main" val="4104029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14320</TotalTime>
  <Words>1783</Words>
  <Application>Microsoft Office PowerPoint</Application>
  <PresentationFormat>Widescreen</PresentationFormat>
  <Paragraphs>175</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Algerian</vt:lpstr>
      <vt:lpstr>Arial</vt:lpstr>
      <vt:lpstr>Arial Unicode MS</vt:lpstr>
      <vt:lpstr>Calibri</vt:lpstr>
      <vt:lpstr>Calibri Light</vt:lpstr>
      <vt:lpstr>Cambria Math</vt:lpstr>
      <vt:lpstr>Symbol</vt:lpstr>
      <vt:lpstr>Times New Roman</vt:lpstr>
      <vt:lpstr>Office Theme</vt:lpstr>
      <vt:lpstr>The Perfect Brew:   </vt:lpstr>
      <vt:lpstr>How many yeast cells do we need?</vt:lpstr>
      <vt:lpstr>How many yeast cells do we need?</vt:lpstr>
      <vt:lpstr>Part 1:  Tools for counting? </vt:lpstr>
      <vt:lpstr>Part 1:  Tools for counting? </vt:lpstr>
      <vt:lpstr>Hemocytometer</vt:lpstr>
      <vt:lpstr>Hemocytometer</vt:lpstr>
      <vt:lpstr>Hemocytometer</vt:lpstr>
      <vt:lpstr>Visualizing the volume of liquid</vt:lpstr>
      <vt:lpstr>PowerPoint Presentation</vt:lpstr>
      <vt:lpstr>Visualizing the volume of liquid</vt:lpstr>
      <vt:lpstr>Part 2: Counting cells</vt:lpstr>
      <vt:lpstr>Part 2: Counting cells</vt:lpstr>
      <vt:lpstr>Counting cells</vt:lpstr>
      <vt:lpstr>Part 3: Calculating Concentration</vt:lpstr>
      <vt:lpstr>What is the volume of a yellow square: </vt:lpstr>
      <vt:lpstr>What is the volume of a yellow square: </vt:lpstr>
      <vt:lpstr>Dilution Factors</vt:lpstr>
      <vt:lpstr>Dilution Factors</vt:lpstr>
      <vt:lpstr>Cell density</vt:lpstr>
      <vt:lpstr>Measured Cell Density=█(@average number of cells in yellow square)/(D∗(volume of yellow square)) </vt:lpstr>
      <vt:lpstr>Cell density of example</vt:lpstr>
      <vt:lpstr>What are other reasons to count cells?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Perfect Brew:</dc:title>
  <dc:creator>Bridgette Kirkpatrick</dc:creator>
  <cp:lastModifiedBy>Bridgette Kirkpatrick</cp:lastModifiedBy>
  <cp:revision>26</cp:revision>
  <dcterms:created xsi:type="dcterms:W3CDTF">2021-04-23T18:35:50Z</dcterms:created>
  <dcterms:modified xsi:type="dcterms:W3CDTF">2021-06-08T18:31:35Z</dcterms:modified>
</cp:coreProperties>
</file>