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5" r:id="rId9"/>
    <p:sldId id="263" r:id="rId10"/>
    <p:sldId id="264"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Lobster"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Doudna" initials="" lastIdx="2" clrIdx="0"/>
  <p:cmAuthor id="1" name="Andrea Huntoon" initials="" lastIdx="1" clrIdx="1"/>
  <p:cmAuthor id="2" name="Thalita Abrahão"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57" autoAdjust="0"/>
  </p:normalViewPr>
  <p:slideViewPr>
    <p:cSldViewPr snapToGrid="0">
      <p:cViewPr varScale="1">
        <p:scale>
          <a:sx n="68" d="100"/>
          <a:sy n="68" d="100"/>
        </p:scale>
        <p:origin x="12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hanacademy.org/math/statistics-probability/designing-studies/sampling-and-surveys/v/correlation-and-causal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8a9f916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8a9f916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8a9f916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8a9f916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8a9f916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8a9f916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8a9f9163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8a9f9163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8a9f9163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8a9f9163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8a9f9163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8a9f9163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 sure to describe:</a:t>
            </a:r>
            <a:endParaRPr dirty="0"/>
          </a:p>
          <a:p>
            <a:pPr marL="0" lvl="0" indent="0" algn="l" rtl="0">
              <a:spcBef>
                <a:spcPts val="0"/>
              </a:spcBef>
              <a:spcAft>
                <a:spcPts val="0"/>
              </a:spcAft>
              <a:buNone/>
            </a:pPr>
            <a:r>
              <a:rPr lang="en" dirty="0"/>
              <a:t>the slope of the equation as the degree or amount that the independent variable seems to be influencing the dependent variable. </a:t>
            </a:r>
            <a:r>
              <a:rPr lang="en-US" dirty="0"/>
              <a:t>It’s how much the dependent variable changes for each unit change in the independent variable. (here’s a video that describes trendline interpretation: https://www.khanacademy.org/math/cc-eighth-grade-math/cc-8th-data/cc-8th-line-of-best-fit/v/interpreting-trend-line) </a:t>
            </a:r>
          </a:p>
          <a:p>
            <a:pPr marL="0" lvl="0" indent="0" algn="l" rtl="0">
              <a:spcBef>
                <a:spcPts val="0"/>
              </a:spcBef>
              <a:spcAft>
                <a:spcPts val="0"/>
              </a:spcAft>
              <a:buNone/>
            </a:pPr>
            <a:endParaRPr dirty="0"/>
          </a:p>
          <a:p>
            <a:pPr marL="0" lvl="0" indent="0" algn="l" rtl="0">
              <a:spcBef>
                <a:spcPts val="0"/>
              </a:spcBef>
              <a:spcAft>
                <a:spcPts val="0"/>
              </a:spcAft>
              <a:buNone/>
            </a:pPr>
            <a:r>
              <a:rPr lang="en" dirty="0"/>
              <a:t>R-squared value is how well the linear relationship fits the data points – </a:t>
            </a:r>
            <a:r>
              <a:rPr lang="en-US" dirty="0"/>
              <a:t>it is a measure of how much of the variation in the data is explained by the independent variable</a:t>
            </a:r>
            <a:r>
              <a:rPr lang="en" dirty="0"/>
              <a:t>. What is a good r-squared? It depends, but the larger it is, the better fit to the data. </a:t>
            </a:r>
            <a:endParaRPr dirty="0"/>
          </a:p>
          <a:p>
            <a:pPr marL="0" lvl="0" indent="0" algn="l" rtl="0">
              <a:spcBef>
                <a:spcPts val="0"/>
              </a:spcBef>
              <a:spcAft>
                <a:spcPts val="0"/>
              </a:spcAft>
              <a:buNone/>
            </a:pPr>
            <a:r>
              <a:rPr lang="en" dirty="0"/>
              <a:t>Note: If we remove Point (9,4), it drastically improves our R-squared value as the line now fits the data much better. Note how much that one point influenced the slope of our line as well. This does not make it an outlier, as it falls within the typical range of data, it just is low for how high the independent variable is. Be careful to tell students that we don’t go around deleting data points that give us problems, this was just an example to show how R-squared is a value of how well the trendline fits the data points. (</a:t>
            </a:r>
            <a:r>
              <a:rPr lang="en-US" dirty="0"/>
              <a:t>Here is a long (12’) video on determining R-squared of a regression line: https://www.khanacademy.org/math/ap-statistics/bivariate-data-ap/assessing-fit-least-squares-regression/v/r-squared-or-coefficient-of-determination?qa_expand_key=ag5zfmtoYW4tYWNhZGVteXIwCxIIVXNlckRhdGEiE2RhcnNoYW4uY2hha3JhYmFydGkMCxIIRmVlZGJhY2sYoR8M)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a7fc3db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a7fc3db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Khan academy 10’ video: </a:t>
            </a:r>
            <a:r>
              <a:rPr lang="en" u="sng" dirty="0">
                <a:solidFill>
                  <a:schemeClr val="tx1"/>
                </a:solidFill>
                <a:hlinkClick r:id="rId3">
                  <a:extLst>
                    <a:ext uri="{A12FA001-AC4F-418D-AE19-62706E023703}">
                      <ahyp:hlinkClr xmlns:ahyp="http://schemas.microsoft.com/office/drawing/2018/hyperlinkcolor" val="tx"/>
                    </a:ext>
                  </a:extLst>
                </a:hlinkClick>
              </a:rPr>
              <a:t>https://www.khanacademy.org/math/statistics-probability/designing-studies/sampling-and-surveys/v/correlation-and-causality</a:t>
            </a:r>
            <a:endParaRPr dirty="0">
              <a:solidFill>
                <a:schemeClr val="tx1"/>
              </a:solidFil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8a9f9163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8a9f9163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63053"/>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Correlation</a:t>
            </a:r>
            <a:endParaRPr dirty="0"/>
          </a:p>
        </p:txBody>
      </p:sp>
      <p:sp>
        <p:nvSpPr>
          <p:cNvPr id="55" name="Google Shape;55;p13"/>
          <p:cNvSpPr txBox="1">
            <a:spLocks noGrp="1"/>
          </p:cNvSpPr>
          <p:nvPr>
            <p:ph type="subTitle" idx="1"/>
          </p:nvPr>
        </p:nvSpPr>
        <p:spPr>
          <a:xfrm>
            <a:off x="311700" y="24378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Finding a Relationship between Two Variables</a:t>
            </a:r>
            <a:endParaRPr dirty="0"/>
          </a:p>
        </p:txBody>
      </p:sp>
      <p:pic>
        <p:nvPicPr>
          <p:cNvPr id="4" name="Picture 2">
            <a:extLst>
              <a:ext uri="{FF2B5EF4-FFF2-40B4-BE49-F238E27FC236}">
                <a16:creationId xmlns:a16="http://schemas.microsoft.com/office/drawing/2014/main" id="{9CE03129-F719-4D09-BE16-864FBE43E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5" y="3945197"/>
            <a:ext cx="2156929" cy="1160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3988DB5-9878-4935-9A5E-1E455A29D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175" y="3837984"/>
            <a:ext cx="1237142" cy="1237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Turn</a:t>
            </a:r>
            <a:endParaRPr/>
          </a:p>
        </p:txBody>
      </p:sp>
      <p:sp>
        <p:nvSpPr>
          <p:cNvPr id="119" name="Google Shape;119;p21"/>
          <p:cNvSpPr txBox="1">
            <a:spLocks noGrp="1"/>
          </p:cNvSpPr>
          <p:nvPr>
            <p:ph type="body" idx="1"/>
          </p:nvPr>
        </p:nvSpPr>
        <p:spPr>
          <a:xfrm>
            <a:off x="78944" y="863550"/>
            <a:ext cx="8520600" cy="3416400"/>
          </a:xfrm>
          <a:prstGeom prst="rect">
            <a:avLst/>
          </a:prstGeom>
        </p:spPr>
        <p:txBody>
          <a:bodyPr spcFirstLastPara="1" wrap="square" lIns="91425" tIns="91425" rIns="91425" bIns="91425" anchor="t" anchorCtr="0">
            <a:noAutofit/>
          </a:bodyPr>
          <a:lstStyle/>
          <a:p>
            <a:pPr marL="457200" lvl="0" indent="-349250" algn="l" rtl="0">
              <a:lnSpc>
                <a:spcPct val="200000"/>
              </a:lnSpc>
              <a:spcBef>
                <a:spcPts val="0"/>
              </a:spcBef>
              <a:spcAft>
                <a:spcPts val="0"/>
              </a:spcAft>
              <a:buSzPts val="1900"/>
              <a:buAutoNum type="arabicPeriod"/>
            </a:pPr>
            <a:r>
              <a:rPr lang="en" sz="1900" dirty="0"/>
              <a:t>Ask yourself: What might be causing the variation I’m seeing?</a:t>
            </a:r>
            <a:endParaRPr sz="1900" dirty="0"/>
          </a:p>
          <a:p>
            <a:pPr marL="457200" lvl="0" indent="-349250" algn="l" rtl="0">
              <a:lnSpc>
                <a:spcPct val="200000"/>
              </a:lnSpc>
              <a:spcBef>
                <a:spcPts val="0"/>
              </a:spcBef>
              <a:spcAft>
                <a:spcPts val="0"/>
              </a:spcAft>
              <a:buSzPts val="1900"/>
              <a:buAutoNum type="arabicPeriod"/>
            </a:pPr>
            <a:r>
              <a:rPr lang="en" sz="1900" dirty="0"/>
              <a:t>Choose your independent variable</a:t>
            </a:r>
            <a:endParaRPr sz="1900" dirty="0"/>
          </a:p>
          <a:p>
            <a:pPr marL="457200" lvl="0" indent="-349250" algn="l" rtl="0">
              <a:lnSpc>
                <a:spcPct val="200000"/>
              </a:lnSpc>
              <a:spcBef>
                <a:spcPts val="0"/>
              </a:spcBef>
              <a:spcAft>
                <a:spcPts val="0"/>
              </a:spcAft>
              <a:buSzPts val="1900"/>
              <a:buAutoNum type="arabicPeriod"/>
            </a:pPr>
            <a:r>
              <a:rPr lang="en" sz="1900" dirty="0"/>
              <a:t>Add your independent and dependent variable data to the spreadsheet</a:t>
            </a:r>
            <a:endParaRPr sz="1900" dirty="0"/>
          </a:p>
          <a:p>
            <a:pPr marL="457200" lvl="0" indent="-349250" algn="l" rtl="0">
              <a:lnSpc>
                <a:spcPct val="200000"/>
              </a:lnSpc>
              <a:spcBef>
                <a:spcPts val="0"/>
              </a:spcBef>
              <a:spcAft>
                <a:spcPts val="0"/>
              </a:spcAft>
              <a:buSzPts val="1900"/>
              <a:buAutoNum type="arabicPeriod"/>
            </a:pPr>
            <a:r>
              <a:rPr lang="en" sz="1900" dirty="0"/>
              <a:t>Plot the relationship</a:t>
            </a:r>
            <a:endParaRPr sz="1900" dirty="0"/>
          </a:p>
          <a:p>
            <a:pPr marL="457200" lvl="0" indent="-349250" algn="l" rtl="0">
              <a:lnSpc>
                <a:spcPct val="200000"/>
              </a:lnSpc>
              <a:spcBef>
                <a:spcPts val="0"/>
              </a:spcBef>
              <a:spcAft>
                <a:spcPts val="0"/>
              </a:spcAft>
              <a:buSzPts val="1900"/>
              <a:buAutoNum type="arabicPeriod"/>
            </a:pPr>
            <a:r>
              <a:rPr lang="en" sz="1900" dirty="0"/>
              <a:t>Find the value of that relationship (slope of the line)</a:t>
            </a:r>
            <a:endParaRPr sz="1900" dirty="0"/>
          </a:p>
          <a:p>
            <a:pPr marL="457200" lvl="0" indent="-349250" algn="l" rtl="0">
              <a:lnSpc>
                <a:spcPct val="200000"/>
              </a:lnSpc>
              <a:spcBef>
                <a:spcPts val="0"/>
              </a:spcBef>
              <a:spcAft>
                <a:spcPts val="0"/>
              </a:spcAft>
              <a:buSzPts val="1900"/>
              <a:buAutoNum type="arabicPeriod"/>
            </a:pPr>
            <a:r>
              <a:rPr lang="en" sz="1900" dirty="0"/>
              <a:t>Answer questions on the worksheet to guide you</a:t>
            </a:r>
            <a:endParaRPr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8AAFF9-94DF-4B1C-ABDA-D9A9D55B6E78}"/>
              </a:ext>
            </a:extLst>
          </p:cNvPr>
          <p:cNvSpPr>
            <a:spLocks noGrp="1"/>
          </p:cNvSpPr>
          <p:nvPr>
            <p:ph type="body" idx="1"/>
          </p:nvPr>
        </p:nvSpPr>
        <p:spPr/>
        <p:txBody>
          <a:bodyPr/>
          <a:lstStyle/>
          <a:p>
            <a:pPr marL="114300" indent="0">
              <a:buNone/>
            </a:pP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material is based upon work supported by the National Science Foundation under Grant No.1919613. Any opinions, findings, and conclusions or recommendations expressed in this material are those of the author(s) and do not necessarily reflect the views of the National Science Foundation.</a:t>
            </a:r>
            <a:endParaRPr lang="en-US" altLang="en-US" sz="3200" dirty="0">
              <a:solidFill>
                <a:schemeClr val="tx1"/>
              </a:solidFill>
              <a:latin typeface="Arial" panose="020B0604020202020204" pitchFamily="34" charset="0"/>
            </a:endParaRPr>
          </a:p>
          <a:p>
            <a:endParaRPr lang="en-US" dirty="0"/>
          </a:p>
        </p:txBody>
      </p:sp>
      <p:sp>
        <p:nvSpPr>
          <p:cNvPr id="6" name="Rectangle 7">
            <a:extLst>
              <a:ext uri="{FF2B5EF4-FFF2-40B4-BE49-F238E27FC236}">
                <a16:creationId xmlns:a16="http://schemas.microsoft.com/office/drawing/2014/main" id="{D2B79D3E-E013-4236-8947-448B8277852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2">
            <a:extLst>
              <a:ext uri="{FF2B5EF4-FFF2-40B4-BE49-F238E27FC236}">
                <a16:creationId xmlns:a16="http://schemas.microsoft.com/office/drawing/2014/main" id="{B0344C2A-050B-4A5B-82CA-25CE5D651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3" y="2986133"/>
            <a:ext cx="2156929" cy="1160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551967B-CFBA-49BE-9F94-98EC98C38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016" y="2928384"/>
            <a:ext cx="1475328" cy="147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4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Visual Exploration</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You explored variables to find patterns</a:t>
            </a:r>
            <a:endParaRPr sz="2300"/>
          </a:p>
          <a:p>
            <a:pPr marL="0" lvl="0" indent="0" algn="l" rtl="0">
              <a:spcBef>
                <a:spcPts val="1200"/>
              </a:spcBef>
              <a:spcAft>
                <a:spcPts val="0"/>
              </a:spcAft>
              <a:buNone/>
            </a:pPr>
            <a:endParaRPr sz="2300"/>
          </a:p>
          <a:p>
            <a:pPr marL="0" lvl="0" indent="0" algn="l" rtl="0">
              <a:spcBef>
                <a:spcPts val="1200"/>
              </a:spcBef>
              <a:spcAft>
                <a:spcPts val="0"/>
              </a:spcAft>
              <a:buNone/>
            </a:pPr>
            <a:r>
              <a:rPr lang="en" sz="2300"/>
              <a:t>You explored a variable to better understand the dataset quality</a:t>
            </a:r>
            <a:endParaRPr sz="2300"/>
          </a:p>
          <a:p>
            <a:pPr marL="0" lvl="0" indent="0" algn="l" rtl="0">
              <a:spcBef>
                <a:spcPts val="1200"/>
              </a:spcBef>
              <a:spcAft>
                <a:spcPts val="0"/>
              </a:spcAft>
              <a:buNone/>
            </a:pPr>
            <a:endParaRPr sz="2300"/>
          </a:p>
          <a:p>
            <a:pPr marL="0" lvl="0" indent="0" algn="l" rtl="0">
              <a:spcBef>
                <a:spcPts val="1200"/>
              </a:spcBef>
              <a:spcAft>
                <a:spcPts val="1200"/>
              </a:spcAft>
              <a:buNone/>
            </a:pPr>
            <a:r>
              <a:rPr lang="en" sz="2300"/>
              <a:t>Now, you will see if you can find a variable that helps predict your variable of interest</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Visual Exploration </a:t>
            </a:r>
            <a:endParaRPr/>
          </a:p>
        </p:txBody>
      </p:sp>
      <p:sp>
        <p:nvSpPr>
          <p:cNvPr id="67" name="Google Shape;67;p15"/>
          <p:cNvSpPr txBox="1">
            <a:spLocks noGrp="1"/>
          </p:cNvSpPr>
          <p:nvPr>
            <p:ph type="body" idx="1"/>
          </p:nvPr>
        </p:nvSpPr>
        <p:spPr>
          <a:xfrm>
            <a:off x="240950" y="12232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You can see:</a:t>
            </a:r>
            <a:endParaRPr sz="2300"/>
          </a:p>
          <a:p>
            <a:pPr marL="457200" lvl="0" indent="-374650" algn="l" rtl="0">
              <a:spcBef>
                <a:spcPts val="1200"/>
              </a:spcBef>
              <a:spcAft>
                <a:spcPts val="0"/>
              </a:spcAft>
              <a:buSzPts val="2300"/>
              <a:buChar char="●"/>
            </a:pPr>
            <a:r>
              <a:rPr lang="en" sz="2300"/>
              <a:t>Variation</a:t>
            </a:r>
            <a:endParaRPr sz="2300"/>
          </a:p>
          <a:p>
            <a:pPr marL="457200" lvl="0" indent="-374650" algn="l" rtl="0">
              <a:spcBef>
                <a:spcPts val="0"/>
              </a:spcBef>
              <a:spcAft>
                <a:spcPts val="0"/>
              </a:spcAft>
              <a:buSzPts val="2300"/>
              <a:buChar char="●"/>
            </a:pPr>
            <a:r>
              <a:rPr lang="en" sz="2300"/>
              <a:t>Patterns</a:t>
            </a:r>
            <a:endParaRPr sz="2300"/>
          </a:p>
          <a:p>
            <a:pPr marL="457200" lvl="0" indent="-374650" algn="l" rtl="0">
              <a:spcBef>
                <a:spcPts val="0"/>
              </a:spcBef>
              <a:spcAft>
                <a:spcPts val="0"/>
              </a:spcAft>
              <a:buSzPts val="2300"/>
              <a:buChar char="●"/>
            </a:pPr>
            <a:r>
              <a:rPr lang="en" sz="2300"/>
              <a:t>Possibilities</a:t>
            </a:r>
            <a:endParaRPr sz="2300"/>
          </a:p>
        </p:txBody>
      </p:sp>
      <p:pic>
        <p:nvPicPr>
          <p:cNvPr id="68" name="Google Shape;68;p15"/>
          <p:cNvPicPr preferRelativeResize="0"/>
          <p:nvPr/>
        </p:nvPicPr>
        <p:blipFill rotWithShape="1">
          <a:blip r:embed="rId3">
            <a:alphaModFix/>
          </a:blip>
          <a:srcRect l="2333" r="8391" b="9740"/>
          <a:stretch/>
        </p:blipFill>
        <p:spPr>
          <a:xfrm>
            <a:off x="2430780" y="1227774"/>
            <a:ext cx="6637020" cy="2844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Dataset Exploration</a:t>
            </a:r>
            <a:endParaRPr/>
          </a:p>
        </p:txBody>
      </p:sp>
      <p:sp>
        <p:nvSpPr>
          <p:cNvPr id="74" name="Google Shape;74;p16"/>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100" dirty="0"/>
              <a:t>Summarizing the data, you found:</a:t>
            </a:r>
            <a:endParaRPr sz="2100" dirty="0"/>
          </a:p>
          <a:p>
            <a:pPr marL="457200" lvl="0" indent="-361950" algn="l" rtl="0">
              <a:spcBef>
                <a:spcPts val="1200"/>
              </a:spcBef>
              <a:spcAft>
                <a:spcPts val="0"/>
              </a:spcAft>
              <a:buSzPts val="2100"/>
              <a:buChar char="●"/>
            </a:pPr>
            <a:r>
              <a:rPr lang="en" sz="2100" dirty="0"/>
              <a:t>Median</a:t>
            </a:r>
            <a:endParaRPr sz="2100" dirty="0"/>
          </a:p>
          <a:p>
            <a:pPr marL="457200" lvl="0" indent="-361950" algn="l" rtl="0">
              <a:spcBef>
                <a:spcPts val="0"/>
              </a:spcBef>
              <a:spcAft>
                <a:spcPts val="0"/>
              </a:spcAft>
              <a:buSzPts val="2100"/>
              <a:buChar char="●"/>
            </a:pPr>
            <a:r>
              <a:rPr lang="en" sz="2100" dirty="0"/>
              <a:t>Maximum</a:t>
            </a:r>
            <a:endParaRPr sz="2100" dirty="0"/>
          </a:p>
          <a:p>
            <a:pPr marL="457200" lvl="0" indent="-361950" algn="l" rtl="0">
              <a:spcBef>
                <a:spcPts val="0"/>
              </a:spcBef>
              <a:spcAft>
                <a:spcPts val="0"/>
              </a:spcAft>
              <a:buSzPts val="2100"/>
              <a:buChar char="●"/>
            </a:pPr>
            <a:r>
              <a:rPr lang="en" sz="2100" dirty="0"/>
              <a:t>Minimum</a:t>
            </a:r>
          </a:p>
          <a:p>
            <a:pPr marL="457200" lvl="0" indent="-361950" algn="l" rtl="0">
              <a:spcBef>
                <a:spcPts val="0"/>
              </a:spcBef>
              <a:spcAft>
                <a:spcPts val="0"/>
              </a:spcAft>
              <a:buSzPts val="2100"/>
              <a:buChar char="●"/>
            </a:pPr>
            <a:r>
              <a:rPr lang="en" sz="2100" dirty="0"/>
              <a:t>1</a:t>
            </a:r>
            <a:r>
              <a:rPr lang="en" sz="2100" baseline="30000" dirty="0"/>
              <a:t>st</a:t>
            </a:r>
            <a:r>
              <a:rPr lang="en" sz="2100" dirty="0"/>
              <a:t> Quartile</a:t>
            </a:r>
          </a:p>
          <a:p>
            <a:pPr marL="457200" lvl="0" indent="-361950" algn="l" rtl="0">
              <a:spcBef>
                <a:spcPts val="0"/>
              </a:spcBef>
              <a:spcAft>
                <a:spcPts val="0"/>
              </a:spcAft>
              <a:buSzPts val="2100"/>
              <a:buChar char="●"/>
            </a:pPr>
            <a:r>
              <a:rPr lang="en-US" sz="2100" dirty="0"/>
              <a:t>3</a:t>
            </a:r>
            <a:r>
              <a:rPr lang="en-US" sz="2100" baseline="30000" dirty="0"/>
              <a:t>rd</a:t>
            </a:r>
            <a:r>
              <a:rPr lang="en-US" sz="2100" dirty="0"/>
              <a:t> Quartile</a:t>
            </a:r>
          </a:p>
          <a:p>
            <a:pPr marL="457200" lvl="0" indent="-361950" algn="l" rtl="0">
              <a:spcBef>
                <a:spcPts val="0"/>
              </a:spcBef>
              <a:spcAft>
                <a:spcPts val="0"/>
              </a:spcAft>
              <a:buSzPts val="2100"/>
              <a:buChar char="●"/>
            </a:pPr>
            <a:endParaRPr lang="en-US" sz="2100" dirty="0"/>
          </a:p>
          <a:p>
            <a:pPr marL="95250" lvl="0" indent="0" algn="l" rtl="0">
              <a:spcBef>
                <a:spcPts val="0"/>
              </a:spcBef>
              <a:spcAft>
                <a:spcPts val="0"/>
              </a:spcAft>
              <a:buSzPts val="2100"/>
              <a:buNone/>
            </a:pPr>
            <a:endParaRPr sz="2100" dirty="0"/>
          </a:p>
          <a:p>
            <a:pPr marL="457200" lvl="0" indent="-361950" algn="l" rtl="0">
              <a:spcBef>
                <a:spcPts val="0"/>
              </a:spcBef>
              <a:spcAft>
                <a:spcPts val="0"/>
              </a:spcAft>
              <a:buSzPts val="2100"/>
              <a:buChar char="●"/>
            </a:pPr>
            <a:r>
              <a:rPr lang="en" sz="2100" dirty="0"/>
              <a:t>Spread</a:t>
            </a:r>
            <a:endParaRPr sz="2100" dirty="0"/>
          </a:p>
          <a:p>
            <a:pPr marL="457200" lvl="0" indent="-361950" algn="l" rtl="0">
              <a:spcBef>
                <a:spcPts val="0"/>
              </a:spcBef>
              <a:spcAft>
                <a:spcPts val="0"/>
              </a:spcAft>
              <a:buSzPts val="2100"/>
              <a:buChar char="●"/>
            </a:pPr>
            <a:r>
              <a:rPr lang="en" sz="2100" dirty="0"/>
              <a:t>Skewness</a:t>
            </a:r>
            <a:endParaRPr sz="2100" dirty="0"/>
          </a:p>
          <a:p>
            <a:pPr marL="457200" lvl="0" indent="-361950" algn="l" rtl="0">
              <a:spcBef>
                <a:spcPts val="0"/>
              </a:spcBef>
              <a:spcAft>
                <a:spcPts val="0"/>
              </a:spcAft>
              <a:buSzPts val="2100"/>
              <a:buChar char="●"/>
            </a:pPr>
            <a:r>
              <a:rPr lang="en" sz="2100" dirty="0"/>
              <a:t>Outliers</a:t>
            </a:r>
            <a:endParaRPr sz="2100" dirty="0"/>
          </a:p>
        </p:txBody>
      </p:sp>
      <p:pic>
        <p:nvPicPr>
          <p:cNvPr id="6" name="Picture 5">
            <a:extLst>
              <a:ext uri="{FF2B5EF4-FFF2-40B4-BE49-F238E27FC236}">
                <a16:creationId xmlns:a16="http://schemas.microsoft.com/office/drawing/2014/main" id="{5896E857-BCF9-4D94-80F9-ED4889DC39D1}"/>
              </a:ext>
            </a:extLst>
          </p:cNvPr>
          <p:cNvPicPr>
            <a:picLocks noChangeAspect="1"/>
          </p:cNvPicPr>
          <p:nvPr/>
        </p:nvPicPr>
        <p:blipFill>
          <a:blip r:embed="rId3"/>
          <a:stretch>
            <a:fillRect/>
          </a:stretch>
        </p:blipFill>
        <p:spPr>
          <a:xfrm>
            <a:off x="3493365" y="2201026"/>
            <a:ext cx="5149850" cy="16890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Finding a Relationship</a:t>
            </a: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You saw the variation both in terms of numbers and by location/time</a:t>
            </a:r>
            <a:endParaRPr sz="2100"/>
          </a:p>
          <a:p>
            <a:pPr marL="0" lvl="0" indent="0" algn="l" rtl="0">
              <a:spcBef>
                <a:spcPts val="1200"/>
              </a:spcBef>
              <a:spcAft>
                <a:spcPts val="0"/>
              </a:spcAft>
              <a:buNone/>
            </a:pPr>
            <a:r>
              <a:rPr lang="en" sz="2100"/>
              <a:t>Now ask yourself, </a:t>
            </a:r>
            <a:r>
              <a:rPr lang="en" sz="3100">
                <a:solidFill>
                  <a:srgbClr val="000000"/>
                </a:solidFill>
                <a:latin typeface="Lobster"/>
                <a:ea typeface="Lobster"/>
                <a:cs typeface="Lobster"/>
                <a:sym typeface="Lobster"/>
              </a:rPr>
              <a:t>WHY?</a:t>
            </a:r>
            <a:endParaRPr sz="3100">
              <a:solidFill>
                <a:srgbClr val="000000"/>
              </a:solidFill>
              <a:latin typeface="Lobster"/>
              <a:ea typeface="Lobster"/>
              <a:cs typeface="Lobster"/>
              <a:sym typeface="Lobster"/>
            </a:endParaRPr>
          </a:p>
          <a:p>
            <a:pPr marL="0" lvl="0" indent="0" algn="l" rtl="0">
              <a:spcBef>
                <a:spcPts val="1200"/>
              </a:spcBef>
              <a:spcAft>
                <a:spcPts val="0"/>
              </a:spcAft>
              <a:buNone/>
            </a:pPr>
            <a:r>
              <a:rPr lang="en" sz="2100">
                <a:solidFill>
                  <a:srgbClr val="000000"/>
                </a:solidFill>
              </a:rPr>
              <a:t>Why do people in some European countries think vaccines are less important than others? </a:t>
            </a:r>
            <a:endParaRPr sz="2100">
              <a:solidFill>
                <a:srgbClr val="000000"/>
              </a:solidFill>
            </a:endParaRPr>
          </a:p>
          <a:p>
            <a:pPr marL="457200" lvl="0" indent="-361950" algn="l" rtl="0">
              <a:spcBef>
                <a:spcPts val="1200"/>
              </a:spcBef>
              <a:spcAft>
                <a:spcPts val="0"/>
              </a:spcAft>
              <a:buClr>
                <a:srgbClr val="000000"/>
              </a:buClr>
              <a:buSzPts val="2100"/>
              <a:buChar char="●"/>
            </a:pPr>
            <a:r>
              <a:rPr lang="en" sz="2100">
                <a:solidFill>
                  <a:srgbClr val="000000"/>
                </a:solidFill>
              </a:rPr>
              <a:t>Maybe it’s different amounts of education.</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Maybe it’s different levels of risk of catching dangerous diseases.</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Maybe it’s related to income somehow.</a:t>
            </a:r>
            <a:endParaRPr sz="21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Picking an Independent Variable</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An </a:t>
            </a:r>
            <a:r>
              <a:rPr lang="en" sz="2000" b="1"/>
              <a:t>independent variable</a:t>
            </a:r>
            <a:r>
              <a:rPr lang="en" sz="2000"/>
              <a:t> is a variable that you think might be affecting your variable of interest. </a:t>
            </a:r>
            <a:endParaRPr sz="2000"/>
          </a:p>
          <a:p>
            <a:pPr marL="0" lvl="0" indent="0" algn="l" rtl="0">
              <a:spcBef>
                <a:spcPts val="1200"/>
              </a:spcBef>
              <a:spcAft>
                <a:spcPts val="0"/>
              </a:spcAft>
              <a:buNone/>
            </a:pPr>
            <a:r>
              <a:rPr lang="en" sz="2000" b="1" u="sng"/>
              <a:t>EXAMPLE</a:t>
            </a:r>
            <a:r>
              <a:rPr lang="en" sz="2000"/>
              <a:t> </a:t>
            </a:r>
            <a:endParaRPr sz="2000"/>
          </a:p>
          <a:p>
            <a:pPr marL="0" lvl="0" indent="0" algn="l" rtl="0">
              <a:spcBef>
                <a:spcPts val="1200"/>
              </a:spcBef>
              <a:spcAft>
                <a:spcPts val="0"/>
              </a:spcAft>
              <a:buNone/>
            </a:pPr>
            <a:r>
              <a:rPr lang="en" sz="2000"/>
              <a:t>If I chose to explore whether education influenced people’s perspectives on the importance of childhood vaccinations, then </a:t>
            </a:r>
            <a:endParaRPr sz="2000"/>
          </a:p>
          <a:p>
            <a:pPr marL="457200" lvl="0" indent="-355600" algn="l" rtl="0">
              <a:spcBef>
                <a:spcPts val="1200"/>
              </a:spcBef>
              <a:spcAft>
                <a:spcPts val="0"/>
              </a:spcAft>
              <a:buSzPts val="2000"/>
              <a:buChar char="●"/>
            </a:pPr>
            <a:r>
              <a:rPr lang="en" sz="2000"/>
              <a:t>Education is my </a:t>
            </a:r>
            <a:r>
              <a:rPr lang="en" sz="2000" b="1"/>
              <a:t>independent variable</a:t>
            </a:r>
            <a:r>
              <a:rPr lang="en" sz="2000"/>
              <a:t>. </a:t>
            </a:r>
            <a:endParaRPr sz="2000"/>
          </a:p>
          <a:p>
            <a:pPr marL="457200" lvl="0" indent="-355600" algn="l" rtl="0">
              <a:spcBef>
                <a:spcPts val="0"/>
              </a:spcBef>
              <a:spcAft>
                <a:spcPts val="0"/>
              </a:spcAft>
              <a:buSzPts val="2000"/>
              <a:buChar char="●"/>
            </a:pPr>
            <a:r>
              <a:rPr lang="en" sz="2000"/>
              <a:t>The perspective on childhood vaccinations is </a:t>
            </a:r>
            <a:r>
              <a:rPr lang="en" sz="2000" b="1"/>
              <a:t>the dependent variable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4572000" y="1200150"/>
            <a:ext cx="4581525" cy="3943350"/>
          </a:xfrm>
          <a:prstGeom prst="rect">
            <a:avLst/>
          </a:prstGeom>
          <a:noFill/>
          <a:ln>
            <a:noFill/>
          </a:ln>
        </p:spPr>
      </p:pic>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Graphically</a:t>
            </a:r>
            <a:endParaRPr/>
          </a:p>
        </p:txBody>
      </p:sp>
      <p:grpSp>
        <p:nvGrpSpPr>
          <p:cNvPr id="94" name="Google Shape;94;p19"/>
          <p:cNvGrpSpPr/>
          <p:nvPr/>
        </p:nvGrpSpPr>
        <p:grpSpPr>
          <a:xfrm>
            <a:off x="-28" y="1185002"/>
            <a:ext cx="4768031" cy="3958508"/>
            <a:chOff x="1256085" y="1044572"/>
            <a:chExt cx="7002542" cy="3958508"/>
          </a:xfrm>
        </p:grpSpPr>
        <p:grpSp>
          <p:nvGrpSpPr>
            <p:cNvPr id="95" name="Google Shape;95;p19"/>
            <p:cNvGrpSpPr/>
            <p:nvPr/>
          </p:nvGrpSpPr>
          <p:grpSpPr>
            <a:xfrm>
              <a:off x="1256085" y="1044572"/>
              <a:ext cx="6714402" cy="3958508"/>
              <a:chOff x="1256100" y="1044513"/>
              <a:chExt cx="6066499" cy="3632325"/>
            </a:xfrm>
          </p:grpSpPr>
          <p:pic>
            <p:nvPicPr>
              <p:cNvPr id="96" name="Google Shape;96;p19"/>
              <p:cNvPicPr preferRelativeResize="0"/>
              <p:nvPr/>
            </p:nvPicPr>
            <p:blipFill>
              <a:blip r:embed="rId4">
                <a:alphaModFix/>
              </a:blip>
              <a:stretch>
                <a:fillRect/>
              </a:stretch>
            </p:blipFill>
            <p:spPr>
              <a:xfrm>
                <a:off x="1256100" y="1044513"/>
                <a:ext cx="6066499" cy="3632325"/>
              </a:xfrm>
              <a:prstGeom prst="rect">
                <a:avLst/>
              </a:prstGeom>
              <a:noFill/>
              <a:ln>
                <a:noFill/>
              </a:ln>
            </p:spPr>
          </p:pic>
          <p:sp>
            <p:nvSpPr>
              <p:cNvPr id="97" name="Google Shape;97;p19"/>
              <p:cNvSpPr/>
              <p:nvPr/>
            </p:nvSpPr>
            <p:spPr>
              <a:xfrm>
                <a:off x="4888800" y="1981000"/>
                <a:ext cx="495300" cy="141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p:nvPr/>
            </p:nvSpPr>
            <p:spPr>
              <a:xfrm>
                <a:off x="5239300" y="2168775"/>
                <a:ext cx="495300" cy="141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9"/>
              <p:cNvSpPr/>
              <p:nvPr/>
            </p:nvSpPr>
            <p:spPr>
              <a:xfrm rot="8998220">
                <a:off x="5270772" y="1683665"/>
                <a:ext cx="643823" cy="184008"/>
              </a:xfrm>
              <a:prstGeom prst="right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p:nvPr/>
            </p:nvSpPr>
            <p:spPr>
              <a:xfrm rot="8998220">
                <a:off x="5737447" y="2012940"/>
                <a:ext cx="643823" cy="184008"/>
              </a:xfrm>
              <a:prstGeom prst="right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9"/>
            <p:cNvSpPr txBox="1"/>
            <p:nvPr/>
          </p:nvSpPr>
          <p:spPr>
            <a:xfrm>
              <a:off x="6333989" y="1367094"/>
              <a:ext cx="172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Slope (relationship)</a:t>
              </a:r>
              <a:endParaRPr sz="1200"/>
            </a:p>
          </p:txBody>
        </p:sp>
        <p:sp>
          <p:nvSpPr>
            <p:cNvPr id="102" name="Google Shape;102;p19"/>
            <p:cNvSpPr txBox="1"/>
            <p:nvPr/>
          </p:nvSpPr>
          <p:spPr>
            <a:xfrm>
              <a:off x="6881327" y="1814794"/>
              <a:ext cx="137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Fit of Line</a:t>
              </a:r>
              <a:endParaRPr sz="1200" dirty="0"/>
            </a:p>
          </p:txBody>
        </p:sp>
      </p:grpSp>
      <p:grpSp>
        <p:nvGrpSpPr>
          <p:cNvPr id="103" name="Google Shape;103;p19"/>
          <p:cNvGrpSpPr/>
          <p:nvPr/>
        </p:nvGrpSpPr>
        <p:grpSpPr>
          <a:xfrm>
            <a:off x="7726087" y="2078291"/>
            <a:ext cx="862727" cy="524739"/>
            <a:chOff x="5239300" y="1864194"/>
            <a:chExt cx="1144808" cy="481500"/>
          </a:xfrm>
        </p:grpSpPr>
        <p:sp>
          <p:nvSpPr>
            <p:cNvPr id="104" name="Google Shape;104;p19"/>
            <p:cNvSpPr/>
            <p:nvPr/>
          </p:nvSpPr>
          <p:spPr>
            <a:xfrm>
              <a:off x="5239300" y="2168775"/>
              <a:ext cx="495300" cy="141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p:nvPr/>
          </p:nvSpPr>
          <p:spPr>
            <a:xfrm rot="8998220">
              <a:off x="5737447" y="2012940"/>
              <a:ext cx="643823" cy="184008"/>
            </a:xfrm>
            <a:prstGeom prst="right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9"/>
          <p:cNvSpPr/>
          <p:nvPr/>
        </p:nvSpPr>
        <p:spPr>
          <a:xfrm>
            <a:off x="3194850" y="3466517"/>
            <a:ext cx="373200" cy="264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p19">
            <a:extLst>
              <a:ext uri="{FF2B5EF4-FFF2-40B4-BE49-F238E27FC236}">
                <a16:creationId xmlns:a16="http://schemas.microsoft.com/office/drawing/2014/main" id="{78FFF4A8-2A9F-4D63-8C39-F0DFD1DA7BF1}"/>
              </a:ext>
            </a:extLst>
          </p:cNvPr>
          <p:cNvSpPr txBox="1"/>
          <p:nvPr/>
        </p:nvSpPr>
        <p:spPr>
          <a:xfrm>
            <a:off x="8144354" y="1856586"/>
            <a:ext cx="937804"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Fit of Line</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240D-4C5F-41C1-8387-59C173133C75}"/>
              </a:ext>
            </a:extLst>
          </p:cNvPr>
          <p:cNvSpPr>
            <a:spLocks noGrp="1"/>
          </p:cNvSpPr>
          <p:nvPr>
            <p:ph type="title"/>
          </p:nvPr>
        </p:nvSpPr>
        <p:spPr/>
        <p:txBody>
          <a:bodyPr>
            <a:normAutofit fontScale="90000"/>
          </a:bodyPr>
          <a:lstStyle/>
          <a:p>
            <a:r>
              <a:rPr lang="en-US" dirty="0"/>
              <a:t>Parts of a Scatterplot</a:t>
            </a:r>
          </a:p>
        </p:txBody>
      </p:sp>
      <p:pic>
        <p:nvPicPr>
          <p:cNvPr id="4" name="Picture 3">
            <a:extLst>
              <a:ext uri="{FF2B5EF4-FFF2-40B4-BE49-F238E27FC236}">
                <a16:creationId xmlns:a16="http://schemas.microsoft.com/office/drawing/2014/main" id="{ABC4DDBB-33C5-4AD6-8E85-1F90E4882F89}"/>
              </a:ext>
            </a:extLst>
          </p:cNvPr>
          <p:cNvPicPr>
            <a:picLocks noChangeAspect="1"/>
          </p:cNvPicPr>
          <p:nvPr/>
        </p:nvPicPr>
        <p:blipFill>
          <a:blip r:embed="rId2"/>
          <a:stretch>
            <a:fillRect/>
          </a:stretch>
        </p:blipFill>
        <p:spPr>
          <a:xfrm>
            <a:off x="1437779" y="1083325"/>
            <a:ext cx="5703176" cy="3907875"/>
          </a:xfrm>
          <a:prstGeom prst="rect">
            <a:avLst/>
          </a:prstGeom>
        </p:spPr>
      </p:pic>
      <p:sp>
        <p:nvSpPr>
          <p:cNvPr id="5" name="Oval 4">
            <a:extLst>
              <a:ext uri="{FF2B5EF4-FFF2-40B4-BE49-F238E27FC236}">
                <a16:creationId xmlns:a16="http://schemas.microsoft.com/office/drawing/2014/main" id="{69F2AF6D-A8C2-445F-B7E2-5C4EFCD73CD5}"/>
              </a:ext>
            </a:extLst>
          </p:cNvPr>
          <p:cNvSpPr/>
          <p:nvPr/>
        </p:nvSpPr>
        <p:spPr>
          <a:xfrm>
            <a:off x="2169622" y="1017725"/>
            <a:ext cx="4430683" cy="685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43695B6-CA8D-42B5-9787-F520A63BAAAD}"/>
              </a:ext>
            </a:extLst>
          </p:cNvPr>
          <p:cNvCxnSpPr/>
          <p:nvPr/>
        </p:nvCxnSpPr>
        <p:spPr>
          <a:xfrm flipH="1">
            <a:off x="6334298" y="615142"/>
            <a:ext cx="548640" cy="515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74086C-E1E0-4FED-B1AD-A6936757BD0B}"/>
              </a:ext>
            </a:extLst>
          </p:cNvPr>
          <p:cNvSpPr txBox="1"/>
          <p:nvPr/>
        </p:nvSpPr>
        <p:spPr>
          <a:xfrm>
            <a:off x="6916189" y="379425"/>
            <a:ext cx="2082688" cy="523220"/>
          </a:xfrm>
          <a:prstGeom prst="rect">
            <a:avLst/>
          </a:prstGeom>
          <a:noFill/>
          <a:ln>
            <a:noFill/>
          </a:ln>
        </p:spPr>
        <p:txBody>
          <a:bodyPr wrap="square" rtlCol="0">
            <a:spAutoFit/>
          </a:bodyPr>
          <a:lstStyle/>
          <a:p>
            <a:r>
              <a:rPr lang="en-US" dirty="0"/>
              <a:t>A descriptive title that includes both variables</a:t>
            </a:r>
          </a:p>
        </p:txBody>
      </p:sp>
      <p:cxnSp>
        <p:nvCxnSpPr>
          <p:cNvPr id="9" name="Straight Arrow Connector 8">
            <a:extLst>
              <a:ext uri="{FF2B5EF4-FFF2-40B4-BE49-F238E27FC236}">
                <a16:creationId xmlns:a16="http://schemas.microsoft.com/office/drawing/2014/main" id="{6867B9F7-423A-4621-B214-8C541BE8369C}"/>
              </a:ext>
            </a:extLst>
          </p:cNvPr>
          <p:cNvCxnSpPr>
            <a:cxnSpLocks/>
          </p:cNvCxnSpPr>
          <p:nvPr/>
        </p:nvCxnSpPr>
        <p:spPr>
          <a:xfrm flipV="1">
            <a:off x="1279838" y="3934774"/>
            <a:ext cx="357769" cy="731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5AAFBDA-6065-45C9-BB91-BA32AFC539FF}"/>
              </a:ext>
            </a:extLst>
          </p:cNvPr>
          <p:cNvSpPr txBox="1"/>
          <p:nvPr/>
        </p:nvSpPr>
        <p:spPr>
          <a:xfrm>
            <a:off x="311700" y="4620280"/>
            <a:ext cx="2082688" cy="523220"/>
          </a:xfrm>
          <a:prstGeom prst="rect">
            <a:avLst/>
          </a:prstGeom>
          <a:noFill/>
          <a:ln>
            <a:noFill/>
          </a:ln>
        </p:spPr>
        <p:txBody>
          <a:bodyPr wrap="square" rtlCol="0">
            <a:spAutoFit/>
          </a:bodyPr>
          <a:lstStyle/>
          <a:p>
            <a:r>
              <a:rPr lang="en-US" dirty="0"/>
              <a:t>Labels on each axis with units of measure</a:t>
            </a:r>
          </a:p>
        </p:txBody>
      </p:sp>
      <p:cxnSp>
        <p:nvCxnSpPr>
          <p:cNvPr id="14" name="Straight Arrow Connector 13">
            <a:extLst>
              <a:ext uri="{FF2B5EF4-FFF2-40B4-BE49-F238E27FC236}">
                <a16:creationId xmlns:a16="http://schemas.microsoft.com/office/drawing/2014/main" id="{6554D6A1-D0DB-409A-8011-E46651AE1B66}"/>
              </a:ext>
            </a:extLst>
          </p:cNvPr>
          <p:cNvCxnSpPr>
            <a:cxnSpLocks/>
          </p:cNvCxnSpPr>
          <p:nvPr/>
        </p:nvCxnSpPr>
        <p:spPr>
          <a:xfrm flipV="1">
            <a:off x="2294313" y="4811094"/>
            <a:ext cx="122615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8AE60-B785-468C-8C19-D46AF5963091}"/>
              </a:ext>
            </a:extLst>
          </p:cNvPr>
          <p:cNvCxnSpPr/>
          <p:nvPr/>
        </p:nvCxnSpPr>
        <p:spPr>
          <a:xfrm flipH="1">
            <a:off x="6479421" y="2169923"/>
            <a:ext cx="548640" cy="515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66F2C8-E1A0-4CD1-AC0A-7AD976564223}"/>
              </a:ext>
            </a:extLst>
          </p:cNvPr>
          <p:cNvSpPr txBox="1"/>
          <p:nvPr/>
        </p:nvSpPr>
        <p:spPr>
          <a:xfrm>
            <a:off x="7061312" y="1934206"/>
            <a:ext cx="2082688" cy="738664"/>
          </a:xfrm>
          <a:prstGeom prst="rect">
            <a:avLst/>
          </a:prstGeom>
          <a:noFill/>
          <a:ln>
            <a:noFill/>
          </a:ln>
        </p:spPr>
        <p:txBody>
          <a:bodyPr wrap="square" rtlCol="0">
            <a:spAutoFit/>
          </a:bodyPr>
          <a:lstStyle/>
          <a:p>
            <a:r>
              <a:rPr lang="en-US" dirty="0"/>
              <a:t>This serves as a quantitative description of the trendline. </a:t>
            </a:r>
          </a:p>
        </p:txBody>
      </p:sp>
      <p:cxnSp>
        <p:nvCxnSpPr>
          <p:cNvPr id="18" name="Straight Arrow Connector 17">
            <a:extLst>
              <a:ext uri="{FF2B5EF4-FFF2-40B4-BE49-F238E27FC236}">
                <a16:creationId xmlns:a16="http://schemas.microsoft.com/office/drawing/2014/main" id="{65F0A6C3-8D46-4646-AD62-D7992912306A}"/>
              </a:ext>
            </a:extLst>
          </p:cNvPr>
          <p:cNvCxnSpPr>
            <a:cxnSpLocks/>
          </p:cNvCxnSpPr>
          <p:nvPr/>
        </p:nvCxnSpPr>
        <p:spPr>
          <a:xfrm flipH="1" flipV="1">
            <a:off x="5827222" y="3217025"/>
            <a:ext cx="739833" cy="481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0BBB6A2-6F9E-49A8-9A01-D9F22A84F607}"/>
              </a:ext>
            </a:extLst>
          </p:cNvPr>
          <p:cNvSpPr txBox="1"/>
          <p:nvPr/>
        </p:nvSpPr>
        <p:spPr>
          <a:xfrm>
            <a:off x="6600305" y="3462703"/>
            <a:ext cx="2082688" cy="738664"/>
          </a:xfrm>
          <a:prstGeom prst="rect">
            <a:avLst/>
          </a:prstGeom>
          <a:noFill/>
          <a:ln>
            <a:noFill/>
          </a:ln>
        </p:spPr>
        <p:txBody>
          <a:bodyPr wrap="square" rtlCol="0">
            <a:spAutoFit/>
          </a:bodyPr>
          <a:lstStyle/>
          <a:p>
            <a:r>
              <a:rPr lang="en-US" dirty="0"/>
              <a:t>The trendline: the best linear summary of the data</a:t>
            </a:r>
          </a:p>
        </p:txBody>
      </p:sp>
      <p:cxnSp>
        <p:nvCxnSpPr>
          <p:cNvPr id="22" name="Straight Arrow Connector 21">
            <a:extLst>
              <a:ext uri="{FF2B5EF4-FFF2-40B4-BE49-F238E27FC236}">
                <a16:creationId xmlns:a16="http://schemas.microsoft.com/office/drawing/2014/main" id="{9CAFEDF9-8C5F-4DF4-A323-FEC5C1843EFF}"/>
              </a:ext>
            </a:extLst>
          </p:cNvPr>
          <p:cNvCxnSpPr>
            <a:cxnSpLocks/>
            <a:endCxn id="29" idx="3"/>
          </p:cNvCxnSpPr>
          <p:nvPr/>
        </p:nvCxnSpPr>
        <p:spPr>
          <a:xfrm>
            <a:off x="889462" y="1703231"/>
            <a:ext cx="950490" cy="2227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9CDBB9-C7B7-4252-9C0C-B5EF2FF3CCF9}"/>
              </a:ext>
            </a:extLst>
          </p:cNvPr>
          <p:cNvSpPr txBox="1"/>
          <p:nvPr/>
        </p:nvSpPr>
        <p:spPr>
          <a:xfrm>
            <a:off x="238494" y="1025501"/>
            <a:ext cx="2082688" cy="523220"/>
          </a:xfrm>
          <a:prstGeom prst="rect">
            <a:avLst/>
          </a:prstGeom>
          <a:noFill/>
          <a:ln>
            <a:noFill/>
          </a:ln>
        </p:spPr>
        <p:txBody>
          <a:bodyPr wrap="square" rtlCol="0">
            <a:spAutoFit/>
          </a:bodyPr>
          <a:lstStyle/>
          <a:p>
            <a:r>
              <a:rPr lang="en-US" dirty="0"/>
              <a:t>Y-axis: usually the dependent variable</a:t>
            </a:r>
          </a:p>
        </p:txBody>
      </p:sp>
      <p:cxnSp>
        <p:nvCxnSpPr>
          <p:cNvPr id="26" name="Straight Arrow Connector 25">
            <a:extLst>
              <a:ext uri="{FF2B5EF4-FFF2-40B4-BE49-F238E27FC236}">
                <a16:creationId xmlns:a16="http://schemas.microsoft.com/office/drawing/2014/main" id="{88D75FA7-3178-4AF6-8389-7B0730253C8B}"/>
              </a:ext>
            </a:extLst>
          </p:cNvPr>
          <p:cNvCxnSpPr>
            <a:cxnSpLocks/>
          </p:cNvCxnSpPr>
          <p:nvPr/>
        </p:nvCxnSpPr>
        <p:spPr>
          <a:xfrm flipH="1" flipV="1">
            <a:off x="6849016" y="4598907"/>
            <a:ext cx="358090" cy="25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BB7DEC8-7596-4D2D-BE4D-A10EBA643573}"/>
              </a:ext>
            </a:extLst>
          </p:cNvPr>
          <p:cNvSpPr txBox="1"/>
          <p:nvPr/>
        </p:nvSpPr>
        <p:spPr>
          <a:xfrm>
            <a:off x="7140955" y="4503769"/>
            <a:ext cx="2082688" cy="523220"/>
          </a:xfrm>
          <a:prstGeom prst="rect">
            <a:avLst/>
          </a:prstGeom>
          <a:noFill/>
          <a:ln>
            <a:noFill/>
          </a:ln>
        </p:spPr>
        <p:txBody>
          <a:bodyPr wrap="square" rtlCol="0">
            <a:spAutoFit/>
          </a:bodyPr>
          <a:lstStyle/>
          <a:p>
            <a:r>
              <a:rPr lang="en-US" dirty="0"/>
              <a:t>X-axis: usually the independent variable</a:t>
            </a:r>
          </a:p>
        </p:txBody>
      </p:sp>
      <p:sp>
        <p:nvSpPr>
          <p:cNvPr id="29" name="Oval 28">
            <a:extLst>
              <a:ext uri="{FF2B5EF4-FFF2-40B4-BE49-F238E27FC236}">
                <a16:creationId xmlns:a16="http://schemas.microsoft.com/office/drawing/2014/main" id="{83A5DD03-5930-4D76-8BA3-121BFC69DE81}"/>
              </a:ext>
            </a:extLst>
          </p:cNvPr>
          <p:cNvSpPr/>
          <p:nvPr/>
        </p:nvSpPr>
        <p:spPr>
          <a:xfrm rot="5400000">
            <a:off x="442631" y="2824592"/>
            <a:ext cx="3047624" cy="357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8B71E12-6A9D-4DF0-BA09-9268DB50B0EF}"/>
              </a:ext>
            </a:extLst>
          </p:cNvPr>
          <p:cNvSpPr/>
          <p:nvPr/>
        </p:nvSpPr>
        <p:spPr>
          <a:xfrm>
            <a:off x="1872428" y="4338988"/>
            <a:ext cx="5188883" cy="357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210525A-1AED-4856-BA1A-B01C68E6B449}"/>
              </a:ext>
            </a:extLst>
          </p:cNvPr>
          <p:cNvSpPr txBox="1"/>
          <p:nvPr/>
        </p:nvSpPr>
        <p:spPr>
          <a:xfrm>
            <a:off x="2895936" y="2105814"/>
            <a:ext cx="2082688" cy="954107"/>
          </a:xfrm>
          <a:prstGeom prst="rect">
            <a:avLst/>
          </a:prstGeom>
          <a:noFill/>
          <a:ln>
            <a:noFill/>
          </a:ln>
        </p:spPr>
        <p:txBody>
          <a:bodyPr wrap="square" rtlCol="0">
            <a:spAutoFit/>
          </a:bodyPr>
          <a:lstStyle/>
          <a:p>
            <a:r>
              <a:rPr lang="en-US" dirty="0"/>
              <a:t>Each dot is a coordinate of the x and y value for a single subject (country)</a:t>
            </a:r>
          </a:p>
        </p:txBody>
      </p:sp>
    </p:spTree>
    <p:extLst>
      <p:ext uri="{BB962C8B-B14F-4D97-AF65-F5344CB8AC3E}">
        <p14:creationId xmlns:p14="http://schemas.microsoft.com/office/powerpoint/2010/main" val="297165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Correlation vs Causation</a:t>
            </a:r>
            <a:endParaRPr/>
          </a:p>
        </p:txBody>
      </p:sp>
      <p:sp>
        <p:nvSpPr>
          <p:cNvPr id="113" name="Google Shape;113;p20"/>
          <p:cNvSpPr txBox="1">
            <a:spLocks noGrp="1"/>
          </p:cNvSpPr>
          <p:nvPr>
            <p:ph type="body" idx="1"/>
          </p:nvPr>
        </p:nvSpPr>
        <p:spPr>
          <a:xfrm>
            <a:off x="311700" y="930325"/>
            <a:ext cx="8520600" cy="413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When you find a relationship between two variables, there could be a couple of reasons:</a:t>
            </a:r>
            <a:endParaRPr dirty="0"/>
          </a:p>
          <a:p>
            <a:pPr>
              <a:spcBef>
                <a:spcPts val="1200"/>
              </a:spcBef>
            </a:pPr>
            <a:r>
              <a:rPr lang="en" dirty="0"/>
              <a:t>Your independent variable is causing the change in your dependent variable. </a:t>
            </a:r>
            <a:r>
              <a:rPr lang="en" b="1" dirty="0"/>
              <a:t>Example: </a:t>
            </a:r>
            <a:r>
              <a:rPr lang="en" dirty="0"/>
              <a:t>Increased temperatures make people want more ice cream. </a:t>
            </a:r>
            <a:endParaRPr dirty="0"/>
          </a:p>
          <a:p>
            <a:pPr marL="742950" indent="-285750">
              <a:spcBef>
                <a:spcPts val="1200"/>
              </a:spcBef>
            </a:pPr>
            <a:r>
              <a:rPr lang="en" dirty="0"/>
              <a:t>This would be an example of </a:t>
            </a:r>
            <a:r>
              <a:rPr lang="en" b="1" dirty="0"/>
              <a:t>causation</a:t>
            </a:r>
            <a:r>
              <a:rPr lang="en" dirty="0"/>
              <a:t> - the change in the independent variable causes the change in the dependent variable. </a:t>
            </a:r>
            <a:endParaRPr dirty="0"/>
          </a:p>
          <a:p>
            <a:pPr>
              <a:spcBef>
                <a:spcPts val="1200"/>
              </a:spcBef>
            </a:pPr>
            <a:r>
              <a:rPr lang="en" dirty="0"/>
              <a:t>The variable you think is the independent variable is actually a dependent variable of a third variable.                                                                                       </a:t>
            </a:r>
            <a:r>
              <a:rPr lang="en" b="1" dirty="0"/>
              <a:t>Example: </a:t>
            </a:r>
            <a:r>
              <a:rPr lang="en" dirty="0"/>
              <a:t>Increased temperatures in your study are actually mostly due to increased sunshine, and people prefer to eat ice cream when it is sunny. </a:t>
            </a:r>
            <a:endParaRPr dirty="0"/>
          </a:p>
          <a:p>
            <a:pPr marL="742950" indent="-285750">
              <a:spcBef>
                <a:spcPts val="1200"/>
              </a:spcBef>
              <a:spcAft>
                <a:spcPts val="1200"/>
              </a:spcAft>
            </a:pPr>
            <a:r>
              <a:rPr lang="en" dirty="0"/>
              <a:t>This would be an example of </a:t>
            </a:r>
            <a:r>
              <a:rPr lang="en" b="1" dirty="0"/>
              <a:t>correlation</a:t>
            </a:r>
            <a:r>
              <a:rPr lang="en" dirty="0"/>
              <a:t> - the two variables are correlated, but one is not actually causing the other. </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812</Words>
  <Application>Microsoft Office PowerPoint</Application>
  <PresentationFormat>On-screen Show (16:9)</PresentationFormat>
  <Paragraphs>70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Calibri</vt:lpstr>
      <vt:lpstr>Lobster</vt:lpstr>
      <vt:lpstr>Simple Light</vt:lpstr>
      <vt:lpstr>Correlation</vt:lpstr>
      <vt:lpstr>Visual Exploration</vt:lpstr>
      <vt:lpstr>Visual Exploration </vt:lpstr>
      <vt:lpstr>Dataset Exploration</vt:lpstr>
      <vt:lpstr>Finding a Relationship</vt:lpstr>
      <vt:lpstr>Picking an Independent Variable</vt:lpstr>
      <vt:lpstr>Graphically</vt:lpstr>
      <vt:lpstr>Parts of a Scatterplot</vt:lpstr>
      <vt:lpstr>Correlation vs Causation</vt:lpstr>
      <vt:lpstr>Your Turn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dc:title>
  <dc:creator>John Doudna</dc:creator>
  <cp:lastModifiedBy>John Doudna</cp:lastModifiedBy>
  <cp:revision>17</cp:revision>
  <dcterms:modified xsi:type="dcterms:W3CDTF">2021-06-05T23:53:42Z</dcterms:modified>
</cp:coreProperties>
</file>