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3" r:id="rId9"/>
    <p:sldId id="264" r:id="rId10"/>
    <p:sldId id="265" r:id="rId11"/>
  </p:sldIdLst>
  <p:sldSz cx="9144000" cy="6858000" type="screen4x3"/>
  <p:notesSz cx="6900863" cy="9291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94"/>
    <p:restoredTop sz="92255" autoAdjust="0"/>
  </p:normalViewPr>
  <p:slideViewPr>
    <p:cSldViewPr>
      <p:cViewPr>
        <p:scale>
          <a:sx n="104" d="100"/>
          <a:sy n="104" d="100"/>
        </p:scale>
        <p:origin x="1416" y="1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908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8425" y="0"/>
            <a:ext cx="29908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CEFAB-CA8E-49B8-9EDC-03F33628FAF0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4913"/>
            <a:ext cx="299085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8425" y="8824913"/>
            <a:ext cx="299085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708E3-0791-4480-B4BC-3821B34311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80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908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8425" y="0"/>
            <a:ext cx="29908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CF1E4-1B50-4536-89AF-F232A2F18F15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60488" y="1162050"/>
            <a:ext cx="4179887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0563" y="4471988"/>
            <a:ext cx="5519737" cy="3657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6500"/>
            <a:ext cx="29908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8425" y="8826500"/>
            <a:ext cx="29908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A4A52-15AE-4BD2-B0B2-EDFAC073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59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GIF will work on the slide once the presentation is started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A4A52-15AE-4BD2-B0B2-EDFAC073C8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65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A0CF-B4BE-4D12-A615-8836A5EB665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C84A-88CA-4659-AB45-B73DEA615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A0CF-B4BE-4D12-A615-8836A5EB665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C84A-88CA-4659-AB45-B73DEA615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A0CF-B4BE-4D12-A615-8836A5EB665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C84A-88CA-4659-AB45-B73DEA615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A0CF-B4BE-4D12-A615-8836A5EB665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C84A-88CA-4659-AB45-B73DEA615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A0CF-B4BE-4D12-A615-8836A5EB665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C84A-88CA-4659-AB45-B73DEA615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A0CF-B4BE-4D12-A615-8836A5EB665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C84A-88CA-4659-AB45-B73DEA615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A0CF-B4BE-4D12-A615-8836A5EB665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C84A-88CA-4659-AB45-B73DEA615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A0CF-B4BE-4D12-A615-8836A5EB665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C84A-88CA-4659-AB45-B73DEA615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A0CF-B4BE-4D12-A615-8836A5EB665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C84A-88CA-4659-AB45-B73DEA615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A0CF-B4BE-4D12-A615-8836A5EB665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C84A-88CA-4659-AB45-B73DEA615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A0CF-B4BE-4D12-A615-8836A5EB665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C84A-88CA-4659-AB45-B73DEA615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9A0CF-B4BE-4D12-A615-8836A5EB665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5C84A-88CA-4659-AB45-B73DEA615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vid.cdc.gov/covid-data-tracker/#cases_totalcas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ovid.cdc.gov/covid-data-tracker/#cases_totalcas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38702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b="1" dirty="0"/>
              <a:t/>
            </a:r>
            <a:br>
              <a:rPr lang="en-US" sz="2200" b="1" dirty="0"/>
            </a:br>
            <a:r>
              <a:rPr lang="en-US" sz="3600" b="1" dirty="0"/>
              <a:t>Statistics with epidemiology of COVID-19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122130"/>
            <a:ext cx="6400800" cy="1295400"/>
          </a:xfrm>
        </p:spPr>
        <p:txBody>
          <a:bodyPr>
            <a:normAutofit/>
          </a:bodyPr>
          <a:lstStyle/>
          <a:p>
            <a:r>
              <a:rPr lang="en-US" sz="2800" dirty="0"/>
              <a:t>Maria Shumskaya, Shakira Benjamin</a:t>
            </a:r>
            <a:r>
              <a:rPr lang="en-US" sz="2800" dirty="0" smtClean="0"/>
              <a:t>, Matthew Niepielko, </a:t>
            </a:r>
            <a:r>
              <a:rPr lang="en-US" sz="2800" dirty="0"/>
              <a:t>Nicholas Lorusso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91C7F7-1E40-7345-9685-B35A68451CFA}"/>
              </a:ext>
            </a:extLst>
          </p:cNvPr>
          <p:cNvSpPr/>
          <p:nvPr/>
        </p:nvSpPr>
        <p:spPr>
          <a:xfrm>
            <a:off x="457200" y="5791200"/>
            <a:ext cx="777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Kean University, New Jersey, USA</a:t>
            </a:r>
          </a:p>
        </p:txBody>
      </p:sp>
      <p:pic>
        <p:nvPicPr>
          <p:cNvPr id="7" name="Picture 2" descr="C:\Users\jmerritt\Downloads\Kean_Seal-2018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864" y="38100"/>
            <a:ext cx="921792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Coronavirus Disease 2019 (COVID-19) is caused by Severe Acute Respiratory Syndrome Coronavirus 2 (SARS-CoV-2).</a:t>
            </a:r>
          </a:p>
          <a:p>
            <a:r>
              <a:rPr lang="en-US" dirty="0"/>
              <a:t>The Centers for Disease Control and Prevention (CDC) tracks all reported positive cases for SARS-CoV-2. </a:t>
            </a:r>
          </a:p>
          <a:p>
            <a:r>
              <a:rPr lang="en-US" dirty="0"/>
              <a:t>Understanding of epidemiology of the virus is important for development of measures to stop or slow the spread of the disease.</a:t>
            </a:r>
          </a:p>
          <a:p>
            <a:endParaRPr lang="en-US" dirty="0"/>
          </a:p>
        </p:txBody>
      </p:sp>
      <p:sp>
        <p:nvSpPr>
          <p:cNvPr id="6" name="Rectangle 64"/>
          <p:cNvSpPr>
            <a:spLocks noChangeArrowheads="1"/>
          </p:cNvSpPr>
          <p:nvPr/>
        </p:nvSpPr>
        <p:spPr bwMode="auto">
          <a:xfrm>
            <a:off x="5181600" y="6474023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800" dirty="0"/>
              <a:t>The Centers for Disease Control and Prevention (CDC). United States COVID-19 Cases and Deaths. </a:t>
            </a:r>
            <a:r>
              <a:rPr lang="en-US" sz="800" u="sng" dirty="0">
                <a:hlinkClick r:id="rId2"/>
              </a:rPr>
              <a:t>https://covid.cdc.gov/covid-data-tracker/#cases_totalcases</a:t>
            </a:r>
            <a:r>
              <a:rPr lang="en-US" sz="800" dirty="0"/>
              <a:t> 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Current status of SARS-CoV-2 pandemic (COVID-19 pandemic)</a:t>
            </a:r>
          </a:p>
          <a:p>
            <a:r>
              <a:rPr lang="en-US" dirty="0"/>
              <a:t> As of April 21, 2021: 31,602,676 reported cases and 565,613 total deaths in the United States; And 983,875 reported cases and 283,000 total deaths in New Jersey.</a:t>
            </a:r>
          </a:p>
          <a:p>
            <a:r>
              <a:rPr lang="en-US" dirty="0"/>
              <a:t>Several factors help in predicting the likeliness of the infection and severity of the disease development: </a:t>
            </a:r>
          </a:p>
          <a:p>
            <a:pPr lvl="1"/>
            <a:r>
              <a:rPr lang="en-US" dirty="0"/>
              <a:t>age, </a:t>
            </a:r>
          </a:p>
          <a:p>
            <a:pPr lvl="1"/>
            <a:r>
              <a:rPr lang="en-US" dirty="0"/>
              <a:t>gender, </a:t>
            </a:r>
          </a:p>
          <a:p>
            <a:pPr lvl="1"/>
            <a:r>
              <a:rPr lang="en-US" dirty="0"/>
              <a:t>density of a population. </a:t>
            </a:r>
          </a:p>
        </p:txBody>
      </p:sp>
      <p:sp>
        <p:nvSpPr>
          <p:cNvPr id="6" name="Rectangle 64">
            <a:extLst>
              <a:ext uri="{FF2B5EF4-FFF2-40B4-BE49-F238E27FC236}">
                <a16:creationId xmlns:a16="http://schemas.microsoft.com/office/drawing/2014/main" id="{A21255F1-C8F8-0F47-AB08-0DCDD691F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4800"/>
            <a:ext cx="9144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r"/>
            <a:r>
              <a:rPr lang="en-US" sz="800" dirty="0"/>
              <a:t> The Centers for Disease Control and Prevention (CDC). United States COVID-19 Cases and Deaths. </a:t>
            </a:r>
            <a:r>
              <a:rPr lang="en-US" sz="800" u="sng" dirty="0">
                <a:hlinkClick r:id="rId2"/>
              </a:rPr>
              <a:t>https://covid.cdc.gov/covid-data-tracker/#cases_totalcases</a:t>
            </a:r>
            <a:endParaRPr lang="en-US" sz="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AGE:</a:t>
            </a:r>
          </a:p>
          <a:p>
            <a:r>
              <a:rPr lang="en-US" dirty="0"/>
              <a:t>Persons 60 years and older are more susceptible to contracting COVID-19.</a:t>
            </a:r>
          </a:p>
          <a:p>
            <a:r>
              <a:rPr lang="en-US" dirty="0"/>
              <a:t>Children under 18 had fewer severe cases and less fatalities compared with adolescents.</a:t>
            </a:r>
            <a:endParaRPr lang="en-US" baseline="30000" dirty="0"/>
          </a:p>
          <a:p>
            <a:pPr lvl="1"/>
            <a:r>
              <a:rPr lang="en-US" dirty="0"/>
              <a:t>Data between June and September 2020 indicated that infection rates increased in adolescents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/>
              <a:t>GENDER:</a:t>
            </a:r>
          </a:p>
          <a:p>
            <a:r>
              <a:rPr lang="en-US" dirty="0"/>
              <a:t>SARS-CoV-2 infection has been prevalent in the males compared to females in the United States.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DENSITY OF POPULATION:</a:t>
            </a:r>
          </a:p>
          <a:p>
            <a:r>
              <a:rPr lang="en-US" dirty="0"/>
              <a:t>Areas with higher population density having more reported positive cases and deaths. 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4">
            <a:extLst>
              <a:ext uri="{FF2B5EF4-FFF2-40B4-BE49-F238E27FC236}">
                <a16:creationId xmlns:a16="http://schemas.microsoft.com/office/drawing/2014/main" id="{FB725893-B4B1-4848-BDBA-D2DD88BAD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6320135"/>
            <a:ext cx="365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800" dirty="0"/>
              <a:t> Zimmermann, P.; Curtis, N., Coronavirus Infections in Children Including COVID-19: An Overview of the Epidemiology, Clinical Features, Diagnosis, Treatment and Prevention Options in Children. </a:t>
            </a:r>
            <a:r>
              <a:rPr lang="en-US" sz="800" i="1" dirty="0"/>
              <a:t>The Pediatric infectious disease journal </a:t>
            </a:r>
            <a:r>
              <a:rPr lang="en-US" sz="800" b="1" dirty="0"/>
              <a:t>2020,</a:t>
            </a:r>
            <a:r>
              <a:rPr lang="en-US" sz="800" dirty="0"/>
              <a:t> </a:t>
            </a:r>
            <a:r>
              <a:rPr lang="en-US" sz="800" i="1" dirty="0"/>
              <a:t>39</a:t>
            </a:r>
            <a:r>
              <a:rPr lang="en-US" sz="800" dirty="0"/>
              <a:t> (5), 355-368.</a:t>
            </a:r>
            <a:r>
              <a:rPr lang="en-US" sz="800" dirty="0">
                <a:cs typeface="Times New Roman" pitchFamily="18" charset="0"/>
              </a:rPr>
              <a:t>.</a:t>
            </a:r>
            <a:r>
              <a:rPr lang="en-US" sz="800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528" y="76200"/>
            <a:ext cx="8229600" cy="861467"/>
          </a:xfrm>
        </p:spPr>
        <p:txBody>
          <a:bodyPr/>
          <a:lstStyle/>
          <a:p>
            <a:r>
              <a:rPr lang="en-US" b="1" dirty="0"/>
              <a:t>Heat maps</a:t>
            </a:r>
          </a:p>
        </p:txBody>
      </p:sp>
      <p:pic>
        <p:nvPicPr>
          <p:cNvPr id="7" name="Picture 6" descr="Chart, radar chart&#10;&#10;Description automatically generated">
            <a:extLst>
              <a:ext uri="{FF2B5EF4-FFF2-40B4-BE49-F238E27FC236}">
                <a16:creationId xmlns:a16="http://schemas.microsoft.com/office/drawing/2014/main" id="{A0572F4F-06D8-794D-9F0B-661A6CB20E9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9"/>
          <a:stretch/>
        </p:blipFill>
        <p:spPr>
          <a:xfrm>
            <a:off x="459797" y="1600200"/>
            <a:ext cx="4495800" cy="3429000"/>
          </a:xfrm>
          <a:prstGeom prst="rect">
            <a:avLst/>
          </a:prstGeom>
        </p:spPr>
      </p:pic>
      <p:sp>
        <p:nvSpPr>
          <p:cNvPr id="8" name="Text Box 52">
            <a:extLst>
              <a:ext uri="{FF2B5EF4-FFF2-40B4-BE49-F238E27FC236}">
                <a16:creationId xmlns:a16="http://schemas.microsoft.com/office/drawing/2014/main" id="{1EA93645-7A5B-C84F-8069-616191A4175E}"/>
              </a:ext>
            </a:extLst>
          </p:cNvPr>
          <p:cNvSpPr txBox="1"/>
          <p:nvPr/>
        </p:nvSpPr>
        <p:spPr>
          <a:xfrm>
            <a:off x="533400" y="5257800"/>
            <a:ext cx="3912872" cy="830997"/>
          </a:xfrm>
          <a:prstGeom prst="rect">
            <a:avLst/>
          </a:prstGeom>
          <a:solidFill>
            <a:prstClr val="white"/>
          </a:solidFill>
          <a:ln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COVID-19 infection rates across the different counties within New Jersey in September, 2020. </a:t>
            </a:r>
          </a:p>
        </p:txBody>
      </p:sp>
      <p:sp>
        <p:nvSpPr>
          <p:cNvPr id="3" name="Rectangle 2"/>
          <p:cNvSpPr/>
          <p:nvPr/>
        </p:nvSpPr>
        <p:spPr>
          <a:xfrm>
            <a:off x="5105400" y="1595658"/>
            <a:ext cx="272359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Data visualization technique that shows magnitude of a phenomenon as color in two dimensions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2895600" y="2743200"/>
            <a:ext cx="685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Wilcoxon–Mann–Whitney test</a:t>
            </a:r>
            <a:endParaRPr lang="en-US" dirty="0"/>
          </a:p>
        </p:txBody>
      </p:sp>
      <p:pic>
        <p:nvPicPr>
          <p:cNvPr id="7" name="Picture 6" descr="Presentation4 - PowerPoint (Product Activation Failed)">
            <a:extLst>
              <a:ext uri="{FF2B5EF4-FFF2-40B4-BE49-F238E27FC236}">
                <a16:creationId xmlns:a16="http://schemas.microsoft.com/office/drawing/2014/main" id="{0E167F53-0AE1-E14D-B8B6-0B6E6946261E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73" r="2631" b="-2253"/>
          <a:stretch/>
        </p:blipFill>
        <p:spPr bwMode="auto">
          <a:xfrm>
            <a:off x="1828800" y="2209800"/>
            <a:ext cx="2971799" cy="2667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A22EE73-9C4B-914E-BCC4-F61C93B8AF29}"/>
              </a:ext>
            </a:extLst>
          </p:cNvPr>
          <p:cNvSpPr/>
          <p:nvPr/>
        </p:nvSpPr>
        <p:spPr>
          <a:xfrm>
            <a:off x="1143000" y="5181600"/>
            <a:ext cx="541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Percentage of positive test results by gender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86400" y="1828800"/>
            <a:ext cx="3405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 value must be &lt;0.05 </a:t>
            </a:r>
          </a:p>
          <a:p>
            <a:r>
              <a:rPr lang="en-US" dirty="0"/>
              <a:t>For the difference to be significant</a:t>
            </a:r>
          </a:p>
        </p:txBody>
      </p:sp>
    </p:spTree>
    <p:extLst>
      <p:ext uri="{BB962C8B-B14F-4D97-AF65-F5344CB8AC3E}">
        <p14:creationId xmlns:p14="http://schemas.microsoft.com/office/powerpoint/2010/main" val="1656283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528" y="76200"/>
            <a:ext cx="8229600" cy="86146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202124"/>
                </a:solidFill>
                <a:effectLst/>
                <a:ea typeface="Calibri" panose="020F0502020204030204" pitchFamily="34" charset="0"/>
              </a:rPr>
              <a:t>Graphical Interchange Format </a:t>
            </a:r>
            <a:endParaRPr lang="en-US" b="1" dirty="0"/>
          </a:p>
        </p:txBody>
      </p:sp>
      <p:sp>
        <p:nvSpPr>
          <p:cNvPr id="8" name="Text Box 52">
            <a:extLst>
              <a:ext uri="{FF2B5EF4-FFF2-40B4-BE49-F238E27FC236}">
                <a16:creationId xmlns:a16="http://schemas.microsoft.com/office/drawing/2014/main" id="{1EA93645-7A5B-C84F-8069-616191A4175E}"/>
              </a:ext>
            </a:extLst>
          </p:cNvPr>
          <p:cNvSpPr txBox="1"/>
          <p:nvPr/>
        </p:nvSpPr>
        <p:spPr>
          <a:xfrm>
            <a:off x="533400" y="5257800"/>
            <a:ext cx="3912872" cy="1107996"/>
          </a:xfrm>
          <a:prstGeom prst="rect">
            <a:avLst/>
          </a:prstGeom>
          <a:solidFill>
            <a:prstClr val="white"/>
          </a:solidFill>
          <a:ln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COVID-19 infection rates across the different counties within New Jersey from September through December, 2020. </a:t>
            </a:r>
          </a:p>
        </p:txBody>
      </p:sp>
      <p:sp>
        <p:nvSpPr>
          <p:cNvPr id="3" name="Rectangle 2"/>
          <p:cNvSpPr/>
          <p:nvPr/>
        </p:nvSpPr>
        <p:spPr>
          <a:xfrm>
            <a:off x="5105400" y="1595658"/>
            <a:ext cx="272359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GIF is a series of images that will loop continuously</a:t>
            </a:r>
          </a:p>
          <a:p>
            <a:endParaRPr lang="en-US" dirty="0">
              <a:solidFill>
                <a:srgbClr val="202124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202124"/>
                </a:solidFill>
                <a:latin typeface="Calibri" panose="020F0502020204030204" pitchFamily="34" charset="0"/>
              </a:rPr>
              <a:t>Helps to visualize </a:t>
            </a:r>
            <a:r>
              <a:rPr lang="en-US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how cases in each county are changing from month to month</a:t>
            </a:r>
            <a:endParaRPr lang="en-US" dirty="0"/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15BA14B8-DC23-4472-BD7E-D51E0F50C0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08" y="803854"/>
            <a:ext cx="3590292" cy="4225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98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3599E661EF7A4D86F86BE239B2B74E" ma:contentTypeVersion="13" ma:contentTypeDescription="Create a new document." ma:contentTypeScope="" ma:versionID="a8d0900cd4bfe96b2711e77e8db74496">
  <xsd:schema xmlns:xsd="http://www.w3.org/2001/XMLSchema" xmlns:xs="http://www.w3.org/2001/XMLSchema" xmlns:p="http://schemas.microsoft.com/office/2006/metadata/properties" xmlns:ns3="e840a56b-ddf4-4140-b1fa-9263f06e2830" xmlns:ns4="bb5ba8cc-36a6-417f-872f-51ba93c9e306" targetNamespace="http://schemas.microsoft.com/office/2006/metadata/properties" ma:root="true" ma:fieldsID="c91b618c7b189afd39d3f51b1e9a05ea" ns3:_="" ns4:_="">
    <xsd:import namespace="e840a56b-ddf4-4140-b1fa-9263f06e2830"/>
    <xsd:import namespace="bb5ba8cc-36a6-417f-872f-51ba93c9e3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40a56b-ddf4-4140-b1fa-9263f06e28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a8cc-36a6-417f-872f-51ba93c9e30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C4AAED-B531-45AA-9431-00F49B4348A8}">
  <ds:schemaRefs>
    <ds:schemaRef ds:uri="http://schemas.microsoft.com/office/infopath/2007/PartnerControls"/>
    <ds:schemaRef ds:uri="http://purl.org/dc/terms/"/>
    <ds:schemaRef ds:uri="http://purl.org/dc/elements/1.1/"/>
    <ds:schemaRef ds:uri="bb5ba8cc-36a6-417f-872f-51ba93c9e306"/>
    <ds:schemaRef ds:uri="http://schemas.microsoft.com/office/2006/documentManagement/types"/>
    <ds:schemaRef ds:uri="http://www.w3.org/XML/1998/namespace"/>
    <ds:schemaRef ds:uri="e840a56b-ddf4-4140-b1fa-9263f06e2830"/>
    <ds:schemaRef ds:uri="http://purl.org/dc/dcmitype/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0530FFB1-9893-47EE-97BA-71CE1C9617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40a56b-ddf4-4140-b1fa-9263f06e2830"/>
    <ds:schemaRef ds:uri="bb5ba8cc-36a6-417f-872f-51ba93c9e3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1BB0E37-6FBC-4D20-B723-1300EC8AA9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5502</TotalTime>
  <Words>433</Words>
  <Application>Microsoft Office PowerPoint</Application>
  <PresentationFormat>On-screen Show (4:3)</PresentationFormat>
  <Paragraphs>42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   Statistics with epidemiology of COVID-19</vt:lpstr>
      <vt:lpstr>Introduction</vt:lpstr>
      <vt:lpstr>Introduction</vt:lpstr>
      <vt:lpstr>Introduction</vt:lpstr>
      <vt:lpstr>Heat maps</vt:lpstr>
      <vt:lpstr>Wilcoxon–Mann–Whitney test</vt:lpstr>
      <vt:lpstr>Graphical Interchange Format </vt:lpstr>
    </vt:vector>
  </TitlesOfParts>
  <Company>KEAN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Title</dc:title>
  <dc:creator>James Robert Merritt</dc:creator>
  <cp:lastModifiedBy>Maria Shumskaya</cp:lastModifiedBy>
  <cp:revision>104</cp:revision>
  <dcterms:created xsi:type="dcterms:W3CDTF">2010-11-09T18:00:01Z</dcterms:created>
  <dcterms:modified xsi:type="dcterms:W3CDTF">2021-06-16T14:52:35Z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0x010100623599E661EF7A4D86F86BE239B2B74E</vt:lpwstr>
  </property>
</Properties>
</file>