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67" r:id="rId2"/>
    <p:sldId id="265" r:id="rId3"/>
    <p:sldId id="268" r:id="rId4"/>
    <p:sldId id="256" r:id="rId5"/>
    <p:sldId id="258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6982"/>
            <a:ext cx="9144000" cy="48996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B24-85D2-4A05-A9ED-F774F29BE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9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1379103"/>
            <a:ext cx="4341091" cy="43452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9103"/>
            <a:ext cx="43434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B24-85D2-4A05-A9ED-F774F29BE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9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B24-85D2-4A05-A9ED-F774F29BE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8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B24-85D2-4A05-A9ED-F774F29BE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5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1648-0A67-4620-9F0D-3FA4DEBFBE75}" type="datetimeFigureOut">
              <a:rPr lang="en-US" smtClean="0"/>
              <a:pPr/>
              <a:t>6/21/21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0B24-85D2-4A05-A9ED-F774F29BE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3563" y="6266656"/>
            <a:ext cx="636732" cy="544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30B24-85D2-4A05-A9ED-F774F29BE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39F4A57-841B-4345-92D0-C80FC8CC86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16378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4"/>
                </a:solidFill>
              </a:rPr>
              <a:t>BIOL 340: Darwinian Medicine</a:t>
            </a:r>
            <a:br>
              <a:rPr lang="en-US" b="1" dirty="0"/>
            </a:br>
            <a:r>
              <a:rPr lang="en-US" sz="4000" b="1" dirty="0">
                <a:solidFill>
                  <a:schemeClr val="accent1"/>
                </a:solidFill>
              </a:rPr>
              <a:t>Topic: </a:t>
            </a:r>
            <a:r>
              <a:rPr lang="en-US" sz="4000" b="1" dirty="0"/>
              <a:t>NNDSS 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852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s.ucm.es/info/cif/plot/diagram.htm" TargetMode="External"/><Relationship Id="rId2" Type="http://schemas.openxmlformats.org/officeDocument/2006/relationships/hyperlink" Target="https://www.cdc.gov/nnds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554B8-2B3C-4D45-A682-C98141514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  <a:p>
            <a:pPr lvl="1"/>
            <a:r>
              <a:rPr lang="en-US" dirty="0"/>
              <a:t>Intro to NNDSS project</a:t>
            </a:r>
          </a:p>
          <a:p>
            <a:pPr lvl="1"/>
            <a:r>
              <a:rPr lang="en-US" dirty="0"/>
              <a:t>Work </a:t>
            </a:r>
            <a:r>
              <a:rPr lang="en-US"/>
              <a:t>on NNDSS </a:t>
            </a:r>
            <a:r>
              <a:rPr lang="en-US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5467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B0B058-EB3D-9745-A9C0-CD050FD7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6982"/>
            <a:ext cx="9144000" cy="54910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accent1"/>
                </a:solidFill>
              </a:rPr>
              <a:t>NNDSS Introduction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Every week, the CDC publishes the Mortality and Morbidity Weekly Report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Infectious disease case data used to be published here; now published in the </a:t>
            </a:r>
            <a:r>
              <a:rPr lang="en-US" b="1" dirty="0"/>
              <a:t>National Notifiable Diseases Surveillance System</a:t>
            </a:r>
            <a:r>
              <a:rPr lang="en-US" dirty="0"/>
              <a:t> (NNDSS;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www.cdc.gov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nndss</a:t>
            </a:r>
            <a:r>
              <a:rPr lang="en-US" dirty="0">
                <a:hlinkClick r:id="rId2"/>
              </a:rPr>
              <a:t>/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I’ve downloaded data for five pathogens for the last five years (2016-2020)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Organized by individual disease, whole country, and six states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Six states have similar population sizes, but very different population densities (think about why this matters for a pathogen), and are located in different climate regions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On Blackboard: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Guidelines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Data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Climate diagrams (sourced from: </a:t>
            </a:r>
            <a:r>
              <a:rPr lang="en-US" dirty="0">
                <a:hlinkClick r:id="rId3"/>
              </a:rPr>
              <a:t>https://webs.ucm.es/info/cif/plot/diagram.htm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662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EF995-4564-B941-BD4B-433261037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6982"/>
            <a:ext cx="9144000" cy="549101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NNDSS Introduction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chemeClr val="accent4"/>
                </a:solidFill>
              </a:rPr>
              <a:t>Today and next week: Learn about disease, Data Analysis, &amp; Interpretation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First – read up on your disease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Pay attention to transmission and symptoms, risk factors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Then, look at the data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Make some exploratory graphs to see if there are any ecological patterns to the disease (e.g., is it seasonal?)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Work with your group to generate disease report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THESE SHOULD BE BRIEF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Disease summary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Figures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Interpretation of figures/take-home message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chemeClr val="accent2"/>
                </a:solidFill>
              </a:rPr>
              <a:t>Two weeks from today: Jigsaw Day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One representative for each disease will meet in a new group to share their findings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New groups will discuss and share any common themes they found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5CFAFC6-D837-B541-B813-E807F07F0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NNDSS Disease Groups</a:t>
            </a:r>
          </a:p>
          <a:p>
            <a:endParaRPr lang="en-US" dirty="0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ACF86328-C452-DD4E-A2CB-CB8A547847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194152"/>
              </p:ext>
            </p:extLst>
          </p:nvPr>
        </p:nvGraphicFramePr>
        <p:xfrm>
          <a:off x="2" y="2404528"/>
          <a:ext cx="9143998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461">
                  <a:extLst>
                    <a:ext uri="{9D8B030D-6E8A-4147-A177-3AD203B41FA5}">
                      <a16:colId xmlns:a16="http://schemas.microsoft.com/office/drawing/2014/main" val="3397706871"/>
                    </a:ext>
                  </a:extLst>
                </a:gridCol>
                <a:gridCol w="2097524">
                  <a:extLst>
                    <a:ext uri="{9D8B030D-6E8A-4147-A177-3AD203B41FA5}">
                      <a16:colId xmlns:a16="http://schemas.microsoft.com/office/drawing/2014/main" val="905575866"/>
                    </a:ext>
                  </a:extLst>
                </a:gridCol>
                <a:gridCol w="2201933">
                  <a:extLst>
                    <a:ext uri="{9D8B030D-6E8A-4147-A177-3AD203B41FA5}">
                      <a16:colId xmlns:a16="http://schemas.microsoft.com/office/drawing/2014/main" val="31842077"/>
                    </a:ext>
                  </a:extLst>
                </a:gridCol>
                <a:gridCol w="1205814">
                  <a:extLst>
                    <a:ext uri="{9D8B030D-6E8A-4147-A177-3AD203B41FA5}">
                      <a16:colId xmlns:a16="http://schemas.microsoft.com/office/drawing/2014/main" val="1515508115"/>
                    </a:ext>
                  </a:extLst>
                </a:gridCol>
                <a:gridCol w="1707266">
                  <a:extLst>
                    <a:ext uri="{9D8B030D-6E8A-4147-A177-3AD203B41FA5}">
                      <a16:colId xmlns:a16="http://schemas.microsoft.com/office/drawing/2014/main" val="1374869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Chlamydia trachomatis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Cryptosporidiosis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Gonorrhea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Pertussis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Salmonellosis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45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386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890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649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14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5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7FCB4F-0C48-5A42-8686-361D8A495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NNDSS Jigsaw Groups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D3E0B4-59C1-7F46-B30A-BA2E931B60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168846"/>
              </p:ext>
            </p:extLst>
          </p:nvPr>
        </p:nvGraphicFramePr>
        <p:xfrm>
          <a:off x="790376" y="1962286"/>
          <a:ext cx="7563248" cy="328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166">
                  <a:extLst>
                    <a:ext uri="{9D8B030D-6E8A-4147-A177-3AD203B41FA5}">
                      <a16:colId xmlns:a16="http://schemas.microsoft.com/office/drawing/2014/main" val="3397706871"/>
                    </a:ext>
                  </a:extLst>
                </a:gridCol>
                <a:gridCol w="1732346">
                  <a:extLst>
                    <a:ext uri="{9D8B030D-6E8A-4147-A177-3AD203B41FA5}">
                      <a16:colId xmlns:a16="http://schemas.microsoft.com/office/drawing/2014/main" val="905575866"/>
                    </a:ext>
                  </a:extLst>
                </a:gridCol>
                <a:gridCol w="1974868">
                  <a:extLst>
                    <a:ext uri="{9D8B030D-6E8A-4147-A177-3AD203B41FA5}">
                      <a16:colId xmlns:a16="http://schemas.microsoft.com/office/drawing/2014/main" val="31842077"/>
                    </a:ext>
                  </a:extLst>
                </a:gridCol>
                <a:gridCol w="1974868">
                  <a:extLst>
                    <a:ext uri="{9D8B030D-6E8A-4147-A177-3AD203B41FA5}">
                      <a16:colId xmlns:a16="http://schemas.microsoft.com/office/drawing/2014/main" val="3086931459"/>
                    </a:ext>
                  </a:extLst>
                </a:gridCol>
              </a:tblGrid>
              <a:tr h="54114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Team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0" dirty="0"/>
                        <a:t>Team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Team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Team 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4525830"/>
                  </a:ext>
                </a:extLst>
              </a:tr>
              <a:tr h="54866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3860374"/>
                  </a:ext>
                </a:extLst>
              </a:tr>
              <a:tr h="54866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8900846"/>
                  </a:ext>
                </a:extLst>
              </a:tr>
              <a:tr h="54866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6498881"/>
                  </a:ext>
                </a:extLst>
              </a:tr>
              <a:tr h="54866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145744"/>
                  </a:ext>
                </a:extLst>
              </a:tr>
              <a:tr h="54866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7208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719881"/>
      </p:ext>
    </p:extLst>
  </p:cSld>
  <p:clrMapOvr>
    <a:masterClrMapping/>
  </p:clrMapOvr>
</p:sld>
</file>

<file path=ppt/theme/theme1.xml><?xml version="1.0" encoding="utf-8"?>
<a:theme xmlns:a="http://schemas.openxmlformats.org/drawingml/2006/main" name="BIOL225_Fall2018">
  <a:themeElements>
    <a:clrScheme name="Color Blind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9190"/>
      </a:accent1>
      <a:accent2>
        <a:srgbClr val="FE6DB5"/>
      </a:accent2>
      <a:accent3>
        <a:srgbClr val="490092"/>
      </a:accent3>
      <a:accent4>
        <a:srgbClr val="006DDB"/>
      </a:accent4>
      <a:accent5>
        <a:srgbClr val="910000"/>
      </a:accent5>
      <a:accent6>
        <a:srgbClr val="DB6D00"/>
      </a:accent6>
      <a:hlink>
        <a:srgbClr val="23FE22"/>
      </a:hlink>
      <a:folHlink>
        <a:srgbClr val="FFFE6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L225_Fall2018" id="{EA46A174-D4D3-4C4D-91B7-CE8C1F3D0809}" vid="{A8731B99-76DC-8F43-AB95-6A6CC06A87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BIOL225_Fall2018</Template>
  <TotalTime>860</TotalTime>
  <Words>274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BIOL225_Fall2018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MMWR Disease Groups</dc:title>
  <dc:creator>Fisher-Reid, Caitlin</dc:creator>
  <cp:lastModifiedBy>Fisher-Reid, Caitlin</cp:lastModifiedBy>
  <cp:revision>14</cp:revision>
  <dcterms:created xsi:type="dcterms:W3CDTF">2018-02-12T03:30:02Z</dcterms:created>
  <dcterms:modified xsi:type="dcterms:W3CDTF">2021-06-21T19:20:59Z</dcterms:modified>
</cp:coreProperties>
</file>