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7" r:id="rId1"/>
  </p:sldMasterIdLst>
  <p:sldIdLst>
    <p:sldId id="267" r:id="rId2"/>
    <p:sldId id="265" r:id="rId3"/>
    <p:sldId id="268" r:id="rId4"/>
    <p:sldId id="256" r:id="rId5"/>
    <p:sldId id="258" r:id="rId6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74"/>
  </p:normalViewPr>
  <p:slideViewPr>
    <p:cSldViewPr snapToGrid="0" snapToObjects="1">
      <p:cViewPr varScale="1">
        <p:scale>
          <a:sx n="119" d="100"/>
          <a:sy n="119" d="100"/>
        </p:scale>
        <p:origin x="134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66982"/>
            <a:ext cx="9144000" cy="489967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30B24-85D2-4A05-A9ED-F774F29BE3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393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-1" y="1379103"/>
            <a:ext cx="4341091" cy="434527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379103"/>
            <a:ext cx="4343400" cy="4343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30B24-85D2-4A05-A9ED-F774F29BE3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599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30B24-85D2-4A05-A9ED-F774F29BE3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189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30B24-85D2-4A05-A9ED-F774F29BE3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855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81648-0A67-4620-9F0D-3FA4DEBFBE75}" type="datetimeFigureOut">
              <a:rPr lang="en-US" smtClean="0"/>
              <a:pPr/>
              <a:t>6/21/21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30B24-85D2-4A05-A9ED-F774F29BE3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245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23563" y="6266656"/>
            <a:ext cx="636732" cy="5445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330B24-85D2-4A05-A9ED-F774F29BE31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939F4A57-841B-4345-92D0-C80FC8CC86E2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1163782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anchor="t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>
                <a:solidFill>
                  <a:schemeClr val="accent4"/>
                </a:solidFill>
              </a:rPr>
              <a:t>BIOL 340: Darwinian Medicine</a:t>
            </a:r>
            <a:br>
              <a:rPr lang="en-US" b="1" dirty="0"/>
            </a:br>
            <a:r>
              <a:rPr lang="en-US" sz="4000" b="1" dirty="0">
                <a:solidFill>
                  <a:schemeClr val="accent1"/>
                </a:solidFill>
              </a:rPr>
              <a:t>Topic: </a:t>
            </a:r>
            <a:r>
              <a:rPr lang="en-US" sz="4000" b="1" dirty="0"/>
              <a:t>NNDSS Introduction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768529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8" r:id="rId1"/>
    <p:sldLayoutId id="2147483819" r:id="rId2"/>
    <p:sldLayoutId id="2147483820" r:id="rId3"/>
    <p:sldLayoutId id="2147483821" r:id="rId4"/>
    <p:sldLayoutId id="2147483822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ebs.ucm.es/info/cif/plot/diagram.htm" TargetMode="External"/><Relationship Id="rId2" Type="http://schemas.openxmlformats.org/officeDocument/2006/relationships/hyperlink" Target="https://www.cdc.gov/nndss/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0554B8-2B3C-4D45-A682-C981415145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  <a:p>
            <a:pPr lvl="1"/>
            <a:r>
              <a:rPr lang="en-US" dirty="0"/>
              <a:t>Intro to NNDSS project</a:t>
            </a:r>
          </a:p>
          <a:p>
            <a:pPr lvl="1"/>
            <a:r>
              <a:rPr lang="en-US" dirty="0"/>
              <a:t>Work </a:t>
            </a:r>
            <a:r>
              <a:rPr lang="en-US"/>
              <a:t>on NNDSS </a:t>
            </a:r>
            <a:r>
              <a:rPr lang="en-US" dirty="0"/>
              <a:t>project</a:t>
            </a:r>
          </a:p>
        </p:txBody>
      </p:sp>
    </p:spTree>
    <p:extLst>
      <p:ext uri="{BB962C8B-B14F-4D97-AF65-F5344CB8AC3E}">
        <p14:creationId xmlns:p14="http://schemas.microsoft.com/office/powerpoint/2010/main" val="546762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FB0B058-EB3D-9745-A9C0-CD050FD750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66982"/>
            <a:ext cx="9144000" cy="5491018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</a:pPr>
            <a:r>
              <a:rPr lang="en-US" b="1" dirty="0">
                <a:solidFill>
                  <a:schemeClr val="accent1"/>
                </a:solidFill>
              </a:rPr>
              <a:t>NNDSS Introduction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Every week, the CDC publishes the Mortality and Morbidity Weekly Report</a:t>
            </a:r>
          </a:p>
          <a:p>
            <a:pPr lvl="2">
              <a:lnSpc>
                <a:spcPct val="110000"/>
              </a:lnSpc>
            </a:pPr>
            <a:r>
              <a:rPr lang="en-US" dirty="0"/>
              <a:t>Infectious disease case data used to be published here; now published in the </a:t>
            </a:r>
            <a:r>
              <a:rPr lang="en-US" b="1" dirty="0"/>
              <a:t>National Notifiable Diseases Surveillance System</a:t>
            </a:r>
            <a:r>
              <a:rPr lang="en-US" dirty="0"/>
              <a:t> (NNDSS; </a:t>
            </a:r>
            <a:r>
              <a:rPr lang="en-US" dirty="0">
                <a:hlinkClick r:id="rId2"/>
              </a:rPr>
              <a:t>https://</a:t>
            </a:r>
            <a:r>
              <a:rPr lang="en-US" dirty="0" err="1">
                <a:hlinkClick r:id="rId2"/>
              </a:rPr>
              <a:t>www.cdc.gov</a:t>
            </a:r>
            <a:r>
              <a:rPr lang="en-US" dirty="0">
                <a:hlinkClick r:id="rId2"/>
              </a:rPr>
              <a:t>/</a:t>
            </a:r>
            <a:r>
              <a:rPr lang="en-US" dirty="0" err="1">
                <a:hlinkClick r:id="rId2"/>
              </a:rPr>
              <a:t>nndss</a:t>
            </a:r>
            <a:r>
              <a:rPr lang="en-US" dirty="0">
                <a:hlinkClick r:id="rId2"/>
              </a:rPr>
              <a:t>/</a:t>
            </a:r>
            <a:r>
              <a:rPr lang="en-US" dirty="0"/>
              <a:t>)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I’ve downloaded data for five pathogens for the last five years (2016-2020)</a:t>
            </a:r>
          </a:p>
          <a:p>
            <a:pPr lvl="2">
              <a:lnSpc>
                <a:spcPct val="110000"/>
              </a:lnSpc>
            </a:pPr>
            <a:r>
              <a:rPr lang="en-US" dirty="0"/>
              <a:t>Organized by individual disease, whole country, and six states</a:t>
            </a:r>
          </a:p>
          <a:p>
            <a:pPr lvl="2">
              <a:lnSpc>
                <a:spcPct val="110000"/>
              </a:lnSpc>
            </a:pPr>
            <a:r>
              <a:rPr lang="en-US" dirty="0"/>
              <a:t>Six states have similar population sizes, but very different population densities (think about why this matters for a pathogen), and are located in different climate regions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On Blackboard:</a:t>
            </a:r>
          </a:p>
          <a:p>
            <a:pPr lvl="2">
              <a:lnSpc>
                <a:spcPct val="110000"/>
              </a:lnSpc>
            </a:pPr>
            <a:r>
              <a:rPr lang="en-US" dirty="0"/>
              <a:t>Guidelines</a:t>
            </a:r>
          </a:p>
          <a:p>
            <a:pPr lvl="2">
              <a:lnSpc>
                <a:spcPct val="110000"/>
              </a:lnSpc>
            </a:pPr>
            <a:r>
              <a:rPr lang="en-US" dirty="0"/>
              <a:t>Data</a:t>
            </a:r>
          </a:p>
          <a:p>
            <a:pPr lvl="2">
              <a:lnSpc>
                <a:spcPct val="110000"/>
              </a:lnSpc>
            </a:pPr>
            <a:r>
              <a:rPr lang="en-US" dirty="0"/>
              <a:t>Climate diagrams (sourced from: </a:t>
            </a:r>
            <a:r>
              <a:rPr lang="en-US" dirty="0">
                <a:hlinkClick r:id="rId3"/>
              </a:rPr>
              <a:t>https://webs.ucm.es/info/cif/plot/diagram.htm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046622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6EF995-4564-B941-BD4B-4332610371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66982"/>
            <a:ext cx="9144000" cy="5491018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NNDSS Introduction</a:t>
            </a:r>
          </a:p>
          <a:p>
            <a:pPr lvl="1">
              <a:lnSpc>
                <a:spcPct val="110000"/>
              </a:lnSpc>
            </a:pPr>
            <a:r>
              <a:rPr lang="en-US" b="1" dirty="0">
                <a:solidFill>
                  <a:schemeClr val="accent4"/>
                </a:solidFill>
              </a:rPr>
              <a:t>Today and next week: Learn about disease, Data Analysis, &amp; Interpretation</a:t>
            </a:r>
          </a:p>
          <a:p>
            <a:pPr lvl="2">
              <a:lnSpc>
                <a:spcPct val="110000"/>
              </a:lnSpc>
            </a:pPr>
            <a:r>
              <a:rPr lang="en-US" dirty="0"/>
              <a:t>First – read up on your disease</a:t>
            </a:r>
          </a:p>
          <a:p>
            <a:pPr lvl="3">
              <a:lnSpc>
                <a:spcPct val="110000"/>
              </a:lnSpc>
            </a:pPr>
            <a:r>
              <a:rPr lang="en-US" dirty="0"/>
              <a:t>Pay attention to transmission and symptoms, risk factors</a:t>
            </a:r>
          </a:p>
          <a:p>
            <a:pPr lvl="2">
              <a:lnSpc>
                <a:spcPct val="110000"/>
              </a:lnSpc>
            </a:pPr>
            <a:r>
              <a:rPr lang="en-US" dirty="0"/>
              <a:t>Then, look at the data</a:t>
            </a:r>
          </a:p>
          <a:p>
            <a:pPr lvl="3">
              <a:lnSpc>
                <a:spcPct val="110000"/>
              </a:lnSpc>
            </a:pPr>
            <a:r>
              <a:rPr lang="en-US" dirty="0"/>
              <a:t>Make some exploratory graphs to see if there are any ecological patterns to the disease (e.g., is it seasonal?)</a:t>
            </a:r>
          </a:p>
          <a:p>
            <a:pPr lvl="2">
              <a:lnSpc>
                <a:spcPct val="110000"/>
              </a:lnSpc>
            </a:pPr>
            <a:r>
              <a:rPr lang="en-US" dirty="0"/>
              <a:t>Work with your group to generate disease report</a:t>
            </a:r>
          </a:p>
          <a:p>
            <a:pPr lvl="3">
              <a:lnSpc>
                <a:spcPct val="110000"/>
              </a:lnSpc>
            </a:pPr>
            <a:r>
              <a:rPr lang="en-US" dirty="0"/>
              <a:t>THESE SHOULD BE BRIEF</a:t>
            </a:r>
          </a:p>
          <a:p>
            <a:pPr lvl="4">
              <a:lnSpc>
                <a:spcPct val="110000"/>
              </a:lnSpc>
            </a:pPr>
            <a:r>
              <a:rPr lang="en-US" dirty="0"/>
              <a:t>Disease summary</a:t>
            </a:r>
          </a:p>
          <a:p>
            <a:pPr lvl="4">
              <a:lnSpc>
                <a:spcPct val="110000"/>
              </a:lnSpc>
            </a:pPr>
            <a:r>
              <a:rPr lang="en-US" dirty="0"/>
              <a:t>Figures</a:t>
            </a:r>
          </a:p>
          <a:p>
            <a:pPr lvl="4">
              <a:lnSpc>
                <a:spcPct val="110000"/>
              </a:lnSpc>
            </a:pPr>
            <a:r>
              <a:rPr lang="en-US" dirty="0"/>
              <a:t>Interpretation of figures/take-home message</a:t>
            </a:r>
          </a:p>
          <a:p>
            <a:pPr lvl="1">
              <a:lnSpc>
                <a:spcPct val="110000"/>
              </a:lnSpc>
            </a:pPr>
            <a:r>
              <a:rPr lang="en-US" b="1" dirty="0">
                <a:solidFill>
                  <a:schemeClr val="accent2"/>
                </a:solidFill>
              </a:rPr>
              <a:t>Two weeks from today: Jigsaw Day</a:t>
            </a:r>
          </a:p>
          <a:p>
            <a:pPr lvl="2">
              <a:lnSpc>
                <a:spcPct val="110000"/>
              </a:lnSpc>
            </a:pPr>
            <a:r>
              <a:rPr lang="en-US" dirty="0"/>
              <a:t>One representative for each disease will meet in a new group to share their findings</a:t>
            </a:r>
          </a:p>
          <a:p>
            <a:pPr lvl="2">
              <a:lnSpc>
                <a:spcPct val="110000"/>
              </a:lnSpc>
            </a:pPr>
            <a:r>
              <a:rPr lang="en-US" dirty="0"/>
              <a:t>New groups will discuss and share any common themes they found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7495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5CFAFC6-D837-B541-B813-E807F07F05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NNDSS Disease Groups</a:t>
            </a:r>
          </a:p>
          <a:p>
            <a:endParaRPr lang="en-US" dirty="0"/>
          </a:p>
        </p:txBody>
      </p:sp>
      <p:graphicFrame>
        <p:nvGraphicFramePr>
          <p:cNvPr id="8" name="Content Placeholder 5">
            <a:extLst>
              <a:ext uri="{FF2B5EF4-FFF2-40B4-BE49-F238E27FC236}">
                <a16:creationId xmlns:a16="http://schemas.microsoft.com/office/drawing/2014/main" id="{ACF86328-C452-DD4E-A2CB-CB8A5478474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36194152"/>
              </p:ext>
            </p:extLst>
          </p:nvPr>
        </p:nvGraphicFramePr>
        <p:xfrm>
          <a:off x="2" y="2404528"/>
          <a:ext cx="9143998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1461">
                  <a:extLst>
                    <a:ext uri="{9D8B030D-6E8A-4147-A177-3AD203B41FA5}">
                      <a16:colId xmlns:a16="http://schemas.microsoft.com/office/drawing/2014/main" val="3397706871"/>
                    </a:ext>
                  </a:extLst>
                </a:gridCol>
                <a:gridCol w="2097524">
                  <a:extLst>
                    <a:ext uri="{9D8B030D-6E8A-4147-A177-3AD203B41FA5}">
                      <a16:colId xmlns:a16="http://schemas.microsoft.com/office/drawing/2014/main" val="905575866"/>
                    </a:ext>
                  </a:extLst>
                </a:gridCol>
                <a:gridCol w="2201933">
                  <a:extLst>
                    <a:ext uri="{9D8B030D-6E8A-4147-A177-3AD203B41FA5}">
                      <a16:colId xmlns:a16="http://schemas.microsoft.com/office/drawing/2014/main" val="31842077"/>
                    </a:ext>
                  </a:extLst>
                </a:gridCol>
                <a:gridCol w="1205814">
                  <a:extLst>
                    <a:ext uri="{9D8B030D-6E8A-4147-A177-3AD203B41FA5}">
                      <a16:colId xmlns:a16="http://schemas.microsoft.com/office/drawing/2014/main" val="1515508115"/>
                    </a:ext>
                  </a:extLst>
                </a:gridCol>
                <a:gridCol w="1707266">
                  <a:extLst>
                    <a:ext uri="{9D8B030D-6E8A-4147-A177-3AD203B41FA5}">
                      <a16:colId xmlns:a16="http://schemas.microsoft.com/office/drawing/2014/main" val="137486925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Chlamydia trachomatis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Cryptosporidiosis</a:t>
                      </a:r>
                      <a:endParaRPr lang="en-US" sz="14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Gonorrhea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Pertussis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Salmonellosis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245258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038603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589008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364988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401457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4567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17FCB4F-0C48-5A42-8686-361D8A4950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NNDSS Jigsaw Groups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A8D3E0B4-59C1-7F46-B30A-BA2E931B60E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92168846"/>
              </p:ext>
            </p:extLst>
          </p:nvPr>
        </p:nvGraphicFramePr>
        <p:xfrm>
          <a:off x="790376" y="1962286"/>
          <a:ext cx="7563248" cy="32844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1166">
                  <a:extLst>
                    <a:ext uri="{9D8B030D-6E8A-4147-A177-3AD203B41FA5}">
                      <a16:colId xmlns:a16="http://schemas.microsoft.com/office/drawing/2014/main" val="3397706871"/>
                    </a:ext>
                  </a:extLst>
                </a:gridCol>
                <a:gridCol w="1732346">
                  <a:extLst>
                    <a:ext uri="{9D8B030D-6E8A-4147-A177-3AD203B41FA5}">
                      <a16:colId xmlns:a16="http://schemas.microsoft.com/office/drawing/2014/main" val="905575866"/>
                    </a:ext>
                  </a:extLst>
                </a:gridCol>
                <a:gridCol w="1974868">
                  <a:extLst>
                    <a:ext uri="{9D8B030D-6E8A-4147-A177-3AD203B41FA5}">
                      <a16:colId xmlns:a16="http://schemas.microsoft.com/office/drawing/2014/main" val="31842077"/>
                    </a:ext>
                  </a:extLst>
                </a:gridCol>
                <a:gridCol w="1974868">
                  <a:extLst>
                    <a:ext uri="{9D8B030D-6E8A-4147-A177-3AD203B41FA5}">
                      <a16:colId xmlns:a16="http://schemas.microsoft.com/office/drawing/2014/main" val="3086931459"/>
                    </a:ext>
                  </a:extLst>
                </a:gridCol>
              </a:tblGrid>
              <a:tr h="54114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Team 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i="0" dirty="0"/>
                        <a:t>Team 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Team 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Team 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24525830"/>
                  </a:ext>
                </a:extLst>
              </a:tr>
              <a:tr h="548664">
                <a:tc>
                  <a:txBody>
                    <a:bodyPr/>
                    <a:lstStyle/>
                    <a:p>
                      <a:pPr algn="ctr" fontAlgn="b"/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03860374"/>
                  </a:ext>
                </a:extLst>
              </a:tr>
              <a:tr h="548664">
                <a:tc>
                  <a:txBody>
                    <a:bodyPr/>
                    <a:lstStyle/>
                    <a:p>
                      <a:pPr algn="ctr" fontAlgn="b"/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58900846"/>
                  </a:ext>
                </a:extLst>
              </a:tr>
              <a:tr h="548664">
                <a:tc>
                  <a:txBody>
                    <a:bodyPr/>
                    <a:lstStyle/>
                    <a:p>
                      <a:pPr algn="ctr" fontAlgn="b"/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36498881"/>
                  </a:ext>
                </a:extLst>
              </a:tr>
              <a:tr h="548664">
                <a:tc>
                  <a:txBody>
                    <a:bodyPr/>
                    <a:lstStyle/>
                    <a:p>
                      <a:pPr algn="ctr" fontAlgn="b"/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40145744"/>
                  </a:ext>
                </a:extLst>
              </a:tr>
              <a:tr h="548664">
                <a:tc>
                  <a:txBody>
                    <a:bodyPr/>
                    <a:lstStyle/>
                    <a:p>
                      <a:pPr algn="ctr" fontAlgn="b"/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372082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2719881"/>
      </p:ext>
    </p:extLst>
  </p:cSld>
  <p:clrMapOvr>
    <a:masterClrMapping/>
  </p:clrMapOvr>
</p:sld>
</file>

<file path=ppt/theme/theme1.xml><?xml version="1.0" encoding="utf-8"?>
<a:theme xmlns:a="http://schemas.openxmlformats.org/drawingml/2006/main" name="BIOL225_Fall2018">
  <a:themeElements>
    <a:clrScheme name="Color Blind Palett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9190"/>
      </a:accent1>
      <a:accent2>
        <a:srgbClr val="FE6DB5"/>
      </a:accent2>
      <a:accent3>
        <a:srgbClr val="490092"/>
      </a:accent3>
      <a:accent4>
        <a:srgbClr val="006DDB"/>
      </a:accent4>
      <a:accent5>
        <a:srgbClr val="910000"/>
      </a:accent5>
      <a:accent6>
        <a:srgbClr val="DB6D00"/>
      </a:accent6>
      <a:hlink>
        <a:srgbClr val="23FE22"/>
      </a:hlink>
      <a:folHlink>
        <a:srgbClr val="FFFE6C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IOL225_Fall2018" id="{EA46A174-D4D3-4C4D-91B7-CE8C1F3D0809}" vid="{A8731B99-76DC-8F43-AB95-6A6CC06A875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BIOL225_Fall2018</Template>
  <TotalTime>860</TotalTime>
  <Words>274</Words>
  <Application>Microsoft Macintosh PowerPoint</Application>
  <PresentationFormat>On-screen Show (4:3)</PresentationFormat>
  <Paragraphs>38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BIOL225_Fall2018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MMWR Disease Groups</dc:title>
  <dc:creator>Fisher-Reid, Caitlin</dc:creator>
  <cp:lastModifiedBy>Fisher-Reid, Caitlin</cp:lastModifiedBy>
  <cp:revision>14</cp:revision>
  <dcterms:created xsi:type="dcterms:W3CDTF">2018-02-12T03:30:02Z</dcterms:created>
  <dcterms:modified xsi:type="dcterms:W3CDTF">2021-06-21T19:20:59Z</dcterms:modified>
</cp:coreProperties>
</file>