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420" r:id="rId2"/>
    <p:sldId id="284" r:id="rId3"/>
    <p:sldId id="423" r:id="rId4"/>
    <p:sldId id="468" r:id="rId5"/>
    <p:sldId id="306" r:id="rId6"/>
    <p:sldId id="307" r:id="rId7"/>
    <p:sldId id="437" r:id="rId8"/>
    <p:sldId id="438" r:id="rId9"/>
    <p:sldId id="510" r:id="rId10"/>
    <p:sldId id="474" r:id="rId11"/>
    <p:sldId id="475" r:id="rId12"/>
    <p:sldId id="482" r:id="rId13"/>
    <p:sldId id="478" r:id="rId14"/>
    <p:sldId id="479" r:id="rId15"/>
    <p:sldId id="483" r:id="rId16"/>
    <p:sldId id="515" r:id="rId17"/>
    <p:sldId id="484" r:id="rId18"/>
    <p:sldId id="485" r:id="rId19"/>
    <p:sldId id="486" r:id="rId20"/>
    <p:sldId id="516" r:id="rId21"/>
    <p:sldId id="517" r:id="rId22"/>
    <p:sldId id="504" r:id="rId23"/>
    <p:sldId id="258" r:id="rId24"/>
    <p:sldId id="511" r:id="rId25"/>
    <p:sldId id="506" r:id="rId26"/>
    <p:sldId id="380" r:id="rId27"/>
    <p:sldId id="507" r:id="rId28"/>
    <p:sldId id="489" r:id="rId29"/>
    <p:sldId id="491" r:id="rId30"/>
    <p:sldId id="492" r:id="rId31"/>
    <p:sldId id="495" r:id="rId32"/>
    <p:sldId id="496" r:id="rId33"/>
    <p:sldId id="497" r:id="rId34"/>
    <p:sldId id="512" r:id="rId35"/>
    <p:sldId id="514" r:id="rId36"/>
    <p:sldId id="467" r:id="rId37"/>
    <p:sldId id="288" r:id="rId38"/>
    <p:sldId id="359" r:id="rId39"/>
    <p:sldId id="470" r:id="rId40"/>
    <p:sldId id="427" r:id="rId41"/>
    <p:sldId id="279" r:id="rId42"/>
    <p:sldId id="283" r:id="rId43"/>
    <p:sldId id="273" r:id="rId44"/>
    <p:sldId id="408" r:id="rId45"/>
    <p:sldId id="323" r:id="rId46"/>
    <p:sldId id="326" r:id="rId47"/>
    <p:sldId id="324" r:id="rId48"/>
    <p:sldId id="451" r:id="rId49"/>
    <p:sldId id="325" r:id="rId50"/>
    <p:sldId id="381" r:id="rId51"/>
    <p:sldId id="32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87"/>
    <p:restoredTop sz="95988"/>
  </p:normalViewPr>
  <p:slideViewPr>
    <p:cSldViewPr snapToGrid="0" snapToObjects="1">
      <p:cViewPr varScale="1">
        <p:scale>
          <a:sx n="107" d="100"/>
          <a:sy n="107" d="100"/>
        </p:scale>
        <p:origin x="111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DA67D-5808-2A4E-851B-570CAF38BAEE}" type="datetimeFigureOut">
              <a:rPr lang="en-US" smtClean="0"/>
              <a:t>6/30/21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CD432-04C3-B642-B2D7-938415FA3308}" type="slidenum">
              <a:rPr lang="en-US" smtClean="0"/>
              <a:t>‹#›</a:t>
            </a:fld>
            <a:endParaRPr lang="en-US"/>
          </a:p>
        </p:txBody>
      </p:sp>
    </p:spTree>
    <p:extLst>
      <p:ext uri="{BB962C8B-B14F-4D97-AF65-F5344CB8AC3E}">
        <p14:creationId xmlns:p14="http://schemas.microsoft.com/office/powerpoint/2010/main" val="3594205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CD432-04C3-B642-B2D7-938415FA3308}" type="slidenum">
              <a:rPr lang="en-US" smtClean="0"/>
              <a:t>1</a:t>
            </a:fld>
            <a:endParaRPr lang="en-US"/>
          </a:p>
        </p:txBody>
      </p:sp>
    </p:spTree>
    <p:extLst>
      <p:ext uri="{BB962C8B-B14F-4D97-AF65-F5344CB8AC3E}">
        <p14:creationId xmlns:p14="http://schemas.microsoft.com/office/powerpoint/2010/main" val="235370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 alignment for the Receptor Binding Domain (RBD) will be different. For most of the local alignments the students will observe that the bat and humans form one clade with the pangolin as the outgroup. For the subsequence range that represents the RBD, they will notice that the bat is an outgroup with the pangolin and humans forming a clade. </a:t>
            </a:r>
          </a:p>
        </p:txBody>
      </p:sp>
      <p:sp>
        <p:nvSpPr>
          <p:cNvPr id="4" name="Slide Number Placeholder 3"/>
          <p:cNvSpPr>
            <a:spLocks noGrp="1"/>
          </p:cNvSpPr>
          <p:nvPr>
            <p:ph type="sldNum" sz="quarter" idx="5"/>
          </p:nvPr>
        </p:nvSpPr>
        <p:spPr/>
        <p:txBody>
          <a:bodyPr/>
          <a:lstStyle/>
          <a:p>
            <a:fld id="{DB5CD432-04C3-B642-B2D7-938415FA3308}" type="slidenum">
              <a:rPr lang="en-US" smtClean="0"/>
              <a:t>19</a:t>
            </a:fld>
            <a:endParaRPr lang="en-US"/>
          </a:p>
        </p:txBody>
      </p:sp>
    </p:spTree>
    <p:extLst>
      <p:ext uri="{BB962C8B-B14F-4D97-AF65-F5344CB8AC3E}">
        <p14:creationId xmlns:p14="http://schemas.microsoft.com/office/powerpoint/2010/main" val="370330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lvl1pPr>
              <a:defRPr sz="1600">
                <a:latin typeface="Helvetica"/>
                <a:ea typeface="Helvetica"/>
                <a:cs typeface="Helvetica"/>
                <a:sym typeface="Helvetica"/>
              </a:defRPr>
            </a:lvl1pPr>
          </a:lstStyle>
          <a:p>
            <a:endParaRPr dirty="0"/>
          </a:p>
        </p:txBody>
      </p:sp>
    </p:spTree>
    <p:extLst>
      <p:ext uri="{BB962C8B-B14F-4D97-AF65-F5344CB8AC3E}">
        <p14:creationId xmlns:p14="http://schemas.microsoft.com/office/powerpoint/2010/main" val="117074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8F58EBF0-92D7-5E4E-8263-BEFBEED3B018}"/>
              </a:ext>
            </a:extLst>
          </p:cNvPr>
          <p:cNvSpPr>
            <a:spLocks noGrp="1" noRot="1" noChangeAspect="1" noChangeArrowheads="1" noTextEdit="1"/>
          </p:cNvSpPr>
          <p:nvPr>
            <p:ph type="sldImg"/>
          </p:nvPr>
        </p:nvSpPr>
        <p:spPr>
          <a:solidFill>
            <a:srgbClr val="FFFFFF"/>
          </a:solidFill>
          <a:ln/>
        </p:spPr>
      </p:sp>
      <p:sp>
        <p:nvSpPr>
          <p:cNvPr id="34818" name="Rectangle 2">
            <a:extLst>
              <a:ext uri="{FF2B5EF4-FFF2-40B4-BE49-F238E27FC236}">
                <a16:creationId xmlns:a16="http://schemas.microsoft.com/office/drawing/2014/main" id="{E30D8DA2-1CF5-9148-BDEE-CB5E300CE1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dirty="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107247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buClr>
                <a:srgbClr val="000000"/>
              </a:buClr>
            </a:pPr>
            <a:endParaRPr dirty="0"/>
          </a:p>
        </p:txBody>
      </p:sp>
    </p:spTree>
    <p:extLst>
      <p:ext uri="{BB962C8B-B14F-4D97-AF65-F5344CB8AC3E}">
        <p14:creationId xmlns:p14="http://schemas.microsoft.com/office/powerpoint/2010/main" val="4290652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changes are in the receptor binding domain of the Spike protein. Most of the mutations are missense</a:t>
            </a:r>
          </a:p>
        </p:txBody>
      </p:sp>
      <p:sp>
        <p:nvSpPr>
          <p:cNvPr id="4" name="Slide Number Placeholder 3"/>
          <p:cNvSpPr>
            <a:spLocks noGrp="1"/>
          </p:cNvSpPr>
          <p:nvPr>
            <p:ph type="sldNum" sz="quarter" idx="5"/>
          </p:nvPr>
        </p:nvSpPr>
        <p:spPr/>
        <p:txBody>
          <a:bodyPr/>
          <a:lstStyle/>
          <a:p>
            <a:fld id="{DB5CD432-04C3-B642-B2D7-938415FA3308}" type="slidenum">
              <a:rPr lang="en-US" smtClean="0"/>
              <a:t>29</a:t>
            </a:fld>
            <a:endParaRPr lang="en-US"/>
          </a:p>
        </p:txBody>
      </p:sp>
    </p:spTree>
    <p:extLst>
      <p:ext uri="{BB962C8B-B14F-4D97-AF65-F5344CB8AC3E}">
        <p14:creationId xmlns:p14="http://schemas.microsoft.com/office/powerpoint/2010/main" val="328068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more recent strains form one clade with the original 19A strain as the outgroup</a:t>
            </a:r>
          </a:p>
        </p:txBody>
      </p:sp>
      <p:sp>
        <p:nvSpPr>
          <p:cNvPr id="4" name="Slide Number Placeholder 3"/>
          <p:cNvSpPr>
            <a:spLocks noGrp="1"/>
          </p:cNvSpPr>
          <p:nvPr>
            <p:ph type="sldNum" sz="quarter" idx="5"/>
          </p:nvPr>
        </p:nvSpPr>
        <p:spPr/>
        <p:txBody>
          <a:bodyPr/>
          <a:lstStyle/>
          <a:p>
            <a:fld id="{DB5CD432-04C3-B642-B2D7-938415FA3308}" type="slidenum">
              <a:rPr lang="en-US" smtClean="0"/>
              <a:t>32</a:t>
            </a:fld>
            <a:endParaRPr lang="en-US"/>
          </a:p>
        </p:txBody>
      </p:sp>
    </p:spTree>
    <p:extLst>
      <p:ext uri="{BB962C8B-B14F-4D97-AF65-F5344CB8AC3E}">
        <p14:creationId xmlns:p14="http://schemas.microsoft.com/office/powerpoint/2010/main" val="290041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lvl1pPr>
              <a:defRPr sz="1600">
                <a:latin typeface="Helvetica"/>
                <a:ea typeface="Helvetica"/>
                <a:cs typeface="Helvetica"/>
                <a:sym typeface="Helvetica"/>
              </a:defRPr>
            </a:lvl1pPr>
          </a:lstStyle>
          <a:p>
            <a:r>
              <a:t>Alignments are given scores by scoring systems-for example in nucleotide alignment a +2 may be given for a match and -1 for a mismatch. In the case of protein alignments scores are given based on physico-chemical properties of amino acids</a:t>
            </a:r>
          </a:p>
        </p:txBody>
      </p:sp>
    </p:spTree>
    <p:extLst>
      <p:ext uri="{BB962C8B-B14F-4D97-AF65-F5344CB8AC3E}">
        <p14:creationId xmlns:p14="http://schemas.microsoft.com/office/powerpoint/2010/main" val="3523142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lvl1pPr defTabSz="457200">
              <a:defRPr>
                <a:latin typeface="Helvetica"/>
                <a:ea typeface="Helvetica"/>
                <a:cs typeface="Helvetica"/>
                <a:sym typeface="Helvetica"/>
              </a:defRPr>
            </a:lvl1pPr>
          </a:lstStyle>
          <a:p>
            <a:r>
              <a:t>However a distinction must be made between cladograms and phylograms. Cladograms show common ancestry, but do not indicate the amount of evolutionary "time" separating taxa</a:t>
            </a:r>
          </a:p>
        </p:txBody>
      </p:sp>
    </p:spTree>
    <p:extLst>
      <p:ext uri="{BB962C8B-B14F-4D97-AF65-F5344CB8AC3E}">
        <p14:creationId xmlns:p14="http://schemas.microsoft.com/office/powerpoint/2010/main" val="2127746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266C5ED0-360A-1940-8025-C5CCB6683D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18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18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18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18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1568AD7-775E-6C4A-8BE5-DB66B9B34D96}" type="slidenum">
              <a:rPr lang="en-US" altLang="en-US" sz="1300"/>
              <a:pPr>
                <a:spcBef>
                  <a:spcPct val="0"/>
                </a:spcBef>
              </a:pPr>
              <a:t>48</a:t>
            </a:fld>
            <a:endParaRPr lang="en-US" altLang="en-US" sz="1300"/>
          </a:p>
        </p:txBody>
      </p:sp>
      <p:sp>
        <p:nvSpPr>
          <p:cNvPr id="45058" name="Rectangle 2">
            <a:extLst>
              <a:ext uri="{FF2B5EF4-FFF2-40B4-BE49-F238E27FC236}">
                <a16:creationId xmlns:a16="http://schemas.microsoft.com/office/drawing/2014/main" id="{F32FFDFF-3957-0549-B4CB-95901475303E}"/>
              </a:ext>
            </a:extLst>
          </p:cNvPr>
          <p:cNvSpPr>
            <a:spLocks noGrp="1" noRot="1" noChangeAspect="1" noChangeArrowheads="1" noTextEdit="1"/>
          </p:cNvSpPr>
          <p:nvPr>
            <p:ph type="sldImg"/>
          </p:nvPr>
        </p:nvSpPr>
        <p:spPr>
          <a:solidFill>
            <a:srgbClr val="FFFFFF"/>
          </a:solidFill>
          <a:ln/>
        </p:spPr>
      </p:sp>
      <p:sp>
        <p:nvSpPr>
          <p:cNvPr id="45059" name="Rectangle 3">
            <a:extLst>
              <a:ext uri="{FF2B5EF4-FFF2-40B4-BE49-F238E27FC236}">
                <a16:creationId xmlns:a16="http://schemas.microsoft.com/office/drawing/2014/main" id="{5A6CEEB4-49EA-5F4A-92E9-5DC1D54439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7814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buClr>
                <a:srgbClr val="000000"/>
              </a:buClr>
            </a:pPr>
            <a:endParaRPr dirty="0"/>
          </a:p>
        </p:txBody>
      </p:sp>
    </p:spTree>
    <p:extLst>
      <p:ext uri="{BB962C8B-B14F-4D97-AF65-F5344CB8AC3E}">
        <p14:creationId xmlns:p14="http://schemas.microsoft.com/office/powerpoint/2010/main" val="206899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buClr>
                <a:srgbClr val="000000"/>
              </a:buClr>
            </a:pPr>
            <a:endParaRPr dirty="0"/>
          </a:p>
        </p:txBody>
      </p:sp>
    </p:spTree>
    <p:extLst>
      <p:ext uri="{BB962C8B-B14F-4D97-AF65-F5344CB8AC3E}">
        <p14:creationId xmlns:p14="http://schemas.microsoft.com/office/powerpoint/2010/main" val="358262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ADB89CE-2AD2-3C4B-94CC-04BD5A6FEA1F}"/>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3855C5D0-884A-E242-8BE1-D79158F569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1152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A1FA26C-6EA1-4447-A1E0-49F73EEB187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6AD8FDF-49FA-6743-86B0-10719B1251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485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5A43BAF-0C08-FC43-B005-F24DC29CC9BE}"/>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892DDDBC-B498-F249-A125-BD732A98F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725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genomic organization of SARS-CoV-2. The genome encodes two large genes ORF1a (yellow), ORF1b (blue), which encode 16 non-structural proteins (NSP1– NSP16). These NSPs are processed to form a replication–transcription complex (RTC) that is involved in genome transcription and replication. For example, NSP3 and NSP5 encode for Papain-like protease (PLP) and 3CL-protease, respectively. Both proteins function in polypeptides cleaving and block the host innate immune response. NSP12 encodes for RNA-dependent RNA polymerase (</a:t>
            </a:r>
            <a:r>
              <a:rPr lang="en-US" sz="1200" b="0" i="0" kern="1200" dirty="0" err="1">
                <a:solidFill>
                  <a:schemeClr val="tx1"/>
                </a:solidFill>
                <a:effectLst/>
                <a:latin typeface="+mn-lt"/>
                <a:ea typeface="+mn-ea"/>
                <a:cs typeface="+mn-cs"/>
              </a:rPr>
              <a:t>RdRp</a:t>
            </a:r>
            <a:r>
              <a:rPr lang="en-US" sz="1200" b="0" i="0" kern="1200" dirty="0">
                <a:solidFill>
                  <a:schemeClr val="tx1"/>
                </a:solidFill>
                <a:effectLst/>
                <a:latin typeface="+mn-lt"/>
                <a:ea typeface="+mn-ea"/>
                <a:cs typeface="+mn-cs"/>
              </a:rPr>
              <a:t>). NSP15 encodes for RNA helicase. The structural genes encode the structural proteins, spike (S) - involved in host entry, envelope (E) - virion assembly, membrane (M)- shaping virions, and nucleocapsid (N)-involved in packaging the RNA genome and in the virions and play roles in pathogenicity as an interferon (IFN) </a:t>
            </a:r>
            <a:r>
              <a:rPr lang="en-US" sz="1200" b="0" i="0" kern="1200" dirty="0" err="1">
                <a:solidFill>
                  <a:schemeClr val="tx1"/>
                </a:solidFill>
                <a:effectLst/>
                <a:latin typeface="+mn-lt"/>
                <a:ea typeface="+mn-ea"/>
                <a:cs typeface="+mn-cs"/>
              </a:rPr>
              <a:t>inhibito</a:t>
            </a:r>
            <a:r>
              <a:rPr lang="en-US" sz="1200" b="0" i="0" kern="1200" dirty="0">
                <a:solidFill>
                  <a:schemeClr val="tx1"/>
                </a:solidFill>
                <a:effectLst/>
                <a:latin typeface="+mn-lt"/>
                <a:ea typeface="+mn-ea"/>
                <a:cs typeface="+mn-cs"/>
              </a:rPr>
              <a:t>, highlighted in green. The accessory proteins (shades of grey) are unique to SARS-CoV-2 in terms of number, genomic organization, sequence, and function.</a:t>
            </a:r>
            <a:endParaRPr lang="en-US" dirty="0"/>
          </a:p>
          <a:p>
            <a:endParaRPr lang="en-US" dirty="0"/>
          </a:p>
        </p:txBody>
      </p:sp>
      <p:sp>
        <p:nvSpPr>
          <p:cNvPr id="4" name="Slide Number Placeholder 3"/>
          <p:cNvSpPr>
            <a:spLocks noGrp="1"/>
          </p:cNvSpPr>
          <p:nvPr>
            <p:ph type="sldNum" sz="quarter" idx="5"/>
          </p:nvPr>
        </p:nvSpPr>
        <p:spPr/>
        <p:txBody>
          <a:bodyPr/>
          <a:lstStyle/>
          <a:p>
            <a:fld id="{DB5CD432-04C3-B642-B2D7-938415FA3308}" type="slidenum">
              <a:rPr lang="en-US" smtClean="0"/>
              <a:t>8</a:t>
            </a:fld>
            <a:endParaRPr lang="en-US"/>
          </a:p>
        </p:txBody>
      </p:sp>
    </p:spTree>
    <p:extLst>
      <p:ext uri="{BB962C8B-B14F-4D97-AF65-F5344CB8AC3E}">
        <p14:creationId xmlns:p14="http://schemas.microsoft.com/office/powerpoint/2010/main" val="401253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buClr>
                <a:srgbClr val="000000"/>
              </a:buClr>
            </a:pPr>
            <a:endParaRPr dirty="0"/>
          </a:p>
        </p:txBody>
      </p:sp>
    </p:spTree>
    <p:extLst>
      <p:ext uri="{BB962C8B-B14F-4D97-AF65-F5344CB8AC3E}">
        <p14:creationId xmlns:p14="http://schemas.microsoft.com/office/powerpoint/2010/main" val="130446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two sequences - pangolin and bat SARS-CoV2</a:t>
            </a:r>
          </a:p>
        </p:txBody>
      </p:sp>
      <p:sp>
        <p:nvSpPr>
          <p:cNvPr id="4" name="Slide Number Placeholder 3"/>
          <p:cNvSpPr>
            <a:spLocks noGrp="1"/>
          </p:cNvSpPr>
          <p:nvPr>
            <p:ph type="sldNum" sz="quarter" idx="5"/>
          </p:nvPr>
        </p:nvSpPr>
        <p:spPr/>
        <p:txBody>
          <a:bodyPr/>
          <a:lstStyle/>
          <a:p>
            <a:fld id="{DB5CD432-04C3-B642-B2D7-938415FA3308}" type="slidenum">
              <a:rPr lang="en-US" smtClean="0"/>
              <a:t>12</a:t>
            </a:fld>
            <a:endParaRPr lang="en-US"/>
          </a:p>
        </p:txBody>
      </p:sp>
    </p:spTree>
    <p:extLst>
      <p:ext uri="{BB962C8B-B14F-4D97-AF65-F5344CB8AC3E}">
        <p14:creationId xmlns:p14="http://schemas.microsoft.com/office/powerpoint/2010/main" val="34102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0194-4E21-304E-BABC-7C3BC54C3C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D2B47-5CF0-6C48-A346-F69212CB9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87FBC-8E13-5B45-A90A-08D2B0C7CC88}"/>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5" name="Footer Placeholder 4">
            <a:extLst>
              <a:ext uri="{FF2B5EF4-FFF2-40B4-BE49-F238E27FC236}">
                <a16:creationId xmlns:a16="http://schemas.microsoft.com/office/drawing/2014/main" id="{2B9B6A95-EDB2-924A-A23A-B5B7FA7D4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BD5EA-263C-8E4C-BBDE-720758629251}"/>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192300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F548-1D90-BF41-B1E2-5042A04C6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AEB63-2426-634A-8E19-AAA018A944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D6153-3316-9341-9C4A-11B502A648AE}"/>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5" name="Footer Placeholder 4">
            <a:extLst>
              <a:ext uri="{FF2B5EF4-FFF2-40B4-BE49-F238E27FC236}">
                <a16:creationId xmlns:a16="http://schemas.microsoft.com/office/drawing/2014/main" id="{4BECC010-532B-834F-A8BA-639837E22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40F5A-D6DD-554C-98FB-E2E5C78D20AA}"/>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60326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450A8C-BA8E-274D-8055-473D84924D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80BAC1-1ED5-2A48-8EE9-D1D733A9A0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FA21D-EB1B-6548-B280-3A5AD08B8B25}"/>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5" name="Footer Placeholder 4">
            <a:extLst>
              <a:ext uri="{FF2B5EF4-FFF2-40B4-BE49-F238E27FC236}">
                <a16:creationId xmlns:a16="http://schemas.microsoft.com/office/drawing/2014/main" id="{98532FC7-6AAF-BD4E-9C2A-AF3AD5E7A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C1176-EA58-C942-A20C-B0C14D516EF5}"/>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98801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88196128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62863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1273" y="537882"/>
            <a:ext cx="9421091"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6F944C2-D3ED-9049-8228-3D2BF221C384}"/>
              </a:ext>
            </a:extLst>
          </p:cNvPr>
          <p:cNvSpPr>
            <a:spLocks noGrp="1" noChangeArrowheads="1"/>
          </p:cNvSpPr>
          <p:nvPr>
            <p:ph type="dt" sz="half" idx="10"/>
          </p:nvPr>
        </p:nvSpPr>
        <p:spPr>
          <a:ln/>
        </p:spPr>
        <p:txBody>
          <a:bodyPr/>
          <a:lstStyle>
            <a:lvl1pPr>
              <a:defRPr/>
            </a:lvl1pPr>
          </a:lstStyle>
          <a:p>
            <a:pPr>
              <a:defRPr/>
            </a:pPr>
            <a:fld id="{D546A978-C285-8749-8AEC-FBB06A3BD101}" type="datetime1">
              <a:rPr lang="en-US"/>
              <a:pPr>
                <a:defRPr/>
              </a:pPr>
              <a:t>6/30/21</a:t>
            </a:fld>
            <a:endParaRPr lang="en-US"/>
          </a:p>
        </p:txBody>
      </p:sp>
      <p:sp>
        <p:nvSpPr>
          <p:cNvPr id="4" name="Rectangle 5">
            <a:extLst>
              <a:ext uri="{FF2B5EF4-FFF2-40B4-BE49-F238E27FC236}">
                <a16:creationId xmlns:a16="http://schemas.microsoft.com/office/drawing/2014/main" id="{3B69901E-EDA4-CB46-B878-C8B81AC116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D495A3F-C869-9543-8CB0-517DF3C69095}"/>
              </a:ext>
            </a:extLst>
          </p:cNvPr>
          <p:cNvSpPr>
            <a:spLocks noGrp="1" noChangeArrowheads="1"/>
          </p:cNvSpPr>
          <p:nvPr>
            <p:ph type="sldNum" sz="quarter" idx="12"/>
          </p:nvPr>
        </p:nvSpPr>
        <p:spPr>
          <a:ln/>
        </p:spPr>
        <p:txBody>
          <a:bodyPr/>
          <a:lstStyle>
            <a:lvl1pPr>
              <a:defRPr/>
            </a:lvl1pPr>
          </a:lstStyle>
          <a:p>
            <a:fld id="{D577C26B-6B1B-DC4D-BE18-BB05D23302FD}" type="slidenum">
              <a:rPr lang="en-US" altLang="en-US"/>
              <a:pPr/>
              <a:t>‹#›</a:t>
            </a:fld>
            <a:endParaRPr lang="en-US" altLang="en-US"/>
          </a:p>
        </p:txBody>
      </p:sp>
    </p:spTree>
    <p:extLst>
      <p:ext uri="{BB962C8B-B14F-4D97-AF65-F5344CB8AC3E}">
        <p14:creationId xmlns:p14="http://schemas.microsoft.com/office/powerpoint/2010/main" val="1644812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half" idx="13"/>
          </p:nvPr>
        </p:nvSpPr>
        <p:spPr>
          <a:xfrm>
            <a:off x="6679406" y="1134070"/>
            <a:ext cx="3952875" cy="4449897"/>
          </a:xfrm>
          <a:prstGeom prst="rect">
            <a:avLst/>
          </a:prstGeom>
        </p:spPr>
        <p:txBody>
          <a:bodyPr lIns="91439" tIns="45719" rIns="91439" bIns="45719" anchor="t"/>
          <a:lstStyle/>
          <a:p>
            <a:endParaRPr/>
          </a:p>
        </p:txBody>
      </p:sp>
      <p:sp>
        <p:nvSpPr>
          <p:cNvPr id="88" name="Title Text"/>
          <p:cNvSpPr txBox="1">
            <a:spLocks noGrp="1"/>
          </p:cNvSpPr>
          <p:nvPr>
            <p:ph type="title"/>
          </p:nvPr>
        </p:nvSpPr>
        <p:spPr>
          <a:xfrm>
            <a:off x="595312" y="991195"/>
            <a:ext cx="5500688" cy="2321719"/>
          </a:xfrm>
          <a:prstGeom prst="rect">
            <a:avLst/>
          </a:prstGeom>
        </p:spPr>
        <p:txBody>
          <a:bodyPr anchor="b"/>
          <a:lstStyle>
            <a:lvl1pPr>
              <a:defRPr sz="4922"/>
            </a:lvl1pPr>
          </a:lstStyle>
          <a:p>
            <a:r>
              <a:t>Title Text</a:t>
            </a:r>
          </a:p>
        </p:txBody>
      </p:sp>
      <p:sp>
        <p:nvSpPr>
          <p:cNvPr id="89" name="Body Level One…"/>
          <p:cNvSpPr txBox="1">
            <a:spLocks noGrp="1"/>
          </p:cNvSpPr>
          <p:nvPr>
            <p:ph type="body" sz="quarter" idx="1"/>
          </p:nvPr>
        </p:nvSpPr>
        <p:spPr>
          <a:xfrm>
            <a:off x="595312" y="3366492"/>
            <a:ext cx="5500688" cy="2321719"/>
          </a:xfrm>
          <a:prstGeom prst="rect">
            <a:avLst/>
          </a:prstGeom>
        </p:spPr>
        <p:txBody>
          <a:bodyPr anchor="t"/>
          <a:lstStyle>
            <a:lvl1pPr marL="0" indent="0" algn="ctr">
              <a:spcBef>
                <a:spcPts val="0"/>
              </a:spcBef>
              <a:buSzTx/>
              <a:buNone/>
              <a:defRPr sz="2391"/>
            </a:lvl1pPr>
            <a:lvl2pPr marL="0" indent="0" algn="ctr">
              <a:spcBef>
                <a:spcPts val="0"/>
              </a:spcBef>
              <a:buSzTx/>
              <a:buNone/>
              <a:defRPr sz="2391"/>
            </a:lvl2pPr>
            <a:lvl3pPr marL="0" indent="0" algn="ctr">
              <a:spcBef>
                <a:spcPts val="0"/>
              </a:spcBef>
              <a:buSzTx/>
              <a:buNone/>
              <a:defRPr sz="2391"/>
            </a:lvl3pPr>
            <a:lvl4pPr marL="0" indent="0" algn="ctr">
              <a:spcBef>
                <a:spcPts val="0"/>
              </a:spcBef>
              <a:buSzTx/>
              <a:buNone/>
              <a:defRPr sz="2391"/>
            </a:lvl4pPr>
            <a:lvl5pPr marL="0" indent="0" algn="ctr">
              <a:spcBef>
                <a:spcPts val="0"/>
              </a:spcBef>
              <a:buSzTx/>
              <a:buNone/>
              <a:defRPr sz="2391"/>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38646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9CDE-AC19-C94E-ACE0-8360C65DD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81A20-792F-2248-894B-D7C60E97E7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392D2-D553-4F48-9C81-BA9A8D1BFCC2}"/>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5" name="Footer Placeholder 4">
            <a:extLst>
              <a:ext uri="{FF2B5EF4-FFF2-40B4-BE49-F238E27FC236}">
                <a16:creationId xmlns:a16="http://schemas.microsoft.com/office/drawing/2014/main" id="{456BCD59-E78C-3744-874B-99019C9F1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AAD74-7BC0-9D47-B5A5-1C8CFCBE923B}"/>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53114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2A5A-EC9B-EE4C-B1DF-D8E08121E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2A41A1-3CE5-8548-AF32-0086C510C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7DCBB-E9A2-9E40-9E56-0F0B53DE37C9}"/>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5" name="Footer Placeholder 4">
            <a:extLst>
              <a:ext uri="{FF2B5EF4-FFF2-40B4-BE49-F238E27FC236}">
                <a16:creationId xmlns:a16="http://schemas.microsoft.com/office/drawing/2014/main" id="{52052256-64AF-2D41-8CB0-6B6B4D66F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B3A51-F3DA-8A47-A5C7-CBF272A63082}"/>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3975734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DB5F-CF2F-EB4C-ABE5-FE0AC7099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F1738-E0EF-C44F-B72A-28C6140858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A15CF5-44B8-BF4D-8DB3-37D9C7460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0F807-15EB-534F-9BE8-4FF08CA68580}"/>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6" name="Footer Placeholder 5">
            <a:extLst>
              <a:ext uri="{FF2B5EF4-FFF2-40B4-BE49-F238E27FC236}">
                <a16:creationId xmlns:a16="http://schemas.microsoft.com/office/drawing/2014/main" id="{DED9EBA0-7A17-9C42-87EC-7F940BB10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705FD-B561-5344-8BA6-3885B871345B}"/>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173949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C524-6149-6249-8DC0-FEF6F07489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9E12ED-5075-B84C-A9F3-DEA741F67A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3DA86D-BE65-614E-8137-86D705D7F8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8A8D4E-9333-6E47-B6A2-12C2B9700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A61ACC-8626-7942-A3C0-A6857384C7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9087E3-96A3-4E4C-BC5B-BA5600F615BF}"/>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8" name="Footer Placeholder 7">
            <a:extLst>
              <a:ext uri="{FF2B5EF4-FFF2-40B4-BE49-F238E27FC236}">
                <a16:creationId xmlns:a16="http://schemas.microsoft.com/office/drawing/2014/main" id="{CF2DCF39-FE54-D74C-B5F6-EFAB17F1B1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D25BA-25D6-864C-895F-BA42B6EE27FA}"/>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199859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2769-B21E-8F4D-801E-6F19C6241C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047B4-F82D-854A-BE0F-0874AFF15AEF}"/>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4" name="Footer Placeholder 3">
            <a:extLst>
              <a:ext uri="{FF2B5EF4-FFF2-40B4-BE49-F238E27FC236}">
                <a16:creationId xmlns:a16="http://schemas.microsoft.com/office/drawing/2014/main" id="{51000DC3-C8F2-364C-ADCA-BE4F041B2E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AE417-954F-DB46-935C-2F2CDD064802}"/>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281869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106BF-9068-E54A-BF62-8169E20E84AC}"/>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3" name="Footer Placeholder 2">
            <a:extLst>
              <a:ext uri="{FF2B5EF4-FFF2-40B4-BE49-F238E27FC236}">
                <a16:creationId xmlns:a16="http://schemas.microsoft.com/office/drawing/2014/main" id="{4DCE1402-849A-0C4B-9F79-C83D4715EF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DEA0B-B8B0-2F4C-96EB-8CC054380C3C}"/>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186391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B53E-73AA-6F42-823F-F33C7D7A3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BE10A0-F8D8-E142-BA8B-8767DC31A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5D6C49-B216-774D-8413-833E4E0A1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41C4F-1913-584A-BB70-A233EB0DAE0D}"/>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6" name="Footer Placeholder 5">
            <a:extLst>
              <a:ext uri="{FF2B5EF4-FFF2-40B4-BE49-F238E27FC236}">
                <a16:creationId xmlns:a16="http://schemas.microsoft.com/office/drawing/2014/main" id="{D78983AE-9935-6A49-AD5D-DC6C1CFDCA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0A99E-C3E5-9646-A7B9-D30A282D33F1}"/>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353686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4114-0143-7842-A5A0-30E7CE431E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656152-54D0-9242-B5D7-51F838EDA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F5F2F3-88E7-3141-925F-948244411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B2EC7-3513-234A-A8F5-94099B06F149}"/>
              </a:ext>
            </a:extLst>
          </p:cNvPr>
          <p:cNvSpPr>
            <a:spLocks noGrp="1"/>
          </p:cNvSpPr>
          <p:nvPr>
            <p:ph type="dt" sz="half" idx="10"/>
          </p:nvPr>
        </p:nvSpPr>
        <p:spPr/>
        <p:txBody>
          <a:bodyPr/>
          <a:lstStyle/>
          <a:p>
            <a:fld id="{81590BE2-4701-6D43-9C75-BC1466F9D5EA}" type="datetimeFigureOut">
              <a:rPr lang="en-US" smtClean="0"/>
              <a:t>6/30/21</a:t>
            </a:fld>
            <a:endParaRPr lang="en-US"/>
          </a:p>
        </p:txBody>
      </p:sp>
      <p:sp>
        <p:nvSpPr>
          <p:cNvPr id="6" name="Footer Placeholder 5">
            <a:extLst>
              <a:ext uri="{FF2B5EF4-FFF2-40B4-BE49-F238E27FC236}">
                <a16:creationId xmlns:a16="http://schemas.microsoft.com/office/drawing/2014/main" id="{04C8B435-6BD2-874C-ADA0-1DB4A6C8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C4670-7EFB-9B49-9E28-A0F50BBB49B2}"/>
              </a:ext>
            </a:extLst>
          </p:cNvPr>
          <p:cNvSpPr>
            <a:spLocks noGrp="1"/>
          </p:cNvSpPr>
          <p:nvPr>
            <p:ph type="sldNum" sz="quarter" idx="12"/>
          </p:nvPr>
        </p:nvSpPr>
        <p:spPr/>
        <p:txBody>
          <a:bodyPr/>
          <a:lstStyle/>
          <a:p>
            <a:fld id="{230C3F35-8C95-204D-AA65-278B06B238C1}" type="slidenum">
              <a:rPr lang="en-US" smtClean="0"/>
              <a:t>‹#›</a:t>
            </a:fld>
            <a:endParaRPr lang="en-US"/>
          </a:p>
        </p:txBody>
      </p:sp>
    </p:spTree>
    <p:extLst>
      <p:ext uri="{BB962C8B-B14F-4D97-AF65-F5344CB8AC3E}">
        <p14:creationId xmlns:p14="http://schemas.microsoft.com/office/powerpoint/2010/main" val="3659094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89BBDC-2E5E-FF48-92AB-6957D9138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CE8825-D323-484B-81A6-85B97CF342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6A6E9-1ABB-ED4B-84C7-DE45BDA9A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90BE2-4701-6D43-9C75-BC1466F9D5EA}" type="datetimeFigureOut">
              <a:rPr lang="en-US" smtClean="0"/>
              <a:t>6/30/21</a:t>
            </a:fld>
            <a:endParaRPr lang="en-US"/>
          </a:p>
        </p:txBody>
      </p:sp>
      <p:sp>
        <p:nvSpPr>
          <p:cNvPr id="5" name="Footer Placeholder 4">
            <a:extLst>
              <a:ext uri="{FF2B5EF4-FFF2-40B4-BE49-F238E27FC236}">
                <a16:creationId xmlns:a16="http://schemas.microsoft.com/office/drawing/2014/main" id="{836030E5-9760-5044-B3F8-4AF5E4157F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8AA7C-B7FF-784B-91E6-E4BCDBAFE9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C3F35-8C95-204D-AA65-278B06B238C1}" type="slidenum">
              <a:rPr lang="en-US" smtClean="0"/>
              <a:t>‹#›</a:t>
            </a:fld>
            <a:endParaRPr lang="en-US"/>
          </a:p>
        </p:txBody>
      </p:sp>
    </p:spTree>
    <p:extLst>
      <p:ext uri="{BB962C8B-B14F-4D97-AF65-F5344CB8AC3E}">
        <p14:creationId xmlns:p14="http://schemas.microsoft.com/office/powerpoint/2010/main" val="259002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6.tif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6.tif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6.tif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ebi.ac.uk/interpro/search/sequen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phylogeny.fr/phylogeny.cgi" TargetMode="External"/><Relationship Id="rId2" Type="http://schemas.openxmlformats.org/officeDocument/2006/relationships/hyperlink" Target="https://www.ebi.ac.uk/Tools/msa/clustal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my.gallaudet.edu/gaurav-arora" TargetMode="External"/><Relationship Id="rId2" Type="http://schemas.openxmlformats.org/officeDocument/2006/relationships/hyperlink" Target="mailto:gaurav.arora@gallaudet.edu" TargetMode="External"/><Relationship Id="rId1" Type="http://schemas.openxmlformats.org/officeDocument/2006/relationships/slideLayout" Target="../slideLayouts/slideLayout2.xml"/><Relationship Id="rId4" Type="http://schemas.openxmlformats.org/officeDocument/2006/relationships/hyperlink" Target="https://qubeshub.org/community/groups/genomesolve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hyperlink" Target="https://sciencecases.lib.buffalo.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3.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0.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hyperlink" Target="https://sciencecases.lib.buffalo.edu/"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sciencecases.lib.buffalo.edu/"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9.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oronavirus_disease"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3917156" y="2268141"/>
            <a:ext cx="4357688" cy="9376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lvl1pPr>
              <a:defRPr b="1">
                <a:latin typeface="Calibri"/>
                <a:ea typeface="Calibri"/>
                <a:cs typeface="Calibri"/>
                <a:sym typeface="Calibri"/>
              </a:defRPr>
            </a:lvl1pPr>
          </a:lstStyle>
          <a:p>
            <a:pPr lvl="0">
              <a:defRPr sz="1800" b="0"/>
            </a:pPr>
            <a:endParaRPr sz="2953" dirty="0"/>
          </a:p>
        </p:txBody>
      </p:sp>
      <p:sp>
        <p:nvSpPr>
          <p:cNvPr id="2" name="TextBox 1">
            <a:extLst>
              <a:ext uri="{FF2B5EF4-FFF2-40B4-BE49-F238E27FC236}">
                <a16:creationId xmlns:a16="http://schemas.microsoft.com/office/drawing/2014/main" id="{22F3162D-28CE-1847-A1A2-0E87EEFEB452}"/>
              </a:ext>
            </a:extLst>
          </p:cNvPr>
          <p:cNvSpPr txBox="1"/>
          <p:nvPr/>
        </p:nvSpPr>
        <p:spPr>
          <a:xfrm>
            <a:off x="748145" y="1823524"/>
            <a:ext cx="10695709" cy="14263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sz="4400" b="1" dirty="0"/>
              <a:t>Using Bioinformatics activities to understand the Past and Present of SARS-CoV2 </a:t>
            </a:r>
            <a:endParaRPr lang="en-US" sz="4400" b="1" dirty="0">
              <a:solidFill>
                <a:srgbClr val="000000"/>
              </a:solidFill>
              <a:latin typeface="Calibri" panose="020F0502020204030204" pitchFamily="34" charset="0"/>
              <a:cs typeface="Calibri" panose="020F0502020204030204" pitchFamily="34" charset="0"/>
              <a:sym typeface="Gill Sans"/>
            </a:endParaRPr>
          </a:p>
        </p:txBody>
      </p:sp>
      <p:sp>
        <p:nvSpPr>
          <p:cNvPr id="5" name="TextBox 4">
            <a:extLst>
              <a:ext uri="{FF2B5EF4-FFF2-40B4-BE49-F238E27FC236}">
                <a16:creationId xmlns:a16="http://schemas.microsoft.com/office/drawing/2014/main" id="{0A84E6BF-974E-2D43-B14E-14A33E02C38C}"/>
              </a:ext>
            </a:extLst>
          </p:cNvPr>
          <p:cNvSpPr txBox="1"/>
          <p:nvPr/>
        </p:nvSpPr>
        <p:spPr>
          <a:xfrm>
            <a:off x="1503218" y="5137103"/>
            <a:ext cx="8797636" cy="707886"/>
          </a:xfrm>
          <a:prstGeom prst="rect">
            <a:avLst/>
          </a:prstGeom>
          <a:noFill/>
        </p:spPr>
        <p:txBody>
          <a:bodyPr wrap="square" rtlCol="0">
            <a:spAutoFit/>
          </a:bodyPr>
          <a:lstStyle/>
          <a:p>
            <a:pPr algn="ctr"/>
            <a:r>
              <a:rPr lang="en-US" sz="2000" dirty="0"/>
              <a:t>Dr. Gaurav Arora (        @ga77_Prof)     </a:t>
            </a:r>
          </a:p>
          <a:p>
            <a:pPr algn="ctr"/>
            <a:r>
              <a:rPr lang="en-US" sz="2000" dirty="0"/>
              <a:t>Associate Professor of Biology</a:t>
            </a:r>
          </a:p>
        </p:txBody>
      </p:sp>
      <p:sp>
        <p:nvSpPr>
          <p:cNvPr id="6" name="TextBox 5">
            <a:extLst>
              <a:ext uri="{FF2B5EF4-FFF2-40B4-BE49-F238E27FC236}">
                <a16:creationId xmlns:a16="http://schemas.microsoft.com/office/drawing/2014/main" id="{E89D4BFA-4DE6-8440-BA75-449A920509B3}"/>
              </a:ext>
            </a:extLst>
          </p:cNvPr>
          <p:cNvSpPr txBox="1"/>
          <p:nvPr/>
        </p:nvSpPr>
        <p:spPr>
          <a:xfrm>
            <a:off x="1953490" y="3518438"/>
            <a:ext cx="7897091" cy="1200329"/>
          </a:xfrm>
          <a:prstGeom prst="rect">
            <a:avLst/>
          </a:prstGeom>
          <a:noFill/>
        </p:spPr>
        <p:txBody>
          <a:bodyPr wrap="square" rtlCol="0">
            <a:spAutoFit/>
          </a:bodyPr>
          <a:lstStyle/>
          <a:p>
            <a:pPr algn="ctr"/>
            <a:r>
              <a:rPr lang="en-US" sz="2400" dirty="0"/>
              <a:t>American Society of Microbiology Conference for Undergraduate Educators - Microbrew</a:t>
            </a:r>
          </a:p>
          <a:p>
            <a:pPr algn="ctr"/>
            <a:r>
              <a:rPr lang="en-US" sz="2400" dirty="0"/>
              <a:t>June 30</a:t>
            </a:r>
            <a:r>
              <a:rPr lang="en-US" sz="2400" baseline="30000" dirty="0"/>
              <a:t>th</a:t>
            </a:r>
            <a:r>
              <a:rPr lang="en-US" sz="2400" dirty="0"/>
              <a:t>, 2021 </a:t>
            </a:r>
          </a:p>
        </p:txBody>
      </p:sp>
      <p:pic>
        <p:nvPicPr>
          <p:cNvPr id="1026" name="Picture 2">
            <a:extLst>
              <a:ext uri="{FF2B5EF4-FFF2-40B4-BE49-F238E27FC236}">
                <a16:creationId xmlns:a16="http://schemas.microsoft.com/office/drawing/2014/main" id="{9057648E-ACB6-A741-BEB4-0E9004760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27173"/>
            <a:ext cx="3590925" cy="1426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868410-FFE1-744E-80EC-65A342C5B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5"/>
            <a:ext cx="4357688" cy="1674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FFCDAF9-5E42-4341-929C-833011965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035" y="5186293"/>
            <a:ext cx="424726" cy="30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035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B58D3-FD67-9243-A22A-0015F2218995}"/>
              </a:ext>
            </a:extLst>
          </p:cNvPr>
          <p:cNvSpPr>
            <a:spLocks noGrp="1"/>
          </p:cNvSpPr>
          <p:nvPr>
            <p:ph idx="1"/>
          </p:nvPr>
        </p:nvSpPr>
        <p:spPr/>
        <p:txBody>
          <a:bodyPr>
            <a:normAutofit/>
          </a:bodyPr>
          <a:lstStyle/>
          <a:p>
            <a:pPr marL="0" indent="0" algn="ctr">
              <a:buNone/>
            </a:pPr>
            <a:endParaRPr lang="en-US" sz="4400" b="1" dirty="0"/>
          </a:p>
          <a:p>
            <a:pPr marL="0" indent="0" algn="ctr">
              <a:buNone/>
            </a:pPr>
            <a:r>
              <a:rPr lang="en-US" sz="4400" b="1" dirty="0"/>
              <a:t>What are the origins of some of the genes of the Human SARS CoV2?</a:t>
            </a:r>
          </a:p>
        </p:txBody>
      </p:sp>
    </p:spTree>
    <p:extLst>
      <p:ext uri="{BB962C8B-B14F-4D97-AF65-F5344CB8AC3E}">
        <p14:creationId xmlns:p14="http://schemas.microsoft.com/office/powerpoint/2010/main" val="3050889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37A0FF89-B958-6749-ADB7-0269FB828CB1}"/>
              </a:ext>
            </a:extLst>
          </p:cNvPr>
          <p:cNvSpPr>
            <a:spLocks noGrp="1" noChangeArrowheads="1"/>
          </p:cNvSpPr>
          <p:nvPr>
            <p:ph idx="1"/>
          </p:nvPr>
        </p:nvSpPr>
        <p:spPr bwMode="auto">
          <a:xfrm>
            <a:off x="838200" y="1825625"/>
            <a:ext cx="10515600" cy="338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en-US" altLang="en-US" sz="3200" dirty="0">
                <a:latin typeface="Calibri" panose="020F0502020204030204" pitchFamily="34" charset="0"/>
              </a:rPr>
              <a:t>A file with the protein sequences of three SARS CoV2 proteins</a:t>
            </a:r>
          </a:p>
          <a:p>
            <a:r>
              <a:rPr lang="en-US" altLang="en-US" sz="3200" dirty="0">
                <a:latin typeface="Calibri" panose="020F0502020204030204" pitchFamily="34" charset="0"/>
              </a:rPr>
              <a:t>Excel file with subsequence numbers</a:t>
            </a:r>
          </a:p>
          <a:p>
            <a:r>
              <a:rPr lang="en-US" altLang="en-US" sz="3200" dirty="0">
                <a:latin typeface="Calibri" panose="020F0502020204030204" pitchFamily="34" charset="0"/>
              </a:rPr>
              <a:t>Homology search tool BLAST</a:t>
            </a:r>
          </a:p>
          <a:p>
            <a:r>
              <a:rPr lang="en-US" altLang="en-US" sz="3200" dirty="0">
                <a:latin typeface="Calibri" panose="020F0502020204030204" pitchFamily="34" charset="0"/>
              </a:rPr>
              <a:t>Global and Local Alignments</a:t>
            </a:r>
          </a:p>
          <a:p>
            <a:r>
              <a:rPr lang="en-US" altLang="en-US" sz="3200" dirty="0">
                <a:latin typeface="Calibri" panose="020F0502020204030204" pitchFamily="34" charset="0"/>
              </a:rPr>
              <a:t>Create phylogenetic trees</a:t>
            </a:r>
          </a:p>
        </p:txBody>
      </p:sp>
      <p:sp>
        <p:nvSpPr>
          <p:cNvPr id="7" name="Rectangle 2">
            <a:extLst>
              <a:ext uri="{FF2B5EF4-FFF2-40B4-BE49-F238E27FC236}">
                <a16:creationId xmlns:a16="http://schemas.microsoft.com/office/drawing/2014/main" id="{D2126CA7-B0B4-494D-805C-AE4770CA7640}"/>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Data and Tools</a:t>
            </a:r>
          </a:p>
        </p:txBody>
      </p:sp>
    </p:spTree>
    <p:extLst>
      <p:ext uri="{BB962C8B-B14F-4D97-AF65-F5344CB8AC3E}">
        <p14:creationId xmlns:p14="http://schemas.microsoft.com/office/powerpoint/2010/main" val="308345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FF303-5CED-3144-B070-632C39317F30}"/>
              </a:ext>
            </a:extLst>
          </p:cNvPr>
          <p:cNvPicPr>
            <a:picLocks noChangeAspect="1"/>
          </p:cNvPicPr>
          <p:nvPr/>
        </p:nvPicPr>
        <p:blipFill>
          <a:blip r:embed="rId3"/>
          <a:stretch>
            <a:fillRect/>
          </a:stretch>
        </p:blipFill>
        <p:spPr>
          <a:xfrm>
            <a:off x="1896717" y="1228725"/>
            <a:ext cx="8398565" cy="5354638"/>
          </a:xfrm>
          <a:prstGeom prst="rect">
            <a:avLst/>
          </a:prstGeom>
        </p:spPr>
      </p:pic>
      <p:sp>
        <p:nvSpPr>
          <p:cNvPr id="7" name="TextBox 6">
            <a:extLst>
              <a:ext uri="{FF2B5EF4-FFF2-40B4-BE49-F238E27FC236}">
                <a16:creationId xmlns:a16="http://schemas.microsoft.com/office/drawing/2014/main" id="{587B8C88-8FC4-0243-ABE8-BB21991681E9}"/>
              </a:ext>
            </a:extLst>
          </p:cNvPr>
          <p:cNvSpPr txBox="1"/>
          <p:nvPr/>
        </p:nvSpPr>
        <p:spPr>
          <a:xfrm>
            <a:off x="0" y="2157413"/>
            <a:ext cx="2085975" cy="923330"/>
          </a:xfrm>
          <a:prstGeom prst="rect">
            <a:avLst/>
          </a:prstGeom>
          <a:noFill/>
        </p:spPr>
        <p:txBody>
          <a:bodyPr wrap="square" rtlCol="0">
            <a:spAutoFit/>
          </a:bodyPr>
          <a:lstStyle/>
          <a:p>
            <a:r>
              <a:rPr lang="en-US" dirty="0"/>
              <a:t>Enter the Human SARS-Cov2 sequence</a:t>
            </a:r>
          </a:p>
        </p:txBody>
      </p:sp>
      <p:cxnSp>
        <p:nvCxnSpPr>
          <p:cNvPr id="9" name="Straight Arrow Connector 8">
            <a:extLst>
              <a:ext uri="{FF2B5EF4-FFF2-40B4-BE49-F238E27FC236}">
                <a16:creationId xmlns:a16="http://schemas.microsoft.com/office/drawing/2014/main" id="{6D08F155-622B-BF47-A1A7-37AC4ADF8014}"/>
              </a:ext>
            </a:extLst>
          </p:cNvPr>
          <p:cNvCxnSpPr/>
          <p:nvPr/>
        </p:nvCxnSpPr>
        <p:spPr>
          <a:xfrm>
            <a:off x="1896717" y="26146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0DBB4D-E243-7143-B83F-35EE47E830CE}"/>
              </a:ext>
            </a:extLst>
          </p:cNvPr>
          <p:cNvSpPr txBox="1"/>
          <p:nvPr/>
        </p:nvSpPr>
        <p:spPr>
          <a:xfrm>
            <a:off x="0" y="4370388"/>
            <a:ext cx="2085975" cy="646331"/>
          </a:xfrm>
          <a:prstGeom prst="rect">
            <a:avLst/>
          </a:prstGeom>
          <a:noFill/>
        </p:spPr>
        <p:txBody>
          <a:bodyPr wrap="square" rtlCol="0">
            <a:spAutoFit/>
          </a:bodyPr>
          <a:lstStyle/>
          <a:p>
            <a:r>
              <a:rPr lang="en-US" dirty="0"/>
              <a:t>Enter the remaining two sequences</a:t>
            </a:r>
          </a:p>
        </p:txBody>
      </p:sp>
      <p:cxnSp>
        <p:nvCxnSpPr>
          <p:cNvPr id="8" name="Straight Arrow Connector 7">
            <a:extLst>
              <a:ext uri="{FF2B5EF4-FFF2-40B4-BE49-F238E27FC236}">
                <a16:creationId xmlns:a16="http://schemas.microsoft.com/office/drawing/2014/main" id="{E5E8A55A-F938-D848-9F83-DC602353EEC3}"/>
              </a:ext>
            </a:extLst>
          </p:cNvPr>
          <p:cNvCxnSpPr/>
          <p:nvPr/>
        </p:nvCxnSpPr>
        <p:spPr>
          <a:xfrm>
            <a:off x="1981200" y="45704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424482-B4AF-1F48-869A-67974C359F3D}"/>
              </a:ext>
            </a:extLst>
          </p:cNvPr>
          <p:cNvSpPr/>
          <p:nvPr/>
        </p:nvSpPr>
        <p:spPr>
          <a:xfrm>
            <a:off x="1981200" y="3429000"/>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FD98E6E-5E7C-3346-A860-A264FE7826DB}"/>
              </a:ext>
            </a:extLst>
          </p:cNvPr>
          <p:cNvCxnSpPr/>
          <p:nvPr/>
        </p:nvCxnSpPr>
        <p:spPr>
          <a:xfrm>
            <a:off x="1247775" y="6408738"/>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895A7F-12B0-4640-9F54-05B207CB8FC1}"/>
              </a:ext>
            </a:extLst>
          </p:cNvPr>
          <p:cNvSpPr txBox="1"/>
          <p:nvPr/>
        </p:nvSpPr>
        <p:spPr>
          <a:xfrm>
            <a:off x="0" y="5913111"/>
            <a:ext cx="2085975" cy="369332"/>
          </a:xfrm>
          <a:prstGeom prst="rect">
            <a:avLst/>
          </a:prstGeom>
          <a:noFill/>
        </p:spPr>
        <p:txBody>
          <a:bodyPr wrap="square" rtlCol="0">
            <a:spAutoFit/>
          </a:bodyPr>
          <a:lstStyle/>
          <a:p>
            <a:r>
              <a:rPr lang="en-US" dirty="0"/>
              <a:t>Run BLAST</a:t>
            </a:r>
          </a:p>
        </p:txBody>
      </p:sp>
      <p:sp>
        <p:nvSpPr>
          <p:cNvPr id="13" name="Rectangle 2">
            <a:extLst>
              <a:ext uri="{FF2B5EF4-FFF2-40B4-BE49-F238E27FC236}">
                <a16:creationId xmlns:a16="http://schemas.microsoft.com/office/drawing/2014/main" id="{C0EC154E-6520-F64E-A0B2-EFF0E8BF9436}"/>
              </a:ext>
            </a:extLst>
          </p:cNvPr>
          <p:cNvSpPr txBox="1">
            <a:spLocks noChangeArrowheads="1"/>
          </p:cNvSpPr>
          <p:nvPr/>
        </p:nvSpPr>
        <p:spPr>
          <a:xfrm>
            <a:off x="2000250" y="0"/>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 Global Alignment (entire length of the sequence)</a:t>
            </a:r>
          </a:p>
        </p:txBody>
      </p:sp>
    </p:spTree>
    <p:extLst>
      <p:ext uri="{BB962C8B-B14F-4D97-AF65-F5344CB8AC3E}">
        <p14:creationId xmlns:p14="http://schemas.microsoft.com/office/powerpoint/2010/main" val="254096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A524C-FFB2-9741-A69A-922BA077A553}"/>
              </a:ext>
            </a:extLst>
          </p:cNvPr>
          <p:cNvPicPr>
            <a:picLocks noChangeAspect="1"/>
          </p:cNvPicPr>
          <p:nvPr/>
        </p:nvPicPr>
        <p:blipFill>
          <a:blip r:embed="rId2"/>
          <a:stretch>
            <a:fillRect/>
          </a:stretch>
        </p:blipFill>
        <p:spPr>
          <a:xfrm>
            <a:off x="0" y="1358260"/>
            <a:ext cx="11482096" cy="4775840"/>
          </a:xfrm>
          <a:prstGeom prst="rect">
            <a:avLst/>
          </a:prstGeom>
        </p:spPr>
      </p:pic>
      <p:sp>
        <p:nvSpPr>
          <p:cNvPr id="6" name="Oval 5">
            <a:extLst>
              <a:ext uri="{FF2B5EF4-FFF2-40B4-BE49-F238E27FC236}">
                <a16:creationId xmlns:a16="http://schemas.microsoft.com/office/drawing/2014/main" id="{A2261189-1BAB-D24C-8A0F-6C8F44889D52}"/>
              </a:ext>
            </a:extLst>
          </p:cNvPr>
          <p:cNvSpPr/>
          <p:nvPr/>
        </p:nvSpPr>
        <p:spPr>
          <a:xfrm>
            <a:off x="7215188" y="4558353"/>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3EBB7453-A34B-774B-8EEE-84F6052F0970}"/>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 Global Alignment</a:t>
            </a:r>
          </a:p>
        </p:txBody>
      </p:sp>
      <p:sp>
        <p:nvSpPr>
          <p:cNvPr id="3" name="Rectangle 2">
            <a:extLst>
              <a:ext uri="{FF2B5EF4-FFF2-40B4-BE49-F238E27FC236}">
                <a16:creationId xmlns:a16="http://schemas.microsoft.com/office/drawing/2014/main" id="{2CEF8321-5051-3D4A-B8C7-847C1F68B579}"/>
              </a:ext>
            </a:extLst>
          </p:cNvPr>
          <p:cNvSpPr/>
          <p:nvPr/>
        </p:nvSpPr>
        <p:spPr>
          <a:xfrm>
            <a:off x="3946007" y="5906869"/>
            <a:ext cx="4964501" cy="646331"/>
          </a:xfrm>
          <a:prstGeom prst="rect">
            <a:avLst/>
          </a:prstGeom>
        </p:spPr>
        <p:txBody>
          <a:bodyPr wrap="none">
            <a:spAutoFit/>
          </a:bodyPr>
          <a:lstStyle/>
          <a:p>
            <a:r>
              <a:rPr lang="en-US" sz="3600" b="1" dirty="0">
                <a:latin typeface="Calibri" panose="020F0502020204030204" pitchFamily="34" charset="0"/>
                <a:ea typeface="MS PGothic" charset="0"/>
                <a:cs typeface="Calibri" panose="020F0502020204030204" pitchFamily="34" charset="0"/>
              </a:rPr>
              <a:t>Please open in a new tab</a:t>
            </a:r>
            <a:endParaRPr lang="en-US" sz="3600" dirty="0"/>
          </a:p>
        </p:txBody>
      </p:sp>
    </p:spTree>
    <p:extLst>
      <p:ext uri="{BB962C8B-B14F-4D97-AF65-F5344CB8AC3E}">
        <p14:creationId xmlns:p14="http://schemas.microsoft.com/office/powerpoint/2010/main" val="45959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2E8E435-6F93-564D-9991-7C8D79BDB0F2}"/>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Phylogenetic Tree (open in a new tab) - Global Alignment</a:t>
            </a:r>
          </a:p>
        </p:txBody>
      </p:sp>
      <p:pic>
        <p:nvPicPr>
          <p:cNvPr id="6" name="Picture 5">
            <a:extLst>
              <a:ext uri="{FF2B5EF4-FFF2-40B4-BE49-F238E27FC236}">
                <a16:creationId xmlns:a16="http://schemas.microsoft.com/office/drawing/2014/main" id="{F7004DC6-0885-2D43-B4DD-154D14EB8039}"/>
              </a:ext>
            </a:extLst>
          </p:cNvPr>
          <p:cNvPicPr>
            <a:picLocks noChangeAspect="1"/>
          </p:cNvPicPr>
          <p:nvPr/>
        </p:nvPicPr>
        <p:blipFill>
          <a:blip r:embed="rId2"/>
          <a:stretch>
            <a:fillRect/>
          </a:stretch>
        </p:blipFill>
        <p:spPr>
          <a:xfrm>
            <a:off x="0" y="1573385"/>
            <a:ext cx="12049125" cy="3711230"/>
          </a:xfrm>
          <a:prstGeom prst="rect">
            <a:avLst/>
          </a:prstGeom>
        </p:spPr>
      </p:pic>
      <p:sp>
        <p:nvSpPr>
          <p:cNvPr id="7" name="TextBox 6">
            <a:extLst>
              <a:ext uri="{FF2B5EF4-FFF2-40B4-BE49-F238E27FC236}">
                <a16:creationId xmlns:a16="http://schemas.microsoft.com/office/drawing/2014/main" id="{A9DA174E-3008-B940-A882-0DB60D35A27A}"/>
              </a:ext>
            </a:extLst>
          </p:cNvPr>
          <p:cNvSpPr txBox="1"/>
          <p:nvPr/>
        </p:nvSpPr>
        <p:spPr>
          <a:xfrm>
            <a:off x="7734300" y="3982819"/>
            <a:ext cx="3184013" cy="369332"/>
          </a:xfrm>
          <a:prstGeom prst="rect">
            <a:avLst/>
          </a:prstGeom>
          <a:noFill/>
        </p:spPr>
        <p:txBody>
          <a:bodyPr wrap="none" rtlCol="0">
            <a:spAutoFit/>
          </a:bodyPr>
          <a:lstStyle/>
          <a:p>
            <a:r>
              <a:rPr lang="en-US" b="1" dirty="0"/>
              <a:t>Bats and Humans are one clade</a:t>
            </a:r>
          </a:p>
        </p:txBody>
      </p:sp>
      <p:sp>
        <p:nvSpPr>
          <p:cNvPr id="8" name="TextBox 7">
            <a:extLst>
              <a:ext uri="{FF2B5EF4-FFF2-40B4-BE49-F238E27FC236}">
                <a16:creationId xmlns:a16="http://schemas.microsoft.com/office/drawing/2014/main" id="{18FD897C-6C9A-2F4C-B8C3-8D691165B600}"/>
              </a:ext>
            </a:extLst>
          </p:cNvPr>
          <p:cNvSpPr txBox="1"/>
          <p:nvPr/>
        </p:nvSpPr>
        <p:spPr>
          <a:xfrm>
            <a:off x="6943725" y="1866900"/>
            <a:ext cx="2638425" cy="369332"/>
          </a:xfrm>
          <a:prstGeom prst="rect">
            <a:avLst/>
          </a:prstGeom>
          <a:noFill/>
        </p:spPr>
        <p:txBody>
          <a:bodyPr wrap="square" rtlCol="0">
            <a:spAutoFit/>
          </a:bodyPr>
          <a:lstStyle/>
          <a:p>
            <a:r>
              <a:rPr lang="en-US" b="1" dirty="0"/>
              <a:t>Pangolin is the outgroup</a:t>
            </a:r>
          </a:p>
        </p:txBody>
      </p:sp>
    </p:spTree>
    <p:extLst>
      <p:ext uri="{BB962C8B-B14F-4D97-AF65-F5344CB8AC3E}">
        <p14:creationId xmlns:p14="http://schemas.microsoft.com/office/powerpoint/2010/main" val="95035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EBB7453-A34B-774B-8EEE-84F6052F0970}"/>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a:t>
            </a:r>
          </a:p>
        </p:txBody>
      </p:sp>
      <p:sp>
        <p:nvSpPr>
          <p:cNvPr id="3" name="Rectangle 2">
            <a:extLst>
              <a:ext uri="{FF2B5EF4-FFF2-40B4-BE49-F238E27FC236}">
                <a16:creationId xmlns:a16="http://schemas.microsoft.com/office/drawing/2014/main" id="{2CEF8321-5051-3D4A-B8C7-847C1F68B579}"/>
              </a:ext>
            </a:extLst>
          </p:cNvPr>
          <p:cNvSpPr/>
          <p:nvPr/>
        </p:nvSpPr>
        <p:spPr>
          <a:xfrm>
            <a:off x="3545957" y="6211669"/>
            <a:ext cx="6380849" cy="646331"/>
          </a:xfrm>
          <a:prstGeom prst="rect">
            <a:avLst/>
          </a:prstGeom>
        </p:spPr>
        <p:txBody>
          <a:bodyPr wrap="none">
            <a:spAutoFit/>
          </a:bodyPr>
          <a:lstStyle/>
          <a:p>
            <a:r>
              <a:rPr lang="en-US" sz="3600" b="1" dirty="0">
                <a:latin typeface="Calibri" panose="020F0502020204030204" pitchFamily="34" charset="0"/>
                <a:ea typeface="MS PGothic" charset="0"/>
                <a:cs typeface="Calibri" panose="020F0502020204030204" pitchFamily="34" charset="0"/>
              </a:rPr>
              <a:t>Go back to the BLAST results tab</a:t>
            </a:r>
            <a:endParaRPr lang="en-US" sz="3600" dirty="0"/>
          </a:p>
        </p:txBody>
      </p:sp>
      <p:pic>
        <p:nvPicPr>
          <p:cNvPr id="4" name="Picture 3">
            <a:extLst>
              <a:ext uri="{FF2B5EF4-FFF2-40B4-BE49-F238E27FC236}">
                <a16:creationId xmlns:a16="http://schemas.microsoft.com/office/drawing/2014/main" id="{2573101C-BFCC-FA45-98AB-D7B886EC837D}"/>
              </a:ext>
            </a:extLst>
          </p:cNvPr>
          <p:cNvPicPr>
            <a:picLocks noChangeAspect="1"/>
          </p:cNvPicPr>
          <p:nvPr/>
        </p:nvPicPr>
        <p:blipFill>
          <a:blip r:embed="rId2"/>
          <a:stretch>
            <a:fillRect/>
          </a:stretch>
        </p:blipFill>
        <p:spPr>
          <a:xfrm>
            <a:off x="1171575" y="1168668"/>
            <a:ext cx="9529763" cy="4932095"/>
          </a:xfrm>
          <a:prstGeom prst="rect">
            <a:avLst/>
          </a:prstGeom>
        </p:spPr>
      </p:pic>
      <p:sp>
        <p:nvSpPr>
          <p:cNvPr id="5" name="Oval 4">
            <a:extLst>
              <a:ext uri="{FF2B5EF4-FFF2-40B4-BE49-F238E27FC236}">
                <a16:creationId xmlns:a16="http://schemas.microsoft.com/office/drawing/2014/main" id="{C19BDD88-232A-6745-8E48-1A2D4F233807}"/>
              </a:ext>
            </a:extLst>
          </p:cNvPr>
          <p:cNvSpPr/>
          <p:nvPr/>
        </p:nvSpPr>
        <p:spPr>
          <a:xfrm>
            <a:off x="2185988" y="1857375"/>
            <a:ext cx="871537" cy="400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46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FF303-5CED-3144-B070-632C39317F30}"/>
              </a:ext>
            </a:extLst>
          </p:cNvPr>
          <p:cNvPicPr>
            <a:picLocks noChangeAspect="1"/>
          </p:cNvPicPr>
          <p:nvPr/>
        </p:nvPicPr>
        <p:blipFill>
          <a:blip r:embed="rId2"/>
          <a:stretch>
            <a:fillRect/>
          </a:stretch>
        </p:blipFill>
        <p:spPr>
          <a:xfrm>
            <a:off x="1896717" y="1228725"/>
            <a:ext cx="8398565" cy="5354638"/>
          </a:xfrm>
          <a:prstGeom prst="rect">
            <a:avLst/>
          </a:prstGeom>
        </p:spPr>
      </p:pic>
      <p:sp>
        <p:nvSpPr>
          <p:cNvPr id="7" name="TextBox 6">
            <a:extLst>
              <a:ext uri="{FF2B5EF4-FFF2-40B4-BE49-F238E27FC236}">
                <a16:creationId xmlns:a16="http://schemas.microsoft.com/office/drawing/2014/main" id="{587B8C88-8FC4-0243-ABE8-BB21991681E9}"/>
              </a:ext>
            </a:extLst>
          </p:cNvPr>
          <p:cNvSpPr txBox="1"/>
          <p:nvPr/>
        </p:nvSpPr>
        <p:spPr>
          <a:xfrm>
            <a:off x="0" y="2157413"/>
            <a:ext cx="2085975" cy="923330"/>
          </a:xfrm>
          <a:prstGeom prst="rect">
            <a:avLst/>
          </a:prstGeom>
          <a:noFill/>
        </p:spPr>
        <p:txBody>
          <a:bodyPr wrap="square" rtlCol="0">
            <a:spAutoFit/>
          </a:bodyPr>
          <a:lstStyle/>
          <a:p>
            <a:r>
              <a:rPr lang="en-US" dirty="0"/>
              <a:t>Enter the Human SARS-Cov2 sequence</a:t>
            </a:r>
          </a:p>
        </p:txBody>
      </p:sp>
      <p:cxnSp>
        <p:nvCxnSpPr>
          <p:cNvPr id="9" name="Straight Arrow Connector 8">
            <a:extLst>
              <a:ext uri="{FF2B5EF4-FFF2-40B4-BE49-F238E27FC236}">
                <a16:creationId xmlns:a16="http://schemas.microsoft.com/office/drawing/2014/main" id="{6D08F155-622B-BF47-A1A7-37AC4ADF8014}"/>
              </a:ext>
            </a:extLst>
          </p:cNvPr>
          <p:cNvCxnSpPr/>
          <p:nvPr/>
        </p:nvCxnSpPr>
        <p:spPr>
          <a:xfrm>
            <a:off x="1896717" y="26146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0DBB4D-E243-7143-B83F-35EE47E830CE}"/>
              </a:ext>
            </a:extLst>
          </p:cNvPr>
          <p:cNvSpPr txBox="1"/>
          <p:nvPr/>
        </p:nvSpPr>
        <p:spPr>
          <a:xfrm>
            <a:off x="0" y="4370388"/>
            <a:ext cx="2085975" cy="646331"/>
          </a:xfrm>
          <a:prstGeom prst="rect">
            <a:avLst/>
          </a:prstGeom>
          <a:noFill/>
        </p:spPr>
        <p:txBody>
          <a:bodyPr wrap="square" rtlCol="0">
            <a:spAutoFit/>
          </a:bodyPr>
          <a:lstStyle/>
          <a:p>
            <a:r>
              <a:rPr lang="en-US" dirty="0"/>
              <a:t>Enter the remaining two sequences</a:t>
            </a:r>
          </a:p>
        </p:txBody>
      </p:sp>
      <p:cxnSp>
        <p:nvCxnSpPr>
          <p:cNvPr id="8" name="Straight Arrow Connector 7">
            <a:extLst>
              <a:ext uri="{FF2B5EF4-FFF2-40B4-BE49-F238E27FC236}">
                <a16:creationId xmlns:a16="http://schemas.microsoft.com/office/drawing/2014/main" id="{E5E8A55A-F938-D848-9F83-DC602353EEC3}"/>
              </a:ext>
            </a:extLst>
          </p:cNvPr>
          <p:cNvCxnSpPr/>
          <p:nvPr/>
        </p:nvCxnSpPr>
        <p:spPr>
          <a:xfrm>
            <a:off x="1981200" y="45704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424482-B4AF-1F48-869A-67974C359F3D}"/>
              </a:ext>
            </a:extLst>
          </p:cNvPr>
          <p:cNvSpPr/>
          <p:nvPr/>
        </p:nvSpPr>
        <p:spPr>
          <a:xfrm>
            <a:off x="1981200" y="3429000"/>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FD98E6E-5E7C-3346-A860-A264FE7826DB}"/>
              </a:ext>
            </a:extLst>
          </p:cNvPr>
          <p:cNvCxnSpPr/>
          <p:nvPr/>
        </p:nvCxnSpPr>
        <p:spPr>
          <a:xfrm>
            <a:off x="1247775" y="6408738"/>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895A7F-12B0-4640-9F54-05B207CB8FC1}"/>
              </a:ext>
            </a:extLst>
          </p:cNvPr>
          <p:cNvSpPr txBox="1"/>
          <p:nvPr/>
        </p:nvSpPr>
        <p:spPr>
          <a:xfrm>
            <a:off x="0" y="5913111"/>
            <a:ext cx="2085975" cy="369332"/>
          </a:xfrm>
          <a:prstGeom prst="rect">
            <a:avLst/>
          </a:prstGeom>
          <a:noFill/>
        </p:spPr>
        <p:txBody>
          <a:bodyPr wrap="square" rtlCol="0">
            <a:spAutoFit/>
          </a:bodyPr>
          <a:lstStyle/>
          <a:p>
            <a:r>
              <a:rPr lang="en-US" dirty="0"/>
              <a:t>Run BLAST</a:t>
            </a:r>
          </a:p>
        </p:txBody>
      </p:sp>
      <p:sp>
        <p:nvSpPr>
          <p:cNvPr id="13" name="Rectangle 2">
            <a:extLst>
              <a:ext uri="{FF2B5EF4-FFF2-40B4-BE49-F238E27FC236}">
                <a16:creationId xmlns:a16="http://schemas.microsoft.com/office/drawing/2014/main" id="{C0EC154E-6520-F64E-A0B2-EFF0E8BF9436}"/>
              </a:ext>
            </a:extLst>
          </p:cNvPr>
          <p:cNvSpPr txBox="1">
            <a:spLocks noChangeArrowheads="1"/>
          </p:cNvSpPr>
          <p:nvPr/>
        </p:nvSpPr>
        <p:spPr>
          <a:xfrm>
            <a:off x="1962150" y="0"/>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 Local Alignment (align along small regions of the sequence)</a:t>
            </a:r>
          </a:p>
        </p:txBody>
      </p:sp>
      <p:cxnSp>
        <p:nvCxnSpPr>
          <p:cNvPr id="3" name="Straight Arrow Connector 2">
            <a:extLst>
              <a:ext uri="{FF2B5EF4-FFF2-40B4-BE49-F238E27FC236}">
                <a16:creationId xmlns:a16="http://schemas.microsoft.com/office/drawing/2014/main" id="{063C36EC-87E9-EA47-A1EF-1D8C7416F7CD}"/>
              </a:ext>
            </a:extLst>
          </p:cNvPr>
          <p:cNvCxnSpPr>
            <a:cxnSpLocks/>
          </p:cNvCxnSpPr>
          <p:nvPr/>
        </p:nvCxnSpPr>
        <p:spPr>
          <a:xfrm flipH="1">
            <a:off x="8158163" y="2414588"/>
            <a:ext cx="7858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CCBD73-E801-244D-AABC-05FC0212C36D}"/>
              </a:ext>
            </a:extLst>
          </p:cNvPr>
          <p:cNvCxnSpPr>
            <a:cxnSpLocks/>
          </p:cNvCxnSpPr>
          <p:nvPr/>
        </p:nvCxnSpPr>
        <p:spPr>
          <a:xfrm flipH="1">
            <a:off x="8158163" y="2767013"/>
            <a:ext cx="7858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C9EB69-06E8-4949-9F68-F75B1D37653D}"/>
              </a:ext>
            </a:extLst>
          </p:cNvPr>
          <p:cNvSpPr txBox="1"/>
          <p:nvPr/>
        </p:nvSpPr>
        <p:spPr>
          <a:xfrm>
            <a:off x="8943975" y="2152948"/>
            <a:ext cx="2085975" cy="646331"/>
          </a:xfrm>
          <a:prstGeom prst="rect">
            <a:avLst/>
          </a:prstGeom>
          <a:noFill/>
        </p:spPr>
        <p:txBody>
          <a:bodyPr wrap="square" rtlCol="0">
            <a:spAutoFit/>
          </a:bodyPr>
          <a:lstStyle/>
          <a:p>
            <a:r>
              <a:rPr lang="en-US" dirty="0"/>
              <a:t>Enter subranges from the Excel sheet</a:t>
            </a:r>
          </a:p>
        </p:txBody>
      </p:sp>
    </p:spTree>
    <p:extLst>
      <p:ext uri="{BB962C8B-B14F-4D97-AF65-F5344CB8AC3E}">
        <p14:creationId xmlns:p14="http://schemas.microsoft.com/office/powerpoint/2010/main" val="15531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FF303-5CED-3144-B070-632C39317F30}"/>
              </a:ext>
            </a:extLst>
          </p:cNvPr>
          <p:cNvPicPr>
            <a:picLocks noChangeAspect="1"/>
          </p:cNvPicPr>
          <p:nvPr/>
        </p:nvPicPr>
        <p:blipFill>
          <a:blip r:embed="rId2"/>
          <a:stretch>
            <a:fillRect/>
          </a:stretch>
        </p:blipFill>
        <p:spPr>
          <a:xfrm>
            <a:off x="1896717" y="1228725"/>
            <a:ext cx="8398565" cy="5354638"/>
          </a:xfrm>
          <a:prstGeom prst="rect">
            <a:avLst/>
          </a:prstGeom>
        </p:spPr>
      </p:pic>
      <p:sp>
        <p:nvSpPr>
          <p:cNvPr id="7" name="TextBox 6">
            <a:extLst>
              <a:ext uri="{FF2B5EF4-FFF2-40B4-BE49-F238E27FC236}">
                <a16:creationId xmlns:a16="http://schemas.microsoft.com/office/drawing/2014/main" id="{587B8C88-8FC4-0243-ABE8-BB21991681E9}"/>
              </a:ext>
            </a:extLst>
          </p:cNvPr>
          <p:cNvSpPr txBox="1"/>
          <p:nvPr/>
        </p:nvSpPr>
        <p:spPr>
          <a:xfrm>
            <a:off x="0" y="2157413"/>
            <a:ext cx="2085975" cy="923330"/>
          </a:xfrm>
          <a:prstGeom prst="rect">
            <a:avLst/>
          </a:prstGeom>
          <a:noFill/>
        </p:spPr>
        <p:txBody>
          <a:bodyPr wrap="square" rtlCol="0">
            <a:spAutoFit/>
          </a:bodyPr>
          <a:lstStyle/>
          <a:p>
            <a:r>
              <a:rPr lang="en-US" dirty="0"/>
              <a:t>Enter the Human SARS-Cov2 sequence</a:t>
            </a:r>
          </a:p>
        </p:txBody>
      </p:sp>
      <p:cxnSp>
        <p:nvCxnSpPr>
          <p:cNvPr id="9" name="Straight Arrow Connector 8">
            <a:extLst>
              <a:ext uri="{FF2B5EF4-FFF2-40B4-BE49-F238E27FC236}">
                <a16:creationId xmlns:a16="http://schemas.microsoft.com/office/drawing/2014/main" id="{6D08F155-622B-BF47-A1A7-37AC4ADF8014}"/>
              </a:ext>
            </a:extLst>
          </p:cNvPr>
          <p:cNvCxnSpPr/>
          <p:nvPr/>
        </p:nvCxnSpPr>
        <p:spPr>
          <a:xfrm>
            <a:off x="1896717" y="26146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0DBB4D-E243-7143-B83F-35EE47E830CE}"/>
              </a:ext>
            </a:extLst>
          </p:cNvPr>
          <p:cNvSpPr txBox="1"/>
          <p:nvPr/>
        </p:nvSpPr>
        <p:spPr>
          <a:xfrm>
            <a:off x="0" y="4370388"/>
            <a:ext cx="2085975" cy="646331"/>
          </a:xfrm>
          <a:prstGeom prst="rect">
            <a:avLst/>
          </a:prstGeom>
          <a:noFill/>
        </p:spPr>
        <p:txBody>
          <a:bodyPr wrap="square" rtlCol="0">
            <a:spAutoFit/>
          </a:bodyPr>
          <a:lstStyle/>
          <a:p>
            <a:r>
              <a:rPr lang="en-US" dirty="0"/>
              <a:t>Enter the remaining two sequences</a:t>
            </a:r>
          </a:p>
        </p:txBody>
      </p:sp>
      <p:cxnSp>
        <p:nvCxnSpPr>
          <p:cNvPr id="8" name="Straight Arrow Connector 7">
            <a:extLst>
              <a:ext uri="{FF2B5EF4-FFF2-40B4-BE49-F238E27FC236}">
                <a16:creationId xmlns:a16="http://schemas.microsoft.com/office/drawing/2014/main" id="{E5E8A55A-F938-D848-9F83-DC602353EEC3}"/>
              </a:ext>
            </a:extLst>
          </p:cNvPr>
          <p:cNvCxnSpPr/>
          <p:nvPr/>
        </p:nvCxnSpPr>
        <p:spPr>
          <a:xfrm>
            <a:off x="1981200" y="45704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424482-B4AF-1F48-869A-67974C359F3D}"/>
              </a:ext>
            </a:extLst>
          </p:cNvPr>
          <p:cNvSpPr/>
          <p:nvPr/>
        </p:nvSpPr>
        <p:spPr>
          <a:xfrm>
            <a:off x="1981200" y="3429000"/>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FD98E6E-5E7C-3346-A860-A264FE7826DB}"/>
              </a:ext>
            </a:extLst>
          </p:cNvPr>
          <p:cNvCxnSpPr/>
          <p:nvPr/>
        </p:nvCxnSpPr>
        <p:spPr>
          <a:xfrm>
            <a:off x="1247775" y="6408738"/>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895A7F-12B0-4640-9F54-05B207CB8FC1}"/>
              </a:ext>
            </a:extLst>
          </p:cNvPr>
          <p:cNvSpPr txBox="1"/>
          <p:nvPr/>
        </p:nvSpPr>
        <p:spPr>
          <a:xfrm>
            <a:off x="0" y="5913111"/>
            <a:ext cx="2085975" cy="369332"/>
          </a:xfrm>
          <a:prstGeom prst="rect">
            <a:avLst/>
          </a:prstGeom>
          <a:noFill/>
        </p:spPr>
        <p:txBody>
          <a:bodyPr wrap="square" rtlCol="0">
            <a:spAutoFit/>
          </a:bodyPr>
          <a:lstStyle/>
          <a:p>
            <a:r>
              <a:rPr lang="en-US" dirty="0"/>
              <a:t>Run BLAST</a:t>
            </a:r>
          </a:p>
        </p:txBody>
      </p:sp>
      <p:sp>
        <p:nvSpPr>
          <p:cNvPr id="13" name="Rectangle 2">
            <a:extLst>
              <a:ext uri="{FF2B5EF4-FFF2-40B4-BE49-F238E27FC236}">
                <a16:creationId xmlns:a16="http://schemas.microsoft.com/office/drawing/2014/main" id="{C0EC154E-6520-F64E-A0B2-EFF0E8BF9436}"/>
              </a:ext>
            </a:extLst>
          </p:cNvPr>
          <p:cNvSpPr txBox="1">
            <a:spLocks noChangeArrowheads="1"/>
          </p:cNvSpPr>
          <p:nvPr/>
        </p:nvSpPr>
        <p:spPr>
          <a:xfrm>
            <a:off x="2009775" y="0"/>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 Local Alignment (align along small regions of the sequence)</a:t>
            </a:r>
          </a:p>
        </p:txBody>
      </p:sp>
      <p:cxnSp>
        <p:nvCxnSpPr>
          <p:cNvPr id="3" name="Straight Arrow Connector 2">
            <a:extLst>
              <a:ext uri="{FF2B5EF4-FFF2-40B4-BE49-F238E27FC236}">
                <a16:creationId xmlns:a16="http://schemas.microsoft.com/office/drawing/2014/main" id="{063C36EC-87E9-EA47-A1EF-1D8C7416F7CD}"/>
              </a:ext>
            </a:extLst>
          </p:cNvPr>
          <p:cNvCxnSpPr>
            <a:cxnSpLocks/>
          </p:cNvCxnSpPr>
          <p:nvPr/>
        </p:nvCxnSpPr>
        <p:spPr>
          <a:xfrm flipH="1">
            <a:off x="8148640" y="2738438"/>
            <a:ext cx="44291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CCBD73-E801-244D-AABC-05FC0212C36D}"/>
              </a:ext>
            </a:extLst>
          </p:cNvPr>
          <p:cNvCxnSpPr>
            <a:cxnSpLocks/>
          </p:cNvCxnSpPr>
          <p:nvPr/>
        </p:nvCxnSpPr>
        <p:spPr>
          <a:xfrm flipH="1">
            <a:off x="8124826" y="2362200"/>
            <a:ext cx="4381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C0070E4-2134-6348-BB6C-52BF7C4AD066}"/>
              </a:ext>
            </a:extLst>
          </p:cNvPr>
          <p:cNvPicPr>
            <a:picLocks noChangeAspect="1"/>
          </p:cNvPicPr>
          <p:nvPr/>
        </p:nvPicPr>
        <p:blipFill>
          <a:blip r:embed="rId3"/>
          <a:stretch>
            <a:fillRect/>
          </a:stretch>
        </p:blipFill>
        <p:spPr>
          <a:xfrm>
            <a:off x="8601076" y="2247900"/>
            <a:ext cx="3467100" cy="504825"/>
          </a:xfrm>
          <a:prstGeom prst="rect">
            <a:avLst/>
          </a:prstGeom>
        </p:spPr>
      </p:pic>
    </p:spTree>
    <p:extLst>
      <p:ext uri="{BB962C8B-B14F-4D97-AF65-F5344CB8AC3E}">
        <p14:creationId xmlns:p14="http://schemas.microsoft.com/office/powerpoint/2010/main" val="286600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A524C-FFB2-9741-A69A-922BA077A553}"/>
              </a:ext>
            </a:extLst>
          </p:cNvPr>
          <p:cNvPicPr>
            <a:picLocks noChangeAspect="1"/>
          </p:cNvPicPr>
          <p:nvPr/>
        </p:nvPicPr>
        <p:blipFill>
          <a:blip r:embed="rId2"/>
          <a:stretch>
            <a:fillRect/>
          </a:stretch>
        </p:blipFill>
        <p:spPr>
          <a:xfrm>
            <a:off x="0" y="1358260"/>
            <a:ext cx="12192000" cy="5071116"/>
          </a:xfrm>
          <a:prstGeom prst="rect">
            <a:avLst/>
          </a:prstGeom>
        </p:spPr>
      </p:pic>
      <p:sp>
        <p:nvSpPr>
          <p:cNvPr id="6" name="Oval 5">
            <a:extLst>
              <a:ext uri="{FF2B5EF4-FFF2-40B4-BE49-F238E27FC236}">
                <a16:creationId xmlns:a16="http://schemas.microsoft.com/office/drawing/2014/main" id="{A2261189-1BAB-D24C-8A0F-6C8F44889D52}"/>
              </a:ext>
            </a:extLst>
          </p:cNvPr>
          <p:cNvSpPr/>
          <p:nvPr/>
        </p:nvSpPr>
        <p:spPr>
          <a:xfrm>
            <a:off x="7739063" y="4767903"/>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3EBB7453-A34B-774B-8EEE-84F6052F0970}"/>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Local Alignment</a:t>
            </a:r>
          </a:p>
        </p:txBody>
      </p:sp>
      <p:sp>
        <p:nvSpPr>
          <p:cNvPr id="3" name="Rectangle 2">
            <a:extLst>
              <a:ext uri="{FF2B5EF4-FFF2-40B4-BE49-F238E27FC236}">
                <a16:creationId xmlns:a16="http://schemas.microsoft.com/office/drawing/2014/main" id="{2CEF8321-5051-3D4A-B8C7-847C1F68B579}"/>
              </a:ext>
            </a:extLst>
          </p:cNvPr>
          <p:cNvSpPr/>
          <p:nvPr/>
        </p:nvSpPr>
        <p:spPr>
          <a:xfrm>
            <a:off x="4488932" y="6211669"/>
            <a:ext cx="4964501" cy="646331"/>
          </a:xfrm>
          <a:prstGeom prst="rect">
            <a:avLst/>
          </a:prstGeom>
        </p:spPr>
        <p:txBody>
          <a:bodyPr wrap="none">
            <a:spAutoFit/>
          </a:bodyPr>
          <a:lstStyle/>
          <a:p>
            <a:r>
              <a:rPr lang="en-US" sz="3600" b="1" dirty="0">
                <a:latin typeface="Calibri" panose="020F0502020204030204" pitchFamily="34" charset="0"/>
                <a:ea typeface="MS PGothic" charset="0"/>
                <a:cs typeface="Calibri" panose="020F0502020204030204" pitchFamily="34" charset="0"/>
              </a:rPr>
              <a:t>Please open in a new tab</a:t>
            </a:r>
            <a:endParaRPr lang="en-US" sz="3600" dirty="0"/>
          </a:p>
        </p:txBody>
      </p:sp>
    </p:spTree>
    <p:extLst>
      <p:ext uri="{BB962C8B-B14F-4D97-AF65-F5344CB8AC3E}">
        <p14:creationId xmlns:p14="http://schemas.microsoft.com/office/powerpoint/2010/main" val="2598977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2E8E435-6F93-564D-9991-7C8D79BDB0F2}"/>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Phylogenetic Tree (open in a new tab) - Local Alignment</a:t>
            </a:r>
          </a:p>
        </p:txBody>
      </p:sp>
      <p:sp>
        <p:nvSpPr>
          <p:cNvPr id="3" name="TextBox 2">
            <a:extLst>
              <a:ext uri="{FF2B5EF4-FFF2-40B4-BE49-F238E27FC236}">
                <a16:creationId xmlns:a16="http://schemas.microsoft.com/office/drawing/2014/main" id="{95DC1452-DF16-7E41-A047-43E1F6286AC9}"/>
              </a:ext>
            </a:extLst>
          </p:cNvPr>
          <p:cNvSpPr txBox="1"/>
          <p:nvPr/>
        </p:nvSpPr>
        <p:spPr>
          <a:xfrm>
            <a:off x="2843213" y="5743575"/>
            <a:ext cx="6643687" cy="1077218"/>
          </a:xfrm>
          <a:prstGeom prst="rect">
            <a:avLst/>
          </a:prstGeom>
          <a:noFill/>
        </p:spPr>
        <p:txBody>
          <a:bodyPr wrap="square" rtlCol="0">
            <a:spAutoFit/>
          </a:bodyPr>
          <a:lstStyle/>
          <a:p>
            <a:pPr algn="ctr"/>
            <a:r>
              <a:rPr lang="en-US" sz="3200" b="1" dirty="0"/>
              <a:t>Do the Global and Local trees match for all the ranges?</a:t>
            </a:r>
          </a:p>
        </p:txBody>
      </p:sp>
      <p:pic>
        <p:nvPicPr>
          <p:cNvPr id="5" name="Picture 4">
            <a:extLst>
              <a:ext uri="{FF2B5EF4-FFF2-40B4-BE49-F238E27FC236}">
                <a16:creationId xmlns:a16="http://schemas.microsoft.com/office/drawing/2014/main" id="{75A4A7F2-A9B3-6D4F-8A34-80403C9055C7}"/>
              </a:ext>
            </a:extLst>
          </p:cNvPr>
          <p:cNvPicPr>
            <a:picLocks noChangeAspect="1"/>
          </p:cNvPicPr>
          <p:nvPr/>
        </p:nvPicPr>
        <p:blipFill>
          <a:blip r:embed="rId3"/>
          <a:stretch>
            <a:fillRect/>
          </a:stretch>
        </p:blipFill>
        <p:spPr>
          <a:xfrm>
            <a:off x="0" y="1573385"/>
            <a:ext cx="12049125" cy="3711230"/>
          </a:xfrm>
          <a:prstGeom prst="rect">
            <a:avLst/>
          </a:prstGeom>
        </p:spPr>
      </p:pic>
      <p:sp>
        <p:nvSpPr>
          <p:cNvPr id="6" name="TextBox 5">
            <a:extLst>
              <a:ext uri="{FF2B5EF4-FFF2-40B4-BE49-F238E27FC236}">
                <a16:creationId xmlns:a16="http://schemas.microsoft.com/office/drawing/2014/main" id="{4E8BA3F5-1F55-1E41-A124-C81D3A8224F0}"/>
              </a:ext>
            </a:extLst>
          </p:cNvPr>
          <p:cNvSpPr txBox="1"/>
          <p:nvPr/>
        </p:nvSpPr>
        <p:spPr>
          <a:xfrm>
            <a:off x="7734300" y="3982819"/>
            <a:ext cx="3681585" cy="369332"/>
          </a:xfrm>
          <a:prstGeom prst="rect">
            <a:avLst/>
          </a:prstGeom>
          <a:noFill/>
        </p:spPr>
        <p:txBody>
          <a:bodyPr wrap="none" rtlCol="0">
            <a:spAutoFit/>
          </a:bodyPr>
          <a:lstStyle/>
          <a:p>
            <a:r>
              <a:rPr lang="en-US" b="1" dirty="0"/>
              <a:t>Bats and Humans are still one clade?</a:t>
            </a:r>
          </a:p>
        </p:txBody>
      </p:sp>
      <p:sp>
        <p:nvSpPr>
          <p:cNvPr id="7" name="TextBox 6">
            <a:extLst>
              <a:ext uri="{FF2B5EF4-FFF2-40B4-BE49-F238E27FC236}">
                <a16:creationId xmlns:a16="http://schemas.microsoft.com/office/drawing/2014/main" id="{E903FD8E-5941-CD48-96A9-ED2FEFBED926}"/>
              </a:ext>
            </a:extLst>
          </p:cNvPr>
          <p:cNvSpPr txBox="1"/>
          <p:nvPr/>
        </p:nvSpPr>
        <p:spPr>
          <a:xfrm>
            <a:off x="6943725" y="1866900"/>
            <a:ext cx="3171825" cy="646331"/>
          </a:xfrm>
          <a:prstGeom prst="rect">
            <a:avLst/>
          </a:prstGeom>
          <a:noFill/>
        </p:spPr>
        <p:txBody>
          <a:bodyPr wrap="square" rtlCol="0">
            <a:spAutoFit/>
          </a:bodyPr>
          <a:lstStyle/>
          <a:p>
            <a:r>
              <a:rPr lang="en-US" b="1" dirty="0"/>
              <a:t>Is Pangolin the outgroup for all subsequence ranges?</a:t>
            </a:r>
          </a:p>
        </p:txBody>
      </p:sp>
    </p:spTree>
    <p:extLst>
      <p:ext uri="{BB962C8B-B14F-4D97-AF65-F5344CB8AC3E}">
        <p14:creationId xmlns:p14="http://schemas.microsoft.com/office/powerpoint/2010/main" val="416353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Lesson Plan"/>
          <p:cNvSpPr>
            <a:spLocks noGrp="1"/>
          </p:cNvSpPr>
          <p:nvPr>
            <p:ph type="title"/>
          </p:nvPr>
        </p:nvSpPr>
        <p:spPr>
          <a:prstGeom prst="rect">
            <a:avLst/>
          </a:prstGeom>
        </p:spPr>
        <p:txBody>
          <a:bodyPr/>
          <a:lstStyle/>
          <a:p>
            <a:pPr algn="ctr"/>
            <a:r>
              <a:rPr lang="en-US" b="1" dirty="0">
                <a:latin typeface="Calibri" panose="020F0502020204030204" pitchFamily="34" charset="0"/>
                <a:cs typeface="Calibri" panose="020F0502020204030204" pitchFamily="34" charset="0"/>
              </a:rPr>
              <a:t>Learning Goals</a:t>
            </a:r>
            <a:endParaRPr b="1" dirty="0">
              <a:latin typeface="Calibri" panose="020F0502020204030204" pitchFamily="34" charset="0"/>
              <a:cs typeface="Calibri" panose="020F0502020204030204" pitchFamily="34" charset="0"/>
            </a:endParaRPr>
          </a:p>
        </p:txBody>
      </p:sp>
      <p:sp>
        <p:nvSpPr>
          <p:cNvPr id="89" name="Review Exam 1 Answers…"/>
          <p:cNvSpPr>
            <a:spLocks noGrp="1"/>
          </p:cNvSpPr>
          <p:nvPr>
            <p:ph type="body" idx="1"/>
          </p:nvPr>
        </p:nvSpPr>
        <p:spPr>
          <a:prstGeom prst="rect">
            <a:avLst/>
          </a:prstGeom>
        </p:spPr>
        <p:txBody>
          <a:bodyPr anchor="t"/>
          <a:lstStyle/>
          <a:p>
            <a:pPr marL="342900" indent="-342900">
              <a:buSzPct val="125000"/>
              <a:buAutoNum type="arabicPeriod"/>
            </a:pPr>
            <a:r>
              <a:rPr lang="en-US" dirty="0">
                <a:solidFill>
                  <a:schemeClr val="tx1"/>
                </a:solidFill>
                <a:latin typeface="Calibri" panose="020F0502020204030204" pitchFamily="34" charset="0"/>
                <a:cs typeface="Calibri" panose="020F0502020204030204" pitchFamily="34" charset="0"/>
              </a:rPr>
              <a:t>Students will know </a:t>
            </a:r>
            <a:r>
              <a:rPr lang="en-US" dirty="0">
                <a:latin typeface="Calibri" panose="020F0502020204030204" pitchFamily="34" charset="0"/>
                <a:cs typeface="Calibri" panose="020F0502020204030204" pitchFamily="34" charset="0"/>
              </a:rPr>
              <a:t>origins of new viruses</a:t>
            </a:r>
            <a:endParaRPr lang="en-US" dirty="0">
              <a:solidFill>
                <a:schemeClr val="tx1"/>
              </a:solidFill>
              <a:latin typeface="Calibri" panose="020F0502020204030204" pitchFamily="34" charset="0"/>
              <a:cs typeface="Calibri" panose="020F0502020204030204" pitchFamily="34" charset="0"/>
            </a:endParaRPr>
          </a:p>
          <a:p>
            <a:pPr marL="342900" indent="-342900">
              <a:buSzPct val="125000"/>
              <a:buAutoNum type="arabicPeriod"/>
            </a:pPr>
            <a:r>
              <a:rPr lang="en-US" dirty="0">
                <a:solidFill>
                  <a:schemeClr val="tx1"/>
                </a:solidFill>
                <a:latin typeface="Calibri" panose="020F0502020204030204" pitchFamily="34" charset="0"/>
                <a:cs typeface="Calibri" panose="020F0502020204030204" pitchFamily="34" charset="0"/>
              </a:rPr>
              <a:t>Students will know the origins of the SARS-CoV2 virus</a:t>
            </a:r>
            <a:endParaRPr lang="en-US" dirty="0">
              <a:latin typeface="Calibri" panose="020F0502020204030204" pitchFamily="34" charset="0"/>
              <a:cs typeface="Calibri" panose="020F0502020204030204" pitchFamily="34" charset="0"/>
            </a:endParaRPr>
          </a:p>
          <a:p>
            <a:pPr marL="342900" indent="-342900">
              <a:buSzPct val="125000"/>
              <a:buAutoNum type="arabicPeriod"/>
            </a:pPr>
            <a:r>
              <a:rPr lang="en-US" dirty="0">
                <a:solidFill>
                  <a:schemeClr val="tx1"/>
                </a:solidFill>
                <a:latin typeface="Calibri" panose="020F0502020204030204" pitchFamily="34" charset="0"/>
                <a:cs typeface="Calibri" panose="020F0502020204030204" pitchFamily="34" charset="0"/>
              </a:rPr>
              <a:t>Students will know mutations in the SARS-CoV2 genome</a:t>
            </a:r>
          </a:p>
        </p:txBody>
      </p:sp>
    </p:spTree>
    <p:extLst>
      <p:ext uri="{BB962C8B-B14F-4D97-AF65-F5344CB8AC3E}">
        <p14:creationId xmlns:p14="http://schemas.microsoft.com/office/powerpoint/2010/main" val="25238860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FF303-5CED-3144-B070-632C39317F30}"/>
              </a:ext>
            </a:extLst>
          </p:cNvPr>
          <p:cNvPicPr>
            <a:picLocks noChangeAspect="1"/>
          </p:cNvPicPr>
          <p:nvPr/>
        </p:nvPicPr>
        <p:blipFill>
          <a:blip r:embed="rId2"/>
          <a:stretch>
            <a:fillRect/>
          </a:stretch>
        </p:blipFill>
        <p:spPr>
          <a:xfrm>
            <a:off x="1896717" y="1228725"/>
            <a:ext cx="8398565" cy="5354638"/>
          </a:xfrm>
          <a:prstGeom prst="rect">
            <a:avLst/>
          </a:prstGeom>
        </p:spPr>
      </p:pic>
      <p:sp>
        <p:nvSpPr>
          <p:cNvPr id="7" name="TextBox 6">
            <a:extLst>
              <a:ext uri="{FF2B5EF4-FFF2-40B4-BE49-F238E27FC236}">
                <a16:creationId xmlns:a16="http://schemas.microsoft.com/office/drawing/2014/main" id="{587B8C88-8FC4-0243-ABE8-BB21991681E9}"/>
              </a:ext>
            </a:extLst>
          </p:cNvPr>
          <p:cNvSpPr txBox="1"/>
          <p:nvPr/>
        </p:nvSpPr>
        <p:spPr>
          <a:xfrm>
            <a:off x="0" y="2157413"/>
            <a:ext cx="2085975" cy="923330"/>
          </a:xfrm>
          <a:prstGeom prst="rect">
            <a:avLst/>
          </a:prstGeom>
          <a:noFill/>
        </p:spPr>
        <p:txBody>
          <a:bodyPr wrap="square" rtlCol="0">
            <a:spAutoFit/>
          </a:bodyPr>
          <a:lstStyle/>
          <a:p>
            <a:r>
              <a:rPr lang="en-US" dirty="0"/>
              <a:t>Enter the Human SARS-Cov2 sequence</a:t>
            </a:r>
          </a:p>
        </p:txBody>
      </p:sp>
      <p:cxnSp>
        <p:nvCxnSpPr>
          <p:cNvPr id="9" name="Straight Arrow Connector 8">
            <a:extLst>
              <a:ext uri="{FF2B5EF4-FFF2-40B4-BE49-F238E27FC236}">
                <a16:creationId xmlns:a16="http://schemas.microsoft.com/office/drawing/2014/main" id="{6D08F155-622B-BF47-A1A7-37AC4ADF8014}"/>
              </a:ext>
            </a:extLst>
          </p:cNvPr>
          <p:cNvCxnSpPr/>
          <p:nvPr/>
        </p:nvCxnSpPr>
        <p:spPr>
          <a:xfrm>
            <a:off x="1896717" y="26146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0DBB4D-E243-7143-B83F-35EE47E830CE}"/>
              </a:ext>
            </a:extLst>
          </p:cNvPr>
          <p:cNvSpPr txBox="1"/>
          <p:nvPr/>
        </p:nvSpPr>
        <p:spPr>
          <a:xfrm>
            <a:off x="0" y="4370388"/>
            <a:ext cx="2085975" cy="646331"/>
          </a:xfrm>
          <a:prstGeom prst="rect">
            <a:avLst/>
          </a:prstGeom>
          <a:noFill/>
        </p:spPr>
        <p:txBody>
          <a:bodyPr wrap="square" rtlCol="0">
            <a:spAutoFit/>
          </a:bodyPr>
          <a:lstStyle/>
          <a:p>
            <a:r>
              <a:rPr lang="en-US" dirty="0"/>
              <a:t>Enter the remaining two sequences</a:t>
            </a:r>
          </a:p>
        </p:txBody>
      </p:sp>
      <p:cxnSp>
        <p:nvCxnSpPr>
          <p:cNvPr id="8" name="Straight Arrow Connector 7">
            <a:extLst>
              <a:ext uri="{FF2B5EF4-FFF2-40B4-BE49-F238E27FC236}">
                <a16:creationId xmlns:a16="http://schemas.microsoft.com/office/drawing/2014/main" id="{E5E8A55A-F938-D848-9F83-DC602353EEC3}"/>
              </a:ext>
            </a:extLst>
          </p:cNvPr>
          <p:cNvCxnSpPr/>
          <p:nvPr/>
        </p:nvCxnSpPr>
        <p:spPr>
          <a:xfrm>
            <a:off x="1981200" y="45704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424482-B4AF-1F48-869A-67974C359F3D}"/>
              </a:ext>
            </a:extLst>
          </p:cNvPr>
          <p:cNvSpPr/>
          <p:nvPr/>
        </p:nvSpPr>
        <p:spPr>
          <a:xfrm>
            <a:off x="1981200" y="3429000"/>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FD98E6E-5E7C-3346-A860-A264FE7826DB}"/>
              </a:ext>
            </a:extLst>
          </p:cNvPr>
          <p:cNvCxnSpPr/>
          <p:nvPr/>
        </p:nvCxnSpPr>
        <p:spPr>
          <a:xfrm>
            <a:off x="1247775" y="6408738"/>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895A7F-12B0-4640-9F54-05B207CB8FC1}"/>
              </a:ext>
            </a:extLst>
          </p:cNvPr>
          <p:cNvSpPr txBox="1"/>
          <p:nvPr/>
        </p:nvSpPr>
        <p:spPr>
          <a:xfrm>
            <a:off x="0" y="5913111"/>
            <a:ext cx="2085975" cy="369332"/>
          </a:xfrm>
          <a:prstGeom prst="rect">
            <a:avLst/>
          </a:prstGeom>
          <a:noFill/>
        </p:spPr>
        <p:txBody>
          <a:bodyPr wrap="square" rtlCol="0">
            <a:spAutoFit/>
          </a:bodyPr>
          <a:lstStyle/>
          <a:p>
            <a:r>
              <a:rPr lang="en-US" dirty="0"/>
              <a:t>Run BLAST</a:t>
            </a:r>
          </a:p>
        </p:txBody>
      </p:sp>
      <p:sp>
        <p:nvSpPr>
          <p:cNvPr id="13" name="Rectangle 2">
            <a:extLst>
              <a:ext uri="{FF2B5EF4-FFF2-40B4-BE49-F238E27FC236}">
                <a16:creationId xmlns:a16="http://schemas.microsoft.com/office/drawing/2014/main" id="{C0EC154E-6520-F64E-A0B2-EFF0E8BF9436}"/>
              </a:ext>
            </a:extLst>
          </p:cNvPr>
          <p:cNvSpPr txBox="1">
            <a:spLocks noChangeArrowheads="1"/>
          </p:cNvSpPr>
          <p:nvPr/>
        </p:nvSpPr>
        <p:spPr>
          <a:xfrm>
            <a:off x="2009775" y="0"/>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 Local Alignment (align along small regions of the sequence)</a:t>
            </a:r>
          </a:p>
        </p:txBody>
      </p:sp>
      <p:cxnSp>
        <p:nvCxnSpPr>
          <p:cNvPr id="3" name="Straight Arrow Connector 2">
            <a:extLst>
              <a:ext uri="{FF2B5EF4-FFF2-40B4-BE49-F238E27FC236}">
                <a16:creationId xmlns:a16="http://schemas.microsoft.com/office/drawing/2014/main" id="{063C36EC-87E9-EA47-A1EF-1D8C7416F7CD}"/>
              </a:ext>
            </a:extLst>
          </p:cNvPr>
          <p:cNvCxnSpPr>
            <a:cxnSpLocks/>
          </p:cNvCxnSpPr>
          <p:nvPr/>
        </p:nvCxnSpPr>
        <p:spPr>
          <a:xfrm flipH="1">
            <a:off x="8148640" y="2738438"/>
            <a:ext cx="44291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CCBD73-E801-244D-AABC-05FC0212C36D}"/>
              </a:ext>
            </a:extLst>
          </p:cNvPr>
          <p:cNvCxnSpPr>
            <a:cxnSpLocks/>
          </p:cNvCxnSpPr>
          <p:nvPr/>
        </p:nvCxnSpPr>
        <p:spPr>
          <a:xfrm flipH="1">
            <a:off x="8124826" y="2362200"/>
            <a:ext cx="4381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C0070E4-2134-6348-BB6C-52BF7C4AD066}"/>
              </a:ext>
            </a:extLst>
          </p:cNvPr>
          <p:cNvPicPr>
            <a:picLocks noChangeAspect="1"/>
          </p:cNvPicPr>
          <p:nvPr/>
        </p:nvPicPr>
        <p:blipFill>
          <a:blip r:embed="rId3"/>
          <a:stretch>
            <a:fillRect/>
          </a:stretch>
        </p:blipFill>
        <p:spPr>
          <a:xfrm>
            <a:off x="8601076" y="2247900"/>
            <a:ext cx="3467100" cy="504825"/>
          </a:xfrm>
          <a:prstGeom prst="rect">
            <a:avLst/>
          </a:prstGeom>
        </p:spPr>
      </p:pic>
    </p:spTree>
    <p:extLst>
      <p:ext uri="{BB962C8B-B14F-4D97-AF65-F5344CB8AC3E}">
        <p14:creationId xmlns:p14="http://schemas.microsoft.com/office/powerpoint/2010/main" val="80212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FF303-5CED-3144-B070-632C39317F30}"/>
              </a:ext>
            </a:extLst>
          </p:cNvPr>
          <p:cNvPicPr>
            <a:picLocks noChangeAspect="1"/>
          </p:cNvPicPr>
          <p:nvPr/>
        </p:nvPicPr>
        <p:blipFill>
          <a:blip r:embed="rId2"/>
          <a:stretch>
            <a:fillRect/>
          </a:stretch>
        </p:blipFill>
        <p:spPr>
          <a:xfrm>
            <a:off x="1896717" y="1228725"/>
            <a:ext cx="8398565" cy="5354638"/>
          </a:xfrm>
          <a:prstGeom prst="rect">
            <a:avLst/>
          </a:prstGeom>
        </p:spPr>
      </p:pic>
      <p:sp>
        <p:nvSpPr>
          <p:cNvPr id="7" name="TextBox 6">
            <a:extLst>
              <a:ext uri="{FF2B5EF4-FFF2-40B4-BE49-F238E27FC236}">
                <a16:creationId xmlns:a16="http://schemas.microsoft.com/office/drawing/2014/main" id="{587B8C88-8FC4-0243-ABE8-BB21991681E9}"/>
              </a:ext>
            </a:extLst>
          </p:cNvPr>
          <p:cNvSpPr txBox="1"/>
          <p:nvPr/>
        </p:nvSpPr>
        <p:spPr>
          <a:xfrm>
            <a:off x="0" y="2157413"/>
            <a:ext cx="2085975" cy="923330"/>
          </a:xfrm>
          <a:prstGeom prst="rect">
            <a:avLst/>
          </a:prstGeom>
          <a:noFill/>
        </p:spPr>
        <p:txBody>
          <a:bodyPr wrap="square" rtlCol="0">
            <a:spAutoFit/>
          </a:bodyPr>
          <a:lstStyle/>
          <a:p>
            <a:r>
              <a:rPr lang="en-US" dirty="0"/>
              <a:t>Enter the Human SARS-Cov2 sequence</a:t>
            </a:r>
          </a:p>
        </p:txBody>
      </p:sp>
      <p:cxnSp>
        <p:nvCxnSpPr>
          <p:cNvPr id="9" name="Straight Arrow Connector 8">
            <a:extLst>
              <a:ext uri="{FF2B5EF4-FFF2-40B4-BE49-F238E27FC236}">
                <a16:creationId xmlns:a16="http://schemas.microsoft.com/office/drawing/2014/main" id="{6D08F155-622B-BF47-A1A7-37AC4ADF8014}"/>
              </a:ext>
            </a:extLst>
          </p:cNvPr>
          <p:cNvCxnSpPr/>
          <p:nvPr/>
        </p:nvCxnSpPr>
        <p:spPr>
          <a:xfrm>
            <a:off x="1896717" y="26146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0DBB4D-E243-7143-B83F-35EE47E830CE}"/>
              </a:ext>
            </a:extLst>
          </p:cNvPr>
          <p:cNvSpPr txBox="1"/>
          <p:nvPr/>
        </p:nvSpPr>
        <p:spPr>
          <a:xfrm>
            <a:off x="0" y="4370388"/>
            <a:ext cx="2085975" cy="646331"/>
          </a:xfrm>
          <a:prstGeom prst="rect">
            <a:avLst/>
          </a:prstGeom>
          <a:noFill/>
        </p:spPr>
        <p:txBody>
          <a:bodyPr wrap="square" rtlCol="0">
            <a:spAutoFit/>
          </a:bodyPr>
          <a:lstStyle/>
          <a:p>
            <a:r>
              <a:rPr lang="en-US" dirty="0"/>
              <a:t>Enter the remaining two sequences</a:t>
            </a:r>
          </a:p>
        </p:txBody>
      </p:sp>
      <p:cxnSp>
        <p:nvCxnSpPr>
          <p:cNvPr id="8" name="Straight Arrow Connector 7">
            <a:extLst>
              <a:ext uri="{FF2B5EF4-FFF2-40B4-BE49-F238E27FC236}">
                <a16:creationId xmlns:a16="http://schemas.microsoft.com/office/drawing/2014/main" id="{E5E8A55A-F938-D848-9F83-DC602353EEC3}"/>
              </a:ext>
            </a:extLst>
          </p:cNvPr>
          <p:cNvCxnSpPr/>
          <p:nvPr/>
        </p:nvCxnSpPr>
        <p:spPr>
          <a:xfrm>
            <a:off x="1981200" y="4570413"/>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424482-B4AF-1F48-869A-67974C359F3D}"/>
              </a:ext>
            </a:extLst>
          </p:cNvPr>
          <p:cNvSpPr/>
          <p:nvPr/>
        </p:nvSpPr>
        <p:spPr>
          <a:xfrm>
            <a:off x="1981200" y="3429000"/>
            <a:ext cx="2290763"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FD98E6E-5E7C-3346-A860-A264FE7826DB}"/>
              </a:ext>
            </a:extLst>
          </p:cNvPr>
          <p:cNvCxnSpPr/>
          <p:nvPr/>
        </p:nvCxnSpPr>
        <p:spPr>
          <a:xfrm>
            <a:off x="1247775" y="6408738"/>
            <a:ext cx="975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895A7F-12B0-4640-9F54-05B207CB8FC1}"/>
              </a:ext>
            </a:extLst>
          </p:cNvPr>
          <p:cNvSpPr txBox="1"/>
          <p:nvPr/>
        </p:nvSpPr>
        <p:spPr>
          <a:xfrm>
            <a:off x="0" y="5913111"/>
            <a:ext cx="2085975" cy="369332"/>
          </a:xfrm>
          <a:prstGeom prst="rect">
            <a:avLst/>
          </a:prstGeom>
          <a:noFill/>
        </p:spPr>
        <p:txBody>
          <a:bodyPr wrap="square" rtlCol="0">
            <a:spAutoFit/>
          </a:bodyPr>
          <a:lstStyle/>
          <a:p>
            <a:r>
              <a:rPr lang="en-US" dirty="0"/>
              <a:t>Run BLAST</a:t>
            </a:r>
          </a:p>
        </p:txBody>
      </p:sp>
      <p:sp>
        <p:nvSpPr>
          <p:cNvPr id="13" name="Rectangle 2">
            <a:extLst>
              <a:ext uri="{FF2B5EF4-FFF2-40B4-BE49-F238E27FC236}">
                <a16:creationId xmlns:a16="http://schemas.microsoft.com/office/drawing/2014/main" id="{C0EC154E-6520-F64E-A0B2-EFF0E8BF9436}"/>
              </a:ext>
            </a:extLst>
          </p:cNvPr>
          <p:cNvSpPr txBox="1">
            <a:spLocks noChangeArrowheads="1"/>
          </p:cNvSpPr>
          <p:nvPr/>
        </p:nvSpPr>
        <p:spPr>
          <a:xfrm>
            <a:off x="2009775" y="0"/>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BLAST - Local Alignment (align along small regions of the sequence)</a:t>
            </a:r>
          </a:p>
        </p:txBody>
      </p:sp>
      <p:cxnSp>
        <p:nvCxnSpPr>
          <p:cNvPr id="3" name="Straight Arrow Connector 2">
            <a:extLst>
              <a:ext uri="{FF2B5EF4-FFF2-40B4-BE49-F238E27FC236}">
                <a16:creationId xmlns:a16="http://schemas.microsoft.com/office/drawing/2014/main" id="{063C36EC-87E9-EA47-A1EF-1D8C7416F7CD}"/>
              </a:ext>
            </a:extLst>
          </p:cNvPr>
          <p:cNvCxnSpPr>
            <a:cxnSpLocks/>
          </p:cNvCxnSpPr>
          <p:nvPr/>
        </p:nvCxnSpPr>
        <p:spPr>
          <a:xfrm flipH="1">
            <a:off x="8148640" y="2738438"/>
            <a:ext cx="44291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CCBD73-E801-244D-AABC-05FC0212C36D}"/>
              </a:ext>
            </a:extLst>
          </p:cNvPr>
          <p:cNvCxnSpPr>
            <a:cxnSpLocks/>
          </p:cNvCxnSpPr>
          <p:nvPr/>
        </p:nvCxnSpPr>
        <p:spPr>
          <a:xfrm flipH="1">
            <a:off x="8124826" y="2362200"/>
            <a:ext cx="4381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C0070E4-2134-6348-BB6C-52BF7C4AD066}"/>
              </a:ext>
            </a:extLst>
          </p:cNvPr>
          <p:cNvPicPr>
            <a:picLocks noChangeAspect="1"/>
          </p:cNvPicPr>
          <p:nvPr/>
        </p:nvPicPr>
        <p:blipFill>
          <a:blip r:embed="rId3"/>
          <a:stretch>
            <a:fillRect/>
          </a:stretch>
        </p:blipFill>
        <p:spPr>
          <a:xfrm>
            <a:off x="8601076" y="2247900"/>
            <a:ext cx="3467100" cy="504825"/>
          </a:xfrm>
          <a:prstGeom prst="rect">
            <a:avLst/>
          </a:prstGeom>
        </p:spPr>
      </p:pic>
      <p:sp>
        <p:nvSpPr>
          <p:cNvPr id="2" name="Oval 1">
            <a:extLst>
              <a:ext uri="{FF2B5EF4-FFF2-40B4-BE49-F238E27FC236}">
                <a16:creationId xmlns:a16="http://schemas.microsoft.com/office/drawing/2014/main" id="{D2BF39E3-F33C-904B-96BF-99AEDB1F7F24}"/>
              </a:ext>
            </a:extLst>
          </p:cNvPr>
          <p:cNvSpPr/>
          <p:nvPr/>
        </p:nvSpPr>
        <p:spPr>
          <a:xfrm>
            <a:off x="10401300" y="2105025"/>
            <a:ext cx="400050" cy="8572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848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InterPro Scan5"/>
          <p:cNvSpPr/>
          <p:nvPr/>
        </p:nvSpPr>
        <p:spPr>
          <a:xfrm>
            <a:off x="2271714" y="160734"/>
            <a:ext cx="8758236" cy="437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lgn="ctr">
              <a:defRPr b="1">
                <a:latin typeface="Calibri"/>
                <a:ea typeface="Calibri"/>
                <a:cs typeface="Calibri"/>
                <a:sym typeface="Calibri"/>
              </a:defRPr>
            </a:pPr>
            <a:r>
              <a:rPr sz="4000" dirty="0" err="1"/>
              <a:t>InterPro</a:t>
            </a:r>
            <a:r>
              <a:rPr sz="4000" dirty="0"/>
              <a:t> Scan</a:t>
            </a:r>
            <a:r>
              <a:rPr lang="en-US" sz="4000" baseline="31999" dirty="0"/>
              <a:t>*</a:t>
            </a:r>
            <a:r>
              <a:rPr lang="en-US" sz="4000" dirty="0"/>
              <a:t> </a:t>
            </a:r>
            <a:r>
              <a:rPr lang="en-US" sz="4000" baseline="31999" dirty="0"/>
              <a:t> </a:t>
            </a:r>
            <a:endParaRPr sz="4000" baseline="31999" dirty="0"/>
          </a:p>
        </p:txBody>
      </p:sp>
      <p:sp>
        <p:nvSpPr>
          <p:cNvPr id="536" name="5 Apweiler R, et al. (2001). Nucleic Acids Res. 29: 37"/>
          <p:cNvSpPr/>
          <p:nvPr/>
        </p:nvSpPr>
        <p:spPr>
          <a:xfrm>
            <a:off x="4407888" y="6221500"/>
            <a:ext cx="3250057"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aseline="31999">
                <a:latin typeface="Calibri"/>
                <a:ea typeface="Calibri"/>
                <a:cs typeface="Calibri"/>
                <a:sym typeface="Calibri"/>
              </a:defRPr>
            </a:pPr>
            <a:r>
              <a:rPr lang="en-US" dirty="0"/>
              <a:t>*</a:t>
            </a:r>
            <a:r>
              <a:rPr dirty="0" err="1"/>
              <a:t>Apweiler</a:t>
            </a:r>
            <a:r>
              <a:rPr dirty="0"/>
              <a:t> R, et al. (2001). </a:t>
            </a:r>
            <a:r>
              <a:rPr i="1" dirty="0"/>
              <a:t>Nucleic Acids Res. </a:t>
            </a:r>
            <a:r>
              <a:rPr b="1" dirty="0"/>
              <a:t>29: </a:t>
            </a:r>
            <a:r>
              <a:rPr dirty="0"/>
              <a:t>37</a:t>
            </a:r>
          </a:p>
        </p:txBody>
      </p:sp>
      <p:sp>
        <p:nvSpPr>
          <p:cNvPr id="537" name="InterPro Scan is an effort to integrate resources from protein signature databases…"/>
          <p:cNvSpPr/>
          <p:nvPr/>
        </p:nvSpPr>
        <p:spPr>
          <a:xfrm>
            <a:off x="398860" y="867965"/>
            <a:ext cx="3634383" cy="458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marL="401822" indent="-401822">
              <a:buSzPct val="125000"/>
              <a:buChar char="•"/>
              <a:defRPr sz="3200">
                <a:latin typeface="Calibri"/>
                <a:ea typeface="Calibri"/>
                <a:cs typeface="Calibri"/>
                <a:sym typeface="Calibri"/>
              </a:defRPr>
            </a:pPr>
            <a:r>
              <a:rPr sz="2400" dirty="0" err="1"/>
              <a:t>InterPro</a:t>
            </a:r>
            <a:r>
              <a:rPr sz="2400" dirty="0"/>
              <a:t> Scan is an effort to integrate resources from protein signature databases </a:t>
            </a:r>
          </a:p>
          <a:p>
            <a:pPr marL="401822" indent="-401822">
              <a:buSzPct val="125000"/>
              <a:buChar char="•"/>
              <a:defRPr sz="3200">
                <a:latin typeface="Calibri"/>
                <a:ea typeface="Calibri"/>
                <a:cs typeface="Calibri"/>
                <a:sym typeface="Calibri"/>
              </a:defRPr>
            </a:pPr>
            <a:r>
              <a:rPr sz="2400" dirty="0"/>
              <a:t>Cross referencing system for entries in </a:t>
            </a:r>
            <a:r>
              <a:rPr sz="2400" dirty="0" err="1"/>
              <a:t>Pfam</a:t>
            </a:r>
            <a:r>
              <a:rPr sz="2400" dirty="0"/>
              <a:t>, </a:t>
            </a:r>
            <a:r>
              <a:rPr sz="2400" dirty="0" err="1"/>
              <a:t>UniProt</a:t>
            </a:r>
            <a:r>
              <a:rPr sz="2400" dirty="0"/>
              <a:t> and other databases</a:t>
            </a:r>
          </a:p>
          <a:p>
            <a:pPr marL="401822" indent="-401822">
              <a:buSzPct val="125000"/>
              <a:buChar char="•"/>
              <a:defRPr sz="3200">
                <a:latin typeface="Calibri"/>
                <a:ea typeface="Calibri"/>
                <a:cs typeface="Calibri"/>
                <a:sym typeface="Calibri"/>
              </a:defRPr>
            </a:pPr>
            <a:r>
              <a:rPr sz="2400" dirty="0"/>
              <a:t>Allows annotators to query a predicted protein sequence against these databases and analyze the results</a:t>
            </a:r>
          </a:p>
        </p:txBody>
      </p:sp>
      <p:pic>
        <p:nvPicPr>
          <p:cNvPr id="2" name="Picture 1">
            <a:extLst>
              <a:ext uri="{FF2B5EF4-FFF2-40B4-BE49-F238E27FC236}">
                <a16:creationId xmlns:a16="http://schemas.microsoft.com/office/drawing/2014/main" id="{8BCDD66A-96FA-294F-8FA7-40827E63563C}"/>
              </a:ext>
            </a:extLst>
          </p:cNvPr>
          <p:cNvPicPr>
            <a:picLocks noChangeAspect="1"/>
          </p:cNvPicPr>
          <p:nvPr/>
        </p:nvPicPr>
        <p:blipFill>
          <a:blip r:embed="rId3"/>
          <a:stretch>
            <a:fillRect/>
          </a:stretch>
        </p:blipFill>
        <p:spPr>
          <a:xfrm>
            <a:off x="4471534" y="741265"/>
            <a:ext cx="7129915" cy="4345086"/>
          </a:xfrm>
          <a:prstGeom prst="rect">
            <a:avLst/>
          </a:prstGeom>
        </p:spPr>
      </p:pic>
      <p:sp>
        <p:nvSpPr>
          <p:cNvPr id="3" name="TextBox 2">
            <a:extLst>
              <a:ext uri="{FF2B5EF4-FFF2-40B4-BE49-F238E27FC236}">
                <a16:creationId xmlns:a16="http://schemas.microsoft.com/office/drawing/2014/main" id="{90C123B0-605C-DC42-AA02-3F6DD12336B1}"/>
              </a:ext>
            </a:extLst>
          </p:cNvPr>
          <p:cNvSpPr txBox="1"/>
          <p:nvPr/>
        </p:nvSpPr>
        <p:spPr>
          <a:xfrm>
            <a:off x="6096000" y="5357813"/>
            <a:ext cx="2947988" cy="923330"/>
          </a:xfrm>
          <a:prstGeom prst="rect">
            <a:avLst/>
          </a:prstGeom>
          <a:noFill/>
        </p:spPr>
        <p:txBody>
          <a:bodyPr wrap="square" rtlCol="0">
            <a:spAutoFit/>
          </a:bodyPr>
          <a:lstStyle/>
          <a:p>
            <a:r>
              <a:rPr lang="en-US" dirty="0"/>
              <a:t>Enter the FASTA sequence to identify the domains for the two proteins</a:t>
            </a:r>
          </a:p>
        </p:txBody>
      </p:sp>
      <p:cxnSp>
        <p:nvCxnSpPr>
          <p:cNvPr id="5" name="Straight Arrow Connector 4">
            <a:extLst>
              <a:ext uri="{FF2B5EF4-FFF2-40B4-BE49-F238E27FC236}">
                <a16:creationId xmlns:a16="http://schemas.microsoft.com/office/drawing/2014/main" id="{6DE0DBCF-5C72-5347-9EB1-CDF45900F946}"/>
              </a:ext>
            </a:extLst>
          </p:cNvPr>
          <p:cNvCxnSpPr/>
          <p:nvPr/>
        </p:nvCxnSpPr>
        <p:spPr>
          <a:xfrm flipV="1">
            <a:off x="6829425" y="3729038"/>
            <a:ext cx="1042988" cy="16430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4D5FE-D0F0-EC44-9840-EE216C6CC30B}"/>
              </a:ext>
            </a:extLst>
          </p:cNvPr>
          <p:cNvSpPr txBox="1"/>
          <p:nvPr/>
        </p:nvSpPr>
        <p:spPr>
          <a:xfrm>
            <a:off x="398860" y="5727500"/>
            <a:ext cx="3948113" cy="923330"/>
          </a:xfrm>
          <a:prstGeom prst="rect">
            <a:avLst/>
          </a:prstGeom>
          <a:noFill/>
        </p:spPr>
        <p:txBody>
          <a:bodyPr wrap="square" rtlCol="0">
            <a:spAutoFit/>
          </a:bodyPr>
          <a:lstStyle/>
          <a:p>
            <a:r>
              <a:rPr lang="en-US" dirty="0" err="1"/>
              <a:t>InterProScan</a:t>
            </a:r>
            <a:r>
              <a:rPr lang="en-US" dirty="0"/>
              <a:t>: </a:t>
            </a:r>
            <a:r>
              <a:rPr lang="en-US" dirty="0">
                <a:hlinkClick r:id="rId4"/>
              </a:rPr>
              <a:t>https://</a:t>
            </a:r>
            <a:r>
              <a:rPr lang="en-US" dirty="0" err="1">
                <a:hlinkClick r:id="rId4"/>
              </a:rPr>
              <a:t>www.ebi.ac.uk</a:t>
            </a:r>
            <a:r>
              <a:rPr lang="en-US" dirty="0">
                <a:hlinkClick r:id="rId4"/>
              </a:rPr>
              <a:t>/</a:t>
            </a:r>
            <a:r>
              <a:rPr lang="en-US" dirty="0" err="1">
                <a:hlinkClick r:id="rId4"/>
              </a:rPr>
              <a:t>interpro</a:t>
            </a:r>
            <a:r>
              <a:rPr lang="en-US" dirty="0">
                <a:hlinkClick r:id="rId4"/>
              </a:rPr>
              <a:t>/search/sequence/</a:t>
            </a:r>
            <a:endParaRPr lang="en-US" dirty="0"/>
          </a:p>
        </p:txBody>
      </p:sp>
    </p:spTree>
    <p:extLst>
      <p:ext uri="{BB962C8B-B14F-4D97-AF65-F5344CB8AC3E}">
        <p14:creationId xmlns:p14="http://schemas.microsoft.com/office/powerpoint/2010/main" val="29727213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AF1D2E84-7608-1C41-AA2B-F8802BA3F1CF}"/>
              </a:ext>
            </a:extLst>
          </p:cNvPr>
          <p:cNvSpPr>
            <a:spLocks noGrp="1" noChangeArrowheads="1"/>
          </p:cNvSpPr>
          <p:nvPr>
            <p:ph type="title"/>
          </p:nvPr>
        </p:nvSpPr>
        <p:spPr>
          <a:xfrm>
            <a:off x="3417094" y="116086"/>
            <a:ext cx="5357813" cy="732234"/>
          </a:xfrm>
        </p:spPr>
        <p:txBody>
          <a:bodyPr>
            <a:normAutofit/>
          </a:bodyPr>
          <a:lstStyle/>
          <a:p>
            <a:pPr algn="ctr" eaLnBrk="1" hangingPunct="1"/>
            <a:r>
              <a:rPr lang="en-US" altLang="en-US" sz="4000" b="1" dirty="0" err="1">
                <a:latin typeface="Calibri Bold" pitchFamily="-84" charset="0"/>
                <a:sym typeface="Calibri Bold" pitchFamily="-84" charset="0"/>
              </a:rPr>
              <a:t>InterPro</a:t>
            </a:r>
            <a:r>
              <a:rPr lang="en-US" altLang="en-US" sz="4000" b="1" dirty="0">
                <a:latin typeface="Calibri Bold" pitchFamily="-84" charset="0"/>
                <a:sym typeface="Calibri Bold" pitchFamily="-84" charset="0"/>
              </a:rPr>
              <a:t> Scan Results</a:t>
            </a:r>
            <a:endParaRPr lang="en-US" altLang="en-US" sz="4000" b="1" baseline="32000" dirty="0">
              <a:latin typeface="Calibri Bold" pitchFamily="-84" charset="0"/>
              <a:ea typeface="ヒラギノ角ゴ ProN W6" panose="020B0300000000000000" pitchFamily="34" charset="-128"/>
              <a:sym typeface="Calibri Bold" pitchFamily="-84" charset="0"/>
            </a:endParaRPr>
          </a:p>
        </p:txBody>
      </p:sp>
      <p:pic>
        <p:nvPicPr>
          <p:cNvPr id="2" name="Picture 1">
            <a:extLst>
              <a:ext uri="{FF2B5EF4-FFF2-40B4-BE49-F238E27FC236}">
                <a16:creationId xmlns:a16="http://schemas.microsoft.com/office/drawing/2014/main" id="{1543AEFF-DD1C-0D4D-BBA2-660CE9F4B2CA}"/>
              </a:ext>
            </a:extLst>
          </p:cNvPr>
          <p:cNvPicPr>
            <a:picLocks noChangeAspect="1"/>
          </p:cNvPicPr>
          <p:nvPr/>
        </p:nvPicPr>
        <p:blipFill>
          <a:blip r:embed="rId3"/>
          <a:stretch>
            <a:fillRect/>
          </a:stretch>
        </p:blipFill>
        <p:spPr>
          <a:xfrm>
            <a:off x="0" y="848321"/>
            <a:ext cx="12192000" cy="5038130"/>
          </a:xfrm>
          <a:prstGeom prst="rect">
            <a:avLst/>
          </a:prstGeom>
        </p:spPr>
      </p:pic>
      <p:sp>
        <p:nvSpPr>
          <p:cNvPr id="3" name="TextBox 2">
            <a:extLst>
              <a:ext uri="{FF2B5EF4-FFF2-40B4-BE49-F238E27FC236}">
                <a16:creationId xmlns:a16="http://schemas.microsoft.com/office/drawing/2014/main" id="{B761FE71-4BAD-A84E-A2F1-4FBE73EC2094}"/>
              </a:ext>
            </a:extLst>
          </p:cNvPr>
          <p:cNvSpPr txBox="1"/>
          <p:nvPr/>
        </p:nvSpPr>
        <p:spPr>
          <a:xfrm>
            <a:off x="1988457" y="6009679"/>
            <a:ext cx="6502400" cy="461665"/>
          </a:xfrm>
          <a:prstGeom prst="rect">
            <a:avLst/>
          </a:prstGeom>
          <a:noFill/>
        </p:spPr>
        <p:txBody>
          <a:bodyPr wrap="square" rtlCol="0">
            <a:spAutoFit/>
          </a:bodyPr>
          <a:lstStyle/>
          <a:p>
            <a:r>
              <a:rPr lang="en-US" sz="2400" b="1" dirty="0"/>
              <a:t>Search Google for the function of the domains</a:t>
            </a:r>
          </a:p>
        </p:txBody>
      </p:sp>
      <p:sp>
        <p:nvSpPr>
          <p:cNvPr id="4" name="Oval 3">
            <a:extLst>
              <a:ext uri="{FF2B5EF4-FFF2-40B4-BE49-F238E27FC236}">
                <a16:creationId xmlns:a16="http://schemas.microsoft.com/office/drawing/2014/main" id="{7EA9F5FF-7150-4143-B0C5-24BBE80A784E}"/>
              </a:ext>
            </a:extLst>
          </p:cNvPr>
          <p:cNvSpPr/>
          <p:nvPr/>
        </p:nvSpPr>
        <p:spPr>
          <a:xfrm>
            <a:off x="3177915" y="3177915"/>
            <a:ext cx="2008682" cy="18587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D56B74-D294-E943-9915-53D2EC141AEE}"/>
              </a:ext>
            </a:extLst>
          </p:cNvPr>
          <p:cNvSpPr txBox="1"/>
          <p:nvPr/>
        </p:nvSpPr>
        <p:spPr>
          <a:xfrm>
            <a:off x="3417094" y="3367386"/>
            <a:ext cx="1903750" cy="1200329"/>
          </a:xfrm>
          <a:prstGeom prst="rect">
            <a:avLst/>
          </a:prstGeom>
          <a:noFill/>
        </p:spPr>
        <p:txBody>
          <a:bodyPr wrap="square" rtlCol="0">
            <a:spAutoFit/>
          </a:bodyPr>
          <a:lstStyle/>
          <a:p>
            <a:r>
              <a:rPr lang="en-US" sz="2400" b="1" dirty="0"/>
              <a:t>Receptor Binding Domain</a:t>
            </a:r>
          </a:p>
        </p:txBody>
      </p:sp>
    </p:spTree>
    <p:extLst>
      <p:ext uri="{BB962C8B-B14F-4D97-AF65-F5344CB8AC3E}">
        <p14:creationId xmlns:p14="http://schemas.microsoft.com/office/powerpoint/2010/main" val="1489069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Lesson Plan"/>
          <p:cNvSpPr>
            <a:spLocks noGrp="1"/>
          </p:cNvSpPr>
          <p:nvPr>
            <p:ph type="title"/>
          </p:nvPr>
        </p:nvSpPr>
        <p:spPr>
          <a:prstGeom prst="rect">
            <a:avLst/>
          </a:prstGeom>
        </p:spPr>
        <p:txBody>
          <a:bodyPr/>
          <a:lstStyle/>
          <a:p>
            <a:pPr algn="ctr"/>
            <a:r>
              <a:rPr lang="en-US" b="1" dirty="0">
                <a:latin typeface="Calibri" panose="020F0502020204030204" pitchFamily="34" charset="0"/>
                <a:cs typeface="Calibri" panose="020F0502020204030204" pitchFamily="34" charset="0"/>
              </a:rPr>
              <a:t>Learning Goals</a:t>
            </a:r>
            <a:endParaRPr b="1" dirty="0">
              <a:latin typeface="Calibri" panose="020F0502020204030204" pitchFamily="34" charset="0"/>
              <a:cs typeface="Calibri" panose="020F0502020204030204" pitchFamily="34" charset="0"/>
            </a:endParaRPr>
          </a:p>
        </p:txBody>
      </p:sp>
      <p:sp>
        <p:nvSpPr>
          <p:cNvPr id="89" name="Review Exam 1 Answers…"/>
          <p:cNvSpPr>
            <a:spLocks noGrp="1"/>
          </p:cNvSpPr>
          <p:nvPr>
            <p:ph type="body" idx="1"/>
          </p:nvPr>
        </p:nvSpPr>
        <p:spPr>
          <a:prstGeom prst="rect">
            <a:avLst/>
          </a:prstGeom>
        </p:spPr>
        <p:txBody>
          <a:bodyPr anchor="t"/>
          <a:lstStyle/>
          <a:p>
            <a:pPr marL="342900" indent="-342900">
              <a:buSzPct val="125000"/>
              <a:buAutoNum type="arabicPeriod"/>
            </a:pPr>
            <a:r>
              <a:rPr lang="en-US" dirty="0">
                <a:solidFill>
                  <a:schemeClr val="bg1"/>
                </a:solidFill>
                <a:latin typeface="Calibri" panose="020F0502020204030204" pitchFamily="34" charset="0"/>
                <a:cs typeface="Calibri" panose="020F0502020204030204" pitchFamily="34" charset="0"/>
              </a:rPr>
              <a:t>Students will know the kinds of genetic variation</a:t>
            </a:r>
          </a:p>
          <a:p>
            <a:pPr marL="342900" indent="-342900">
              <a:buSzPct val="125000"/>
              <a:buAutoNum type="arabicPeriod"/>
            </a:pPr>
            <a:r>
              <a:rPr lang="en-US" dirty="0">
                <a:solidFill>
                  <a:schemeClr val="bg1"/>
                </a:solidFill>
                <a:latin typeface="Calibri" panose="020F0502020204030204" pitchFamily="34" charset="0"/>
                <a:cs typeface="Calibri" panose="020F0502020204030204" pitchFamily="34" charset="0"/>
              </a:rPr>
              <a:t>Students will know the origins of the SARS-CoV2 virus</a:t>
            </a:r>
          </a:p>
          <a:p>
            <a:pPr marL="342900" indent="-342900">
              <a:buSzPct val="125000"/>
              <a:buAutoNum type="arabicPeriod"/>
            </a:pPr>
            <a:r>
              <a:rPr lang="en-US" dirty="0">
                <a:solidFill>
                  <a:schemeClr val="tx1"/>
                </a:solidFill>
                <a:latin typeface="Calibri" panose="020F0502020204030204" pitchFamily="34" charset="0"/>
                <a:cs typeface="Calibri" panose="020F0502020204030204" pitchFamily="34" charset="0"/>
              </a:rPr>
              <a:t>Students will know mutations in the SARS-CoV2 genome</a:t>
            </a:r>
          </a:p>
        </p:txBody>
      </p:sp>
    </p:spTree>
    <p:extLst>
      <p:ext uri="{BB962C8B-B14F-4D97-AF65-F5344CB8AC3E}">
        <p14:creationId xmlns:p14="http://schemas.microsoft.com/office/powerpoint/2010/main" val="4936889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B58D3-FD67-9243-A22A-0015F2218995}"/>
              </a:ext>
            </a:extLst>
          </p:cNvPr>
          <p:cNvSpPr>
            <a:spLocks noGrp="1"/>
          </p:cNvSpPr>
          <p:nvPr>
            <p:ph idx="1"/>
          </p:nvPr>
        </p:nvSpPr>
        <p:spPr>
          <a:xfrm>
            <a:off x="914399" y="1391733"/>
            <a:ext cx="10584873" cy="3768328"/>
          </a:xfrm>
        </p:spPr>
        <p:txBody>
          <a:bodyPr>
            <a:normAutofit/>
          </a:bodyPr>
          <a:lstStyle/>
          <a:p>
            <a:pPr marL="0" indent="0" algn="ctr">
              <a:buNone/>
            </a:pPr>
            <a:endParaRPr lang="en-US" sz="4400" b="1" dirty="0">
              <a:latin typeface="Calibri" panose="020F0502020204030204" pitchFamily="34" charset="0"/>
              <a:cs typeface="Calibri" panose="020F0502020204030204" pitchFamily="34" charset="0"/>
            </a:endParaRPr>
          </a:p>
          <a:p>
            <a:pPr marL="0" indent="0" algn="ctr">
              <a:buNone/>
            </a:pPr>
            <a:r>
              <a:rPr lang="en-US" sz="4400" b="1" dirty="0">
                <a:latin typeface="Calibri" panose="020F0502020204030204" pitchFamily="34" charset="0"/>
                <a:cs typeface="Calibri" panose="020F0502020204030204" pitchFamily="34" charset="0"/>
              </a:rPr>
              <a:t>What kind of mutations are occurring in the spike protein?</a:t>
            </a:r>
          </a:p>
        </p:txBody>
      </p:sp>
    </p:spTree>
    <p:extLst>
      <p:ext uri="{BB962C8B-B14F-4D97-AF65-F5344CB8AC3E}">
        <p14:creationId xmlns:p14="http://schemas.microsoft.com/office/powerpoint/2010/main" val="4218523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a:latin typeface="Calibri" panose="020F0502020204030204" pitchFamily="34" charset="0"/>
                <a:cs typeface="Calibri" panose="020F0502020204030204" pitchFamily="34" charset="0"/>
              </a:rPr>
              <a:t>Base-Pair Substitutions</a:t>
            </a:r>
          </a:p>
        </p:txBody>
      </p:sp>
      <p:sp>
        <p:nvSpPr>
          <p:cNvPr id="3" name="Content Placeholder 2"/>
          <p:cNvSpPr>
            <a:spLocks noGrp="1"/>
          </p:cNvSpPr>
          <p:nvPr>
            <p:ph idx="1"/>
          </p:nvPr>
        </p:nvSpPr>
        <p:spPr/>
        <p:txBody>
          <a:bodyPr anchor="t">
            <a:normAutofit/>
          </a:bodyPr>
          <a:lstStyle/>
          <a:p>
            <a:r>
              <a:rPr lang="en-US" sz="3300" dirty="0">
                <a:latin typeface="Calibri" panose="020F0502020204030204" pitchFamily="34" charset="0"/>
                <a:cs typeface="Calibri" panose="020F0502020204030204" pitchFamily="34" charset="0"/>
              </a:rPr>
              <a:t>A base-pair substitution is the replacement of one base pair with another. </a:t>
            </a:r>
          </a:p>
          <a:p>
            <a:pPr marL="914400" lvl="2" indent="0">
              <a:buNone/>
            </a:pPr>
            <a:r>
              <a:rPr lang="en-US" sz="3300" dirty="0">
                <a:solidFill>
                  <a:srgbClr val="D619CD"/>
                </a:solidFill>
                <a:latin typeface="Calibri" panose="020F0502020204030204" pitchFamily="34" charset="0"/>
                <a:cs typeface="Calibri" panose="020F0502020204030204" pitchFamily="34" charset="0"/>
              </a:rPr>
              <a:t>ACG </a:t>
            </a:r>
            <a:r>
              <a:rPr lang="en-US" sz="3300" dirty="0">
                <a:solidFill>
                  <a:srgbClr val="D619CD"/>
                </a:solidFill>
                <a:latin typeface="Calibri" panose="020F0502020204030204" pitchFamily="34" charset="0"/>
                <a:cs typeface="Calibri" panose="020F0502020204030204" pitchFamily="34" charset="0"/>
                <a:sym typeface="Wingdings"/>
              </a:rPr>
              <a:t> A</a:t>
            </a:r>
            <a:r>
              <a:rPr lang="en-US" sz="3300" dirty="0">
                <a:latin typeface="Calibri" panose="020F0502020204030204" pitchFamily="34" charset="0"/>
                <a:cs typeface="Calibri" panose="020F0502020204030204" pitchFamily="34" charset="0"/>
                <a:sym typeface="Wingdings"/>
              </a:rPr>
              <a:t>T</a:t>
            </a:r>
            <a:r>
              <a:rPr lang="en-US" sz="3300" dirty="0">
                <a:solidFill>
                  <a:srgbClr val="D619CD"/>
                </a:solidFill>
                <a:latin typeface="Calibri" panose="020F0502020204030204" pitchFamily="34" charset="0"/>
                <a:cs typeface="Calibri" panose="020F0502020204030204" pitchFamily="34" charset="0"/>
                <a:sym typeface="Wingdings"/>
              </a:rPr>
              <a:t>G</a:t>
            </a:r>
            <a:endParaRPr lang="en-US" sz="3300" dirty="0">
              <a:solidFill>
                <a:srgbClr val="D619CD"/>
              </a:solidFill>
              <a:latin typeface="Calibri" panose="020F0502020204030204" pitchFamily="34" charset="0"/>
              <a:cs typeface="Calibri" panose="020F0502020204030204" pitchFamily="34" charset="0"/>
            </a:endParaRPr>
          </a:p>
          <a:p>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Three different results are possible:</a:t>
            </a:r>
          </a:p>
          <a:p>
            <a:pPr lvl="1"/>
            <a:r>
              <a:rPr lang="hu-HU" sz="3300" dirty="0">
                <a:latin typeface="Calibri" panose="020F0502020204030204" pitchFamily="34" charset="0"/>
                <a:cs typeface="Calibri" panose="020F0502020204030204" pitchFamily="34" charset="0"/>
              </a:rPr>
              <a:t>Silent mutation</a:t>
            </a:r>
          </a:p>
          <a:p>
            <a:pPr lvl="1"/>
            <a:r>
              <a:rPr lang="fr-FR" sz="3300" dirty="0" err="1">
                <a:latin typeface="Calibri" panose="020F0502020204030204" pitchFamily="34" charset="0"/>
                <a:cs typeface="Calibri" panose="020F0502020204030204" pitchFamily="34" charset="0"/>
              </a:rPr>
              <a:t>Missense</a:t>
            </a:r>
            <a:r>
              <a:rPr lang="fr-FR" sz="3300" dirty="0">
                <a:latin typeface="Calibri" panose="020F0502020204030204" pitchFamily="34" charset="0"/>
                <a:cs typeface="Calibri" panose="020F0502020204030204" pitchFamily="34" charset="0"/>
              </a:rPr>
              <a:t> mutation</a:t>
            </a:r>
          </a:p>
          <a:p>
            <a:pPr lvl="1"/>
            <a:r>
              <a:rPr lang="hu-HU" sz="3300" dirty="0">
                <a:latin typeface="Calibri" panose="020F0502020204030204" pitchFamily="34" charset="0"/>
                <a:cs typeface="Calibri" panose="020F0502020204030204" pitchFamily="34" charset="0"/>
              </a:rPr>
              <a:t>Nonsense mutation</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23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37A0FF89-B958-6749-ADB7-0269FB828CB1}"/>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220" tIns="24110" rIns="48220" bIns="24110" numCol="1" rtlCol="0" anchor="t" anchorCtr="0" compatLnSpc="1">
            <a:prstTxWarp prst="textNoShape">
              <a:avLst/>
            </a:prstTxWarp>
            <a:normAutofit/>
          </a:bodyPr>
          <a:lstStyle/>
          <a:p>
            <a:r>
              <a:rPr lang="en-US" altLang="en-US" sz="3200" dirty="0">
                <a:latin typeface="Calibri" panose="020F0502020204030204" pitchFamily="34" charset="0"/>
              </a:rPr>
              <a:t>One file with Spike protein sequences from different strains</a:t>
            </a:r>
          </a:p>
          <a:p>
            <a:r>
              <a:rPr lang="en-US" altLang="en-US" sz="3200" dirty="0">
                <a:latin typeface="Calibri" panose="020F0502020204030204" pitchFamily="34" charset="0"/>
              </a:rPr>
              <a:t>Multiple Sequence alignment (MSA) tool CLUSTAL: </a:t>
            </a:r>
            <a:r>
              <a:rPr lang="en-US" altLang="en-US" sz="3200" dirty="0">
                <a:latin typeface="Calibri" panose="020F0502020204030204" pitchFamily="34" charset="0"/>
                <a:hlinkClick r:id="rId2"/>
              </a:rPr>
              <a:t>https://</a:t>
            </a:r>
            <a:r>
              <a:rPr lang="en-US" altLang="en-US" sz="3200" dirty="0" err="1">
                <a:latin typeface="Calibri" panose="020F0502020204030204" pitchFamily="34" charset="0"/>
                <a:hlinkClick r:id="rId2"/>
              </a:rPr>
              <a:t>www.ebi.ac.uk</a:t>
            </a:r>
            <a:r>
              <a:rPr lang="en-US" altLang="en-US" sz="3200" dirty="0">
                <a:latin typeface="Calibri" panose="020F0502020204030204" pitchFamily="34" charset="0"/>
                <a:hlinkClick r:id="rId2"/>
              </a:rPr>
              <a:t>/Tools/</a:t>
            </a:r>
            <a:r>
              <a:rPr lang="en-US" altLang="en-US" sz="3200" dirty="0" err="1">
                <a:latin typeface="Calibri" panose="020F0502020204030204" pitchFamily="34" charset="0"/>
                <a:hlinkClick r:id="rId2"/>
              </a:rPr>
              <a:t>msa</a:t>
            </a:r>
            <a:r>
              <a:rPr lang="en-US" altLang="en-US" sz="3200" dirty="0">
                <a:latin typeface="Calibri" panose="020F0502020204030204" pitchFamily="34" charset="0"/>
                <a:hlinkClick r:id="rId2"/>
              </a:rPr>
              <a:t>/</a:t>
            </a:r>
            <a:r>
              <a:rPr lang="en-US" altLang="en-US" sz="3200" dirty="0" err="1">
                <a:latin typeface="Calibri" panose="020F0502020204030204" pitchFamily="34" charset="0"/>
                <a:hlinkClick r:id="rId2"/>
              </a:rPr>
              <a:t>clustalo</a:t>
            </a:r>
            <a:r>
              <a:rPr lang="en-US" altLang="en-US" sz="3200" dirty="0">
                <a:latin typeface="Calibri" panose="020F0502020204030204" pitchFamily="34" charset="0"/>
                <a:hlinkClick r:id="rId2"/>
              </a:rPr>
              <a:t>/</a:t>
            </a:r>
            <a:endParaRPr lang="en-US" altLang="en-US" sz="3200" dirty="0">
              <a:latin typeface="Calibri" panose="020F0502020204030204" pitchFamily="34" charset="0"/>
            </a:endParaRPr>
          </a:p>
          <a:p>
            <a:r>
              <a:rPr lang="en-US" altLang="en-US" sz="3200" dirty="0">
                <a:latin typeface="Calibri" panose="020F0502020204030204" pitchFamily="34" charset="0"/>
              </a:rPr>
              <a:t>Phylogeny tool: </a:t>
            </a:r>
            <a:r>
              <a:rPr lang="en-US" altLang="en-US" sz="3200" dirty="0">
                <a:latin typeface="Calibri" panose="020F0502020204030204" pitchFamily="34" charset="0"/>
                <a:hlinkClick r:id="rId3"/>
              </a:rPr>
              <a:t>http://</a:t>
            </a:r>
            <a:r>
              <a:rPr lang="en-US" altLang="en-US" sz="3200" dirty="0" err="1">
                <a:latin typeface="Calibri" panose="020F0502020204030204" pitchFamily="34" charset="0"/>
                <a:hlinkClick r:id="rId3"/>
              </a:rPr>
              <a:t>www.phylogeny.fr</a:t>
            </a:r>
            <a:r>
              <a:rPr lang="en-US" altLang="en-US" sz="3200" dirty="0">
                <a:latin typeface="Calibri" panose="020F0502020204030204" pitchFamily="34" charset="0"/>
                <a:hlinkClick r:id="rId3"/>
              </a:rPr>
              <a:t>/</a:t>
            </a:r>
            <a:r>
              <a:rPr lang="en-US" altLang="en-US" sz="3200" dirty="0" err="1">
                <a:latin typeface="Calibri" panose="020F0502020204030204" pitchFamily="34" charset="0"/>
                <a:hlinkClick r:id="rId3"/>
              </a:rPr>
              <a:t>phylogeny.cgi</a:t>
            </a:r>
            <a:endParaRPr lang="en-US" altLang="en-US" sz="3200" dirty="0">
              <a:latin typeface="Calibri" panose="020F0502020204030204" pitchFamily="34" charset="0"/>
            </a:endParaRPr>
          </a:p>
          <a:p>
            <a:r>
              <a:rPr lang="en-US" altLang="en-US" sz="3200" dirty="0">
                <a:latin typeface="Calibri" panose="020F0502020204030204" pitchFamily="34" charset="0"/>
              </a:rPr>
              <a:t>Create MSA and  phylogenetic trees</a:t>
            </a:r>
          </a:p>
        </p:txBody>
      </p:sp>
      <p:sp>
        <p:nvSpPr>
          <p:cNvPr id="7" name="Rectangle 2">
            <a:extLst>
              <a:ext uri="{FF2B5EF4-FFF2-40B4-BE49-F238E27FC236}">
                <a16:creationId xmlns:a16="http://schemas.microsoft.com/office/drawing/2014/main" id="{D2126CA7-B0B4-494D-805C-AE4770CA7640}"/>
              </a:ext>
            </a:extLst>
          </p:cNvPr>
          <p:cNvSpPr txBox="1">
            <a:spLocks noChangeArrowheads="1"/>
          </p:cNvSpPr>
          <p:nvPr/>
        </p:nvSpPr>
        <p:spPr>
          <a:xfrm>
            <a:off x="2913459" y="-5475"/>
            <a:ext cx="6172200" cy="89844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Data and Tools</a:t>
            </a:r>
          </a:p>
        </p:txBody>
      </p:sp>
    </p:spTree>
    <p:extLst>
      <p:ext uri="{BB962C8B-B14F-4D97-AF65-F5344CB8AC3E}">
        <p14:creationId xmlns:p14="http://schemas.microsoft.com/office/powerpoint/2010/main" val="1188167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2E8E435-6F93-564D-9991-7C8D79BDB0F2}"/>
              </a:ext>
            </a:extLst>
          </p:cNvPr>
          <p:cNvSpPr txBox="1">
            <a:spLocks noChangeArrowheads="1"/>
          </p:cNvSpPr>
          <p:nvPr/>
        </p:nvSpPr>
        <p:spPr>
          <a:xfrm>
            <a:off x="1454728" y="465773"/>
            <a:ext cx="10169236" cy="97583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CLUSTAL: </a:t>
            </a:r>
            <a:r>
              <a:rPr lang="en-US" altLang="en-US" sz="4000" b="1" dirty="0">
                <a:latin typeface="Calibri" panose="020F0502020204030204" pitchFamily="34" charset="0"/>
              </a:rPr>
              <a:t>https://</a:t>
            </a:r>
            <a:r>
              <a:rPr lang="en-US" altLang="en-US" sz="4000" b="1" dirty="0" err="1">
                <a:latin typeface="Calibri" panose="020F0502020204030204" pitchFamily="34" charset="0"/>
              </a:rPr>
              <a:t>www.ebi.ac.uk</a:t>
            </a:r>
            <a:r>
              <a:rPr lang="en-US" altLang="en-US" sz="4000" b="1" dirty="0">
                <a:latin typeface="Calibri" panose="020F0502020204030204" pitchFamily="34" charset="0"/>
              </a:rPr>
              <a:t>/Tools/</a:t>
            </a:r>
            <a:r>
              <a:rPr lang="en-US" altLang="en-US" sz="4000" b="1" dirty="0" err="1">
                <a:latin typeface="Calibri" panose="020F0502020204030204" pitchFamily="34" charset="0"/>
              </a:rPr>
              <a:t>msa</a:t>
            </a:r>
            <a:r>
              <a:rPr lang="en-US" altLang="en-US" sz="4000" b="1" dirty="0">
                <a:latin typeface="Calibri" panose="020F0502020204030204" pitchFamily="34" charset="0"/>
              </a:rPr>
              <a:t>/</a:t>
            </a:r>
            <a:r>
              <a:rPr lang="en-US" altLang="en-US" sz="4000" b="1" dirty="0" err="1">
                <a:latin typeface="Calibri" panose="020F0502020204030204" pitchFamily="34" charset="0"/>
              </a:rPr>
              <a:t>clustalo</a:t>
            </a:r>
            <a:r>
              <a:rPr lang="en-US" altLang="en-US" sz="4000" b="1" dirty="0">
                <a:latin typeface="Calibri" panose="020F0502020204030204" pitchFamily="34" charset="0"/>
              </a:rPr>
              <a:t>/</a:t>
            </a:r>
          </a:p>
          <a:p>
            <a:pPr algn="ctr"/>
            <a:endParaRPr lang="en-US" sz="4000" b="1" dirty="0">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E5614864-9B20-4F4D-8420-37A806CEA8A6}"/>
              </a:ext>
            </a:extLst>
          </p:cNvPr>
          <p:cNvPicPr>
            <a:picLocks noChangeAspect="1"/>
          </p:cNvPicPr>
          <p:nvPr/>
        </p:nvPicPr>
        <p:blipFill>
          <a:blip r:embed="rId2"/>
          <a:stretch>
            <a:fillRect/>
          </a:stretch>
        </p:blipFill>
        <p:spPr>
          <a:xfrm>
            <a:off x="1698129" y="1596628"/>
            <a:ext cx="8795742" cy="4571107"/>
          </a:xfrm>
          <a:prstGeom prst="rect">
            <a:avLst/>
          </a:prstGeom>
        </p:spPr>
      </p:pic>
      <p:sp>
        <p:nvSpPr>
          <p:cNvPr id="3" name="Oval 2">
            <a:extLst>
              <a:ext uri="{FF2B5EF4-FFF2-40B4-BE49-F238E27FC236}">
                <a16:creationId xmlns:a16="http://schemas.microsoft.com/office/drawing/2014/main" id="{14E3B3DB-0BED-A043-8DEF-E433DE9FAB83}"/>
              </a:ext>
            </a:extLst>
          </p:cNvPr>
          <p:cNvSpPr/>
          <p:nvPr/>
        </p:nvSpPr>
        <p:spPr>
          <a:xfrm>
            <a:off x="2552700" y="3261544"/>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5" name="Oval 4">
            <a:extLst>
              <a:ext uri="{FF2B5EF4-FFF2-40B4-BE49-F238E27FC236}">
                <a16:creationId xmlns:a16="http://schemas.microsoft.com/office/drawing/2014/main" id="{82F4942D-8739-B947-BB1B-66B32E2D15C5}"/>
              </a:ext>
            </a:extLst>
          </p:cNvPr>
          <p:cNvSpPr/>
          <p:nvPr/>
        </p:nvSpPr>
        <p:spPr>
          <a:xfrm>
            <a:off x="1829396" y="5550223"/>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6" name="TextBox 5">
            <a:extLst>
              <a:ext uri="{FF2B5EF4-FFF2-40B4-BE49-F238E27FC236}">
                <a16:creationId xmlns:a16="http://schemas.microsoft.com/office/drawing/2014/main" id="{41E5C910-A97F-F84C-B5A7-A585483F56C5}"/>
              </a:ext>
            </a:extLst>
          </p:cNvPr>
          <p:cNvSpPr txBox="1"/>
          <p:nvPr/>
        </p:nvSpPr>
        <p:spPr>
          <a:xfrm>
            <a:off x="1659285" y="3393876"/>
            <a:ext cx="310753" cy="526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953" dirty="0">
                <a:solidFill>
                  <a:srgbClr val="FF0000"/>
                </a:solidFill>
                <a:latin typeface="Calibri" panose="020F0502020204030204" pitchFamily="34" charset="0"/>
                <a:cs typeface="Calibri" panose="020F0502020204030204" pitchFamily="34" charset="0"/>
                <a:sym typeface="Gill Sans"/>
              </a:rPr>
              <a:t>1</a:t>
            </a:r>
          </a:p>
        </p:txBody>
      </p:sp>
      <p:sp>
        <p:nvSpPr>
          <p:cNvPr id="7" name="TextBox 6">
            <a:extLst>
              <a:ext uri="{FF2B5EF4-FFF2-40B4-BE49-F238E27FC236}">
                <a16:creationId xmlns:a16="http://schemas.microsoft.com/office/drawing/2014/main" id="{FC24535D-BB72-4A49-AEA7-421C7C075049}"/>
              </a:ext>
            </a:extLst>
          </p:cNvPr>
          <p:cNvSpPr txBox="1"/>
          <p:nvPr/>
        </p:nvSpPr>
        <p:spPr>
          <a:xfrm>
            <a:off x="1568202" y="5569280"/>
            <a:ext cx="310753" cy="526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953" dirty="0">
                <a:solidFill>
                  <a:srgbClr val="FF0000"/>
                </a:solidFill>
                <a:latin typeface="Calibri" panose="020F0502020204030204" pitchFamily="34" charset="0"/>
                <a:cs typeface="Calibri" panose="020F0502020204030204" pitchFamily="34" charset="0"/>
                <a:sym typeface="Gill Sans"/>
              </a:rPr>
              <a:t>2</a:t>
            </a:r>
          </a:p>
        </p:txBody>
      </p:sp>
    </p:spTree>
    <p:extLst>
      <p:ext uri="{BB962C8B-B14F-4D97-AF65-F5344CB8AC3E}">
        <p14:creationId xmlns:p14="http://schemas.microsoft.com/office/powerpoint/2010/main" val="1455476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691748-61F9-9E43-8442-C4C68ACD5CEE}"/>
              </a:ext>
            </a:extLst>
          </p:cNvPr>
          <p:cNvPicPr>
            <a:picLocks noChangeAspect="1"/>
          </p:cNvPicPr>
          <p:nvPr/>
        </p:nvPicPr>
        <p:blipFill>
          <a:blip r:embed="rId3"/>
          <a:stretch>
            <a:fillRect/>
          </a:stretch>
        </p:blipFill>
        <p:spPr>
          <a:xfrm>
            <a:off x="1524000" y="1103710"/>
            <a:ext cx="9144000" cy="5077036"/>
          </a:xfrm>
          <a:prstGeom prst="rect">
            <a:avLst/>
          </a:prstGeom>
        </p:spPr>
      </p:pic>
      <p:sp>
        <p:nvSpPr>
          <p:cNvPr id="14" name="Rectangle 2">
            <a:extLst>
              <a:ext uri="{FF2B5EF4-FFF2-40B4-BE49-F238E27FC236}">
                <a16:creationId xmlns:a16="http://schemas.microsoft.com/office/drawing/2014/main" id="{987EEFB1-4581-CC40-8939-224E48B44C80}"/>
              </a:ext>
            </a:extLst>
          </p:cNvPr>
          <p:cNvSpPr txBox="1">
            <a:spLocks noChangeArrowheads="1"/>
          </p:cNvSpPr>
          <p:nvPr/>
        </p:nvSpPr>
        <p:spPr>
          <a:xfrm>
            <a:off x="2892960" y="219314"/>
            <a:ext cx="6172200" cy="63793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MSA Results</a:t>
            </a:r>
          </a:p>
        </p:txBody>
      </p:sp>
      <p:sp>
        <p:nvSpPr>
          <p:cNvPr id="4" name="Oval 3">
            <a:extLst>
              <a:ext uri="{FF2B5EF4-FFF2-40B4-BE49-F238E27FC236}">
                <a16:creationId xmlns:a16="http://schemas.microsoft.com/office/drawing/2014/main" id="{ED7170A8-42D7-194D-9E9F-BCE6FE42DDD7}"/>
              </a:ext>
            </a:extLst>
          </p:cNvPr>
          <p:cNvSpPr/>
          <p:nvPr/>
        </p:nvSpPr>
        <p:spPr>
          <a:xfrm>
            <a:off x="2649141" y="1129134"/>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3" name="TextBox 2">
            <a:extLst>
              <a:ext uri="{FF2B5EF4-FFF2-40B4-BE49-F238E27FC236}">
                <a16:creationId xmlns:a16="http://schemas.microsoft.com/office/drawing/2014/main" id="{AC31A6D6-7345-B449-8C05-B1658F074B2B}"/>
              </a:ext>
            </a:extLst>
          </p:cNvPr>
          <p:cNvSpPr txBox="1"/>
          <p:nvPr/>
        </p:nvSpPr>
        <p:spPr>
          <a:xfrm>
            <a:off x="1332905" y="6178576"/>
            <a:ext cx="9526191" cy="7646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250" dirty="0">
                <a:solidFill>
                  <a:srgbClr val="000000"/>
                </a:solidFill>
                <a:latin typeface="Calibri" panose="020F0502020204030204" pitchFamily="34" charset="0"/>
                <a:cs typeface="Calibri" panose="020F0502020204030204" pitchFamily="34" charset="0"/>
                <a:sym typeface="Gill Sans"/>
              </a:rPr>
              <a:t>Identify amino acid residues that are not identical  (look out for ‘:’ and ‘.’)</a:t>
            </a:r>
          </a:p>
          <a:p>
            <a:pPr algn="ctr" defTabSz="410751" hangingPunct="0"/>
            <a:r>
              <a:rPr lang="en-US" sz="2250" dirty="0">
                <a:latin typeface="Calibri" panose="020F0502020204030204" pitchFamily="34" charset="0"/>
                <a:cs typeface="Calibri" panose="020F0502020204030204" pitchFamily="34" charset="0"/>
              </a:rPr>
              <a:t>Where do these residues lie? Look at the numbers on the right hand side</a:t>
            </a:r>
            <a:endParaRPr lang="en-US" sz="2250" dirty="0">
              <a:solidFill>
                <a:srgbClr val="000000"/>
              </a:solidFill>
              <a:latin typeface="Calibri" panose="020F0502020204030204" pitchFamily="34" charset="0"/>
              <a:cs typeface="Calibri" panose="020F0502020204030204" pitchFamily="34" charset="0"/>
              <a:sym typeface="Gill Sans"/>
            </a:endParaRPr>
          </a:p>
        </p:txBody>
      </p:sp>
    </p:spTree>
    <p:extLst>
      <p:ext uri="{BB962C8B-B14F-4D97-AF65-F5344CB8AC3E}">
        <p14:creationId xmlns:p14="http://schemas.microsoft.com/office/powerpoint/2010/main" val="188202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Lesson Plan"/>
          <p:cNvSpPr>
            <a:spLocks noGrp="1"/>
          </p:cNvSpPr>
          <p:nvPr>
            <p:ph type="title"/>
          </p:nvPr>
        </p:nvSpPr>
        <p:spPr>
          <a:prstGeom prst="rect">
            <a:avLst/>
          </a:prstGeom>
        </p:spPr>
        <p:txBody>
          <a:bodyPr/>
          <a:lstStyle/>
          <a:p>
            <a:pPr algn="ctr"/>
            <a:r>
              <a:rPr lang="en-US" b="1" dirty="0">
                <a:latin typeface="Calibri" panose="020F0502020204030204" pitchFamily="34" charset="0"/>
                <a:cs typeface="Calibri" panose="020F0502020204030204" pitchFamily="34" charset="0"/>
              </a:rPr>
              <a:t>Learning Goals</a:t>
            </a:r>
            <a:endParaRPr b="1" dirty="0">
              <a:latin typeface="Calibri" panose="020F0502020204030204" pitchFamily="34" charset="0"/>
              <a:cs typeface="Calibri" panose="020F0502020204030204" pitchFamily="34" charset="0"/>
            </a:endParaRPr>
          </a:p>
        </p:txBody>
      </p:sp>
      <p:sp>
        <p:nvSpPr>
          <p:cNvPr id="89" name="Review Exam 1 Answers…"/>
          <p:cNvSpPr>
            <a:spLocks noGrp="1"/>
          </p:cNvSpPr>
          <p:nvPr>
            <p:ph type="body" idx="1"/>
          </p:nvPr>
        </p:nvSpPr>
        <p:spPr>
          <a:prstGeom prst="rect">
            <a:avLst/>
          </a:prstGeom>
        </p:spPr>
        <p:txBody>
          <a:bodyPr anchor="t"/>
          <a:lstStyle/>
          <a:p>
            <a:pPr marL="342900" indent="-342900">
              <a:buSzPct val="125000"/>
              <a:buAutoNum type="arabicPeriod"/>
            </a:pPr>
            <a:r>
              <a:rPr lang="en-US" dirty="0">
                <a:latin typeface="Calibri" panose="020F0502020204030204" pitchFamily="34" charset="0"/>
                <a:cs typeface="Calibri" panose="020F0502020204030204" pitchFamily="34" charset="0"/>
              </a:rPr>
              <a:t>Students will know origins of new viruses</a:t>
            </a:r>
          </a:p>
          <a:p>
            <a:pPr marL="342900" indent="-342900">
              <a:buSzPct val="125000"/>
              <a:buAutoNum type="arabicPeriod"/>
            </a:pPr>
            <a:r>
              <a:rPr lang="en-US" dirty="0">
                <a:solidFill>
                  <a:schemeClr val="bg1"/>
                </a:solidFill>
                <a:latin typeface="Calibri" panose="020F0502020204030204" pitchFamily="34" charset="0"/>
                <a:cs typeface="Calibri" panose="020F0502020204030204" pitchFamily="34" charset="0"/>
              </a:rPr>
              <a:t>Students will know genome differences between prokaryotes and eukaryotes</a:t>
            </a:r>
          </a:p>
          <a:p>
            <a:pPr marL="342900" indent="-342900">
              <a:buSzPct val="125000"/>
              <a:buAutoNum type="arabicPeriod"/>
            </a:pPr>
            <a:r>
              <a:rPr lang="en-US" dirty="0">
                <a:solidFill>
                  <a:schemeClr val="bg1"/>
                </a:solidFill>
                <a:latin typeface="Calibri" panose="020F0502020204030204" pitchFamily="34" charset="0"/>
                <a:cs typeface="Calibri" panose="020F0502020204030204" pitchFamily="34" charset="0"/>
              </a:rPr>
              <a:t>Students will know the effects of repeat elements</a:t>
            </a:r>
          </a:p>
        </p:txBody>
      </p:sp>
    </p:spTree>
    <p:extLst>
      <p:ext uri="{BB962C8B-B14F-4D97-AF65-F5344CB8AC3E}">
        <p14:creationId xmlns:p14="http://schemas.microsoft.com/office/powerpoint/2010/main" val="979645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2E8E435-6F93-564D-9991-7C8D79BDB0F2}"/>
              </a:ext>
            </a:extLst>
          </p:cNvPr>
          <p:cNvSpPr txBox="1">
            <a:spLocks noChangeArrowheads="1"/>
          </p:cNvSpPr>
          <p:nvPr/>
        </p:nvSpPr>
        <p:spPr>
          <a:xfrm>
            <a:off x="2946539" y="465773"/>
            <a:ext cx="6172200" cy="97583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Using phylogeny tool: http://</a:t>
            </a:r>
            <a:r>
              <a:rPr lang="en-US" sz="4000" b="1" dirty="0" err="1">
                <a:latin typeface="Calibri" panose="020F0502020204030204" pitchFamily="34" charset="0"/>
                <a:ea typeface="MS PGothic" charset="0"/>
                <a:cs typeface="Calibri" panose="020F0502020204030204" pitchFamily="34" charset="0"/>
              </a:rPr>
              <a:t>www.phylogeny.fr</a:t>
            </a:r>
            <a:r>
              <a:rPr lang="en-US" sz="4000" b="1" dirty="0">
                <a:latin typeface="Calibri" panose="020F0502020204030204" pitchFamily="34" charset="0"/>
                <a:ea typeface="MS PGothic" charset="0"/>
                <a:cs typeface="Calibri" panose="020F0502020204030204" pitchFamily="34" charset="0"/>
              </a:rPr>
              <a:t>/</a:t>
            </a:r>
            <a:r>
              <a:rPr lang="en-US" sz="4000" b="1" dirty="0" err="1">
                <a:latin typeface="Calibri" panose="020F0502020204030204" pitchFamily="34" charset="0"/>
                <a:ea typeface="MS PGothic" charset="0"/>
                <a:cs typeface="Calibri" panose="020F0502020204030204" pitchFamily="34" charset="0"/>
              </a:rPr>
              <a:t>phylogeny.cgi</a:t>
            </a:r>
            <a:endParaRPr lang="en-US" sz="4000" b="1" dirty="0">
              <a:latin typeface="Calibri" panose="020F0502020204030204" pitchFamily="34" charset="0"/>
              <a:ea typeface="MS PGothic" charset="0"/>
              <a:cs typeface="Calibri" panose="020F0502020204030204" pitchFamily="34" charset="0"/>
            </a:endParaRPr>
          </a:p>
        </p:txBody>
      </p:sp>
      <p:pic>
        <p:nvPicPr>
          <p:cNvPr id="5" name="Picture 4">
            <a:extLst>
              <a:ext uri="{FF2B5EF4-FFF2-40B4-BE49-F238E27FC236}">
                <a16:creationId xmlns:a16="http://schemas.microsoft.com/office/drawing/2014/main" id="{861C894B-0717-0745-A6FB-FD3DCB75BF36}"/>
              </a:ext>
            </a:extLst>
          </p:cNvPr>
          <p:cNvPicPr>
            <a:picLocks noChangeAspect="1"/>
          </p:cNvPicPr>
          <p:nvPr/>
        </p:nvPicPr>
        <p:blipFill>
          <a:blip r:embed="rId2"/>
          <a:stretch>
            <a:fillRect/>
          </a:stretch>
        </p:blipFill>
        <p:spPr>
          <a:xfrm>
            <a:off x="1524000" y="2271045"/>
            <a:ext cx="9144000" cy="2315910"/>
          </a:xfrm>
          <a:prstGeom prst="rect">
            <a:avLst/>
          </a:prstGeom>
        </p:spPr>
      </p:pic>
      <p:sp>
        <p:nvSpPr>
          <p:cNvPr id="7" name="Oval 6">
            <a:extLst>
              <a:ext uri="{FF2B5EF4-FFF2-40B4-BE49-F238E27FC236}">
                <a16:creationId xmlns:a16="http://schemas.microsoft.com/office/drawing/2014/main" id="{03172FE0-1980-6B4A-BF71-67CB793CB2BA}"/>
              </a:ext>
            </a:extLst>
          </p:cNvPr>
          <p:cNvSpPr/>
          <p:nvPr/>
        </p:nvSpPr>
        <p:spPr>
          <a:xfrm>
            <a:off x="1524000" y="2575744"/>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Tree>
    <p:extLst>
      <p:ext uri="{BB962C8B-B14F-4D97-AF65-F5344CB8AC3E}">
        <p14:creationId xmlns:p14="http://schemas.microsoft.com/office/powerpoint/2010/main" val="385827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351DD-BDC4-5442-A0DF-5B396686B723}"/>
              </a:ext>
            </a:extLst>
          </p:cNvPr>
          <p:cNvPicPr>
            <a:picLocks noChangeAspect="1"/>
          </p:cNvPicPr>
          <p:nvPr/>
        </p:nvPicPr>
        <p:blipFill>
          <a:blip r:embed="rId2"/>
          <a:stretch>
            <a:fillRect/>
          </a:stretch>
        </p:blipFill>
        <p:spPr>
          <a:xfrm>
            <a:off x="2604492" y="674192"/>
            <a:ext cx="6983016" cy="5509617"/>
          </a:xfrm>
          <a:prstGeom prst="rect">
            <a:avLst/>
          </a:prstGeom>
        </p:spPr>
      </p:pic>
      <p:sp>
        <p:nvSpPr>
          <p:cNvPr id="8" name="Rectangle 2">
            <a:extLst>
              <a:ext uri="{FF2B5EF4-FFF2-40B4-BE49-F238E27FC236}">
                <a16:creationId xmlns:a16="http://schemas.microsoft.com/office/drawing/2014/main" id="{4341A142-A9FC-EF47-98F1-2A7563EBC469}"/>
              </a:ext>
            </a:extLst>
          </p:cNvPr>
          <p:cNvSpPr txBox="1">
            <a:spLocks noChangeArrowheads="1"/>
          </p:cNvSpPr>
          <p:nvPr/>
        </p:nvSpPr>
        <p:spPr>
          <a:xfrm>
            <a:off x="2925107" y="0"/>
            <a:ext cx="6172200" cy="9758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12" b="1" dirty="0">
                <a:latin typeface="Calibri" panose="020F0502020204030204" pitchFamily="34" charset="0"/>
                <a:ea typeface="MS PGothic" charset="0"/>
                <a:cs typeface="Calibri" panose="020F0502020204030204" pitchFamily="34" charset="0"/>
              </a:rPr>
              <a:t>Using phylogeny tool: http://</a:t>
            </a:r>
            <a:r>
              <a:rPr lang="en-US" sz="2812" b="1" dirty="0" err="1">
                <a:latin typeface="Calibri" panose="020F0502020204030204" pitchFamily="34" charset="0"/>
                <a:ea typeface="MS PGothic" charset="0"/>
                <a:cs typeface="Calibri" panose="020F0502020204030204" pitchFamily="34" charset="0"/>
              </a:rPr>
              <a:t>www.phylogeny.fr</a:t>
            </a:r>
            <a:r>
              <a:rPr lang="en-US" sz="2812" b="1" dirty="0">
                <a:latin typeface="Calibri" panose="020F0502020204030204" pitchFamily="34" charset="0"/>
                <a:ea typeface="MS PGothic" charset="0"/>
                <a:cs typeface="Calibri" panose="020F0502020204030204" pitchFamily="34" charset="0"/>
              </a:rPr>
              <a:t>/</a:t>
            </a:r>
            <a:r>
              <a:rPr lang="en-US" sz="2812" b="1" dirty="0" err="1">
                <a:latin typeface="Calibri" panose="020F0502020204030204" pitchFamily="34" charset="0"/>
                <a:ea typeface="MS PGothic" charset="0"/>
                <a:cs typeface="Calibri" panose="020F0502020204030204" pitchFamily="34" charset="0"/>
              </a:rPr>
              <a:t>phylogeny.cgi</a:t>
            </a:r>
            <a:endParaRPr lang="en-US" sz="2812" b="1" dirty="0">
              <a:latin typeface="Calibri" panose="020F0502020204030204" pitchFamily="34" charset="0"/>
              <a:ea typeface="MS PGothic" charset="0"/>
              <a:cs typeface="Calibri" panose="020F0502020204030204" pitchFamily="34" charset="0"/>
            </a:endParaRPr>
          </a:p>
        </p:txBody>
      </p:sp>
      <p:sp>
        <p:nvSpPr>
          <p:cNvPr id="10" name="Oval 9">
            <a:extLst>
              <a:ext uri="{FF2B5EF4-FFF2-40B4-BE49-F238E27FC236}">
                <a16:creationId xmlns:a16="http://schemas.microsoft.com/office/drawing/2014/main" id="{36A5AA06-77F8-F14C-8FA4-287304CD8A2B}"/>
              </a:ext>
            </a:extLst>
          </p:cNvPr>
          <p:cNvSpPr/>
          <p:nvPr/>
        </p:nvSpPr>
        <p:spPr>
          <a:xfrm>
            <a:off x="2649141" y="1129134"/>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11" name="Oval 10">
            <a:extLst>
              <a:ext uri="{FF2B5EF4-FFF2-40B4-BE49-F238E27FC236}">
                <a16:creationId xmlns:a16="http://schemas.microsoft.com/office/drawing/2014/main" id="{DE8D9DE6-B8BC-CA4B-88D2-176EF1017E62}"/>
              </a:ext>
            </a:extLst>
          </p:cNvPr>
          <p:cNvSpPr/>
          <p:nvPr/>
        </p:nvSpPr>
        <p:spPr>
          <a:xfrm>
            <a:off x="5877262" y="5259295"/>
            <a:ext cx="225827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12" name="Oval 11">
            <a:extLst>
              <a:ext uri="{FF2B5EF4-FFF2-40B4-BE49-F238E27FC236}">
                <a16:creationId xmlns:a16="http://schemas.microsoft.com/office/drawing/2014/main" id="{A4685E1D-61C5-EA48-8CAF-6D3F5F043DF4}"/>
              </a:ext>
            </a:extLst>
          </p:cNvPr>
          <p:cNvSpPr/>
          <p:nvPr/>
        </p:nvSpPr>
        <p:spPr>
          <a:xfrm>
            <a:off x="2370535" y="1751533"/>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13" name="Oval 12">
            <a:extLst>
              <a:ext uri="{FF2B5EF4-FFF2-40B4-BE49-F238E27FC236}">
                <a16:creationId xmlns:a16="http://schemas.microsoft.com/office/drawing/2014/main" id="{35C83E6F-DC88-F946-98ED-F6520399136F}"/>
              </a:ext>
            </a:extLst>
          </p:cNvPr>
          <p:cNvSpPr/>
          <p:nvPr/>
        </p:nvSpPr>
        <p:spPr>
          <a:xfrm>
            <a:off x="2070963" y="5634342"/>
            <a:ext cx="1446609" cy="709961"/>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812">
              <a:solidFill>
                <a:srgbClr val="FFFFFF"/>
              </a:solidFill>
              <a:effectLst>
                <a:outerShdw blurRad="38100" dist="12700" dir="5400000" rotWithShape="0">
                  <a:srgbClr val="000000">
                    <a:alpha val="50000"/>
                  </a:srgbClr>
                </a:outerShdw>
              </a:effectLst>
              <a:sym typeface="Gill Sans"/>
            </a:endParaRPr>
          </a:p>
        </p:txBody>
      </p:sp>
      <p:sp>
        <p:nvSpPr>
          <p:cNvPr id="15" name="TextBox 14">
            <a:extLst>
              <a:ext uri="{FF2B5EF4-FFF2-40B4-BE49-F238E27FC236}">
                <a16:creationId xmlns:a16="http://schemas.microsoft.com/office/drawing/2014/main" id="{004665D0-97AC-1446-A20E-ABCA015BE807}"/>
              </a:ext>
            </a:extLst>
          </p:cNvPr>
          <p:cNvSpPr txBox="1"/>
          <p:nvPr/>
        </p:nvSpPr>
        <p:spPr>
          <a:xfrm>
            <a:off x="2116038" y="1145066"/>
            <a:ext cx="310753" cy="526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953" dirty="0">
                <a:solidFill>
                  <a:srgbClr val="FF0000"/>
                </a:solidFill>
                <a:latin typeface="Calibri" panose="020F0502020204030204" pitchFamily="34" charset="0"/>
                <a:cs typeface="Calibri" panose="020F0502020204030204" pitchFamily="34" charset="0"/>
                <a:sym typeface="Gill Sans"/>
              </a:rPr>
              <a:t>1</a:t>
            </a:r>
          </a:p>
        </p:txBody>
      </p:sp>
      <p:sp>
        <p:nvSpPr>
          <p:cNvPr id="16" name="TextBox 15">
            <a:extLst>
              <a:ext uri="{FF2B5EF4-FFF2-40B4-BE49-F238E27FC236}">
                <a16:creationId xmlns:a16="http://schemas.microsoft.com/office/drawing/2014/main" id="{7D240C1C-64FE-7C4A-A458-24E019C2EFD2}"/>
              </a:ext>
            </a:extLst>
          </p:cNvPr>
          <p:cNvSpPr txBox="1"/>
          <p:nvPr/>
        </p:nvSpPr>
        <p:spPr>
          <a:xfrm>
            <a:off x="2059781" y="1919005"/>
            <a:ext cx="310753" cy="526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953" dirty="0">
                <a:solidFill>
                  <a:srgbClr val="FF0000"/>
                </a:solidFill>
                <a:latin typeface="Calibri" panose="020F0502020204030204" pitchFamily="34" charset="0"/>
                <a:cs typeface="Calibri" panose="020F0502020204030204" pitchFamily="34" charset="0"/>
                <a:sym typeface="Gill Sans"/>
              </a:rPr>
              <a:t>2</a:t>
            </a:r>
          </a:p>
        </p:txBody>
      </p:sp>
      <p:sp>
        <p:nvSpPr>
          <p:cNvPr id="17" name="TextBox 16">
            <a:extLst>
              <a:ext uri="{FF2B5EF4-FFF2-40B4-BE49-F238E27FC236}">
                <a16:creationId xmlns:a16="http://schemas.microsoft.com/office/drawing/2014/main" id="{CDB43503-6539-D24E-9EDD-176F888BD613}"/>
              </a:ext>
            </a:extLst>
          </p:cNvPr>
          <p:cNvSpPr txBox="1"/>
          <p:nvPr/>
        </p:nvSpPr>
        <p:spPr>
          <a:xfrm>
            <a:off x="8214122" y="5275227"/>
            <a:ext cx="310753" cy="526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953" dirty="0">
                <a:solidFill>
                  <a:srgbClr val="FF0000"/>
                </a:solidFill>
                <a:latin typeface="Calibri" panose="020F0502020204030204" pitchFamily="34" charset="0"/>
                <a:cs typeface="Calibri" panose="020F0502020204030204" pitchFamily="34" charset="0"/>
                <a:sym typeface="Gill Sans"/>
              </a:rPr>
              <a:t>3</a:t>
            </a:r>
          </a:p>
        </p:txBody>
      </p:sp>
      <p:sp>
        <p:nvSpPr>
          <p:cNvPr id="18" name="TextBox 17">
            <a:extLst>
              <a:ext uri="{FF2B5EF4-FFF2-40B4-BE49-F238E27FC236}">
                <a16:creationId xmlns:a16="http://schemas.microsoft.com/office/drawing/2014/main" id="{B300551C-C95C-584E-BE23-BB1D61D5FAC8}"/>
              </a:ext>
            </a:extLst>
          </p:cNvPr>
          <p:cNvSpPr txBox="1"/>
          <p:nvPr/>
        </p:nvSpPr>
        <p:spPr>
          <a:xfrm>
            <a:off x="3822502" y="5726043"/>
            <a:ext cx="310753" cy="526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953" dirty="0">
                <a:solidFill>
                  <a:srgbClr val="FF0000"/>
                </a:solidFill>
                <a:latin typeface="Calibri" panose="020F0502020204030204" pitchFamily="34" charset="0"/>
                <a:cs typeface="Calibri" panose="020F0502020204030204" pitchFamily="34" charset="0"/>
                <a:sym typeface="Gill Sans"/>
              </a:rPr>
              <a:t>4</a:t>
            </a:r>
          </a:p>
        </p:txBody>
      </p:sp>
    </p:spTree>
    <p:extLst>
      <p:ext uri="{BB962C8B-B14F-4D97-AF65-F5344CB8AC3E}">
        <p14:creationId xmlns:p14="http://schemas.microsoft.com/office/powerpoint/2010/main" val="2754042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987EEFB1-4581-CC40-8939-224E48B44C80}"/>
              </a:ext>
            </a:extLst>
          </p:cNvPr>
          <p:cNvSpPr txBox="1">
            <a:spLocks noChangeArrowheads="1"/>
          </p:cNvSpPr>
          <p:nvPr/>
        </p:nvSpPr>
        <p:spPr>
          <a:xfrm>
            <a:off x="2892960" y="219314"/>
            <a:ext cx="6172200" cy="63793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12" b="1" dirty="0">
                <a:latin typeface="Calibri" panose="020F0502020204030204" pitchFamily="34" charset="0"/>
                <a:ea typeface="MS PGothic" charset="0"/>
                <a:cs typeface="Calibri" panose="020F0502020204030204" pitchFamily="34" charset="0"/>
              </a:rPr>
              <a:t>Phylogeny Results</a:t>
            </a:r>
          </a:p>
        </p:txBody>
      </p:sp>
      <p:pic>
        <p:nvPicPr>
          <p:cNvPr id="5" name="Picture 4">
            <a:extLst>
              <a:ext uri="{FF2B5EF4-FFF2-40B4-BE49-F238E27FC236}">
                <a16:creationId xmlns:a16="http://schemas.microsoft.com/office/drawing/2014/main" id="{4F79CA39-13EE-4F40-8105-DC9256DF1B04}"/>
              </a:ext>
            </a:extLst>
          </p:cNvPr>
          <p:cNvPicPr>
            <a:picLocks noChangeAspect="1"/>
          </p:cNvPicPr>
          <p:nvPr/>
        </p:nvPicPr>
        <p:blipFill>
          <a:blip r:embed="rId3"/>
          <a:stretch>
            <a:fillRect/>
          </a:stretch>
        </p:blipFill>
        <p:spPr>
          <a:xfrm>
            <a:off x="2604492" y="1388567"/>
            <a:ext cx="6983016" cy="4080867"/>
          </a:xfrm>
          <a:prstGeom prst="rect">
            <a:avLst/>
          </a:prstGeom>
        </p:spPr>
      </p:pic>
    </p:spTree>
    <p:extLst>
      <p:ext uri="{BB962C8B-B14F-4D97-AF65-F5344CB8AC3E}">
        <p14:creationId xmlns:p14="http://schemas.microsoft.com/office/powerpoint/2010/main" val="773526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37A0FF89-B958-6749-ADB7-0269FB828CB1}"/>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220" tIns="24110" rIns="48220" bIns="24110" numCol="1" rtlCol="0" anchor="t" anchorCtr="0" compatLnSpc="1">
            <a:prstTxWarp prst="textNoShape">
              <a:avLst/>
            </a:prstTxWarp>
            <a:normAutofit/>
          </a:bodyPr>
          <a:lstStyle/>
          <a:p>
            <a:pPr marL="0" indent="0">
              <a:buNone/>
            </a:pPr>
            <a:endParaRPr lang="en-US" altLang="en-US" sz="3200" dirty="0">
              <a:latin typeface="Calibri" panose="020F0502020204030204" pitchFamily="34" charset="0"/>
            </a:endParaRPr>
          </a:p>
          <a:p>
            <a:r>
              <a:rPr lang="en-US" altLang="en-US" sz="3200" dirty="0">
                <a:latin typeface="Calibri" panose="020F0502020204030204" pitchFamily="34" charset="0"/>
              </a:rPr>
              <a:t>Are these mutations silent, missense or nonsense?</a:t>
            </a:r>
          </a:p>
          <a:p>
            <a:r>
              <a:rPr lang="en-US" altLang="en-US" sz="3200" dirty="0">
                <a:latin typeface="Calibri" panose="020F0502020204030204" pitchFamily="34" charset="0"/>
              </a:rPr>
              <a:t>At which positions did the mutations occur?</a:t>
            </a:r>
          </a:p>
          <a:p>
            <a:r>
              <a:rPr lang="en-US" altLang="en-US" sz="3200" dirty="0">
                <a:latin typeface="Calibri" panose="020F0502020204030204" pitchFamily="34" charset="0"/>
              </a:rPr>
              <a:t>In which domain did these mutations occur? - Remember to use </a:t>
            </a:r>
            <a:r>
              <a:rPr lang="en-US" altLang="en-US" sz="3200" dirty="0" err="1">
                <a:latin typeface="Calibri" panose="020F0502020204030204" pitchFamily="34" charset="0"/>
              </a:rPr>
              <a:t>InterProscan</a:t>
            </a:r>
            <a:r>
              <a:rPr lang="en-US" altLang="en-US" sz="3200" dirty="0">
                <a:latin typeface="Calibri" panose="020F0502020204030204" pitchFamily="34" charset="0"/>
              </a:rPr>
              <a:t>?</a:t>
            </a:r>
          </a:p>
          <a:p>
            <a:r>
              <a:rPr lang="en-US" altLang="en-US" sz="3200" dirty="0">
                <a:latin typeface="Calibri" panose="020F0502020204030204" pitchFamily="34" charset="0"/>
              </a:rPr>
              <a:t>How do you think these mutations are helping?</a:t>
            </a:r>
          </a:p>
        </p:txBody>
      </p:sp>
      <p:sp>
        <p:nvSpPr>
          <p:cNvPr id="4" name="Rectangle 2">
            <a:extLst>
              <a:ext uri="{FF2B5EF4-FFF2-40B4-BE49-F238E27FC236}">
                <a16:creationId xmlns:a16="http://schemas.microsoft.com/office/drawing/2014/main" id="{B4F06856-51D4-7649-AA50-5503A71D7501}"/>
              </a:ext>
            </a:extLst>
          </p:cNvPr>
          <p:cNvSpPr txBox="1">
            <a:spLocks noChangeArrowheads="1"/>
          </p:cNvSpPr>
          <p:nvPr/>
        </p:nvSpPr>
        <p:spPr>
          <a:xfrm>
            <a:off x="2913459" y="-5475"/>
            <a:ext cx="6172200" cy="89844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ea typeface="MS PGothic" charset="0"/>
                <a:cs typeface="Calibri" panose="020F0502020204030204" pitchFamily="34" charset="0"/>
              </a:rPr>
              <a:t>Some questions for the class</a:t>
            </a:r>
          </a:p>
        </p:txBody>
      </p:sp>
    </p:spTree>
    <p:extLst>
      <p:ext uri="{BB962C8B-B14F-4D97-AF65-F5344CB8AC3E}">
        <p14:creationId xmlns:p14="http://schemas.microsoft.com/office/powerpoint/2010/main" val="1808093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8C2E-826C-0644-BFC7-75478DE2B271}"/>
              </a:ext>
            </a:extLst>
          </p:cNvPr>
          <p:cNvSpPr>
            <a:spLocks noGrp="1"/>
          </p:cNvSpPr>
          <p:nvPr>
            <p:ph type="title"/>
          </p:nvPr>
        </p:nvSpPr>
        <p:spPr/>
        <p:txBody>
          <a:bodyPr>
            <a:normAutofit/>
          </a:bodyPr>
          <a:lstStyle/>
          <a:p>
            <a:r>
              <a:rPr lang="en-US" sz="4000" b="1" dirty="0">
                <a:latin typeface="Calibri" panose="020F0502020204030204" pitchFamily="34" charset="0"/>
                <a:cs typeface="Calibri" panose="020F0502020204030204" pitchFamily="34" charset="0"/>
              </a:rPr>
              <a:t>Questions?</a:t>
            </a:r>
          </a:p>
        </p:txBody>
      </p:sp>
      <p:sp>
        <p:nvSpPr>
          <p:cNvPr id="4" name="TextBox 3">
            <a:extLst>
              <a:ext uri="{FF2B5EF4-FFF2-40B4-BE49-F238E27FC236}">
                <a16:creationId xmlns:a16="http://schemas.microsoft.com/office/drawing/2014/main" id="{B103BD51-063B-C64A-802F-9F49E5CB238B}"/>
              </a:ext>
            </a:extLst>
          </p:cNvPr>
          <p:cNvSpPr txBox="1"/>
          <p:nvPr/>
        </p:nvSpPr>
        <p:spPr>
          <a:xfrm>
            <a:off x="574965" y="2087463"/>
            <a:ext cx="11443854" cy="3477875"/>
          </a:xfrm>
          <a:prstGeom prst="rect">
            <a:avLst/>
          </a:prstGeom>
          <a:noFill/>
        </p:spPr>
        <p:txBody>
          <a:bodyPr wrap="square" rtlCol="0">
            <a:spAutoFit/>
          </a:bodyPr>
          <a:lstStyle/>
          <a:p>
            <a:r>
              <a:rPr lang="en-US" sz="2400" dirty="0"/>
              <a:t>Dr. Gaurav Arora</a:t>
            </a:r>
          </a:p>
          <a:p>
            <a:r>
              <a:rPr lang="en-US" sz="2400" dirty="0"/>
              <a:t>Associate Professor of Biology,</a:t>
            </a:r>
          </a:p>
          <a:p>
            <a:r>
              <a:rPr lang="en-US" sz="2400" dirty="0"/>
              <a:t>School of Science, Technology, Accessibility, Mathematics and Public Health</a:t>
            </a:r>
          </a:p>
          <a:p>
            <a:r>
              <a:rPr lang="en-US" sz="2400" dirty="0"/>
              <a:t>Gallaudet University</a:t>
            </a:r>
          </a:p>
          <a:p>
            <a:r>
              <a:rPr lang="en-US" sz="2400" dirty="0"/>
              <a:t>Washington DC -20002</a:t>
            </a:r>
          </a:p>
          <a:p>
            <a:r>
              <a:rPr lang="en-US" sz="2400" dirty="0">
                <a:hlinkClick r:id="rId2"/>
              </a:rPr>
              <a:t>gaurav.arora@gallaudet.edu</a:t>
            </a:r>
            <a:endParaRPr lang="en-US" sz="2400" dirty="0"/>
          </a:p>
          <a:p>
            <a:r>
              <a:rPr lang="en-US" sz="2400" dirty="0"/>
              <a:t>Professional Website: </a:t>
            </a:r>
            <a:r>
              <a:rPr lang="en-US" sz="2400" dirty="0">
                <a:hlinkClick r:id="rId3"/>
              </a:rPr>
              <a:t>https://my.gallaudet.edu/gaurav-arora</a:t>
            </a:r>
            <a:endParaRPr lang="en-US" sz="2400" dirty="0"/>
          </a:p>
          <a:p>
            <a:r>
              <a:rPr lang="en-US" sz="2400" dirty="0"/>
              <a:t>Genome Solver: </a:t>
            </a:r>
            <a:r>
              <a:rPr lang="en-US" sz="2400" dirty="0">
                <a:hlinkClick r:id="rId4"/>
              </a:rPr>
              <a:t>https://qubeshub.org/community/groups/genomesolver/</a:t>
            </a:r>
            <a:endParaRPr lang="en-US" sz="2400" dirty="0"/>
          </a:p>
          <a:p>
            <a:endParaRPr lang="en-US" sz="2800" dirty="0"/>
          </a:p>
        </p:txBody>
      </p:sp>
    </p:spTree>
    <p:extLst>
      <p:ext uri="{BB962C8B-B14F-4D97-AF65-F5344CB8AC3E}">
        <p14:creationId xmlns:p14="http://schemas.microsoft.com/office/powerpoint/2010/main" val="1803162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B58D3-FD67-9243-A22A-0015F2218995}"/>
              </a:ext>
            </a:extLst>
          </p:cNvPr>
          <p:cNvSpPr>
            <a:spLocks noGrp="1"/>
          </p:cNvSpPr>
          <p:nvPr>
            <p:ph idx="1"/>
          </p:nvPr>
        </p:nvSpPr>
        <p:spPr/>
        <p:txBody>
          <a:bodyPr>
            <a:normAutofit/>
          </a:bodyPr>
          <a:lstStyle/>
          <a:p>
            <a:pPr marL="0" indent="0" algn="ctr">
              <a:buNone/>
            </a:pPr>
            <a:endParaRPr lang="en-US" sz="4400" b="1" dirty="0"/>
          </a:p>
          <a:p>
            <a:pPr marL="0" indent="0" algn="ctr">
              <a:buNone/>
            </a:pPr>
            <a:r>
              <a:rPr lang="en-US" sz="4400" b="1" dirty="0"/>
              <a:t>Backup Slides</a:t>
            </a:r>
          </a:p>
          <a:p>
            <a:pPr marL="0" indent="0" algn="ctr">
              <a:buNone/>
            </a:pPr>
            <a:r>
              <a:rPr lang="en-US" sz="4400" b="1" dirty="0"/>
              <a:t>Background Information</a:t>
            </a:r>
          </a:p>
        </p:txBody>
      </p:sp>
    </p:spTree>
    <p:extLst>
      <p:ext uri="{BB962C8B-B14F-4D97-AF65-F5344CB8AC3E}">
        <p14:creationId xmlns:p14="http://schemas.microsoft.com/office/powerpoint/2010/main" val="4060505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a:extLst>
              <a:ext uri="{FF2B5EF4-FFF2-40B4-BE49-F238E27FC236}">
                <a16:creationId xmlns:a16="http://schemas.microsoft.com/office/drawing/2014/main" id="{ECCE1A73-F8B2-844B-8B13-A551582E3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673" y="1607344"/>
            <a:ext cx="9148465" cy="28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5">
            <a:extLst>
              <a:ext uri="{FF2B5EF4-FFF2-40B4-BE49-F238E27FC236}">
                <a16:creationId xmlns:a16="http://schemas.microsoft.com/office/drawing/2014/main" id="{FA00CEE7-3561-0145-9347-7FDD118250B3}"/>
              </a:ext>
            </a:extLst>
          </p:cNvPr>
          <p:cNvSpPr txBox="1">
            <a:spLocks noChangeArrowheads="1"/>
          </p:cNvSpPr>
          <p:nvPr/>
        </p:nvSpPr>
        <p:spPr bwMode="auto">
          <a:xfrm>
            <a:off x="1666875" y="4607719"/>
            <a:ext cx="1500188" cy="5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altLang="en-US" sz="1406">
                <a:solidFill>
                  <a:srgbClr val="000000"/>
                </a:solidFill>
                <a:latin typeface="Calibri" panose="020F0502020204030204" pitchFamily="34" charset="0"/>
              </a:rPr>
              <a:t>DNA dependent RNA polymerase</a:t>
            </a:r>
          </a:p>
        </p:txBody>
      </p:sp>
      <p:sp>
        <p:nvSpPr>
          <p:cNvPr id="64516" name="TextBox 6">
            <a:extLst>
              <a:ext uri="{FF2B5EF4-FFF2-40B4-BE49-F238E27FC236}">
                <a16:creationId xmlns:a16="http://schemas.microsoft.com/office/drawing/2014/main" id="{0A3A44D1-DE5D-F24C-A6A1-2F236C812D88}"/>
              </a:ext>
            </a:extLst>
          </p:cNvPr>
          <p:cNvSpPr txBox="1">
            <a:spLocks noChangeArrowheads="1"/>
          </p:cNvSpPr>
          <p:nvPr/>
        </p:nvSpPr>
        <p:spPr bwMode="auto">
          <a:xfrm>
            <a:off x="5238750" y="4625578"/>
            <a:ext cx="1500188" cy="5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altLang="en-US" sz="1406" b="1">
                <a:solidFill>
                  <a:srgbClr val="000000"/>
                </a:solidFill>
                <a:latin typeface="Calibri" panose="020F0502020204030204" pitchFamily="34" charset="0"/>
              </a:rPr>
              <a:t>RNA dependent RNA polymerase</a:t>
            </a:r>
          </a:p>
        </p:txBody>
      </p:sp>
      <p:sp>
        <p:nvSpPr>
          <p:cNvPr id="64517" name="TextBox 7">
            <a:extLst>
              <a:ext uri="{FF2B5EF4-FFF2-40B4-BE49-F238E27FC236}">
                <a16:creationId xmlns:a16="http://schemas.microsoft.com/office/drawing/2014/main" id="{584B7945-DF70-A949-9D11-52745CE2FCF5}"/>
              </a:ext>
            </a:extLst>
          </p:cNvPr>
          <p:cNvSpPr txBox="1">
            <a:spLocks noChangeArrowheads="1"/>
          </p:cNvSpPr>
          <p:nvPr/>
        </p:nvSpPr>
        <p:spPr bwMode="auto">
          <a:xfrm>
            <a:off x="9024937" y="4545211"/>
            <a:ext cx="1500188" cy="3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altLang="en-US" sz="1406">
                <a:solidFill>
                  <a:srgbClr val="000000"/>
                </a:solidFill>
                <a:latin typeface="Calibri" panose="020F0502020204030204" pitchFamily="34" charset="0"/>
              </a:rPr>
              <a:t>Reverse transcibe</a:t>
            </a:r>
          </a:p>
        </p:txBody>
      </p:sp>
      <p:sp>
        <p:nvSpPr>
          <p:cNvPr id="64518" name="TextBox 8">
            <a:extLst>
              <a:ext uri="{FF2B5EF4-FFF2-40B4-BE49-F238E27FC236}">
                <a16:creationId xmlns:a16="http://schemas.microsoft.com/office/drawing/2014/main" id="{EAA32D71-08AC-414A-8242-913C53B1790C}"/>
              </a:ext>
            </a:extLst>
          </p:cNvPr>
          <p:cNvSpPr txBox="1">
            <a:spLocks noChangeArrowheads="1"/>
          </p:cNvSpPr>
          <p:nvPr/>
        </p:nvSpPr>
        <p:spPr bwMode="auto">
          <a:xfrm>
            <a:off x="5240983" y="5357812"/>
            <a:ext cx="1980158" cy="5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altLang="en-US" sz="1406" b="1">
                <a:solidFill>
                  <a:srgbClr val="000000"/>
                </a:solidFill>
                <a:latin typeface="Calibri" panose="020F0502020204030204" pitchFamily="34" charset="0"/>
              </a:rPr>
              <a:t>Complementary RNA strand is synthesized</a:t>
            </a:r>
          </a:p>
        </p:txBody>
      </p:sp>
      <p:sp>
        <p:nvSpPr>
          <p:cNvPr id="10" name="Title 1">
            <a:extLst>
              <a:ext uri="{FF2B5EF4-FFF2-40B4-BE49-F238E27FC236}">
                <a16:creationId xmlns:a16="http://schemas.microsoft.com/office/drawing/2014/main" id="{8B1DA37D-44D5-4B47-8A60-0749ACE6E153}"/>
              </a:ext>
            </a:extLst>
          </p:cNvPr>
          <p:cNvSpPr txBox="1">
            <a:spLocks noChangeArrowheads="1"/>
          </p:cNvSpPr>
          <p:nvPr/>
        </p:nvSpPr>
        <p:spPr>
          <a:xfrm>
            <a:off x="2416969" y="178594"/>
            <a:ext cx="7358063" cy="905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Calibri" panose="020F0502020204030204" pitchFamily="34" charset="0"/>
              </a:rPr>
              <a:t>Kinds of viruses</a:t>
            </a:r>
          </a:p>
        </p:txBody>
      </p:sp>
    </p:spTree>
    <p:extLst>
      <p:ext uri="{BB962C8B-B14F-4D97-AF65-F5344CB8AC3E}">
        <p14:creationId xmlns:p14="http://schemas.microsoft.com/office/powerpoint/2010/main" val="1429525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
          <p:cNvSpPr/>
          <p:nvPr/>
        </p:nvSpPr>
        <p:spPr>
          <a:xfrm>
            <a:off x="6855024" y="1367912"/>
            <a:ext cx="72200"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321457">
              <a:defRPr sz="1200">
                <a:latin typeface="Times"/>
                <a:ea typeface="Times"/>
                <a:cs typeface="Times"/>
                <a:sym typeface="Times"/>
              </a:defRPr>
            </a:pPr>
            <a:endParaRPr sz="844"/>
          </a:p>
        </p:txBody>
      </p:sp>
      <p:sp>
        <p:nvSpPr>
          <p:cNvPr id="420" name="What is BLAST?"/>
          <p:cNvSpPr/>
          <p:nvPr/>
        </p:nvSpPr>
        <p:spPr>
          <a:xfrm>
            <a:off x="2881313" y="107156"/>
            <a:ext cx="6429375" cy="634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b="1">
                <a:latin typeface="Helvetica"/>
                <a:ea typeface="Helvetica"/>
                <a:cs typeface="Helvetica"/>
                <a:sym typeface="Helvetica"/>
              </a:defRPr>
            </a:lvl1pPr>
          </a:lstStyle>
          <a:p>
            <a:pPr algn="ctr"/>
            <a:r>
              <a:rPr sz="4000" dirty="0">
                <a:latin typeface="Calibri" panose="020F0502020204030204" pitchFamily="34" charset="0"/>
                <a:cs typeface="Calibri" panose="020F0502020204030204" pitchFamily="34" charset="0"/>
              </a:rPr>
              <a:t>What is BLAST?</a:t>
            </a:r>
          </a:p>
        </p:txBody>
      </p:sp>
      <p:sp>
        <p:nvSpPr>
          <p:cNvPr id="421" name="BLAST is a freely available tool at the NCBI website…"/>
          <p:cNvSpPr/>
          <p:nvPr/>
        </p:nvSpPr>
        <p:spPr>
          <a:xfrm>
            <a:off x="531370" y="1015938"/>
            <a:ext cx="5161191" cy="5241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401822" indent="-401822">
              <a:buSzPct val="125000"/>
              <a:buChar char="•"/>
              <a:defRPr sz="3200">
                <a:latin typeface="Calibri"/>
                <a:ea typeface="Calibri"/>
                <a:cs typeface="Calibri"/>
                <a:sym typeface="Calibri"/>
              </a:defRPr>
            </a:pPr>
            <a:r>
              <a:rPr sz="2800" dirty="0"/>
              <a:t>BLAST is a freely available tool at the NCBI website</a:t>
            </a:r>
          </a:p>
          <a:p>
            <a:pPr marL="401822" indent="-401822">
              <a:buSzPct val="125000"/>
              <a:buChar char="•"/>
              <a:defRPr sz="3200">
                <a:latin typeface="Calibri"/>
                <a:ea typeface="Calibri"/>
                <a:cs typeface="Calibri"/>
                <a:sym typeface="Calibri"/>
              </a:defRPr>
            </a:pPr>
            <a:r>
              <a:rPr sz="2800" dirty="0"/>
              <a:t>BLAST compares a protein or DNA sequence to other sequences in various databases</a:t>
            </a:r>
            <a:r>
              <a:rPr lang="en-US" sz="2800" dirty="0"/>
              <a:t>^</a:t>
            </a:r>
            <a:endParaRPr sz="2800" dirty="0"/>
          </a:p>
          <a:p>
            <a:pPr marL="401822" indent="-401822">
              <a:buSzPct val="125000"/>
              <a:buChar char="•"/>
              <a:defRPr sz="3200">
                <a:latin typeface="Calibri"/>
                <a:ea typeface="Calibri"/>
                <a:cs typeface="Calibri"/>
                <a:sym typeface="Calibri"/>
              </a:defRPr>
            </a:pPr>
            <a:r>
              <a:rPr sz="2800" dirty="0"/>
              <a:t>Helps researchers in identifying sequences that may be similar to the query sequence.</a:t>
            </a:r>
          </a:p>
          <a:p>
            <a:pPr marL="401822" indent="-401822">
              <a:buSzPct val="125000"/>
              <a:buChar char="•"/>
              <a:defRPr sz="3200">
                <a:latin typeface="Calibri"/>
                <a:ea typeface="Calibri"/>
                <a:cs typeface="Calibri"/>
                <a:sym typeface="Calibri"/>
              </a:defRPr>
            </a:pPr>
            <a:r>
              <a:rPr sz="2800" dirty="0"/>
              <a:t>Helps to infer homology, identify sequences, explore amino acids that may be important for function</a:t>
            </a:r>
          </a:p>
        </p:txBody>
      </p:sp>
      <p:pic>
        <p:nvPicPr>
          <p:cNvPr id="422" name="droppedImage.tiff" descr="droppedImage.tiff"/>
          <p:cNvPicPr>
            <a:picLocks noChangeAspect="1"/>
          </p:cNvPicPr>
          <p:nvPr/>
        </p:nvPicPr>
        <p:blipFill>
          <a:blip r:embed="rId2"/>
          <a:stretch>
            <a:fillRect/>
          </a:stretch>
        </p:blipFill>
        <p:spPr>
          <a:xfrm>
            <a:off x="5823049" y="1114425"/>
            <a:ext cx="5759351" cy="4143375"/>
          </a:xfrm>
          <a:prstGeom prst="rect">
            <a:avLst/>
          </a:prstGeom>
          <a:ln w="12700">
            <a:miter lim="400000"/>
          </a:ln>
        </p:spPr>
      </p:pic>
      <p:sp>
        <p:nvSpPr>
          <p:cNvPr id="6" name="1 Bordoli L. “Similarity Searches on Sequence Databases”. Powerpoint presentation. EMBnet Course, Basel, October 2003.">
            <a:extLst>
              <a:ext uri="{FF2B5EF4-FFF2-40B4-BE49-F238E27FC236}">
                <a16:creationId xmlns:a16="http://schemas.microsoft.com/office/drawing/2014/main" id="{FC5AF817-F559-FF4D-A1B0-A0CFCDF4D951}"/>
              </a:ext>
            </a:extLst>
          </p:cNvPr>
          <p:cNvSpPr/>
          <p:nvPr/>
        </p:nvSpPr>
        <p:spPr>
          <a:xfrm>
            <a:off x="5692561" y="6257665"/>
            <a:ext cx="4429126"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800" baseline="31999">
                <a:latin typeface="Calibri"/>
                <a:ea typeface="Calibri"/>
                <a:cs typeface="Calibri"/>
                <a:sym typeface="Calibri"/>
              </a:defRPr>
            </a:pPr>
            <a:r>
              <a:rPr lang="en-US" dirty="0"/>
              <a:t>^</a:t>
            </a:r>
            <a:r>
              <a:rPr lang="en-US" dirty="0" err="1"/>
              <a:t>Altschul</a:t>
            </a:r>
            <a:r>
              <a:rPr lang="en-US" dirty="0"/>
              <a:t>, SF, et al. </a:t>
            </a:r>
            <a:r>
              <a:rPr lang="en-US" i="1" dirty="0" err="1"/>
              <a:t>J.Mol</a:t>
            </a:r>
            <a:r>
              <a:rPr dirty="0" err="1"/>
              <a:t>.</a:t>
            </a:r>
            <a:r>
              <a:rPr lang="en-US" i="1" dirty="0" err="1"/>
              <a:t>Biol</a:t>
            </a:r>
            <a:r>
              <a:rPr lang="en-US" i="1" dirty="0"/>
              <a:t> </a:t>
            </a:r>
            <a:r>
              <a:rPr lang="en-US" dirty="0"/>
              <a:t>(1990) </a:t>
            </a:r>
            <a:r>
              <a:rPr lang="en-US" b="1" dirty="0"/>
              <a:t>215: </a:t>
            </a:r>
            <a:r>
              <a:rPr lang="en-US" dirty="0"/>
              <a:t>403-410</a:t>
            </a:r>
            <a:endParaRPr dirty="0"/>
          </a:p>
        </p:txBody>
      </p:sp>
    </p:spTree>
    <p:extLst>
      <p:ext uri="{BB962C8B-B14F-4D97-AF65-F5344CB8AC3E}">
        <p14:creationId xmlns:p14="http://schemas.microsoft.com/office/powerpoint/2010/main" val="12343052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Pick the best matches"/>
          <p:cNvSpPr txBox="1">
            <a:spLocks noGrp="1"/>
          </p:cNvSpPr>
          <p:nvPr>
            <p:ph type="title" idx="4294967295"/>
          </p:nvPr>
        </p:nvSpPr>
        <p:spPr>
          <a:xfrm>
            <a:off x="3220641" y="89297"/>
            <a:ext cx="6342459" cy="580430"/>
          </a:xfrm>
          <a:prstGeom prst="rect">
            <a:avLst/>
          </a:prstGeom>
        </p:spPr>
        <p:txBody>
          <a:bodyPr>
            <a:noAutofit/>
          </a:bodyPr>
          <a:lstStyle>
            <a:lvl1pPr>
              <a:defRPr sz="4200" b="1">
                <a:latin typeface="Helvetica"/>
                <a:ea typeface="Helvetica"/>
                <a:cs typeface="Helvetica"/>
                <a:sym typeface="Helvetica"/>
              </a:defRPr>
            </a:lvl1pPr>
          </a:lstStyle>
          <a:p>
            <a:r>
              <a:rPr lang="en-US" sz="4000" dirty="0">
                <a:latin typeface="Calibri" panose="020F0502020204030204" pitchFamily="34" charset="0"/>
                <a:cs typeface="Calibri" panose="020F0502020204030204" pitchFamily="34" charset="0"/>
              </a:rPr>
              <a:t>BLAST- </a:t>
            </a:r>
            <a:r>
              <a:rPr sz="4000" dirty="0">
                <a:latin typeface="Calibri" panose="020F0502020204030204" pitchFamily="34" charset="0"/>
                <a:cs typeface="Calibri" panose="020F0502020204030204" pitchFamily="34" charset="0"/>
              </a:rPr>
              <a:t>Pick the best matches</a:t>
            </a:r>
          </a:p>
        </p:txBody>
      </p:sp>
      <p:sp>
        <p:nvSpPr>
          <p:cNvPr id="940" name="Smaller the E-value associated with the alignment, there are fewer chances that you will find another alignment with the score S or better…"/>
          <p:cNvSpPr/>
          <p:nvPr/>
        </p:nvSpPr>
        <p:spPr>
          <a:xfrm>
            <a:off x="2416968" y="2398515"/>
            <a:ext cx="7358063" cy="4063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spcBef>
                <a:spcPts val="1687"/>
              </a:spcBef>
              <a:buSzPct val="131000"/>
              <a:buChar char="•"/>
              <a:defRPr sz="3200">
                <a:latin typeface="Calibri"/>
                <a:ea typeface="Calibri"/>
                <a:cs typeface="Calibri"/>
                <a:sym typeface="Calibri"/>
              </a:defRPr>
            </a:pPr>
            <a:r>
              <a:rPr sz="2800" b="1" dirty="0">
                <a:latin typeface="Calibri" panose="020F0502020204030204" pitchFamily="34" charset="0"/>
                <a:ea typeface="Helvetica"/>
                <a:cs typeface="Calibri" panose="020F0502020204030204" pitchFamily="34" charset="0"/>
                <a:sym typeface="Helvetica"/>
              </a:rPr>
              <a:t>Smaller</a:t>
            </a:r>
            <a:r>
              <a:rPr sz="2800" dirty="0">
                <a:latin typeface="Calibri" panose="020F0502020204030204" pitchFamily="34" charset="0"/>
                <a:cs typeface="Calibri" panose="020F0502020204030204" pitchFamily="34" charset="0"/>
              </a:rPr>
              <a:t> the </a:t>
            </a:r>
            <a:r>
              <a:rPr sz="2800" b="1" dirty="0">
                <a:latin typeface="Calibri" panose="020F0502020204030204" pitchFamily="34" charset="0"/>
                <a:ea typeface="Helvetica"/>
                <a:cs typeface="Calibri" panose="020F0502020204030204" pitchFamily="34" charset="0"/>
                <a:sym typeface="Helvetica"/>
              </a:rPr>
              <a:t>E-value</a:t>
            </a:r>
            <a:r>
              <a:rPr sz="2800" dirty="0">
                <a:latin typeface="Calibri" panose="020F0502020204030204" pitchFamily="34" charset="0"/>
                <a:cs typeface="Calibri" panose="020F0502020204030204" pitchFamily="34" charset="0"/>
              </a:rPr>
              <a:t> associated with the alignment, there are </a:t>
            </a:r>
            <a:r>
              <a:rPr sz="2800" b="1" dirty="0">
                <a:latin typeface="Calibri" panose="020F0502020204030204" pitchFamily="34" charset="0"/>
                <a:ea typeface="Helvetica"/>
                <a:cs typeface="Calibri" panose="020F0502020204030204" pitchFamily="34" charset="0"/>
                <a:sym typeface="Helvetica"/>
              </a:rPr>
              <a:t>fewer chances</a:t>
            </a:r>
            <a:r>
              <a:rPr sz="2800" dirty="0">
                <a:latin typeface="Calibri" panose="020F0502020204030204" pitchFamily="34" charset="0"/>
                <a:cs typeface="Calibri" panose="020F0502020204030204" pitchFamily="34" charset="0"/>
              </a:rPr>
              <a:t> that you will find another </a:t>
            </a:r>
            <a:r>
              <a:rPr sz="2800" b="1" dirty="0">
                <a:latin typeface="Calibri" panose="020F0502020204030204" pitchFamily="34" charset="0"/>
                <a:ea typeface="Helvetica"/>
                <a:cs typeface="Calibri" panose="020F0502020204030204" pitchFamily="34" charset="0"/>
                <a:sym typeface="Helvetica"/>
              </a:rPr>
              <a:t>alignment </a:t>
            </a:r>
            <a:r>
              <a:rPr sz="2800" dirty="0">
                <a:latin typeface="Calibri" panose="020F0502020204030204" pitchFamily="34" charset="0"/>
                <a:cs typeface="Calibri" panose="020F0502020204030204" pitchFamily="34" charset="0"/>
              </a:rPr>
              <a:t>with the score S or better</a:t>
            </a:r>
          </a:p>
          <a:p>
            <a:pPr>
              <a:spcBef>
                <a:spcPts val="1687"/>
              </a:spcBef>
              <a:buSzPct val="131000"/>
              <a:buChar char="•"/>
              <a:defRPr sz="3200" b="1">
                <a:latin typeface="Helvetica"/>
                <a:ea typeface="Helvetica"/>
                <a:cs typeface="Helvetica"/>
                <a:sym typeface="Helvetica"/>
              </a:defRPr>
            </a:pPr>
            <a:r>
              <a:rPr sz="2800" dirty="0">
                <a:latin typeface="Calibri" panose="020F0502020204030204" pitchFamily="34" charset="0"/>
                <a:cs typeface="Calibri" panose="020F0502020204030204" pitchFamily="34" charset="0"/>
              </a:rPr>
              <a:t>Higher </a:t>
            </a:r>
            <a:r>
              <a:rPr sz="2800" dirty="0">
                <a:latin typeface="Calibri" panose="020F0502020204030204" pitchFamily="34" charset="0"/>
                <a:ea typeface="Calibri"/>
                <a:cs typeface="Calibri" panose="020F0502020204030204" pitchFamily="34" charset="0"/>
                <a:sym typeface="Calibri"/>
              </a:rPr>
              <a:t>the </a:t>
            </a:r>
            <a:r>
              <a:rPr sz="2800" dirty="0">
                <a:latin typeface="Calibri" panose="020F0502020204030204" pitchFamily="34" charset="0"/>
                <a:cs typeface="Calibri" panose="020F0502020204030204" pitchFamily="34" charset="0"/>
              </a:rPr>
              <a:t>Bit score </a:t>
            </a:r>
            <a:r>
              <a:rPr sz="2800" dirty="0">
                <a:latin typeface="Calibri" panose="020F0502020204030204" pitchFamily="34" charset="0"/>
                <a:ea typeface="Calibri"/>
                <a:cs typeface="Calibri" panose="020F0502020204030204" pitchFamily="34" charset="0"/>
                <a:sym typeface="Calibri"/>
              </a:rPr>
              <a:t>associated with the alignment, there is a </a:t>
            </a:r>
            <a:r>
              <a:rPr sz="2800" dirty="0">
                <a:latin typeface="Calibri" panose="020F0502020204030204" pitchFamily="34" charset="0"/>
                <a:cs typeface="Calibri" panose="020F0502020204030204" pitchFamily="34" charset="0"/>
              </a:rPr>
              <a:t>greater </a:t>
            </a:r>
            <a:r>
              <a:rPr sz="2800" dirty="0">
                <a:latin typeface="Calibri" panose="020F0502020204030204" pitchFamily="34" charset="0"/>
                <a:ea typeface="Calibri"/>
                <a:cs typeface="Calibri" panose="020F0502020204030204" pitchFamily="34" charset="0"/>
                <a:sym typeface="Calibri"/>
              </a:rPr>
              <a:t> similarity based on the scoring matrix</a:t>
            </a:r>
          </a:p>
          <a:p>
            <a:pPr>
              <a:spcBef>
                <a:spcPts val="1687"/>
              </a:spcBef>
              <a:buSzPct val="131000"/>
              <a:buChar char="•"/>
              <a:defRPr sz="3200" b="1">
                <a:latin typeface="Helvetica"/>
                <a:ea typeface="Helvetica"/>
                <a:cs typeface="Helvetica"/>
                <a:sym typeface="Helvetica"/>
              </a:defRPr>
            </a:pPr>
            <a:r>
              <a:rPr sz="2800" dirty="0">
                <a:latin typeface="Calibri" panose="020F0502020204030204" pitchFamily="34" charset="0"/>
                <a:ea typeface="Calibri"/>
                <a:cs typeface="Calibri" panose="020F0502020204030204" pitchFamily="34" charset="0"/>
                <a:sym typeface="Calibri"/>
              </a:rPr>
              <a:t>Look out for the query coverage and make sure it matches the original query sequence</a:t>
            </a:r>
          </a:p>
          <a:p>
            <a:pPr>
              <a:spcBef>
                <a:spcPts val="1687"/>
              </a:spcBef>
              <a:buSzPct val="131000"/>
              <a:buChar char="•"/>
              <a:defRPr sz="3200" b="1">
                <a:latin typeface="Helvetica"/>
                <a:ea typeface="Helvetica"/>
                <a:cs typeface="Helvetica"/>
                <a:sym typeface="Helvetica"/>
              </a:defRPr>
            </a:pPr>
            <a:r>
              <a:rPr sz="2800" dirty="0">
                <a:latin typeface="Calibri" panose="020F0502020204030204" pitchFamily="34" charset="0"/>
                <a:ea typeface="Calibri"/>
                <a:cs typeface="Calibri" panose="020F0502020204030204" pitchFamily="34" charset="0"/>
                <a:sym typeface="Calibri"/>
              </a:rPr>
              <a:t>Compare protein structures, look out for common domains, part of a multiple sequence alignment</a:t>
            </a:r>
          </a:p>
          <a:p>
            <a:pPr>
              <a:spcBef>
                <a:spcPts val="1687"/>
              </a:spcBef>
              <a:buSzPct val="131000"/>
              <a:buChar char="•"/>
              <a:defRPr sz="3200" b="1">
                <a:latin typeface="Helvetica"/>
                <a:ea typeface="Helvetica"/>
                <a:cs typeface="Helvetica"/>
                <a:sym typeface="Helvetica"/>
              </a:defRPr>
            </a:pPr>
            <a:endParaRPr sz="2800" dirty="0">
              <a:latin typeface="Calibri" panose="020F0502020204030204" pitchFamily="34" charset="0"/>
              <a:ea typeface="Calibri"/>
              <a:cs typeface="Calibri" panose="020F0502020204030204" pitchFamily="34" charset="0"/>
              <a:sym typeface="Calibri"/>
            </a:endParaRPr>
          </a:p>
          <a:p>
            <a:pPr>
              <a:spcBef>
                <a:spcPts val="1687"/>
              </a:spcBef>
              <a:buSzPct val="131000"/>
              <a:buChar char="•"/>
              <a:defRPr sz="3200" b="1">
                <a:latin typeface="Helvetica"/>
                <a:ea typeface="Helvetica"/>
                <a:cs typeface="Helvetica"/>
                <a:sym typeface="Helvetica"/>
              </a:defRPr>
            </a:pPr>
            <a:endParaRPr sz="2800" dirty="0">
              <a:latin typeface="Calibri"/>
              <a:ea typeface="Calibri"/>
              <a:cs typeface="Calibri"/>
              <a:sym typeface="Calibri"/>
            </a:endParaRPr>
          </a:p>
        </p:txBody>
      </p:sp>
    </p:spTree>
    <p:extLst>
      <p:ext uri="{BB962C8B-B14F-4D97-AF65-F5344CB8AC3E}">
        <p14:creationId xmlns:p14="http://schemas.microsoft.com/office/powerpoint/2010/main" val="153834147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
          <p:cNvSpPr/>
          <p:nvPr/>
        </p:nvSpPr>
        <p:spPr>
          <a:xfrm>
            <a:off x="6855024" y="1367912"/>
            <a:ext cx="72200"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321457">
              <a:defRPr sz="1200">
                <a:latin typeface="Times"/>
                <a:ea typeface="Times"/>
                <a:cs typeface="Times"/>
                <a:sym typeface="Times"/>
              </a:defRPr>
            </a:pPr>
            <a:endParaRPr sz="844"/>
          </a:p>
        </p:txBody>
      </p:sp>
      <p:sp>
        <p:nvSpPr>
          <p:cNvPr id="286" name="Method to compare two or more sequences (DNA or protein) to identify characters that are identical or similar in the sequences"/>
          <p:cNvSpPr/>
          <p:nvPr/>
        </p:nvSpPr>
        <p:spPr>
          <a:xfrm>
            <a:off x="1152525" y="2467115"/>
            <a:ext cx="10534649"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Method to compare two or more sequences (DNA or protein) to identify characters that are identical or similar in the sequences</a:t>
            </a:r>
          </a:p>
        </p:txBody>
      </p:sp>
      <p:sp>
        <p:nvSpPr>
          <p:cNvPr id="287" name="Identical or similar characters are placed in the same column"/>
          <p:cNvSpPr/>
          <p:nvPr/>
        </p:nvSpPr>
        <p:spPr>
          <a:xfrm>
            <a:off x="1156691" y="3323770"/>
            <a:ext cx="7697391" cy="423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Identical or similar characters are placed in the same column</a:t>
            </a:r>
          </a:p>
        </p:txBody>
      </p:sp>
      <p:sp>
        <p:nvSpPr>
          <p:cNvPr id="288" name="Non-identical characters can be placed either in the same column as a mismatch or opposite a gap"/>
          <p:cNvSpPr/>
          <p:nvPr/>
        </p:nvSpPr>
        <p:spPr>
          <a:xfrm>
            <a:off x="1128117" y="3804353"/>
            <a:ext cx="10559058"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Non-identical characters can be placed either in the same column as a mismatch or opposite a gap</a:t>
            </a:r>
          </a:p>
        </p:txBody>
      </p:sp>
      <p:sp>
        <p:nvSpPr>
          <p:cNvPr id="289" name="Non-identical characters are placed so as to bring as many identical or similar characters as possible together"/>
          <p:cNvSpPr/>
          <p:nvPr/>
        </p:nvSpPr>
        <p:spPr>
          <a:xfrm>
            <a:off x="1113829" y="4644101"/>
            <a:ext cx="10544771"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lang="en-US" sz="2400" dirty="0"/>
              <a:t>Global alignments - alignment along the entire sequence</a:t>
            </a:r>
          </a:p>
          <a:p>
            <a:r>
              <a:rPr lang="en-US" sz="2400" dirty="0"/>
              <a:t>Local alignments - alignment along small regions of the sequence</a:t>
            </a:r>
            <a:endParaRPr sz="2400" dirty="0"/>
          </a:p>
        </p:txBody>
      </p:sp>
      <p:pic>
        <p:nvPicPr>
          <p:cNvPr id="290" name="Zinc-finger-seq-alignment2.png" descr="Zinc-finger-seq-alignment2.png"/>
          <p:cNvPicPr>
            <a:picLocks noChangeAspect="1"/>
          </p:cNvPicPr>
          <p:nvPr/>
        </p:nvPicPr>
        <p:blipFill>
          <a:blip r:embed="rId2"/>
          <a:stretch>
            <a:fillRect/>
          </a:stretch>
        </p:blipFill>
        <p:spPr>
          <a:xfrm>
            <a:off x="723900" y="720029"/>
            <a:ext cx="11210925" cy="1420120"/>
          </a:xfrm>
          <a:prstGeom prst="rect">
            <a:avLst/>
          </a:prstGeom>
          <a:ln w="12700">
            <a:miter lim="400000"/>
          </a:ln>
        </p:spPr>
      </p:pic>
      <p:sp>
        <p:nvSpPr>
          <p:cNvPr id="291" name="Oval"/>
          <p:cNvSpPr/>
          <p:nvPr/>
        </p:nvSpPr>
        <p:spPr>
          <a:xfrm>
            <a:off x="5804892" y="715566"/>
            <a:ext cx="169664" cy="634008"/>
          </a:xfrm>
          <a:prstGeom prst="ellipse">
            <a:avLst/>
          </a:prstGeom>
          <a:ln w="25400">
            <a:solidFill>
              <a:srgbClr val="0433FF"/>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
        <p:nvSpPr>
          <p:cNvPr id="292" name="Oval"/>
          <p:cNvSpPr/>
          <p:nvPr/>
        </p:nvSpPr>
        <p:spPr>
          <a:xfrm>
            <a:off x="6809780" y="706041"/>
            <a:ext cx="169664" cy="634008"/>
          </a:xfrm>
          <a:prstGeom prst="ellipse">
            <a:avLst/>
          </a:prstGeom>
          <a:ln w="25400">
            <a:solidFill>
              <a:srgbClr val="0433FF"/>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
        <p:nvSpPr>
          <p:cNvPr id="293" name="Oval"/>
          <p:cNvSpPr/>
          <p:nvPr/>
        </p:nvSpPr>
        <p:spPr>
          <a:xfrm>
            <a:off x="6806208" y="1491853"/>
            <a:ext cx="169664" cy="634008"/>
          </a:xfrm>
          <a:prstGeom prst="ellipse">
            <a:avLst/>
          </a:prstGeom>
          <a:ln w="25400">
            <a:solidFill>
              <a:srgbClr val="942192"/>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
        <p:nvSpPr>
          <p:cNvPr id="294" name="Oval"/>
          <p:cNvSpPr/>
          <p:nvPr/>
        </p:nvSpPr>
        <p:spPr>
          <a:xfrm>
            <a:off x="9461302" y="1449586"/>
            <a:ext cx="169664" cy="634008"/>
          </a:xfrm>
          <a:prstGeom prst="ellipse">
            <a:avLst/>
          </a:prstGeom>
          <a:ln w="25400">
            <a:solidFill>
              <a:srgbClr val="942192"/>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
        <p:nvSpPr>
          <p:cNvPr id="295" name="3 Mount D. (2004). Bioinformatics: sequence and genome analysis (Cold Spring Harbor Laboratory Press) pp. 65-120"/>
          <p:cNvSpPr/>
          <p:nvPr/>
        </p:nvSpPr>
        <p:spPr>
          <a:xfrm>
            <a:off x="4033426" y="6007724"/>
            <a:ext cx="3866555" cy="44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800" baseline="31999">
                <a:latin typeface="Calibri"/>
                <a:ea typeface="Calibri"/>
                <a:cs typeface="Calibri"/>
                <a:sym typeface="Calibri"/>
              </a:defRPr>
            </a:pPr>
            <a:r>
              <a:rPr lang="en-US" baseline="30000" dirty="0"/>
              <a:t>$</a:t>
            </a:r>
            <a:r>
              <a:rPr baseline="-25000" dirty="0"/>
              <a:t> Mount D. (2004). </a:t>
            </a:r>
            <a:r>
              <a:rPr i="1" baseline="-25000" dirty="0">
                <a:latin typeface="Helvetica"/>
                <a:ea typeface="Helvetica"/>
                <a:cs typeface="Helvetica"/>
                <a:sym typeface="Helvetica"/>
              </a:rPr>
              <a:t>Bioinformatics: sequence and genome analysis </a:t>
            </a:r>
            <a:r>
              <a:rPr baseline="-25000" dirty="0"/>
              <a:t>(Cold Spring Harbor Laboratory Press)</a:t>
            </a:r>
            <a:r>
              <a:rPr i="1" baseline="-25000" dirty="0">
                <a:latin typeface="Helvetica"/>
                <a:ea typeface="Helvetica"/>
                <a:cs typeface="Helvetica"/>
                <a:sym typeface="Helvetica"/>
              </a:rPr>
              <a:t> </a:t>
            </a:r>
            <a:r>
              <a:rPr baseline="-25000" dirty="0"/>
              <a:t>pp. 65-120</a:t>
            </a:r>
          </a:p>
        </p:txBody>
      </p:sp>
      <p:sp>
        <p:nvSpPr>
          <p:cNvPr id="296" name="Sequence Alignment3"/>
          <p:cNvSpPr/>
          <p:nvPr/>
        </p:nvSpPr>
        <p:spPr>
          <a:xfrm>
            <a:off x="2881313" y="44648"/>
            <a:ext cx="6429375" cy="634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defRPr b="1">
                <a:latin typeface="Helvetica"/>
                <a:ea typeface="Helvetica"/>
                <a:cs typeface="Helvetica"/>
                <a:sym typeface="Helvetica"/>
              </a:defRPr>
            </a:pPr>
            <a:r>
              <a:rPr sz="4000" dirty="0">
                <a:latin typeface="Calibri" panose="020F0502020204030204" pitchFamily="34" charset="0"/>
                <a:cs typeface="Calibri" panose="020F0502020204030204" pitchFamily="34" charset="0"/>
              </a:rPr>
              <a:t>Sequence Alignment</a:t>
            </a:r>
            <a:r>
              <a:rPr lang="en-US" sz="4000" baseline="31999" dirty="0">
                <a:latin typeface="Calibri" panose="020F0502020204030204" pitchFamily="34" charset="0"/>
                <a:cs typeface="Calibri" panose="020F0502020204030204" pitchFamily="34" charset="0"/>
              </a:rPr>
              <a:t>$</a:t>
            </a:r>
            <a:endParaRPr sz="4000" baseline="3199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4813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2">
            <a:extLst>
              <a:ext uri="{FF2B5EF4-FFF2-40B4-BE49-F238E27FC236}">
                <a16:creationId xmlns:a16="http://schemas.microsoft.com/office/drawing/2014/main" id="{B8AF334C-2CCF-9E49-91C6-A692C8B0A0C4}"/>
              </a:ext>
            </a:extLst>
          </p:cNvPr>
          <p:cNvSpPr txBox="1">
            <a:spLocks noChangeArrowheads="1"/>
          </p:cNvSpPr>
          <p:nvPr/>
        </p:nvSpPr>
        <p:spPr bwMode="auto">
          <a:xfrm>
            <a:off x="1834263" y="279161"/>
            <a:ext cx="8523474" cy="13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9175">
              <a:defRPr sz="2400">
                <a:solidFill>
                  <a:schemeClr val="tx1"/>
                </a:solidFill>
                <a:latin typeface="Arial" panose="020B0604020202020204" pitchFamily="34" charset="0"/>
                <a:ea typeface="ＭＳ Ｐゴシック" panose="020B0600070205080204" pitchFamily="34" charset="-128"/>
              </a:defRPr>
            </a:lvl1pPr>
            <a:lvl2pPr marL="742950" indent="-285750" defTabSz="1019175">
              <a:defRPr sz="2400">
                <a:solidFill>
                  <a:schemeClr val="tx1"/>
                </a:solidFill>
                <a:latin typeface="Arial" panose="020B0604020202020204" pitchFamily="34" charset="0"/>
                <a:ea typeface="ＭＳ Ｐゴシック" panose="020B0600070205080204" pitchFamily="34" charset="-128"/>
              </a:defRPr>
            </a:lvl2pPr>
            <a:lvl3pPr marL="1143000" indent="-228600" defTabSz="1019175">
              <a:defRPr sz="2400">
                <a:solidFill>
                  <a:schemeClr val="tx1"/>
                </a:solidFill>
                <a:latin typeface="Arial" panose="020B0604020202020204" pitchFamily="34" charset="0"/>
                <a:ea typeface="ＭＳ Ｐゴシック" panose="020B0600070205080204" pitchFamily="34" charset="-128"/>
              </a:defRPr>
            </a:lvl3pPr>
            <a:lvl4pPr marL="1600200" indent="-228600" defTabSz="1019175">
              <a:defRPr sz="2400">
                <a:solidFill>
                  <a:schemeClr val="tx1"/>
                </a:solidFill>
                <a:latin typeface="Arial" panose="020B0604020202020204" pitchFamily="34" charset="0"/>
                <a:ea typeface="ＭＳ Ｐゴシック" panose="020B0600070205080204" pitchFamily="34" charset="-128"/>
              </a:defRPr>
            </a:lvl4pPr>
            <a:lvl5pPr marL="2057400" indent="-228600" defTabSz="1019175">
              <a:defRPr sz="2400">
                <a:solidFill>
                  <a:schemeClr val="tx1"/>
                </a:solidFill>
                <a:latin typeface="Arial" panose="020B0604020202020204" pitchFamily="34" charset="0"/>
                <a:ea typeface="ＭＳ Ｐゴシック" panose="020B0600070205080204" pitchFamily="34" charset="-128"/>
              </a:defRPr>
            </a:lvl5pPr>
            <a:lvl6pPr marL="25146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latin typeface="Calibri" panose="020F0502020204030204" pitchFamily="34" charset="0"/>
                <a:cs typeface="Calibri" panose="020F0502020204030204" pitchFamily="34" charset="0"/>
              </a:rPr>
              <a:t>Various strains of flu viruses are are found in different hosts  </a:t>
            </a:r>
          </a:p>
        </p:txBody>
      </p:sp>
      <p:pic>
        <p:nvPicPr>
          <p:cNvPr id="31748" name="Picture 3" descr="1195441416577385884johnny_automatic_chicken">
            <a:extLst>
              <a:ext uri="{FF2B5EF4-FFF2-40B4-BE49-F238E27FC236}">
                <a16:creationId xmlns:a16="http://schemas.microsoft.com/office/drawing/2014/main" id="{3088F815-DE91-FF45-8FA0-73D3D53AB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019" y="2277596"/>
            <a:ext cx="2282498" cy="19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11970876701558528454johnny_automatic_hog_2">
            <a:extLst>
              <a:ext uri="{FF2B5EF4-FFF2-40B4-BE49-F238E27FC236}">
                <a16:creationId xmlns:a16="http://schemas.microsoft.com/office/drawing/2014/main" id="{94B80050-9486-F64C-A559-A3A66B6D8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342" y="2277596"/>
            <a:ext cx="2525665" cy="147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1195422057159648263FEN_frank">
            <a:extLst>
              <a:ext uri="{FF2B5EF4-FFF2-40B4-BE49-F238E27FC236}">
                <a16:creationId xmlns:a16="http://schemas.microsoft.com/office/drawing/2014/main" id="{208D93EA-8B84-7D49-B271-9F2061112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995" y="2204758"/>
            <a:ext cx="1682330" cy="164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descr="human virus">
            <a:extLst>
              <a:ext uri="{FF2B5EF4-FFF2-40B4-BE49-F238E27FC236}">
                <a16:creationId xmlns:a16="http://schemas.microsoft.com/office/drawing/2014/main" id="{E304A092-927F-2D43-9F13-ABA7C717B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995" y="4235822"/>
            <a:ext cx="1682331" cy="120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descr="pig virus">
            <a:extLst>
              <a:ext uri="{FF2B5EF4-FFF2-40B4-BE49-F238E27FC236}">
                <a16:creationId xmlns:a16="http://schemas.microsoft.com/office/drawing/2014/main" id="{44252504-6B45-C642-8522-652F2074B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30" y="4200805"/>
            <a:ext cx="1842653" cy="147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8" descr="Chicken virus">
            <a:extLst>
              <a:ext uri="{FF2B5EF4-FFF2-40B4-BE49-F238E27FC236}">
                <a16:creationId xmlns:a16="http://schemas.microsoft.com/office/drawing/2014/main" id="{48B0A327-ED1F-8D4C-A7F9-DD93C698F4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492" y="4235823"/>
            <a:ext cx="1842654" cy="156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0B0A7C-7CDC-8943-9FE8-104E30C41346}"/>
              </a:ext>
            </a:extLst>
          </p:cNvPr>
          <p:cNvSpPr txBox="1"/>
          <p:nvPr/>
        </p:nvSpPr>
        <p:spPr>
          <a:xfrm>
            <a:off x="3200401" y="6096000"/>
            <a:ext cx="6442364" cy="646331"/>
          </a:xfrm>
          <a:prstGeom prst="rect">
            <a:avLst/>
          </a:prstGeom>
          <a:noFill/>
        </p:spPr>
        <p:txBody>
          <a:bodyPr wrap="square" rtlCol="0">
            <a:spAutoFit/>
          </a:bodyPr>
          <a:lstStyle/>
          <a:p>
            <a:r>
              <a:rPr lang="en-US" dirty="0"/>
              <a:t>Rogers, W. ‘</a:t>
            </a:r>
            <a:r>
              <a:rPr lang="en-US" i="1" dirty="0"/>
              <a:t>I don’t need a flu shot</a:t>
            </a:r>
            <a:r>
              <a:rPr lang="en-US" dirty="0"/>
              <a:t>’, Case Study, </a:t>
            </a:r>
            <a:r>
              <a:rPr lang="en-US" dirty="0">
                <a:hlinkClick r:id="rId9"/>
              </a:rPr>
              <a:t>National Center for Case Study Teaching in Science, Buffalo, NY </a:t>
            </a:r>
            <a:endParaRPr lang="en-US" dirty="0"/>
          </a:p>
        </p:txBody>
      </p:sp>
    </p:spTree>
    <p:extLst>
      <p:ext uri="{BB962C8B-B14F-4D97-AF65-F5344CB8AC3E}">
        <p14:creationId xmlns:p14="http://schemas.microsoft.com/office/powerpoint/2010/main" val="4119080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Anatomy of a phylogeny"/>
          <p:cNvSpPr txBox="1">
            <a:spLocks noGrp="1"/>
          </p:cNvSpPr>
          <p:nvPr>
            <p:ph type="title" idx="4294967295"/>
          </p:nvPr>
        </p:nvSpPr>
        <p:spPr>
          <a:xfrm>
            <a:off x="3149203" y="107156"/>
            <a:ext cx="5884664" cy="651867"/>
          </a:xfrm>
          <a:prstGeom prst="rect">
            <a:avLst/>
          </a:prstGeom>
        </p:spPr>
        <p:txBody>
          <a:bodyPr>
            <a:normAutofit/>
          </a:bodyPr>
          <a:lstStyle>
            <a:lvl1pPr>
              <a:defRPr sz="4200" b="1">
                <a:latin typeface="Calibri"/>
                <a:ea typeface="Calibri"/>
                <a:cs typeface="Calibri"/>
                <a:sym typeface="Calibri"/>
              </a:defRPr>
            </a:lvl1pPr>
          </a:lstStyle>
          <a:p>
            <a:r>
              <a:rPr sz="4000" dirty="0"/>
              <a:t>Anatomy of a phylogeny</a:t>
            </a:r>
          </a:p>
        </p:txBody>
      </p:sp>
      <p:pic>
        <p:nvPicPr>
          <p:cNvPr id="232" name="droppedImage.tiff" descr="droppedImage.tiff"/>
          <p:cNvPicPr>
            <a:picLocks noChangeAspect="1"/>
          </p:cNvPicPr>
          <p:nvPr/>
        </p:nvPicPr>
        <p:blipFill>
          <a:blip r:embed="rId2"/>
          <a:stretch>
            <a:fillRect/>
          </a:stretch>
        </p:blipFill>
        <p:spPr>
          <a:xfrm>
            <a:off x="1818679" y="1089422"/>
            <a:ext cx="3527227" cy="3527227"/>
          </a:xfrm>
          <a:prstGeom prst="rect">
            <a:avLst/>
          </a:prstGeom>
          <a:ln w="12700">
            <a:miter lim="400000"/>
          </a:ln>
        </p:spPr>
      </p:pic>
      <p:sp>
        <p:nvSpPr>
          <p:cNvPr id="233" name="Nodes:"/>
          <p:cNvSpPr/>
          <p:nvPr/>
        </p:nvSpPr>
        <p:spPr>
          <a:xfrm>
            <a:off x="5865210" y="758344"/>
            <a:ext cx="70211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b="1">
                <a:latin typeface="Calibri"/>
                <a:ea typeface="Calibri"/>
                <a:cs typeface="Calibri"/>
                <a:sym typeface="Calibri"/>
              </a:defRPr>
            </a:lvl1pPr>
          </a:lstStyle>
          <a:p>
            <a:r>
              <a:rPr sz="1687"/>
              <a:t>Nodes:</a:t>
            </a:r>
          </a:p>
        </p:txBody>
      </p:sp>
      <p:sp>
        <p:nvSpPr>
          <p:cNvPr id="234" name="Branches (relationships):"/>
          <p:cNvSpPr/>
          <p:nvPr/>
        </p:nvSpPr>
        <p:spPr>
          <a:xfrm>
            <a:off x="4100267" y="4627610"/>
            <a:ext cx="2706511"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b="1">
                <a:latin typeface="Calibri"/>
                <a:ea typeface="Calibri"/>
                <a:cs typeface="Calibri"/>
                <a:sym typeface="Calibri"/>
              </a:defRPr>
            </a:lvl1pPr>
          </a:lstStyle>
          <a:p>
            <a:r>
              <a:rPr sz="2000" dirty="0"/>
              <a:t>Branches (relationships):</a:t>
            </a:r>
          </a:p>
        </p:txBody>
      </p:sp>
      <p:sp>
        <p:nvSpPr>
          <p:cNvPr id="235" name="Edges on a tree are referred to as branches"/>
          <p:cNvSpPr/>
          <p:nvPr/>
        </p:nvSpPr>
        <p:spPr>
          <a:xfrm>
            <a:off x="1300398" y="5017047"/>
            <a:ext cx="4075737"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buSzPct val="125000"/>
              <a:buChar char="•"/>
              <a:defRPr sz="2400">
                <a:latin typeface="Calibri"/>
                <a:ea typeface="Calibri"/>
                <a:cs typeface="Calibri"/>
                <a:sym typeface="Calibri"/>
              </a:defRPr>
            </a:pPr>
            <a:r>
              <a:rPr sz="2000" dirty="0"/>
              <a:t> </a:t>
            </a:r>
            <a:r>
              <a:rPr sz="2000" b="1" dirty="0"/>
              <a:t>Edges</a:t>
            </a:r>
            <a:r>
              <a:rPr sz="2000" dirty="0"/>
              <a:t> on a tree are referred to as </a:t>
            </a:r>
            <a:r>
              <a:rPr sz="2000" b="1" dirty="0"/>
              <a:t>branches</a:t>
            </a:r>
          </a:p>
        </p:txBody>
      </p:sp>
      <p:sp>
        <p:nvSpPr>
          <p:cNvPr id="236" name="Internal branches connect internal nodes and external branches connect one internal node to an external node"/>
          <p:cNvSpPr/>
          <p:nvPr/>
        </p:nvSpPr>
        <p:spPr>
          <a:xfrm>
            <a:off x="5696782" y="4969719"/>
            <a:ext cx="4777382" cy="995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buSzPct val="125000"/>
              <a:buChar char="•"/>
              <a:defRPr sz="2400">
                <a:latin typeface="Calibri"/>
                <a:ea typeface="Calibri"/>
                <a:cs typeface="Calibri"/>
                <a:sym typeface="Calibri"/>
              </a:defRPr>
            </a:pPr>
            <a:r>
              <a:rPr sz="2000" b="1"/>
              <a:t> </a:t>
            </a:r>
            <a:r>
              <a:rPr sz="2000"/>
              <a:t>Internal branches connect internal nodes and </a:t>
            </a:r>
            <a:r>
              <a:rPr sz="2000" b="1"/>
              <a:t>external branches</a:t>
            </a:r>
            <a:r>
              <a:rPr sz="2000"/>
              <a:t> connect one internal node to an external node</a:t>
            </a:r>
          </a:p>
        </p:txBody>
      </p:sp>
      <p:sp>
        <p:nvSpPr>
          <p:cNvPr id="237" name="Vertices on a tree are referred to as nodes"/>
          <p:cNvSpPr/>
          <p:nvPr/>
        </p:nvSpPr>
        <p:spPr>
          <a:xfrm>
            <a:off x="5906963" y="1017933"/>
            <a:ext cx="4466357"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buSzPct val="125000"/>
              <a:buChar char="•"/>
              <a:defRPr sz="2400">
                <a:latin typeface="Calibri"/>
                <a:ea typeface="Calibri"/>
                <a:cs typeface="Calibri"/>
                <a:sym typeface="Calibri"/>
              </a:defRPr>
            </a:pPr>
            <a:r>
              <a:rPr sz="2000" dirty="0"/>
              <a:t> </a:t>
            </a:r>
            <a:r>
              <a:rPr sz="2000" b="1" dirty="0"/>
              <a:t>Vertices</a:t>
            </a:r>
            <a:r>
              <a:rPr sz="2000" dirty="0"/>
              <a:t> on a tree are referred to as </a:t>
            </a:r>
            <a:r>
              <a:rPr sz="2000" b="1" dirty="0"/>
              <a:t>nodes</a:t>
            </a:r>
            <a:r>
              <a:rPr sz="2000" dirty="0"/>
              <a:t> </a:t>
            </a:r>
          </a:p>
        </p:txBody>
      </p:sp>
      <p:sp>
        <p:nvSpPr>
          <p:cNvPr id="238" name="The root    is a special internal node that represents the common ancestor of all taxa under consideration"/>
          <p:cNvSpPr/>
          <p:nvPr/>
        </p:nvSpPr>
        <p:spPr>
          <a:xfrm>
            <a:off x="5865210" y="3574975"/>
            <a:ext cx="5634672"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buSzPct val="125000"/>
              <a:buChar char="•"/>
              <a:defRPr sz="2400">
                <a:latin typeface="Calibri"/>
                <a:ea typeface="Calibri"/>
                <a:cs typeface="Calibri"/>
                <a:sym typeface="Calibri"/>
              </a:defRPr>
            </a:pPr>
            <a:r>
              <a:rPr sz="2000" dirty="0"/>
              <a:t>The </a:t>
            </a:r>
            <a:r>
              <a:rPr sz="2000" b="1" dirty="0"/>
              <a:t>root</a:t>
            </a:r>
            <a:r>
              <a:rPr sz="2000" dirty="0"/>
              <a:t>    is a special internal node that represents the </a:t>
            </a:r>
            <a:r>
              <a:rPr sz="2000" b="1" dirty="0"/>
              <a:t>common ancestor </a:t>
            </a:r>
            <a:r>
              <a:rPr sz="2000" dirty="0"/>
              <a:t>of all taxa under consideration</a:t>
            </a:r>
          </a:p>
        </p:txBody>
      </p:sp>
      <p:sp>
        <p:nvSpPr>
          <p:cNvPr id="239" name="Oval"/>
          <p:cNvSpPr/>
          <p:nvPr/>
        </p:nvSpPr>
        <p:spPr>
          <a:xfrm flipH="1">
            <a:off x="6980039" y="3647726"/>
            <a:ext cx="135136" cy="209899"/>
          </a:xfrm>
          <a:prstGeom prst="ellipse">
            <a:avLst/>
          </a:prstGeom>
          <a:solidFill>
            <a:srgbClr val="FF40FF"/>
          </a:solidFill>
          <a:ln w="25400">
            <a:solidFill>
              <a:srgbClr val="000000"/>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
        <p:nvSpPr>
          <p:cNvPr id="240" name="Internal nodes    represent hypothetical ancestors of the taxa under consideration. Clade is a group of taxa that share a common ancestor"/>
          <p:cNvSpPr/>
          <p:nvPr/>
        </p:nvSpPr>
        <p:spPr>
          <a:xfrm>
            <a:off x="5908476" y="2520502"/>
            <a:ext cx="5807274" cy="995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buSzPct val="125000"/>
              <a:buChar char="•"/>
              <a:defRPr sz="2400">
                <a:latin typeface="Calibri"/>
                <a:ea typeface="Calibri"/>
                <a:cs typeface="Calibri"/>
                <a:sym typeface="Calibri"/>
              </a:defRPr>
            </a:pPr>
            <a:r>
              <a:rPr sz="2000" b="1" dirty="0"/>
              <a:t>Internal nodes </a:t>
            </a:r>
            <a:r>
              <a:rPr sz="2000" dirty="0"/>
              <a:t>   represent </a:t>
            </a:r>
            <a:r>
              <a:rPr sz="2000" b="1" dirty="0"/>
              <a:t>hypothetical ancestors</a:t>
            </a:r>
            <a:r>
              <a:rPr sz="2000" dirty="0"/>
              <a:t> of the taxa under consideration. </a:t>
            </a:r>
            <a:r>
              <a:rPr sz="2000" b="1" dirty="0"/>
              <a:t>Clade</a:t>
            </a:r>
            <a:r>
              <a:rPr sz="2000" dirty="0"/>
              <a:t> is a </a:t>
            </a:r>
            <a:r>
              <a:rPr sz="2000" b="1" dirty="0"/>
              <a:t>group of taxa</a:t>
            </a:r>
            <a:r>
              <a:rPr sz="2000" dirty="0"/>
              <a:t> that </a:t>
            </a:r>
            <a:r>
              <a:rPr sz="2000" b="1" dirty="0"/>
              <a:t>share</a:t>
            </a:r>
            <a:r>
              <a:rPr sz="2000" dirty="0"/>
              <a:t> a </a:t>
            </a:r>
            <a:r>
              <a:rPr sz="2000" b="1" dirty="0"/>
              <a:t>common ancestor</a:t>
            </a:r>
          </a:p>
        </p:txBody>
      </p:sp>
      <p:sp>
        <p:nvSpPr>
          <p:cNvPr id="241" name="Oval"/>
          <p:cNvSpPr/>
          <p:nvPr/>
        </p:nvSpPr>
        <p:spPr>
          <a:xfrm>
            <a:off x="7663160" y="2640225"/>
            <a:ext cx="116086" cy="142875"/>
          </a:xfrm>
          <a:prstGeom prst="ellipse">
            <a:avLst/>
          </a:prstGeom>
          <a:solidFill>
            <a:srgbClr val="00FDFF"/>
          </a:solidFill>
          <a:ln w="25400">
            <a:solidFill>
              <a:srgbClr val="000000"/>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
        <p:nvSpPr>
          <p:cNvPr id="242" name="Group of organisms being compared (taxa) are placed at the external nodes"/>
          <p:cNvSpPr/>
          <p:nvPr/>
        </p:nvSpPr>
        <p:spPr>
          <a:xfrm>
            <a:off x="5908476" y="1701054"/>
            <a:ext cx="4733926"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buSzPct val="125000"/>
              <a:buChar char="•"/>
              <a:defRPr sz="2400">
                <a:latin typeface="Calibri"/>
                <a:ea typeface="Calibri"/>
                <a:cs typeface="Calibri"/>
                <a:sym typeface="Calibri"/>
              </a:defRPr>
            </a:pPr>
            <a:r>
              <a:rPr sz="2000" b="1" dirty="0"/>
              <a:t>Group of organisms being compared (taxa)</a:t>
            </a:r>
            <a:r>
              <a:rPr sz="2000" dirty="0"/>
              <a:t> are placed at the </a:t>
            </a:r>
            <a:r>
              <a:rPr sz="2000" b="1" dirty="0"/>
              <a:t>external nodes </a:t>
            </a:r>
          </a:p>
        </p:txBody>
      </p:sp>
      <p:sp>
        <p:nvSpPr>
          <p:cNvPr id="243" name="Oval"/>
          <p:cNvSpPr/>
          <p:nvPr/>
        </p:nvSpPr>
        <p:spPr>
          <a:xfrm>
            <a:off x="9358907" y="2143654"/>
            <a:ext cx="205383" cy="110629"/>
          </a:xfrm>
          <a:prstGeom prst="ellipse">
            <a:avLst/>
          </a:prstGeom>
          <a:solidFill>
            <a:srgbClr val="FF2600"/>
          </a:solidFill>
          <a:ln w="25400">
            <a:solidFill>
              <a:srgbClr val="000000"/>
            </a:solidFill>
            <a:miter lim="400000"/>
          </a:ln>
        </p:spPr>
        <p:txBody>
          <a:bodyPr lIns="26789" tIns="26789" rIns="26789" bIns="26789"/>
          <a:lstStyle/>
          <a:p>
            <a:pPr defTabSz="580409">
              <a:buClr>
                <a:srgbClr val="000000"/>
              </a:buClr>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3937"/>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ext"/>
          <p:cNvSpPr/>
          <p:nvPr/>
        </p:nvSpPr>
        <p:spPr>
          <a:xfrm>
            <a:off x="6855024" y="1367912"/>
            <a:ext cx="72200"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321457">
              <a:defRPr sz="1200">
                <a:latin typeface="Times"/>
                <a:ea typeface="Times"/>
                <a:cs typeface="Times"/>
                <a:sym typeface="Times"/>
              </a:defRPr>
            </a:pPr>
            <a:endParaRPr sz="844"/>
          </a:p>
        </p:txBody>
      </p:sp>
      <p:sp>
        <p:nvSpPr>
          <p:cNvPr id="341" name="Global Alignment"/>
          <p:cNvSpPr/>
          <p:nvPr/>
        </p:nvSpPr>
        <p:spPr>
          <a:xfrm>
            <a:off x="3149203" y="107156"/>
            <a:ext cx="5884664" cy="50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b="1">
                <a:latin typeface="Helvetica"/>
                <a:ea typeface="Helvetica"/>
                <a:cs typeface="Helvetica"/>
                <a:sym typeface="Helvetica"/>
              </a:defRPr>
            </a:lvl1pPr>
          </a:lstStyle>
          <a:p>
            <a:pPr algn="ctr"/>
            <a:r>
              <a:rPr sz="4000" dirty="0">
                <a:latin typeface="Calibri" panose="020F0502020204030204" pitchFamily="34" charset="0"/>
                <a:cs typeface="Calibri" panose="020F0502020204030204" pitchFamily="34" charset="0"/>
              </a:rPr>
              <a:t>Global Alignment</a:t>
            </a:r>
          </a:p>
        </p:txBody>
      </p:sp>
      <p:sp>
        <p:nvSpPr>
          <p:cNvPr id="342" name="Global alignments are spread across the whole length of the sequence to include as many matches as possible"/>
          <p:cNvSpPr/>
          <p:nvPr/>
        </p:nvSpPr>
        <p:spPr>
          <a:xfrm>
            <a:off x="2247932" y="2669977"/>
            <a:ext cx="7697391"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Global alignments are spread </a:t>
            </a:r>
            <a:r>
              <a:rPr sz="2400" b="1" dirty="0"/>
              <a:t>across the whole length of the sequence to include as many matches as possible</a:t>
            </a:r>
          </a:p>
        </p:txBody>
      </p:sp>
      <p:sp>
        <p:nvSpPr>
          <p:cNvPr id="343" name="Gaps are included either in the middle of the alignment or towards the end"/>
          <p:cNvSpPr/>
          <p:nvPr/>
        </p:nvSpPr>
        <p:spPr>
          <a:xfrm>
            <a:off x="2247305" y="3437930"/>
            <a:ext cx="8368308"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Gaps are included either in the middle of the alignment or towards the end</a:t>
            </a:r>
          </a:p>
        </p:txBody>
      </p:sp>
      <p:sp>
        <p:nvSpPr>
          <p:cNvPr id="344" name="Advantageous to look at sequences that have descended from a common ancestor (homologous) and are of nearly equal length"/>
          <p:cNvSpPr/>
          <p:nvPr/>
        </p:nvSpPr>
        <p:spPr>
          <a:xfrm>
            <a:off x="2247305" y="4161235"/>
            <a:ext cx="8211145"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Advantageous to look at sequences that have descended from a common ancestor (homologous) and are of nearly equal length</a:t>
            </a:r>
          </a:p>
        </p:txBody>
      </p:sp>
      <p:sp>
        <p:nvSpPr>
          <p:cNvPr id="345" name="Needleman-Wunsch algorithm4 is used to prepare global alignments between sequences"/>
          <p:cNvSpPr/>
          <p:nvPr/>
        </p:nvSpPr>
        <p:spPr>
          <a:xfrm>
            <a:off x="2238374" y="5021350"/>
            <a:ext cx="7697391"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spAutoFit/>
          </a:bodyPr>
          <a:lstStyle/>
          <a:p>
            <a:pPr defTabSz="455398">
              <a:buClr>
                <a:srgbClr val="000000"/>
              </a:buClr>
              <a:defRPr sz="3200">
                <a:uFill>
                  <a:solidFill>
                    <a:srgbClr val="000000"/>
                  </a:solidFill>
                </a:uFill>
                <a:latin typeface="Calibri"/>
                <a:ea typeface="Calibri"/>
                <a:cs typeface="Calibri"/>
                <a:sym typeface="Calibri"/>
              </a:defRPr>
            </a:pPr>
            <a:r>
              <a:rPr sz="2400" dirty="0"/>
              <a:t>Needleman-Wunsch algorithm</a:t>
            </a:r>
            <a:r>
              <a:rPr lang="en-US" sz="2400" baseline="31999" dirty="0"/>
              <a:t>#</a:t>
            </a:r>
            <a:r>
              <a:rPr sz="2400" dirty="0"/>
              <a:t> is used to prepare global alignments between sequences</a:t>
            </a:r>
          </a:p>
        </p:txBody>
      </p:sp>
      <p:sp>
        <p:nvSpPr>
          <p:cNvPr id="346" name="L G P S S K Q T G K G S - S R I W  D N"/>
          <p:cNvSpPr/>
          <p:nvPr/>
        </p:nvSpPr>
        <p:spPr>
          <a:xfrm>
            <a:off x="4033242" y="732235"/>
            <a:ext cx="4228321" cy="40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250"/>
              <a:t>L G P S S K Q T G K G S - S R I W  D N</a:t>
            </a:r>
          </a:p>
        </p:txBody>
      </p:sp>
      <p:sp>
        <p:nvSpPr>
          <p:cNvPr id="347" name="Line"/>
          <p:cNvSpPr/>
          <p:nvPr/>
        </p:nvSpPr>
        <p:spPr>
          <a:xfrm flipH="1">
            <a:off x="4104156" y="1098351"/>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48" name="Line"/>
          <p:cNvSpPr/>
          <p:nvPr/>
        </p:nvSpPr>
        <p:spPr>
          <a:xfrm flipH="1">
            <a:off x="5140524"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49" name="Line"/>
          <p:cNvSpPr/>
          <p:nvPr/>
        </p:nvSpPr>
        <p:spPr>
          <a:xfrm flipH="1">
            <a:off x="5819180"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50" name="Line"/>
          <p:cNvSpPr/>
          <p:nvPr/>
        </p:nvSpPr>
        <p:spPr>
          <a:xfrm flipH="1">
            <a:off x="6087070"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51" name="Line"/>
          <p:cNvSpPr/>
          <p:nvPr/>
        </p:nvSpPr>
        <p:spPr>
          <a:xfrm flipH="1">
            <a:off x="6301383"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52" name="Line"/>
          <p:cNvSpPr/>
          <p:nvPr/>
        </p:nvSpPr>
        <p:spPr>
          <a:xfrm flipH="1">
            <a:off x="7810500"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53" name="4 Needleman SB, et al. (1970). J.Mol. Biol. 48: 443"/>
          <p:cNvSpPr/>
          <p:nvPr/>
        </p:nvSpPr>
        <p:spPr>
          <a:xfrm>
            <a:off x="4033426" y="6001830"/>
            <a:ext cx="3866555"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800" baseline="31999">
                <a:latin typeface="Calibri"/>
                <a:ea typeface="Calibri"/>
                <a:cs typeface="Calibri"/>
                <a:sym typeface="Calibri"/>
              </a:defRPr>
            </a:pPr>
            <a:r>
              <a:rPr lang="en-US" dirty="0"/>
              <a:t>#</a:t>
            </a:r>
            <a:r>
              <a:rPr dirty="0"/>
              <a:t> </a:t>
            </a:r>
            <a:r>
              <a:rPr baseline="-25000" dirty="0"/>
              <a:t>Needleman SB, et al. (1970). </a:t>
            </a:r>
            <a:r>
              <a:rPr i="1" baseline="-25000" dirty="0" err="1">
                <a:latin typeface="Helvetica"/>
                <a:ea typeface="Helvetica"/>
                <a:cs typeface="Helvetica"/>
                <a:sym typeface="Helvetica"/>
              </a:rPr>
              <a:t>J.Mol</a:t>
            </a:r>
            <a:r>
              <a:rPr i="1" baseline="-25000" dirty="0">
                <a:latin typeface="Helvetica"/>
                <a:ea typeface="Helvetica"/>
                <a:cs typeface="Helvetica"/>
                <a:sym typeface="Helvetica"/>
              </a:rPr>
              <a:t>. Biol. </a:t>
            </a:r>
            <a:r>
              <a:rPr b="1" baseline="-25000" dirty="0">
                <a:latin typeface="Helvetica"/>
                <a:ea typeface="Helvetica"/>
                <a:cs typeface="Helvetica"/>
                <a:sym typeface="Helvetica"/>
              </a:rPr>
              <a:t>48: </a:t>
            </a:r>
            <a:r>
              <a:rPr baseline="-25000" dirty="0"/>
              <a:t>443</a:t>
            </a:r>
          </a:p>
        </p:txBody>
      </p:sp>
      <p:sp>
        <p:nvSpPr>
          <p:cNvPr id="354" name="L N -  I T K S A  G K G A I M R L G D A"/>
          <p:cNvSpPr/>
          <p:nvPr/>
        </p:nvSpPr>
        <p:spPr>
          <a:xfrm>
            <a:off x="3997524" y="1964531"/>
            <a:ext cx="4236336" cy="40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250"/>
              <a:t>L N -  I T K S A  G K G A I M R L G D A</a:t>
            </a:r>
          </a:p>
        </p:txBody>
      </p:sp>
    </p:spTree>
    <p:extLst>
      <p:ext uri="{BB962C8B-B14F-4D97-AF65-F5344CB8AC3E}">
        <p14:creationId xmlns:p14="http://schemas.microsoft.com/office/powerpoint/2010/main" val="124132124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ext"/>
          <p:cNvSpPr/>
          <p:nvPr/>
        </p:nvSpPr>
        <p:spPr>
          <a:xfrm>
            <a:off x="6855024" y="1367912"/>
            <a:ext cx="72200"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321457">
              <a:defRPr sz="1200">
                <a:latin typeface="Times"/>
                <a:ea typeface="Times"/>
                <a:cs typeface="Times"/>
                <a:sym typeface="Times"/>
              </a:defRPr>
            </a:pPr>
            <a:endParaRPr sz="844"/>
          </a:p>
        </p:txBody>
      </p:sp>
      <p:sp>
        <p:nvSpPr>
          <p:cNvPr id="387" name="Local Alignment"/>
          <p:cNvSpPr/>
          <p:nvPr/>
        </p:nvSpPr>
        <p:spPr>
          <a:xfrm>
            <a:off x="3149203" y="107156"/>
            <a:ext cx="5884664" cy="50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b="1">
                <a:latin typeface="Helvetica"/>
                <a:ea typeface="Helvetica"/>
                <a:cs typeface="Helvetica"/>
                <a:sym typeface="Helvetica"/>
              </a:defRPr>
            </a:lvl1pPr>
          </a:lstStyle>
          <a:p>
            <a:pPr algn="ctr"/>
            <a:r>
              <a:rPr sz="4000" dirty="0">
                <a:latin typeface="Calibri" panose="020F0502020204030204" pitchFamily="34" charset="0"/>
                <a:cs typeface="Calibri" panose="020F0502020204030204" pitchFamily="34" charset="0"/>
              </a:rPr>
              <a:t>Local Alignment</a:t>
            </a:r>
          </a:p>
        </p:txBody>
      </p:sp>
      <p:sp>
        <p:nvSpPr>
          <p:cNvPr id="388" name="Local alignments are confined to small regions of the sequences, where strong similarity is seen"/>
          <p:cNvSpPr/>
          <p:nvPr/>
        </p:nvSpPr>
        <p:spPr>
          <a:xfrm>
            <a:off x="2247932" y="2669977"/>
            <a:ext cx="8253381"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Local alignments are confined to </a:t>
            </a:r>
            <a:r>
              <a:rPr sz="2400" b="1" dirty="0"/>
              <a:t>small regions of the sequences, where strong similarity is seen</a:t>
            </a:r>
          </a:p>
        </p:txBody>
      </p:sp>
      <p:sp>
        <p:nvSpPr>
          <p:cNvPr id="389" name="Dashes are included on either side of the region of local similarity"/>
          <p:cNvSpPr/>
          <p:nvPr/>
        </p:nvSpPr>
        <p:spPr>
          <a:xfrm>
            <a:off x="2247305" y="3473649"/>
            <a:ext cx="8253381" cy="423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a:t>Dashes are included on either side of the region of local similarity</a:t>
            </a:r>
          </a:p>
        </p:txBody>
      </p:sp>
      <p:sp>
        <p:nvSpPr>
          <p:cNvPr id="390" name="Smith-Waterman algorithm5 is used to prepare local alignments between sequences"/>
          <p:cNvSpPr/>
          <p:nvPr/>
        </p:nvSpPr>
        <p:spPr>
          <a:xfrm>
            <a:off x="2247305" y="5161360"/>
            <a:ext cx="8253381"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p>
            <a:pPr defTabSz="455398">
              <a:buClr>
                <a:srgbClr val="000000"/>
              </a:buClr>
              <a:defRPr sz="3200">
                <a:uFill>
                  <a:solidFill>
                    <a:srgbClr val="000000"/>
                  </a:solidFill>
                </a:uFill>
                <a:latin typeface="Calibri"/>
                <a:ea typeface="Calibri"/>
                <a:cs typeface="Calibri"/>
                <a:sym typeface="Calibri"/>
              </a:defRPr>
            </a:pPr>
            <a:r>
              <a:rPr sz="2400" dirty="0"/>
              <a:t>Smith-Waterman algorithm</a:t>
            </a:r>
            <a:r>
              <a:rPr lang="en-US" sz="2400" baseline="31999" dirty="0"/>
              <a:t>*</a:t>
            </a:r>
            <a:r>
              <a:rPr sz="2400" dirty="0"/>
              <a:t> is used to prepare local alignments between sequences</a:t>
            </a:r>
          </a:p>
        </p:txBody>
      </p:sp>
      <p:sp>
        <p:nvSpPr>
          <p:cNvPr id="391" name="- - - - - - - -T G K G S - - - - - - -"/>
          <p:cNvSpPr/>
          <p:nvPr/>
        </p:nvSpPr>
        <p:spPr>
          <a:xfrm>
            <a:off x="4033242" y="732235"/>
            <a:ext cx="3349875" cy="40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250"/>
              <a:t>- - - - - - - -T G K G S - - - - - - -</a:t>
            </a:r>
          </a:p>
        </p:txBody>
      </p:sp>
      <p:sp>
        <p:nvSpPr>
          <p:cNvPr id="392" name="Line"/>
          <p:cNvSpPr/>
          <p:nvPr/>
        </p:nvSpPr>
        <p:spPr>
          <a:xfrm flipH="1">
            <a:off x="5533430" y="1062633"/>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93" name="Line"/>
          <p:cNvSpPr/>
          <p:nvPr/>
        </p:nvSpPr>
        <p:spPr>
          <a:xfrm flipH="1">
            <a:off x="5756672"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94" name="Line"/>
          <p:cNvSpPr/>
          <p:nvPr/>
        </p:nvSpPr>
        <p:spPr>
          <a:xfrm flipH="1">
            <a:off x="5979914" y="1071562"/>
            <a:ext cx="9454" cy="839845"/>
          </a:xfrm>
          <a:prstGeom prst="line">
            <a:avLst/>
          </a:prstGeom>
          <a:ln w="38100">
            <a:solidFill>
              <a:srgbClr val="0433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395" name="5 Smith TF, et al. (1981). J.Mol. Biol. 147: 195"/>
          <p:cNvSpPr/>
          <p:nvPr/>
        </p:nvSpPr>
        <p:spPr>
          <a:xfrm>
            <a:off x="4033426" y="6001830"/>
            <a:ext cx="3866555"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800" baseline="31999">
                <a:latin typeface="Calibri"/>
                <a:ea typeface="Calibri"/>
                <a:cs typeface="Calibri"/>
                <a:sym typeface="Calibri"/>
              </a:defRPr>
            </a:pPr>
            <a:r>
              <a:rPr lang="en-US" dirty="0"/>
              <a:t>*</a:t>
            </a:r>
            <a:r>
              <a:rPr dirty="0"/>
              <a:t>Smith TF, et al. (1981). </a:t>
            </a:r>
            <a:r>
              <a:rPr i="1" dirty="0" err="1">
                <a:latin typeface="Helvetica"/>
                <a:ea typeface="Helvetica"/>
                <a:cs typeface="Helvetica"/>
                <a:sym typeface="Helvetica"/>
              </a:rPr>
              <a:t>J.Mol</a:t>
            </a:r>
            <a:r>
              <a:rPr i="1" dirty="0">
                <a:latin typeface="Helvetica"/>
                <a:ea typeface="Helvetica"/>
                <a:cs typeface="Helvetica"/>
                <a:sym typeface="Helvetica"/>
              </a:rPr>
              <a:t>. Biol. </a:t>
            </a:r>
            <a:r>
              <a:rPr b="1" dirty="0">
                <a:latin typeface="Helvetica"/>
                <a:ea typeface="Helvetica"/>
                <a:cs typeface="Helvetica"/>
                <a:sym typeface="Helvetica"/>
              </a:rPr>
              <a:t>147: </a:t>
            </a:r>
            <a:r>
              <a:rPr dirty="0"/>
              <a:t>195</a:t>
            </a:r>
          </a:p>
        </p:txBody>
      </p:sp>
      <p:sp>
        <p:nvSpPr>
          <p:cNvPr id="396" name="- - - - - - - -A G K G A - - - - - - -"/>
          <p:cNvSpPr/>
          <p:nvPr/>
        </p:nvSpPr>
        <p:spPr>
          <a:xfrm>
            <a:off x="4033242" y="1955602"/>
            <a:ext cx="3409187" cy="40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250"/>
              <a:t>- - - - - - - -A G K G A - - - - - - -</a:t>
            </a:r>
          </a:p>
        </p:txBody>
      </p:sp>
      <p:sp>
        <p:nvSpPr>
          <p:cNvPr id="397" name="Advantageous to look at sequences that are distantly related, yet may have conserved nucleic acid patterns (DNA or amino acid domains (proteins)"/>
          <p:cNvSpPr/>
          <p:nvPr/>
        </p:nvSpPr>
        <p:spPr>
          <a:xfrm>
            <a:off x="2247305" y="3965236"/>
            <a:ext cx="8253381" cy="1162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647700">
              <a:buClr>
                <a:srgbClr val="000000"/>
              </a:buClr>
              <a:defRPr sz="3200">
                <a:uFill>
                  <a:solidFill>
                    <a:srgbClr val="000000"/>
                  </a:solidFill>
                </a:uFill>
                <a:latin typeface="Calibri"/>
                <a:ea typeface="Calibri"/>
                <a:cs typeface="Calibri"/>
                <a:sym typeface="Calibri"/>
              </a:defRPr>
            </a:lvl1pPr>
          </a:lstStyle>
          <a:p>
            <a:r>
              <a:rPr sz="2400" dirty="0"/>
              <a:t>Advantageous to look at sequences that are distantly related, yet may have conserved nucleic acid patterns (DNA or amino acid domains (proteins)</a:t>
            </a:r>
          </a:p>
        </p:txBody>
      </p:sp>
    </p:spTree>
    <p:extLst>
      <p:ext uri="{BB962C8B-B14F-4D97-AF65-F5344CB8AC3E}">
        <p14:creationId xmlns:p14="http://schemas.microsoft.com/office/powerpoint/2010/main" val="95690999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hylogenetic trees"/>
          <p:cNvSpPr txBox="1">
            <a:spLocks noGrp="1"/>
          </p:cNvSpPr>
          <p:nvPr>
            <p:ph type="title" idx="4294967295"/>
          </p:nvPr>
        </p:nvSpPr>
        <p:spPr>
          <a:xfrm>
            <a:off x="3149203" y="107156"/>
            <a:ext cx="5884664" cy="759023"/>
          </a:xfrm>
          <a:prstGeom prst="rect">
            <a:avLst/>
          </a:prstGeom>
        </p:spPr>
        <p:txBody>
          <a:bodyPr/>
          <a:lstStyle>
            <a:lvl1pPr>
              <a:defRPr sz="4200" b="1">
                <a:latin typeface="Calibri"/>
                <a:ea typeface="Calibri"/>
                <a:cs typeface="Calibri"/>
                <a:sym typeface="Calibri"/>
              </a:defRPr>
            </a:lvl1pPr>
          </a:lstStyle>
          <a:p>
            <a:r>
              <a:t>Phylogenetic trees</a:t>
            </a:r>
          </a:p>
        </p:txBody>
      </p:sp>
      <p:pic>
        <p:nvPicPr>
          <p:cNvPr id="246" name="droppedImage.tiff" descr="droppedImage.tiff"/>
          <p:cNvPicPr>
            <a:picLocks noChangeAspect="1"/>
          </p:cNvPicPr>
          <p:nvPr/>
        </p:nvPicPr>
        <p:blipFill>
          <a:blip r:embed="rId3"/>
          <a:stretch>
            <a:fillRect/>
          </a:stretch>
        </p:blipFill>
        <p:spPr>
          <a:xfrm>
            <a:off x="2408039" y="2482453"/>
            <a:ext cx="3195004" cy="2455665"/>
          </a:xfrm>
          <a:prstGeom prst="rect">
            <a:avLst/>
          </a:prstGeom>
          <a:ln w="12700">
            <a:miter lim="400000"/>
          </a:ln>
        </p:spPr>
      </p:pic>
      <p:sp>
        <p:nvSpPr>
          <p:cNvPr id="247" name="Phylogenetic tree is a visual representation of the relationships among biological entities. The entities are believed to have a common ancestor. In some trees, the edge lengths represent divergence times."/>
          <p:cNvSpPr/>
          <p:nvPr/>
        </p:nvSpPr>
        <p:spPr>
          <a:xfrm>
            <a:off x="2800946" y="771623"/>
            <a:ext cx="6590109" cy="145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3200" b="1">
                <a:latin typeface="Calibri"/>
                <a:ea typeface="Calibri"/>
                <a:cs typeface="Calibri"/>
                <a:sym typeface="Calibri"/>
              </a:defRPr>
            </a:lvl1pPr>
          </a:lstStyle>
          <a:p>
            <a:r>
              <a:rPr sz="2250"/>
              <a:t>Phylogenetic tree is a visual representation of the relationships among biological entities. The entities are believed to have a common ancestor. In some trees, the edge lengths represent divergence times.  </a:t>
            </a:r>
          </a:p>
        </p:txBody>
      </p:sp>
      <p:pic>
        <p:nvPicPr>
          <p:cNvPr id="248" name="droppedImage.tiff" descr="droppedImage.tiff"/>
          <p:cNvPicPr>
            <a:picLocks noChangeAspect="1"/>
          </p:cNvPicPr>
          <p:nvPr/>
        </p:nvPicPr>
        <p:blipFill>
          <a:blip r:embed="rId4"/>
          <a:stretch>
            <a:fillRect/>
          </a:stretch>
        </p:blipFill>
        <p:spPr>
          <a:xfrm>
            <a:off x="5676305" y="2482454"/>
            <a:ext cx="4304109" cy="2455798"/>
          </a:xfrm>
          <a:prstGeom prst="rect">
            <a:avLst/>
          </a:prstGeom>
          <a:ln w="12700">
            <a:miter lim="400000"/>
          </a:ln>
        </p:spPr>
      </p:pic>
      <p:sp>
        <p:nvSpPr>
          <p:cNvPr id="249" name="Line"/>
          <p:cNvSpPr/>
          <p:nvPr/>
        </p:nvSpPr>
        <p:spPr>
          <a:xfrm flipV="1">
            <a:off x="4228893" y="3244371"/>
            <a:ext cx="418824" cy="1920"/>
          </a:xfrm>
          <a:prstGeom prst="line">
            <a:avLst/>
          </a:prstGeom>
          <a:ln w="101600">
            <a:solidFill>
              <a:srgbClr val="FFFFFF"/>
            </a:solidFill>
            <a:miter lim="400000"/>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50" name="Rectangle"/>
          <p:cNvSpPr/>
          <p:nvPr/>
        </p:nvSpPr>
        <p:spPr>
          <a:xfrm>
            <a:off x="6247805" y="4545211"/>
            <a:ext cx="2911078" cy="330398"/>
          </a:xfrm>
          <a:prstGeom prst="rect">
            <a:avLst/>
          </a:prstGeom>
          <a:solidFill>
            <a:srgbClr val="FFFFFF"/>
          </a:solidFill>
          <a:ln w="12700">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51" name="Cladogram"/>
          <p:cNvSpPr/>
          <p:nvPr/>
        </p:nvSpPr>
        <p:spPr>
          <a:xfrm>
            <a:off x="6819723" y="4947703"/>
            <a:ext cx="1357809"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200" b="1">
                <a:latin typeface="Calibri"/>
                <a:ea typeface="Calibri"/>
                <a:cs typeface="Calibri"/>
                <a:sym typeface="Calibri"/>
              </a:defRPr>
            </a:lvl1pPr>
          </a:lstStyle>
          <a:p>
            <a:r>
              <a:rPr sz="2250"/>
              <a:t>Cladogram</a:t>
            </a:r>
          </a:p>
        </p:txBody>
      </p:sp>
      <p:sp>
        <p:nvSpPr>
          <p:cNvPr id="252" name="Phylogram"/>
          <p:cNvSpPr/>
          <p:nvPr/>
        </p:nvSpPr>
        <p:spPr>
          <a:xfrm>
            <a:off x="3204386" y="4947703"/>
            <a:ext cx="1347806"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200" b="1">
                <a:latin typeface="Calibri"/>
                <a:ea typeface="Calibri"/>
                <a:cs typeface="Calibri"/>
                <a:sym typeface="Calibri"/>
              </a:defRPr>
            </a:lvl1pPr>
          </a:lstStyle>
          <a:p>
            <a:r>
              <a:rPr sz="2250"/>
              <a:t>Phylogram</a:t>
            </a:r>
          </a:p>
        </p:txBody>
      </p:sp>
    </p:spTree>
    <p:extLst>
      <p:ext uri="{BB962C8B-B14F-4D97-AF65-F5344CB8AC3E}">
        <p14:creationId xmlns:p14="http://schemas.microsoft.com/office/powerpoint/2010/main" val="41228220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a:noFill/>
        </p:spPr>
        <p:txBody>
          <a:bodyPr>
            <a:normAutofit/>
          </a:bodyPr>
          <a:lstStyle/>
          <a:p>
            <a:pPr algn="ctr"/>
            <a:r>
              <a:rPr lang="en-US" sz="4000" b="1" dirty="0">
                <a:latin typeface="Calibri" panose="020F0502020204030204" pitchFamily="34" charset="0"/>
                <a:cs typeface="Calibri" panose="020F0502020204030204" pitchFamily="34" charset="0"/>
              </a:rPr>
              <a:t>Overview</a:t>
            </a:r>
          </a:p>
        </p:txBody>
      </p:sp>
      <p:sp>
        <p:nvSpPr>
          <p:cNvPr id="3" name="Content Placeholder 2"/>
          <p:cNvSpPr>
            <a:spLocks noGrp="1"/>
          </p:cNvSpPr>
          <p:nvPr>
            <p:ph idx="1"/>
          </p:nvPr>
        </p:nvSpPr>
        <p:spPr>
          <a:xfrm>
            <a:off x="572095" y="1234440"/>
            <a:ext cx="10971610" cy="5150406"/>
          </a:xfrm>
        </p:spPr>
        <p:txBody>
          <a:bodyPr>
            <a:normAutofit lnSpcReduction="10000"/>
          </a:bodyPr>
          <a:lstStyle/>
          <a:p>
            <a:r>
              <a:rPr lang="en-US" b="1" dirty="0">
                <a:latin typeface="Calibri" panose="020F0502020204030204" pitchFamily="34" charset="0"/>
                <a:cs typeface="Calibri" panose="020F0502020204030204" pitchFamily="34" charset="0"/>
              </a:rPr>
              <a:t>Large-scale mutations</a:t>
            </a:r>
            <a:endParaRPr lang="en-US" dirty="0">
              <a:latin typeface="Calibri" panose="020F0502020204030204" pitchFamily="34" charset="0"/>
              <a:cs typeface="Calibri" panose="020F0502020204030204" pitchFamily="34" charset="0"/>
            </a:endParaRPr>
          </a:p>
          <a:p>
            <a:pPr lvl="1"/>
            <a:r>
              <a:rPr lang="en-US" sz="3000" dirty="0">
                <a:latin typeface="Calibri" panose="020F0502020204030204" pitchFamily="34" charset="0"/>
                <a:cs typeface="Calibri" panose="020F0502020204030204" pitchFamily="34" charset="0"/>
              </a:rPr>
              <a:t>They can alter chromosome structure.</a:t>
            </a:r>
          </a:p>
          <a:p>
            <a:pPr lvl="1"/>
            <a:r>
              <a:rPr lang="en-US" sz="3000" dirty="0">
                <a:latin typeface="Calibri" panose="020F0502020204030204" pitchFamily="34" charset="0"/>
                <a:cs typeface="Calibri" panose="020F0502020204030204" pitchFamily="34" charset="0"/>
              </a:rPr>
              <a:t>Deletions, duplications, inversions, translocations, etc. </a:t>
            </a:r>
          </a:p>
          <a:p>
            <a:pPr marL="457200" lvl="1"/>
            <a:endParaRPr lang="en-US" sz="3000"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Point mutations</a:t>
            </a:r>
            <a:endParaRPr lang="en-US" dirty="0">
              <a:latin typeface="Calibri" panose="020F0502020204030204" pitchFamily="34" charset="0"/>
              <a:cs typeface="Calibri" panose="020F0502020204030204" pitchFamily="34" charset="0"/>
            </a:endParaRPr>
          </a:p>
          <a:p>
            <a:pPr lvl="1"/>
            <a:r>
              <a:rPr lang="en-US" sz="3000" dirty="0">
                <a:latin typeface="Calibri" panose="020F0502020204030204" pitchFamily="34" charset="0"/>
                <a:cs typeface="Calibri" panose="020F0502020204030204" pitchFamily="34" charset="0"/>
              </a:rPr>
              <a:t>A point mutation is a change in one or a few base pairs in a gene.</a:t>
            </a:r>
          </a:p>
          <a:p>
            <a:pPr lvl="1"/>
            <a:r>
              <a:rPr lang="en-US" sz="3000" dirty="0">
                <a:latin typeface="Calibri" panose="020F0502020204030204" pitchFamily="34" charset="0"/>
                <a:cs typeface="Calibri" panose="020F0502020204030204" pitchFamily="34" charset="0"/>
              </a:rPr>
              <a:t>These are very small changes when compared with the large-scale mutations.</a:t>
            </a:r>
          </a:p>
          <a:p>
            <a:pPr lvl="1"/>
            <a:r>
              <a:rPr lang="en-US" sz="3000" dirty="0">
                <a:latin typeface="Calibri" panose="020F0502020204030204" pitchFamily="34" charset="0"/>
                <a:cs typeface="Calibri" panose="020F0502020204030204" pitchFamily="34" charset="0"/>
              </a:rPr>
              <a:t>Point mutations can be divided into two general categories:</a:t>
            </a:r>
          </a:p>
          <a:p>
            <a:pPr lvl="2"/>
            <a:r>
              <a:rPr lang="fr-FR" sz="3000" u="sng" dirty="0">
                <a:latin typeface="Calibri" panose="020F0502020204030204" pitchFamily="34" charset="0"/>
                <a:cs typeface="Calibri" panose="020F0502020204030204" pitchFamily="34" charset="0"/>
              </a:rPr>
              <a:t>Base-pair substitutions</a:t>
            </a:r>
          </a:p>
          <a:p>
            <a:pPr lvl="2"/>
            <a:r>
              <a:rPr lang="en-US" sz="3000" u="sng" dirty="0">
                <a:latin typeface="Calibri" panose="020F0502020204030204" pitchFamily="34" charset="0"/>
                <a:cs typeface="Calibri" panose="020F0502020204030204" pitchFamily="34" charset="0"/>
              </a:rPr>
              <a:t>Base-pair insertions or deletions (frame shift mutations)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073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dirty="0">
                <a:latin typeface="Calibri" panose="020F0502020204030204" pitchFamily="34" charset="0"/>
                <a:cs typeface="Calibri" panose="020F0502020204030204" pitchFamily="34" charset="0"/>
              </a:rPr>
              <a:t>Silent Mutation</a:t>
            </a:r>
          </a:p>
        </p:txBody>
      </p:sp>
      <p:sp>
        <p:nvSpPr>
          <p:cNvPr id="3" name="Content Placeholder 2"/>
          <p:cNvSpPr>
            <a:spLocks noGrp="1"/>
          </p:cNvSpPr>
          <p:nvPr>
            <p:ph idx="1"/>
          </p:nvPr>
        </p:nvSpPr>
        <p:spPr/>
        <p:txBody>
          <a:bodyPr anchor="t">
            <a:normAutofit/>
          </a:bodyPr>
          <a:lstStyle/>
          <a:p>
            <a:r>
              <a:rPr lang="en-US" sz="3300" dirty="0">
                <a:latin typeface="Calibri" panose="020F0502020204030204" pitchFamily="34" charset="0"/>
                <a:cs typeface="Calibri" panose="020F0502020204030204" pitchFamily="34" charset="0"/>
              </a:rPr>
              <a:t>In a silent mutation, a change in one base pair has </a:t>
            </a:r>
            <a:r>
              <a:rPr lang="en-US" sz="3300" b="1" dirty="0">
                <a:latin typeface="Calibri" panose="020F0502020204030204" pitchFamily="34" charset="0"/>
                <a:cs typeface="Calibri" panose="020F0502020204030204" pitchFamily="34" charset="0"/>
              </a:rPr>
              <a:t>no effect</a:t>
            </a:r>
            <a:r>
              <a:rPr lang="en-US" sz="3300" dirty="0">
                <a:latin typeface="Calibri" panose="020F0502020204030204" pitchFamily="34" charset="0"/>
                <a:cs typeface="Calibri" panose="020F0502020204030204" pitchFamily="34" charset="0"/>
              </a:rPr>
              <a:t> on the protein produced by the gene.</a:t>
            </a:r>
          </a:p>
          <a:p>
            <a:r>
              <a:rPr lang="en-US" sz="3300" dirty="0">
                <a:latin typeface="Calibri" panose="020F0502020204030204" pitchFamily="34" charset="0"/>
                <a:cs typeface="Calibri" panose="020F0502020204030204" pitchFamily="34" charset="0"/>
              </a:rPr>
              <a:t>This is allowed for by the redundancy in the genetic code. </a:t>
            </a:r>
          </a:p>
          <a:p>
            <a:r>
              <a:rPr lang="en-US" sz="3300" dirty="0">
                <a:latin typeface="Calibri" panose="020F0502020204030204" pitchFamily="34" charset="0"/>
                <a:cs typeface="Calibri" panose="020F0502020204030204" pitchFamily="34" charset="0"/>
              </a:rPr>
              <a:t>Example (as shown in picture in next slide):</a:t>
            </a:r>
          </a:p>
          <a:p>
            <a:pPr lvl="2"/>
            <a:r>
              <a:rPr lang="en-US" sz="3300" dirty="0">
                <a:latin typeface="Calibri" panose="020F0502020204030204" pitchFamily="34" charset="0"/>
                <a:cs typeface="Calibri" panose="020F0502020204030204" pitchFamily="34" charset="0"/>
              </a:rPr>
              <a:t>Both GGC and GGU code for the amino acid glycine.</a:t>
            </a:r>
          </a:p>
          <a:p>
            <a:pPr lvl="2"/>
            <a:r>
              <a:rPr lang="en-US" sz="3300" dirty="0">
                <a:latin typeface="Calibri" panose="020F0502020204030204" pitchFamily="34" charset="0"/>
                <a:cs typeface="Calibri" panose="020F0502020204030204" pitchFamily="34" charset="0"/>
              </a:rPr>
              <a:t>Thus, the mutation is “silent,” i.e. causes no change in the final protein product.</a:t>
            </a:r>
          </a:p>
        </p:txBody>
      </p:sp>
    </p:spTree>
    <p:extLst>
      <p:ext uri="{BB962C8B-B14F-4D97-AF65-F5344CB8AC3E}">
        <p14:creationId xmlns:p14="http://schemas.microsoft.com/office/powerpoint/2010/main" val="2478579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 y="350520"/>
            <a:ext cx="10271760" cy="6202680"/>
          </a:xfrm>
          <a:prstGeom prst="rect">
            <a:avLst/>
          </a:prstGeom>
        </p:spPr>
      </p:pic>
    </p:spTree>
    <p:extLst>
      <p:ext uri="{BB962C8B-B14F-4D97-AF65-F5344CB8AC3E}">
        <p14:creationId xmlns:p14="http://schemas.microsoft.com/office/powerpoint/2010/main" val="263518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4880" y="381000"/>
            <a:ext cx="10424160" cy="6019800"/>
          </a:xfrm>
          <a:prstGeom prst="rect">
            <a:avLst/>
          </a:prstGeom>
        </p:spPr>
      </p:pic>
    </p:spTree>
    <p:extLst>
      <p:ext uri="{BB962C8B-B14F-4D97-AF65-F5344CB8AC3E}">
        <p14:creationId xmlns:p14="http://schemas.microsoft.com/office/powerpoint/2010/main" val="3764984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7305F7BF-6B5A-E041-847D-A03A3CAA8064}"/>
              </a:ext>
            </a:extLst>
          </p:cNvPr>
          <p:cNvSpPr>
            <a:spLocks noGrp="1" noChangeArrowheads="1"/>
          </p:cNvSpPr>
          <p:nvPr>
            <p:ph type="title" idx="4294967295"/>
          </p:nvPr>
        </p:nvSpPr>
        <p:spPr>
          <a:xfrm>
            <a:off x="1600201" y="0"/>
            <a:ext cx="8126413" cy="611188"/>
          </a:xfrm>
        </p:spPr>
        <p:txBody>
          <a:bodyPr/>
          <a:lstStyle/>
          <a:p>
            <a:pPr algn="l" eaLnBrk="1" hangingPunct="1"/>
            <a:r>
              <a:rPr lang="en-US" altLang="en-US" sz="3200" b="1">
                <a:ea typeface="ＭＳ Ｐゴシック" panose="020B0600070205080204" pitchFamily="34" charset="-128"/>
              </a:rPr>
              <a:t>Bases in DNA/RNA form </a:t>
            </a:r>
            <a:r>
              <a:rPr lang="en-US" altLang="en-US" sz="3200" b="1" u="sng">
                <a:ea typeface="ＭＳ Ｐゴシック" panose="020B0600070205080204" pitchFamily="34" charset="-128"/>
              </a:rPr>
              <a:t>triplet code</a:t>
            </a:r>
          </a:p>
        </p:txBody>
      </p:sp>
      <p:graphicFrame>
        <p:nvGraphicFramePr>
          <p:cNvPr id="372950" name="Group 214">
            <a:extLst>
              <a:ext uri="{FF2B5EF4-FFF2-40B4-BE49-F238E27FC236}">
                <a16:creationId xmlns:a16="http://schemas.microsoft.com/office/drawing/2014/main" id="{23BD40AD-5866-4F4B-ADAA-E748AE9374B8}"/>
              </a:ext>
            </a:extLst>
          </p:cNvPr>
          <p:cNvGraphicFramePr>
            <a:graphicFrameLocks noGrp="1"/>
          </p:cNvGraphicFramePr>
          <p:nvPr/>
        </p:nvGraphicFramePr>
        <p:xfrm>
          <a:off x="2065338" y="1476182"/>
          <a:ext cx="8093075" cy="4783133"/>
        </p:xfrm>
        <a:graphic>
          <a:graphicData uri="http://schemas.openxmlformats.org/drawingml/2006/table">
            <a:tbl>
              <a:tblPr/>
              <a:tblGrid>
                <a:gridCol w="544512">
                  <a:extLst>
                    <a:ext uri="{9D8B030D-6E8A-4147-A177-3AD203B41FA5}">
                      <a16:colId xmlns:a16="http://schemas.microsoft.com/office/drawing/2014/main" val="20000"/>
                    </a:ext>
                  </a:extLst>
                </a:gridCol>
                <a:gridCol w="492125">
                  <a:extLst>
                    <a:ext uri="{9D8B030D-6E8A-4147-A177-3AD203B41FA5}">
                      <a16:colId xmlns:a16="http://schemas.microsoft.com/office/drawing/2014/main" val="20001"/>
                    </a:ext>
                  </a:extLst>
                </a:gridCol>
                <a:gridCol w="69215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gridCol w="650875">
                  <a:extLst>
                    <a:ext uri="{9D8B030D-6E8A-4147-A177-3AD203B41FA5}">
                      <a16:colId xmlns:a16="http://schemas.microsoft.com/office/drawing/2014/main" val="20004"/>
                    </a:ext>
                  </a:extLst>
                </a:gridCol>
                <a:gridCol w="760413">
                  <a:extLst>
                    <a:ext uri="{9D8B030D-6E8A-4147-A177-3AD203B41FA5}">
                      <a16:colId xmlns:a16="http://schemas.microsoft.com/office/drawing/2014/main" val="20005"/>
                    </a:ext>
                  </a:extLst>
                </a:gridCol>
                <a:gridCol w="639762">
                  <a:extLst>
                    <a:ext uri="{9D8B030D-6E8A-4147-A177-3AD203B41FA5}">
                      <a16:colId xmlns:a16="http://schemas.microsoft.com/office/drawing/2014/main" val="20006"/>
                    </a:ext>
                  </a:extLst>
                </a:gridCol>
                <a:gridCol w="836613">
                  <a:extLst>
                    <a:ext uri="{9D8B030D-6E8A-4147-A177-3AD203B41FA5}">
                      <a16:colId xmlns:a16="http://schemas.microsoft.com/office/drawing/2014/main" val="20007"/>
                    </a:ext>
                  </a:extLst>
                </a:gridCol>
                <a:gridCol w="652462">
                  <a:extLst>
                    <a:ext uri="{9D8B030D-6E8A-4147-A177-3AD203B41FA5}">
                      <a16:colId xmlns:a16="http://schemas.microsoft.com/office/drawing/2014/main" val="20008"/>
                    </a:ext>
                  </a:extLst>
                </a:gridCol>
                <a:gridCol w="812800">
                  <a:extLst>
                    <a:ext uri="{9D8B030D-6E8A-4147-A177-3AD203B41FA5}">
                      <a16:colId xmlns:a16="http://schemas.microsoft.com/office/drawing/2014/main" val="20009"/>
                    </a:ext>
                  </a:extLst>
                </a:gridCol>
                <a:gridCol w="471488">
                  <a:extLst>
                    <a:ext uri="{9D8B030D-6E8A-4147-A177-3AD203B41FA5}">
                      <a16:colId xmlns:a16="http://schemas.microsoft.com/office/drawing/2014/main" val="20010"/>
                    </a:ext>
                  </a:extLst>
                </a:gridCol>
                <a:gridCol w="650875">
                  <a:extLst>
                    <a:ext uri="{9D8B030D-6E8A-4147-A177-3AD203B41FA5}">
                      <a16:colId xmlns:a16="http://schemas.microsoft.com/office/drawing/2014/main" val="20011"/>
                    </a:ext>
                  </a:extLst>
                </a:gridCol>
              </a:tblGrid>
              <a:tr h="4267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Second Base</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34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3872">
                <a:tc rowSpan="1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First base</a:t>
                      </a:r>
                    </a:p>
                  </a:txBody>
                  <a:tcPr marL="45720" marR="45720" marT="0" marB="0" vert="eaVert"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UUU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Phe (F)</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UCU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Ser (S)</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Tyr (Y)</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UGU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Cys (C)</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rowSpan="1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Third base</a:t>
                      </a:r>
                      <a:endParaRPr kumimoji="0" lang="en-US" sz="1600" b="0" i="0" u="none" strike="noStrike" cap="none" normalizeH="0" baseline="0">
                        <a:ln>
                          <a:noFill/>
                        </a:ln>
                        <a:solidFill>
                          <a:schemeClr val="tx1"/>
                        </a:solidFill>
                        <a:effectLst/>
                        <a:latin typeface="Times New Roman" pitchFamily="-106" charset="0"/>
                        <a:ea typeface="ＭＳ Ｐゴシック" pitchFamily="-106" charset="-128"/>
                      </a:endParaRPr>
                    </a:p>
                  </a:txBody>
                  <a:tcPr marL="45720" marR="45720" marT="0" marB="0"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2"/>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UUC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UCC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UGC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3"/>
                  </a:ext>
                </a:extLst>
              </a:tr>
              <a:tr h="246096">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UUA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Leu (L)</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UCA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Stop</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UGA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Stop</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4"/>
                  </a:ext>
                </a:extLst>
              </a:tr>
              <a:tr h="244507">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UUG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UCG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Stop</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UGG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Trp (W)</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5"/>
                  </a:ext>
                </a:extLst>
              </a:tr>
              <a:tr h="243872">
                <a:tc vMerge="1">
                  <a:txBody>
                    <a:bodyPr/>
                    <a:lstStyle/>
                    <a:p>
                      <a:endParaRPr lang="en-US"/>
                    </a:p>
                  </a:txBody>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CUU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Leu (L)</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CCU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Pro (P)</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His (H)</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CGU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Arg (R)</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6"/>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CUC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CCC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CGC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7"/>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CUA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CCA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Gln (Q)</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CGA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8"/>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CUG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CCG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CGG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09"/>
                  </a:ext>
                </a:extLst>
              </a:tr>
              <a:tr h="243872">
                <a:tc vMerge="1">
                  <a:txBody>
                    <a:bodyPr/>
                    <a:lstStyle/>
                    <a:p>
                      <a:endParaRPr lang="en-US"/>
                    </a:p>
                  </a:txBody>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AUU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Ile (I)</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ACU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Thr (T)</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Asn (N)</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AGU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Ser (S)</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0"/>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AUC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ACC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AGC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1"/>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AUA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ACA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Lys (K)</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AGA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Arg (R)</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2"/>
                  </a:ext>
                </a:extLst>
              </a:tr>
              <a:tr h="26197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AUG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Met (M)</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ACG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AGG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3"/>
                  </a:ext>
                </a:extLst>
              </a:tr>
              <a:tr h="243872">
                <a:tc vMerge="1">
                  <a:txBody>
                    <a:bodyPr/>
                    <a:lstStyle/>
                    <a:p>
                      <a:endParaRPr lang="en-US"/>
                    </a:p>
                  </a:txBody>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06" charset="0"/>
                          <a:ea typeface="ＭＳ Ｐゴシック" pitchFamily="-106" charset="-128"/>
                        </a:rPr>
                        <a:t>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GUU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Val (V) </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GCU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Ala (A)</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Asp (D)</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GGU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Gly (G)</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U</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4"/>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GUC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GCC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GGC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C</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5"/>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GUA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GCA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Glu (E)</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GGA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A</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6"/>
                  </a:ext>
                </a:extLst>
              </a:tr>
              <a:tr h="243872">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GUG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GCG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GAG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06" charset="0"/>
                          <a:ea typeface="ＭＳ Ｐゴシック" pitchFamily="-106" charset="-128"/>
                        </a:rPr>
                        <a:t>GGG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06" charset="0"/>
                          <a:ea typeface="ＭＳ Ｐゴシック" pitchFamily="-106" charset="-128"/>
                        </a:rPr>
                        <a:t>G</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vMerge="1">
                  <a:txBody>
                    <a:bodyPr/>
                    <a:lstStyle/>
                    <a:p>
                      <a:endParaRPr lang="en-US"/>
                    </a:p>
                  </a:txBody>
                  <a:tcPr/>
                </a:tc>
                <a:extLst>
                  <a:ext uri="{0D108BD9-81ED-4DB2-BD59-A6C34878D82A}">
                    <a16:rowId xmlns:a16="http://schemas.microsoft.com/office/drawing/2014/main" val="10017"/>
                  </a:ext>
                </a:extLst>
              </a:tr>
            </a:tbl>
          </a:graphicData>
        </a:graphic>
      </p:graphicFrame>
      <p:sp>
        <p:nvSpPr>
          <p:cNvPr id="44230" name="TextBox 4">
            <a:extLst>
              <a:ext uri="{FF2B5EF4-FFF2-40B4-BE49-F238E27FC236}">
                <a16:creationId xmlns:a16="http://schemas.microsoft.com/office/drawing/2014/main" id="{40DB904C-E5F9-1546-B05A-6EF429463D8B}"/>
              </a:ext>
            </a:extLst>
          </p:cNvPr>
          <p:cNvSpPr txBox="1">
            <a:spLocks noChangeArrowheads="1"/>
          </p:cNvSpPr>
          <p:nvPr/>
        </p:nvSpPr>
        <p:spPr bwMode="auto">
          <a:xfrm>
            <a:off x="2065338" y="927101"/>
            <a:ext cx="1954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t>Codon Table: </a:t>
            </a:r>
          </a:p>
        </p:txBody>
      </p:sp>
      <p:sp>
        <p:nvSpPr>
          <p:cNvPr id="44231" name="Slide Number Placeholder 5">
            <a:extLst>
              <a:ext uri="{FF2B5EF4-FFF2-40B4-BE49-F238E27FC236}">
                <a16:creationId xmlns:a16="http://schemas.microsoft.com/office/drawing/2014/main" id="{FAC1CD93-831B-5146-8A90-2B2779C7A3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D276D238-B548-3F46-A516-5178129212F8}" type="slidenum">
              <a:rPr lang="en-US" altLang="en-US" sz="1400"/>
              <a:pPr>
                <a:spcBef>
                  <a:spcPct val="0"/>
                </a:spcBef>
                <a:buFontTx/>
                <a:buNone/>
              </a:pPr>
              <a:t>48</a:t>
            </a:fld>
            <a:endParaRPr lang="en-US" altLang="en-US" sz="1400"/>
          </a:p>
        </p:txBody>
      </p:sp>
      <p:sp>
        <p:nvSpPr>
          <p:cNvPr id="6" name="Oval 5">
            <a:extLst>
              <a:ext uri="{FF2B5EF4-FFF2-40B4-BE49-F238E27FC236}">
                <a16:creationId xmlns:a16="http://schemas.microsoft.com/office/drawing/2014/main" id="{23D035F6-79C6-DE4D-BC3F-7099537F4EB8}"/>
              </a:ext>
            </a:extLst>
          </p:cNvPr>
          <p:cNvSpPr/>
          <p:nvPr/>
        </p:nvSpPr>
        <p:spPr>
          <a:xfrm>
            <a:off x="7300211" y="4958936"/>
            <a:ext cx="1873770" cy="17625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026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dirty="0">
                <a:latin typeface="Calibri" panose="020F0502020204030204" pitchFamily="34" charset="0"/>
                <a:cs typeface="Calibri" panose="020F0502020204030204" pitchFamily="34" charset="0"/>
              </a:rPr>
              <a:t>Missense Mutation</a:t>
            </a:r>
          </a:p>
        </p:txBody>
      </p:sp>
      <p:sp>
        <p:nvSpPr>
          <p:cNvPr id="3" name="Content Placeholder 2"/>
          <p:cNvSpPr>
            <a:spLocks noGrp="1"/>
          </p:cNvSpPr>
          <p:nvPr>
            <p:ph idx="1"/>
          </p:nvPr>
        </p:nvSpPr>
        <p:spPr/>
        <p:txBody>
          <a:bodyPr anchor="t">
            <a:normAutofit/>
          </a:bodyPr>
          <a:lstStyle/>
          <a:p>
            <a:r>
              <a:rPr lang="en-US" dirty="0">
                <a:latin typeface="Calibri" panose="020F0502020204030204" pitchFamily="34" charset="0"/>
                <a:cs typeface="Calibri" panose="020F0502020204030204" pitchFamily="34" charset="0"/>
              </a:rPr>
              <a:t>In a missense mutation, a change in one base pair causes a </a:t>
            </a:r>
            <a:r>
              <a:rPr lang="en-US" b="1" dirty="0">
                <a:latin typeface="Calibri" panose="020F0502020204030204" pitchFamily="34" charset="0"/>
                <a:cs typeface="Calibri" panose="020F0502020204030204" pitchFamily="34" charset="0"/>
              </a:rPr>
              <a:t>single amino acid to be changed </a:t>
            </a:r>
            <a:r>
              <a:rPr lang="en-US" dirty="0">
                <a:latin typeface="Calibri" panose="020F0502020204030204" pitchFamily="34" charset="0"/>
                <a:cs typeface="Calibri" panose="020F0502020204030204" pitchFamily="34" charset="0"/>
              </a:rPr>
              <a:t>in the resulting protein.</a:t>
            </a:r>
          </a:p>
          <a:p>
            <a:r>
              <a:rPr lang="en-US" dirty="0">
                <a:latin typeface="Calibri" panose="020F0502020204030204" pitchFamily="34" charset="0"/>
                <a:cs typeface="Calibri" panose="020F0502020204030204" pitchFamily="34" charset="0"/>
              </a:rPr>
              <a:t>The result is called “missense” since the code is now different.</a:t>
            </a:r>
          </a:p>
          <a:p>
            <a:r>
              <a:rPr lang="en-US" dirty="0">
                <a:latin typeface="Calibri" panose="020F0502020204030204" pitchFamily="34" charset="0"/>
                <a:cs typeface="Calibri" panose="020F0502020204030204" pitchFamily="34" charset="0"/>
              </a:rPr>
              <a:t>In the following example (next slide), GGC has been changed to AGC, resulting in a different amino acid.</a:t>
            </a:r>
          </a:p>
        </p:txBody>
      </p:sp>
    </p:spTree>
    <p:extLst>
      <p:ext uri="{BB962C8B-B14F-4D97-AF65-F5344CB8AC3E}">
        <p14:creationId xmlns:p14="http://schemas.microsoft.com/office/powerpoint/2010/main" val="2175197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2">
            <a:extLst>
              <a:ext uri="{FF2B5EF4-FFF2-40B4-BE49-F238E27FC236}">
                <a16:creationId xmlns:a16="http://schemas.microsoft.com/office/drawing/2014/main" id="{1C9F1CD4-0340-2B4D-9954-239C378ADB92}"/>
              </a:ext>
            </a:extLst>
          </p:cNvPr>
          <p:cNvSpPr txBox="1">
            <a:spLocks noChangeArrowheads="1"/>
          </p:cNvSpPr>
          <p:nvPr/>
        </p:nvSpPr>
        <p:spPr bwMode="auto">
          <a:xfrm>
            <a:off x="1134698" y="456640"/>
            <a:ext cx="9395930" cy="13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6" tIns="44948" rIns="89896" bIns="44948">
            <a:spAutoFit/>
          </a:bodyPr>
          <a:lstStyle>
            <a:lvl1pPr defTabSz="1019175">
              <a:defRPr sz="2400">
                <a:solidFill>
                  <a:schemeClr val="tx1"/>
                </a:solidFill>
                <a:latin typeface="Arial" panose="020B0604020202020204" pitchFamily="34" charset="0"/>
                <a:ea typeface="ＭＳ Ｐゴシック" panose="020B0600070205080204" pitchFamily="34" charset="-128"/>
              </a:defRPr>
            </a:lvl1pPr>
            <a:lvl2pPr marL="742950" indent="-285750" defTabSz="1019175">
              <a:defRPr sz="2400">
                <a:solidFill>
                  <a:schemeClr val="tx1"/>
                </a:solidFill>
                <a:latin typeface="Arial" panose="020B0604020202020204" pitchFamily="34" charset="0"/>
                <a:ea typeface="ＭＳ Ｐゴシック" panose="020B0600070205080204" pitchFamily="34" charset="-128"/>
              </a:defRPr>
            </a:lvl2pPr>
            <a:lvl3pPr marL="1143000" indent="-228600" defTabSz="1019175">
              <a:defRPr sz="2400">
                <a:solidFill>
                  <a:schemeClr val="tx1"/>
                </a:solidFill>
                <a:latin typeface="Arial" panose="020B0604020202020204" pitchFamily="34" charset="0"/>
                <a:ea typeface="ＭＳ Ｐゴシック" panose="020B0600070205080204" pitchFamily="34" charset="-128"/>
              </a:defRPr>
            </a:lvl3pPr>
            <a:lvl4pPr marL="1600200" indent="-228600" defTabSz="1019175">
              <a:defRPr sz="2400">
                <a:solidFill>
                  <a:schemeClr val="tx1"/>
                </a:solidFill>
                <a:latin typeface="Arial" panose="020B0604020202020204" pitchFamily="34" charset="0"/>
                <a:ea typeface="ＭＳ Ｐゴシック" panose="020B0600070205080204" pitchFamily="34" charset="-128"/>
              </a:defRPr>
            </a:lvl4pPr>
            <a:lvl5pPr marL="2057400" indent="-228600" defTabSz="1019175">
              <a:defRPr sz="2400">
                <a:solidFill>
                  <a:schemeClr val="tx1"/>
                </a:solidFill>
                <a:latin typeface="Arial" panose="020B0604020202020204" pitchFamily="34" charset="0"/>
                <a:ea typeface="ＭＳ Ｐゴシック" panose="020B0600070205080204" pitchFamily="34" charset="-128"/>
              </a:defRPr>
            </a:lvl5pPr>
            <a:lvl6pPr marL="25146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latin typeface="Calibri" panose="020F0502020204030204" pitchFamily="34" charset="0"/>
                <a:cs typeface="Calibri" panose="020F0502020204030204" pitchFamily="34" charset="0"/>
              </a:rPr>
              <a:t>A common host may become infected with </a:t>
            </a:r>
          </a:p>
          <a:p>
            <a:pPr algn="ctr" eaLnBrk="1" hangingPunct="1"/>
            <a:r>
              <a:rPr lang="en-US" altLang="en-US" sz="4000" b="1" dirty="0">
                <a:latin typeface="Calibri" panose="020F0502020204030204" pitchFamily="34" charset="0"/>
                <a:cs typeface="Calibri" panose="020F0502020204030204" pitchFamily="34" charset="0"/>
              </a:rPr>
              <a:t>different strains of flu viruses  </a:t>
            </a:r>
          </a:p>
        </p:txBody>
      </p:sp>
      <p:pic>
        <p:nvPicPr>
          <p:cNvPr id="32772" name="Picture 3" descr="1195441416577385884johnny_automatic_chicken">
            <a:extLst>
              <a:ext uri="{FF2B5EF4-FFF2-40B4-BE49-F238E27FC236}">
                <a16:creationId xmlns:a16="http://schemas.microsoft.com/office/drawing/2014/main" id="{346C8BE2-EBCB-154B-8212-4F80A2498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327" y="2031066"/>
            <a:ext cx="2213519" cy="197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11970876701558528454johnny_automatic_hog_2">
            <a:extLst>
              <a:ext uri="{FF2B5EF4-FFF2-40B4-BE49-F238E27FC236}">
                <a16:creationId xmlns:a16="http://schemas.microsoft.com/office/drawing/2014/main" id="{77AA3781-9EEB-0941-81E1-F9F3FCAA3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306" y="1928813"/>
            <a:ext cx="4424922" cy="285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1195422057159648263FEN_frank">
            <a:extLst>
              <a:ext uri="{FF2B5EF4-FFF2-40B4-BE49-F238E27FC236}">
                <a16:creationId xmlns:a16="http://schemas.microsoft.com/office/drawing/2014/main" id="{32134629-EF72-654D-995C-F83F9A9FB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688" y="2066517"/>
            <a:ext cx="1381355" cy="168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human virus">
            <a:extLst>
              <a:ext uri="{FF2B5EF4-FFF2-40B4-BE49-F238E27FC236}">
                <a16:creationId xmlns:a16="http://schemas.microsoft.com/office/drawing/2014/main" id="{6CD4A7E4-057B-5546-8D81-7F3CB7B67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166" y="2755492"/>
            <a:ext cx="646635" cy="67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descr="Chicken virus">
            <a:extLst>
              <a:ext uri="{FF2B5EF4-FFF2-40B4-BE49-F238E27FC236}">
                <a16:creationId xmlns:a16="http://schemas.microsoft.com/office/drawing/2014/main" id="{1AF7DFF9-A0C7-6B47-8AC8-AA10F8FC0E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3663" y="2822031"/>
            <a:ext cx="538863" cy="64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pig virus">
            <a:extLst>
              <a:ext uri="{FF2B5EF4-FFF2-40B4-BE49-F238E27FC236}">
                <a16:creationId xmlns:a16="http://schemas.microsoft.com/office/drawing/2014/main" id="{97CC5380-1F4F-5B49-A000-7493559C97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2526" y="2031067"/>
            <a:ext cx="713798" cy="65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035E484-A5A3-3E45-BF7D-9EDEBA50E027}"/>
              </a:ext>
            </a:extLst>
          </p:cNvPr>
          <p:cNvSpPr txBox="1"/>
          <p:nvPr/>
        </p:nvSpPr>
        <p:spPr>
          <a:xfrm>
            <a:off x="3200401" y="6096000"/>
            <a:ext cx="6442364" cy="646331"/>
          </a:xfrm>
          <a:prstGeom prst="rect">
            <a:avLst/>
          </a:prstGeom>
          <a:noFill/>
        </p:spPr>
        <p:txBody>
          <a:bodyPr wrap="square" rtlCol="0">
            <a:spAutoFit/>
          </a:bodyPr>
          <a:lstStyle/>
          <a:p>
            <a:r>
              <a:rPr lang="en-US" dirty="0"/>
              <a:t>Rogers, W. ‘</a:t>
            </a:r>
            <a:r>
              <a:rPr lang="en-US" i="1" dirty="0"/>
              <a:t>I don’t need a flu shot</a:t>
            </a:r>
            <a:r>
              <a:rPr lang="en-US" dirty="0"/>
              <a:t>’, Case Study, </a:t>
            </a:r>
            <a:r>
              <a:rPr lang="en-US" dirty="0">
                <a:hlinkClick r:id="rId9"/>
              </a:rPr>
              <a:t>National Center for Case Study Teaching in Science, Buffalo, NY </a:t>
            </a:r>
            <a:endParaRPr lang="en-US" dirty="0"/>
          </a:p>
        </p:txBody>
      </p:sp>
    </p:spTree>
    <p:extLst>
      <p:ext uri="{BB962C8B-B14F-4D97-AF65-F5344CB8AC3E}">
        <p14:creationId xmlns:p14="http://schemas.microsoft.com/office/powerpoint/2010/main" val="2712139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4000" b="1" dirty="0">
                <a:latin typeface="Calibri" panose="020F0502020204030204" pitchFamily="34" charset="0"/>
                <a:cs typeface="Calibri" panose="020F0502020204030204" pitchFamily="34" charset="0"/>
              </a:rPr>
              <a:t>Nonsense Mutation</a:t>
            </a:r>
          </a:p>
        </p:txBody>
      </p:sp>
      <p:sp>
        <p:nvSpPr>
          <p:cNvPr id="3" name="Content Placeholder 2"/>
          <p:cNvSpPr>
            <a:spLocks noGrp="1"/>
          </p:cNvSpPr>
          <p:nvPr>
            <p:ph idx="1"/>
          </p:nvPr>
        </p:nvSpPr>
        <p:spPr/>
        <p:txBody>
          <a:bodyPr anchor="t">
            <a:normAutofit/>
          </a:bodyPr>
          <a:lstStyle/>
          <a:p>
            <a:r>
              <a:rPr lang="en-US" dirty="0">
                <a:latin typeface="Calibri" panose="020F0502020204030204" pitchFamily="34" charset="0"/>
                <a:cs typeface="Calibri" panose="020F0502020204030204" pitchFamily="34" charset="0"/>
              </a:rPr>
              <a:t>In a nonsense mutation, a change in a single base pair creates a </a:t>
            </a:r>
            <a:r>
              <a:rPr lang="en-US" b="1" dirty="0">
                <a:latin typeface="Calibri" panose="020F0502020204030204" pitchFamily="34" charset="0"/>
                <a:cs typeface="Calibri" panose="020F0502020204030204" pitchFamily="34" charset="0"/>
              </a:rPr>
              <a:t>stop codon</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Because this kind of mutation creates a stop signal in the middle of a normally functional gene, the resulting protein is almost always nonfunctional, hence the term “nonsense” mutation.</a:t>
            </a:r>
          </a:p>
        </p:txBody>
      </p:sp>
    </p:spTree>
    <p:extLst>
      <p:ext uri="{BB962C8B-B14F-4D97-AF65-F5344CB8AC3E}">
        <p14:creationId xmlns:p14="http://schemas.microsoft.com/office/powerpoint/2010/main" val="364783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4840" y="289560"/>
            <a:ext cx="11079480" cy="6278880"/>
          </a:xfrm>
          <a:prstGeom prst="rect">
            <a:avLst/>
          </a:prstGeom>
        </p:spPr>
      </p:pic>
    </p:spTree>
    <p:extLst>
      <p:ext uri="{BB962C8B-B14F-4D97-AF65-F5344CB8AC3E}">
        <p14:creationId xmlns:p14="http://schemas.microsoft.com/office/powerpoint/2010/main" val="3565756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2">
            <a:extLst>
              <a:ext uri="{FF2B5EF4-FFF2-40B4-BE49-F238E27FC236}">
                <a16:creationId xmlns:a16="http://schemas.microsoft.com/office/drawing/2014/main" id="{5C16619A-04C0-554C-90AF-B7A4E00540B4}"/>
              </a:ext>
            </a:extLst>
          </p:cNvPr>
          <p:cNvSpPr txBox="1">
            <a:spLocks noChangeArrowheads="1"/>
          </p:cNvSpPr>
          <p:nvPr/>
        </p:nvSpPr>
        <p:spPr bwMode="auto">
          <a:xfrm>
            <a:off x="159881" y="-228644"/>
            <a:ext cx="11925467" cy="193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6" tIns="44948" rIns="89896" bIns="44948">
            <a:spAutoFit/>
          </a:bodyPr>
          <a:lstStyle>
            <a:lvl1pPr defTabSz="1019175">
              <a:defRPr sz="2400">
                <a:solidFill>
                  <a:schemeClr val="tx1"/>
                </a:solidFill>
                <a:latin typeface="Arial" panose="020B0604020202020204" pitchFamily="34" charset="0"/>
                <a:ea typeface="ＭＳ Ｐゴシック" panose="020B0600070205080204" pitchFamily="34" charset="-128"/>
              </a:defRPr>
            </a:lvl1pPr>
            <a:lvl2pPr marL="742950" indent="-285750" defTabSz="1019175">
              <a:defRPr sz="2400">
                <a:solidFill>
                  <a:schemeClr val="tx1"/>
                </a:solidFill>
                <a:latin typeface="Arial" panose="020B0604020202020204" pitchFamily="34" charset="0"/>
                <a:ea typeface="ＭＳ Ｐゴシック" panose="020B0600070205080204" pitchFamily="34" charset="-128"/>
              </a:defRPr>
            </a:lvl2pPr>
            <a:lvl3pPr marL="1143000" indent="-228600" defTabSz="1019175">
              <a:defRPr sz="2400">
                <a:solidFill>
                  <a:schemeClr val="tx1"/>
                </a:solidFill>
                <a:latin typeface="Arial" panose="020B0604020202020204" pitchFamily="34" charset="0"/>
                <a:ea typeface="ＭＳ Ｐゴシック" panose="020B0600070205080204" pitchFamily="34" charset="-128"/>
              </a:defRPr>
            </a:lvl3pPr>
            <a:lvl4pPr marL="1600200" indent="-228600" defTabSz="1019175">
              <a:defRPr sz="2400">
                <a:solidFill>
                  <a:schemeClr val="tx1"/>
                </a:solidFill>
                <a:latin typeface="Arial" panose="020B0604020202020204" pitchFamily="34" charset="0"/>
                <a:ea typeface="ＭＳ Ｐゴシック" panose="020B0600070205080204" pitchFamily="34" charset="-128"/>
              </a:defRPr>
            </a:lvl4pPr>
            <a:lvl5pPr marL="2057400" indent="-228600" defTabSz="1019175">
              <a:defRPr sz="2400">
                <a:solidFill>
                  <a:schemeClr val="tx1"/>
                </a:solidFill>
                <a:latin typeface="Arial" panose="020B0604020202020204" pitchFamily="34" charset="0"/>
                <a:ea typeface="ＭＳ Ｐゴシック" panose="020B0600070205080204" pitchFamily="34" charset="-128"/>
              </a:defRPr>
            </a:lvl5pPr>
            <a:lvl6pPr marL="25146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191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4000" b="1" dirty="0">
              <a:latin typeface="Calibri" panose="020F0502020204030204" pitchFamily="34" charset="0"/>
              <a:cs typeface="Calibri" panose="020F0502020204030204" pitchFamily="34" charset="0"/>
            </a:endParaRPr>
          </a:p>
          <a:p>
            <a:pPr algn="ctr" eaLnBrk="1" hangingPunct="1"/>
            <a:r>
              <a:rPr lang="en-US" altLang="en-US" sz="4000" b="1" dirty="0">
                <a:latin typeface="Calibri" panose="020F0502020204030204" pitchFamily="34" charset="0"/>
                <a:cs typeface="Calibri" panose="020F0502020204030204" pitchFamily="34" charset="0"/>
              </a:rPr>
              <a:t>Different strains of flu viruses may combine to create a </a:t>
            </a:r>
          </a:p>
          <a:p>
            <a:pPr algn="ctr" eaLnBrk="1" hangingPunct="1"/>
            <a:r>
              <a:rPr lang="en-US" altLang="en-US" sz="4000" b="1" dirty="0">
                <a:latin typeface="Calibri" panose="020F0502020204030204" pitchFamily="34" charset="0"/>
                <a:cs typeface="Calibri" panose="020F0502020204030204" pitchFamily="34" charset="0"/>
              </a:rPr>
              <a:t>new strain of flu.  This is called “antigenic shift.” </a:t>
            </a:r>
          </a:p>
        </p:txBody>
      </p:sp>
      <p:pic>
        <p:nvPicPr>
          <p:cNvPr id="33796" name="Picture 3" descr="11970876701558528454johnny_automatic_hog_2">
            <a:extLst>
              <a:ext uri="{FF2B5EF4-FFF2-40B4-BE49-F238E27FC236}">
                <a16:creationId xmlns:a16="http://schemas.microsoft.com/office/drawing/2014/main" id="{464796C2-EF70-8743-920C-2AB1D3381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648" y="1928813"/>
            <a:ext cx="6524625"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uman virus">
            <a:extLst>
              <a:ext uri="{FF2B5EF4-FFF2-40B4-BE49-F238E27FC236}">
                <a16:creationId xmlns:a16="http://schemas.microsoft.com/office/drawing/2014/main" id="{73D2C43F-2951-1744-997B-E3D228656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530" y="2497512"/>
            <a:ext cx="579904" cy="51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descr="Chicken virus">
            <a:extLst>
              <a:ext uri="{FF2B5EF4-FFF2-40B4-BE49-F238E27FC236}">
                <a16:creationId xmlns:a16="http://schemas.microsoft.com/office/drawing/2014/main" id="{8814490E-E4F2-5F49-9384-72F89ED6A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2485" y="2522725"/>
            <a:ext cx="483254" cy="49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descr="pig virus">
            <a:extLst>
              <a:ext uri="{FF2B5EF4-FFF2-40B4-BE49-F238E27FC236}">
                <a16:creationId xmlns:a16="http://schemas.microsoft.com/office/drawing/2014/main" id="{2190A02B-A48E-6B43-B68F-524FD898B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5960" y="2246780"/>
            <a:ext cx="638735" cy="50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ine 7">
            <a:extLst>
              <a:ext uri="{FF2B5EF4-FFF2-40B4-BE49-F238E27FC236}">
                <a16:creationId xmlns:a16="http://schemas.microsoft.com/office/drawing/2014/main" id="{0AB9C4D5-EA88-9248-8A71-361D1FE16643}"/>
              </a:ext>
            </a:extLst>
          </p:cNvPr>
          <p:cNvSpPr>
            <a:spLocks noChangeShapeType="1"/>
          </p:cNvSpPr>
          <p:nvPr/>
        </p:nvSpPr>
        <p:spPr bwMode="auto">
          <a:xfrm>
            <a:off x="4244228" y="3039596"/>
            <a:ext cx="420221" cy="3347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88"/>
          </a:p>
        </p:txBody>
      </p:sp>
      <p:sp>
        <p:nvSpPr>
          <p:cNvPr id="33801" name="Line 8">
            <a:extLst>
              <a:ext uri="{FF2B5EF4-FFF2-40B4-BE49-F238E27FC236}">
                <a16:creationId xmlns:a16="http://schemas.microsoft.com/office/drawing/2014/main" id="{6CBE6B19-75D5-F045-8B72-D0BE91858E6C}"/>
              </a:ext>
            </a:extLst>
          </p:cNvPr>
          <p:cNvSpPr>
            <a:spLocks noChangeShapeType="1"/>
          </p:cNvSpPr>
          <p:nvPr/>
        </p:nvSpPr>
        <p:spPr bwMode="auto">
          <a:xfrm>
            <a:off x="5154706" y="2748243"/>
            <a:ext cx="0" cy="45944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88"/>
          </a:p>
        </p:txBody>
      </p:sp>
      <p:sp>
        <p:nvSpPr>
          <p:cNvPr id="33802" name="Line 9">
            <a:extLst>
              <a:ext uri="{FF2B5EF4-FFF2-40B4-BE49-F238E27FC236}">
                <a16:creationId xmlns:a16="http://schemas.microsoft.com/office/drawing/2014/main" id="{9C8DCA3A-6A94-FA46-BC3B-D26127A0BCFD}"/>
              </a:ext>
            </a:extLst>
          </p:cNvPr>
          <p:cNvSpPr>
            <a:spLocks noChangeShapeType="1"/>
          </p:cNvSpPr>
          <p:nvPr/>
        </p:nvSpPr>
        <p:spPr bwMode="auto">
          <a:xfrm flipH="1">
            <a:off x="5800446" y="3039596"/>
            <a:ext cx="322169" cy="3347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88"/>
          </a:p>
        </p:txBody>
      </p:sp>
      <p:pic>
        <p:nvPicPr>
          <p:cNvPr id="33803" name="Picture 10" descr="recombined virus">
            <a:extLst>
              <a:ext uri="{FF2B5EF4-FFF2-40B4-BE49-F238E27FC236}">
                <a16:creationId xmlns:a16="http://schemas.microsoft.com/office/drawing/2014/main" id="{D9FEC2FF-5FDD-D546-BE41-098DA518E6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5960" y="3374372"/>
            <a:ext cx="773206" cy="73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2A2E72C-28E0-484A-A1B0-867EDDB6FBAC}"/>
              </a:ext>
            </a:extLst>
          </p:cNvPr>
          <p:cNvSpPr txBox="1"/>
          <p:nvPr/>
        </p:nvSpPr>
        <p:spPr>
          <a:xfrm>
            <a:off x="3200401" y="6096000"/>
            <a:ext cx="6442364" cy="646331"/>
          </a:xfrm>
          <a:prstGeom prst="rect">
            <a:avLst/>
          </a:prstGeom>
          <a:noFill/>
        </p:spPr>
        <p:txBody>
          <a:bodyPr wrap="square" rtlCol="0">
            <a:spAutoFit/>
          </a:bodyPr>
          <a:lstStyle/>
          <a:p>
            <a:r>
              <a:rPr lang="en-US" dirty="0"/>
              <a:t>Rogers, W. ‘</a:t>
            </a:r>
            <a:r>
              <a:rPr lang="en-US" i="1" dirty="0"/>
              <a:t>I don’t need a flu shot</a:t>
            </a:r>
            <a:r>
              <a:rPr lang="en-US" dirty="0"/>
              <a:t>’, Case Study, </a:t>
            </a:r>
            <a:r>
              <a:rPr lang="en-US" dirty="0">
                <a:hlinkClick r:id="rId8"/>
              </a:rPr>
              <a:t>National Center for Case Study Teaching in Science, Buffalo, NY </a:t>
            </a:r>
            <a:endParaRPr lang="en-US" dirty="0"/>
          </a:p>
        </p:txBody>
      </p:sp>
    </p:spTree>
    <p:extLst>
      <p:ext uri="{BB962C8B-B14F-4D97-AF65-F5344CB8AC3E}">
        <p14:creationId xmlns:p14="http://schemas.microsoft.com/office/powerpoint/2010/main" val="341390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66FABC4F-C522-FD4D-A7F0-E4C253457F19}"/>
              </a:ext>
            </a:extLst>
          </p:cNvPr>
          <p:cNvSpPr>
            <a:spLocks noGrp="1" noChangeArrowheads="1"/>
          </p:cNvSpPr>
          <p:nvPr>
            <p:ph type="title"/>
          </p:nvPr>
        </p:nvSpPr>
        <p:spPr/>
        <p:txBody>
          <a:bodyPr>
            <a:normAutofit/>
          </a:bodyPr>
          <a:lstStyle/>
          <a:p>
            <a:pPr algn="ctr"/>
            <a:r>
              <a:rPr lang="en-US" altLang="en-US" sz="4000" b="1" dirty="0">
                <a:latin typeface="Calibri" panose="020F0502020204030204" pitchFamily="34" charset="0"/>
              </a:rPr>
              <a:t>Novel Coronavirus</a:t>
            </a:r>
          </a:p>
        </p:txBody>
      </p:sp>
      <p:sp>
        <p:nvSpPr>
          <p:cNvPr id="25602" name="Content Placeholder 2">
            <a:extLst>
              <a:ext uri="{FF2B5EF4-FFF2-40B4-BE49-F238E27FC236}">
                <a16:creationId xmlns:a16="http://schemas.microsoft.com/office/drawing/2014/main" id="{37A0FF89-B958-6749-ADB7-0269FB828CB1}"/>
              </a:ext>
            </a:extLst>
          </p:cNvPr>
          <p:cNvSpPr>
            <a:spLocks noGrp="1" noChangeArrowheads="1"/>
          </p:cNvSpPr>
          <p:nvPr>
            <p:ph idx="1"/>
          </p:nvPr>
        </p:nvSpPr>
        <p:spPr bwMode="auto">
          <a:xfrm>
            <a:off x="838200" y="1825625"/>
            <a:ext cx="48768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2500" lnSpcReduction="10000"/>
          </a:bodyPr>
          <a:lstStyle/>
          <a:p>
            <a:r>
              <a:rPr lang="en-US" altLang="en-US" sz="3200" dirty="0">
                <a:latin typeface="Calibri" panose="020F0502020204030204" pitchFamily="34" charset="0"/>
              </a:rPr>
              <a:t>Coronaviruses are named for the crown-like spikes on their surface</a:t>
            </a:r>
          </a:p>
          <a:p>
            <a:r>
              <a:rPr lang="en-US" altLang="en-US" sz="3200" dirty="0">
                <a:latin typeface="Calibri" panose="020F0502020204030204" pitchFamily="34" charset="0"/>
              </a:rPr>
              <a:t>Four types in humans – alpha, beta, gamma and delta</a:t>
            </a:r>
          </a:p>
          <a:p>
            <a:r>
              <a:rPr lang="en-US" altLang="en-US" sz="3200" dirty="0">
                <a:latin typeface="Calibri" panose="020F0502020204030204" pitchFamily="34" charset="0"/>
              </a:rPr>
              <a:t>2019 – </a:t>
            </a:r>
            <a:r>
              <a:rPr lang="en-US" altLang="en-US" sz="3200" dirty="0" err="1">
                <a:latin typeface="Calibri" panose="020F0502020204030204" pitchFamily="34" charset="0"/>
              </a:rPr>
              <a:t>CoV</a:t>
            </a:r>
            <a:r>
              <a:rPr lang="en-US" altLang="en-US" sz="3200" dirty="0">
                <a:latin typeface="Calibri" panose="020F0502020204030204" pitchFamily="34" charset="0"/>
              </a:rPr>
              <a:t> started mid- November 2019</a:t>
            </a:r>
          </a:p>
          <a:p>
            <a:r>
              <a:rPr lang="en-US" altLang="en-US" sz="3200" dirty="0">
                <a:latin typeface="Calibri" panose="020F0502020204030204" pitchFamily="34" charset="0"/>
              </a:rPr>
              <a:t>Genome available as of January 2020</a:t>
            </a:r>
          </a:p>
        </p:txBody>
      </p:sp>
      <p:pic>
        <p:nvPicPr>
          <p:cNvPr id="5" name="Picture 4">
            <a:extLst>
              <a:ext uri="{FF2B5EF4-FFF2-40B4-BE49-F238E27FC236}">
                <a16:creationId xmlns:a16="http://schemas.microsoft.com/office/drawing/2014/main" id="{CC978854-90AD-4A43-BB9A-6AECECBC42B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1973961"/>
            <a:ext cx="5859790" cy="2817114"/>
          </a:xfrm>
          <a:prstGeom prst="rect">
            <a:avLst/>
          </a:prstGeom>
        </p:spPr>
      </p:pic>
      <p:sp>
        <p:nvSpPr>
          <p:cNvPr id="6" name="TextBox 5">
            <a:extLst>
              <a:ext uri="{FF2B5EF4-FFF2-40B4-BE49-F238E27FC236}">
                <a16:creationId xmlns:a16="http://schemas.microsoft.com/office/drawing/2014/main" id="{53D8C870-1337-E54C-BA15-6A57B1A5EED3}"/>
              </a:ext>
            </a:extLst>
          </p:cNvPr>
          <p:cNvSpPr txBox="1"/>
          <p:nvPr/>
        </p:nvSpPr>
        <p:spPr>
          <a:xfrm>
            <a:off x="6355830" y="5385028"/>
            <a:ext cx="5599960" cy="369332"/>
          </a:xfrm>
          <a:prstGeom prst="rect">
            <a:avLst/>
          </a:prstGeom>
          <a:noFill/>
        </p:spPr>
        <p:txBody>
          <a:bodyPr wrap="square" rtlCol="0">
            <a:spAutoFit/>
          </a:bodyPr>
          <a:lstStyle/>
          <a:p>
            <a:r>
              <a:rPr lang="en-US" dirty="0">
                <a:hlinkClick r:id="rId3" tooltip="https://en.wikipedia.org/wiki/Coronavirus_disease"/>
              </a:rPr>
              <a:t>This Photo</a:t>
            </a:r>
            <a:r>
              <a:rPr lang="en-US" dirty="0"/>
              <a:t> by Unknown Author is licensed under </a:t>
            </a:r>
            <a:r>
              <a:rPr lang="en-US" dirty="0">
                <a:hlinkClick r:id="rId4" tooltip="https://creativecommons.org/licenses/by-sa/3.0/"/>
              </a:rPr>
              <a:t>CC BY-SA</a:t>
            </a:r>
            <a:endParaRPr lang="en-US" dirty="0"/>
          </a:p>
        </p:txBody>
      </p:sp>
    </p:spTree>
    <p:extLst>
      <p:ext uri="{BB962C8B-B14F-4D97-AF65-F5344CB8AC3E}">
        <p14:creationId xmlns:p14="http://schemas.microsoft.com/office/powerpoint/2010/main" val="376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37A0FF89-B958-6749-ADB7-0269FB828CB1}"/>
              </a:ext>
            </a:extLst>
          </p:cNvPr>
          <p:cNvSpPr>
            <a:spLocks noGrp="1" noChangeArrowheads="1"/>
          </p:cNvSpPr>
          <p:nvPr>
            <p:ph idx="1"/>
          </p:nvPr>
        </p:nvSpPr>
        <p:spPr bwMode="auto">
          <a:xfrm>
            <a:off x="838200" y="1825625"/>
            <a:ext cx="561975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2500" lnSpcReduction="10000"/>
          </a:bodyPr>
          <a:lstStyle/>
          <a:p>
            <a:r>
              <a:rPr lang="en-US" altLang="en-US" sz="3200" dirty="0">
                <a:latin typeface="Calibri" panose="020F0502020204030204" pitchFamily="34" charset="0"/>
              </a:rPr>
              <a:t>Genome is single stranded +RNA (+</a:t>
            </a:r>
            <a:r>
              <a:rPr lang="en-US" altLang="en-US" sz="3200" dirty="0" err="1">
                <a:latin typeface="Calibri" panose="020F0502020204030204" pitchFamily="34" charset="0"/>
              </a:rPr>
              <a:t>ssRNA</a:t>
            </a:r>
            <a:r>
              <a:rPr lang="en-US" altLang="en-US" sz="3200" dirty="0">
                <a:latin typeface="Calibri" panose="020F0502020204030204" pitchFamily="34" charset="0"/>
              </a:rPr>
              <a:t>)</a:t>
            </a:r>
          </a:p>
          <a:p>
            <a:r>
              <a:rPr lang="en-US" altLang="en-US" sz="3200" dirty="0">
                <a:latin typeface="Calibri" panose="020F0502020204030204" pitchFamily="34" charset="0"/>
              </a:rPr>
              <a:t>Size varies from 27-32 kbps</a:t>
            </a:r>
          </a:p>
          <a:p>
            <a:r>
              <a:rPr lang="en-US" altLang="en-US" sz="3200" dirty="0">
                <a:latin typeface="Calibri" panose="020F0502020204030204" pitchFamily="34" charset="0"/>
              </a:rPr>
              <a:t>Six open reading frames</a:t>
            </a:r>
          </a:p>
          <a:p>
            <a:r>
              <a:rPr lang="en-US" altLang="en-US" sz="3200" dirty="0">
                <a:latin typeface="Calibri" panose="020F0502020204030204" pitchFamily="34" charset="0"/>
              </a:rPr>
              <a:t>Largest ORF is at the 5’ end - ORF1a/1b</a:t>
            </a:r>
          </a:p>
          <a:p>
            <a:r>
              <a:rPr lang="en-US" altLang="en-US" sz="3200" dirty="0">
                <a:latin typeface="Calibri" panose="020F0502020204030204" pitchFamily="34" charset="0"/>
              </a:rPr>
              <a:t>Other ORFs that encode proteins like Envelope, Spike, Membrane and Nucleocapsid protein, are at 3’ end</a:t>
            </a:r>
          </a:p>
        </p:txBody>
      </p:sp>
      <p:sp>
        <p:nvSpPr>
          <p:cNvPr id="4" name="Rectangle 3">
            <a:extLst>
              <a:ext uri="{FF2B5EF4-FFF2-40B4-BE49-F238E27FC236}">
                <a16:creationId xmlns:a16="http://schemas.microsoft.com/office/drawing/2014/main" id="{5E0FC384-8528-0D41-BF0E-94BDB3D70817}"/>
              </a:ext>
            </a:extLst>
          </p:cNvPr>
          <p:cNvSpPr>
            <a:spLocks/>
          </p:cNvSpPr>
          <p:nvPr/>
        </p:nvSpPr>
        <p:spPr bwMode="auto">
          <a:xfrm>
            <a:off x="4258562" y="6176963"/>
            <a:ext cx="4225871"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lgn="ctr">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36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800" baseline="32000" dirty="0">
                <a:latin typeface="Calibri" panose="020F0502020204030204" pitchFamily="34" charset="0"/>
                <a:ea typeface="ＭＳ Ｐゴシック" panose="020B0600070205080204" pitchFamily="34" charset="-128"/>
                <a:sym typeface="Calibri" panose="020F0502020204030204" pitchFamily="34" charset="0"/>
              </a:rPr>
              <a:t>$  </a:t>
            </a:r>
            <a:r>
              <a:rPr lang="en-US" altLang="en-US" sz="1800" dirty="0" err="1">
                <a:latin typeface="Calibri" panose="020F0502020204030204" pitchFamily="34" charset="0"/>
                <a:ea typeface="ＭＳ Ｐゴシック" panose="020B0600070205080204" pitchFamily="34" charset="-128"/>
                <a:sym typeface="Calibri" panose="020F0502020204030204" pitchFamily="34" charset="0"/>
              </a:rPr>
              <a:t>Alangreh</a:t>
            </a:r>
            <a:r>
              <a:rPr lang="en-US" altLang="en-US" sz="1800" dirty="0">
                <a:latin typeface="Calibri" panose="020F0502020204030204" pitchFamily="34" charset="0"/>
                <a:ea typeface="ＭＳ Ｐゴシック" panose="020B0600070205080204" pitchFamily="34" charset="-128"/>
                <a:sym typeface="Calibri" panose="020F0502020204030204" pitchFamily="34" charset="0"/>
              </a:rPr>
              <a:t>, L. (Mar. 2020). </a:t>
            </a:r>
            <a:r>
              <a:rPr lang="en-US" altLang="en-US" sz="1800" i="1" dirty="0">
                <a:latin typeface="Calibri Italic" pitchFamily="-84" charset="0"/>
                <a:ea typeface="ＭＳ Ｐゴシック" panose="020B0600070205080204" pitchFamily="34" charset="-128"/>
                <a:sym typeface="Calibri Italic" pitchFamily="-84" charset="0"/>
              </a:rPr>
              <a:t>Pathogens.</a:t>
            </a:r>
            <a:r>
              <a:rPr lang="en-US" altLang="en-US" sz="1800" dirty="0">
                <a:latin typeface="Calibri Italic" pitchFamily="-84" charset="0"/>
                <a:ea typeface="ＭＳ Ｐゴシック" panose="020B0600070205080204" pitchFamily="34" charset="-128"/>
                <a:sym typeface="Calibri Italic" pitchFamily="-84" charset="0"/>
              </a:rPr>
              <a:t> </a:t>
            </a:r>
            <a:r>
              <a:rPr lang="en-US" altLang="en-US" sz="1800" b="1" dirty="0">
                <a:latin typeface="Calibri Italic" pitchFamily="-84" charset="0"/>
                <a:ea typeface="ＭＳ Ｐゴシック" panose="020B0600070205080204" pitchFamily="34" charset="-128"/>
                <a:sym typeface="Calibri Italic" pitchFamily="-84" charset="0"/>
              </a:rPr>
              <a:t>9</a:t>
            </a:r>
            <a:r>
              <a:rPr lang="en-US" altLang="en-US" sz="1800" b="1" i="1" dirty="0">
                <a:latin typeface="Calibri Italic" pitchFamily="-84" charset="0"/>
                <a:ea typeface="ＭＳ Ｐゴシック" panose="020B0600070205080204" pitchFamily="34" charset="-128"/>
                <a:sym typeface="Calibri Italic" pitchFamily="-84" charset="0"/>
              </a:rPr>
              <a:t>: </a:t>
            </a:r>
            <a:r>
              <a:rPr lang="en-US" altLang="en-US" sz="1800" dirty="0">
                <a:latin typeface="Calibri Italic" pitchFamily="-84" charset="0"/>
                <a:ea typeface="ＭＳ Ｐゴシック" panose="020B0600070205080204" pitchFamily="34" charset="-128"/>
                <a:sym typeface="Calibri Italic" pitchFamily="-84" charset="0"/>
              </a:rPr>
              <a:t>331</a:t>
            </a:r>
            <a:endParaRPr lang="en-US" altLang="en-US" sz="1800" dirty="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2">
            <a:extLst>
              <a:ext uri="{FF2B5EF4-FFF2-40B4-BE49-F238E27FC236}">
                <a16:creationId xmlns:a16="http://schemas.microsoft.com/office/drawing/2014/main" id="{D2126CA7-B0B4-494D-805C-AE4770CA7640}"/>
              </a:ext>
            </a:extLst>
          </p:cNvPr>
          <p:cNvSpPr txBox="1">
            <a:spLocks noChangeArrowheads="1"/>
          </p:cNvSpPr>
          <p:nvPr/>
        </p:nvSpPr>
        <p:spPr>
          <a:xfrm>
            <a:off x="1981200" y="274638"/>
            <a:ext cx="8229600" cy="119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latin typeface="Calibri" panose="020F0502020204030204" pitchFamily="34" charset="0"/>
                <a:ea typeface="MS PGothic" charset="0"/>
                <a:cs typeface="Calibri" panose="020F0502020204030204" pitchFamily="34" charset="0"/>
              </a:rPr>
              <a:t>Human Coronavirus SARS 2 genome</a:t>
            </a:r>
            <a:r>
              <a:rPr lang="en-US" sz="4000" b="1" baseline="30000">
                <a:latin typeface="Calibri" panose="020F0502020204030204" pitchFamily="34" charset="0"/>
                <a:ea typeface="MS PGothic" charset="0"/>
                <a:cs typeface="Calibri" panose="020F0502020204030204" pitchFamily="34" charset="0"/>
              </a:rPr>
              <a:t>$</a:t>
            </a:r>
            <a:r>
              <a:rPr lang="en-US" sz="4000" b="1">
                <a:latin typeface="Calibri" panose="020F0502020204030204" pitchFamily="34" charset="0"/>
                <a:ea typeface="MS PGothic" charset="0"/>
                <a:cs typeface="Calibri" panose="020F0502020204030204" pitchFamily="34" charset="0"/>
              </a:rPr>
              <a:t> </a:t>
            </a:r>
            <a:endParaRPr lang="en-US" sz="4000" b="1" dirty="0">
              <a:latin typeface="Calibri" panose="020F0502020204030204" pitchFamily="34" charset="0"/>
              <a:ea typeface="MS PGothic" charset="0"/>
              <a:cs typeface="Calibri" panose="020F0502020204030204" pitchFamily="34" charset="0"/>
            </a:endParaRPr>
          </a:p>
        </p:txBody>
      </p:sp>
      <p:pic>
        <p:nvPicPr>
          <p:cNvPr id="5" name="Picture 2">
            <a:extLst>
              <a:ext uri="{FF2B5EF4-FFF2-40B4-BE49-F238E27FC236}">
                <a16:creationId xmlns:a16="http://schemas.microsoft.com/office/drawing/2014/main" id="{97B2563E-BA44-924D-AA8A-AC8283FD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1649185"/>
            <a:ext cx="5772150" cy="349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015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Lesson Plan"/>
          <p:cNvSpPr>
            <a:spLocks noGrp="1"/>
          </p:cNvSpPr>
          <p:nvPr>
            <p:ph type="title"/>
          </p:nvPr>
        </p:nvSpPr>
        <p:spPr>
          <a:prstGeom prst="rect">
            <a:avLst/>
          </a:prstGeom>
        </p:spPr>
        <p:txBody>
          <a:bodyPr/>
          <a:lstStyle/>
          <a:p>
            <a:pPr algn="ctr"/>
            <a:r>
              <a:rPr lang="en-US" b="1" dirty="0">
                <a:latin typeface="Calibri" panose="020F0502020204030204" pitchFamily="34" charset="0"/>
                <a:cs typeface="Calibri" panose="020F0502020204030204" pitchFamily="34" charset="0"/>
              </a:rPr>
              <a:t>Learning Goals</a:t>
            </a:r>
            <a:endParaRPr b="1" dirty="0">
              <a:latin typeface="Calibri" panose="020F0502020204030204" pitchFamily="34" charset="0"/>
              <a:cs typeface="Calibri" panose="020F0502020204030204" pitchFamily="34" charset="0"/>
            </a:endParaRPr>
          </a:p>
        </p:txBody>
      </p:sp>
      <p:sp>
        <p:nvSpPr>
          <p:cNvPr id="89" name="Review Exam 1 Answers…"/>
          <p:cNvSpPr>
            <a:spLocks noGrp="1"/>
          </p:cNvSpPr>
          <p:nvPr>
            <p:ph type="body" idx="1"/>
          </p:nvPr>
        </p:nvSpPr>
        <p:spPr>
          <a:prstGeom prst="rect">
            <a:avLst/>
          </a:prstGeom>
        </p:spPr>
        <p:txBody>
          <a:bodyPr anchor="t"/>
          <a:lstStyle/>
          <a:p>
            <a:pPr marL="342900" indent="-342900">
              <a:buSzPct val="125000"/>
              <a:buAutoNum type="arabicPeriod"/>
            </a:pPr>
            <a:r>
              <a:rPr lang="en-US" dirty="0">
                <a:solidFill>
                  <a:schemeClr val="bg1"/>
                </a:solidFill>
                <a:latin typeface="Calibri" panose="020F0502020204030204" pitchFamily="34" charset="0"/>
                <a:cs typeface="Calibri" panose="020F0502020204030204" pitchFamily="34" charset="0"/>
              </a:rPr>
              <a:t>Students will know the kinds of genetic variation</a:t>
            </a:r>
          </a:p>
          <a:p>
            <a:pPr marL="342900" indent="-342900">
              <a:buSzPct val="125000"/>
              <a:buAutoNum type="arabicPeriod"/>
            </a:pPr>
            <a:r>
              <a:rPr lang="en-US" dirty="0">
                <a:solidFill>
                  <a:schemeClr val="tx1"/>
                </a:solidFill>
                <a:latin typeface="Calibri" panose="020F0502020204030204" pitchFamily="34" charset="0"/>
                <a:cs typeface="Calibri" panose="020F0502020204030204" pitchFamily="34" charset="0"/>
              </a:rPr>
              <a:t>Students will know the origins of the SARS-CoV2 virus</a:t>
            </a:r>
            <a:endParaRPr lang="en-US" dirty="0">
              <a:latin typeface="Calibri" panose="020F0502020204030204" pitchFamily="34" charset="0"/>
              <a:cs typeface="Calibri" panose="020F0502020204030204" pitchFamily="34" charset="0"/>
            </a:endParaRPr>
          </a:p>
          <a:p>
            <a:pPr marL="342900" indent="-342900">
              <a:buSzPct val="125000"/>
              <a:buAutoNum type="arabicPeriod"/>
            </a:pPr>
            <a:r>
              <a:rPr lang="en-US" dirty="0">
                <a:solidFill>
                  <a:schemeClr val="bg1"/>
                </a:solidFill>
                <a:latin typeface="Calibri" panose="020F0502020204030204" pitchFamily="34" charset="0"/>
                <a:cs typeface="Calibri" panose="020F0502020204030204" pitchFamily="34" charset="0"/>
              </a:rPr>
              <a:t>Students will know mutations in the SARS-CoV2 genome</a:t>
            </a:r>
          </a:p>
        </p:txBody>
      </p:sp>
    </p:spTree>
    <p:extLst>
      <p:ext uri="{BB962C8B-B14F-4D97-AF65-F5344CB8AC3E}">
        <p14:creationId xmlns:p14="http://schemas.microsoft.com/office/powerpoint/2010/main" val="2013939242"/>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2565</Words>
  <Application>Microsoft Macintosh PowerPoint</Application>
  <PresentationFormat>Widescreen</PresentationFormat>
  <Paragraphs>351</Paragraphs>
  <Slides>51</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Calibri Bold</vt:lpstr>
      <vt:lpstr>Calibri Italic</vt:lpstr>
      <vt:lpstr>Arial</vt:lpstr>
      <vt:lpstr>Calibri</vt:lpstr>
      <vt:lpstr>Calibri Light</vt:lpstr>
      <vt:lpstr>Helvetica</vt:lpstr>
      <vt:lpstr>Lucida Grande</vt:lpstr>
      <vt:lpstr>Times</vt:lpstr>
      <vt:lpstr>Times New Roman</vt:lpstr>
      <vt:lpstr>Office Theme</vt:lpstr>
      <vt:lpstr>PowerPoint Presentation</vt:lpstr>
      <vt:lpstr>Learning Goals</vt:lpstr>
      <vt:lpstr>Learning Goals</vt:lpstr>
      <vt:lpstr>PowerPoint Presentation</vt:lpstr>
      <vt:lpstr>PowerPoint Presentation</vt:lpstr>
      <vt:lpstr>PowerPoint Presentation</vt:lpstr>
      <vt:lpstr>Novel Coronavirus</vt:lpstr>
      <vt:lpstr>PowerPoint Presentation</vt:lpstr>
      <vt:lpstr>Learning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InterPro Scan Results</vt:lpstr>
      <vt:lpstr>Learning Goals</vt:lpstr>
      <vt:lpstr>PowerPoint Presentation</vt:lpstr>
      <vt:lpstr>Base-Pair Substitutions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BLAST- Pick the best matches</vt:lpstr>
      <vt:lpstr>PowerPoint Presentation</vt:lpstr>
      <vt:lpstr>Anatomy of a phylogeny</vt:lpstr>
      <vt:lpstr>PowerPoint Presentation</vt:lpstr>
      <vt:lpstr>PowerPoint Presentation</vt:lpstr>
      <vt:lpstr>Phylogenetic trees</vt:lpstr>
      <vt:lpstr>Overview</vt:lpstr>
      <vt:lpstr>Silent Mutation</vt:lpstr>
      <vt:lpstr>PowerPoint Presentation</vt:lpstr>
      <vt:lpstr>PowerPoint Presentation</vt:lpstr>
      <vt:lpstr>Bases in DNA/RNA form triplet code</vt:lpstr>
      <vt:lpstr>Missense Mutation</vt:lpstr>
      <vt:lpstr>Nonsense Mutation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Gaurav Arora</dc:creator>
  <cp:lastModifiedBy>Gaurav Arora</cp:lastModifiedBy>
  <cp:revision>73</cp:revision>
  <dcterms:created xsi:type="dcterms:W3CDTF">2021-01-08T19:01:28Z</dcterms:created>
  <dcterms:modified xsi:type="dcterms:W3CDTF">2021-06-30T15:10:19Z</dcterms:modified>
</cp:coreProperties>
</file>