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27" d="100"/>
          <a:sy n="27" d="100"/>
        </p:scale>
        <p:origin x="2088" y="-26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32461A-250E-4A29-9E9B-599CA3838FA1}" type="datetime1">
              <a:rPr lang="en-US" smtClean="0"/>
              <a:pPr/>
              <a:t>7/15/21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160933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C81099-48EC-46A3-9530-F58EB96AF77C}" type="datetime1">
              <a:rPr lang="en-US" smtClean="0"/>
              <a:pPr/>
              <a:t>7/15/21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2044920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97E24-FFB9-4C73-8C6D-E02A7AD33DB8}" type="datetime1">
              <a:rPr lang="en-US" smtClean="0"/>
              <a:pPr/>
              <a:t>7/15/21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35389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1AD66C-382E-48AD-8F4C-E87C4D4A8B28}" type="datetime1">
              <a:rPr lang="en-US" smtClean="0"/>
              <a:pPr/>
              <a:t>7/15/21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2530709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F4ADA4-35DF-4BD1-8C53-4246F035229A}" type="datetime1">
              <a:rPr lang="en-US" smtClean="0"/>
              <a:pPr/>
              <a:t>7/15/21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328102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9F63ED-02B1-490A-8EAD-E0CB136D5388}" type="datetime1">
              <a:rPr lang="en-US" smtClean="0"/>
              <a:pPr/>
              <a:t>7/15/21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117161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771BB6-685D-4518-8FAD-1882B9671546}" type="datetime1">
              <a:rPr lang="en-US" smtClean="0"/>
              <a:pPr/>
              <a:t>7/15/21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53154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5FFBFE-5C08-4E0E-AF38-FB925F0B4D71}" type="datetime1">
              <a:rPr lang="en-US" smtClean="0"/>
              <a:pPr/>
              <a:t>7/15/21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488081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3242C-D747-4ADD-80D8-99421268E3A8}" type="datetime1">
              <a:rPr lang="en-US" smtClean="0"/>
              <a:pPr/>
              <a:t>7/15/21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3137174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6E82007-CDD1-4BCF-B9F4-9D458EFEEFE1}" type="datetime1">
              <a:rPr lang="en-US" smtClean="0"/>
              <a:pPr/>
              <a:t>7/15/21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1248272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34A4F265-CA88-4C30-A9AD-02E6A5184734}" type="datetime1">
              <a:rPr lang="en-US" smtClean="0"/>
              <a:pPr/>
              <a:t>7/15/21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1753373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3823242C-D747-4ADD-80D8-99421268E3A8}" type="datetime1">
              <a:rPr lang="en-US" smtClean="0"/>
              <a:pPr/>
              <a:t>7/15/21</a:t>
            </a:fld>
            <a:endParaRPr lang="en-US" dirty="0"/>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411457102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https://www.fisk.edu/wp-content/uploads/2020/08/Copy-of-Untitled-1.png"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43891200" cy="4800600"/>
          </a:xfrm>
          <a:solidFill>
            <a:srgbClr val="FF0000"/>
          </a:solidFill>
        </p:spPr>
        <p:txBody>
          <a:bodyPr>
            <a:noAutofit/>
          </a:bodyPr>
          <a:lstStyle/>
          <a:p>
            <a:r>
              <a:rPr lang="en-US" sz="10000" dirty="0">
                <a:latin typeface="Impact" panose="020B0806030902050204" pitchFamily="34" charset="0"/>
              </a:rPr>
              <a:t>Cross-curriculum Biology and Mathematics </a:t>
            </a:r>
            <a:br>
              <a:rPr lang="en-US" sz="10000" dirty="0">
                <a:latin typeface="Impact" panose="020B0806030902050204" pitchFamily="34" charset="0"/>
              </a:rPr>
            </a:br>
            <a:r>
              <a:rPr lang="en-US" sz="10000" dirty="0">
                <a:latin typeface="Impact" panose="020B0806030902050204" pitchFamily="34" charset="0"/>
              </a:rPr>
              <a:t>Learning Community Outcomes at an HBCU</a:t>
            </a:r>
            <a:br>
              <a:rPr lang="en-US" sz="12000" dirty="0">
                <a:latin typeface="Impact" panose="020B0806030902050204" pitchFamily="34" charset="0"/>
              </a:rPr>
            </a:br>
            <a:r>
              <a:rPr lang="en-US" sz="6500" dirty="0" err="1">
                <a:latin typeface="Impact" panose="020B0806030902050204" pitchFamily="34" charset="0"/>
              </a:rPr>
              <a:t>Qingxia</a:t>
            </a:r>
            <a:r>
              <a:rPr lang="en-US" sz="6500" dirty="0">
                <a:latin typeface="Impact" panose="020B0806030902050204" pitchFamily="34" charset="0"/>
              </a:rPr>
              <a:t> Li</a:t>
            </a:r>
            <a:r>
              <a:rPr lang="en-US" sz="6500" baseline="30000" dirty="0">
                <a:latin typeface="Impact" panose="020B0806030902050204" pitchFamily="34" charset="0"/>
              </a:rPr>
              <a:t>2</a:t>
            </a:r>
            <a:r>
              <a:rPr lang="en-US" sz="6500" dirty="0">
                <a:latin typeface="Impact" panose="020B0806030902050204" pitchFamily="34" charset="0"/>
              </a:rPr>
              <a:t>, Thomas Gross</a:t>
            </a:r>
            <a:r>
              <a:rPr lang="en-US" sz="6500" baseline="30000" dirty="0">
                <a:latin typeface="Impact" panose="020B0806030902050204" pitchFamily="34" charset="0"/>
              </a:rPr>
              <a:t>1</a:t>
            </a:r>
            <a:r>
              <a:rPr lang="en-US" sz="6500" dirty="0">
                <a:latin typeface="Impact" panose="020B0806030902050204" pitchFamily="34" charset="0"/>
              </a:rPr>
              <a:t>, Patricia McCarroll</a:t>
            </a:r>
            <a:r>
              <a:rPr lang="en-US" sz="6500" baseline="30000" dirty="0">
                <a:latin typeface="Impact" panose="020B0806030902050204" pitchFamily="34" charset="0"/>
              </a:rPr>
              <a:t>2</a:t>
            </a:r>
            <a:r>
              <a:rPr lang="en-US" sz="6500" dirty="0">
                <a:latin typeface="Impact" panose="020B0806030902050204" pitchFamily="34" charset="0"/>
              </a:rPr>
              <a:t>, &amp; Catherine Hines</a:t>
            </a:r>
            <a:r>
              <a:rPr lang="en-US" sz="6500" baseline="30000" dirty="0">
                <a:latin typeface="Impact" panose="020B0806030902050204" pitchFamily="34" charset="0"/>
              </a:rPr>
              <a:t>1</a:t>
            </a:r>
            <a:br>
              <a:rPr lang="en-US" sz="6500" dirty="0">
                <a:latin typeface="Impact" panose="020B0806030902050204" pitchFamily="34" charset="0"/>
              </a:rPr>
            </a:br>
            <a:r>
              <a:rPr lang="en-US" sz="4000" i="1" dirty="0">
                <a:latin typeface="Impact" panose="020B0806030902050204" pitchFamily="34" charset="0"/>
              </a:rPr>
              <a:t>Western  Kentucky University</a:t>
            </a:r>
            <a:r>
              <a:rPr lang="en-US" sz="4000" baseline="30000" dirty="0">
                <a:latin typeface="Impact" panose="020B0806030902050204" pitchFamily="34" charset="0"/>
              </a:rPr>
              <a:t>1</a:t>
            </a:r>
            <a:r>
              <a:rPr lang="en-US" sz="4000" i="1" dirty="0">
                <a:latin typeface="Impact" panose="020B0806030902050204" pitchFamily="34" charset="0"/>
              </a:rPr>
              <a:t>, Fisk university </a:t>
            </a:r>
            <a:r>
              <a:rPr lang="en-US" sz="4000" baseline="30000" dirty="0">
                <a:latin typeface="Impact" panose="020B0806030902050204" pitchFamily="34" charset="0"/>
              </a:rPr>
              <a:t>2</a:t>
            </a:r>
          </a:p>
        </p:txBody>
      </p:sp>
      <p:sp>
        <p:nvSpPr>
          <p:cNvPr id="5" name="TextBox 4"/>
          <p:cNvSpPr txBox="1"/>
          <p:nvPr/>
        </p:nvSpPr>
        <p:spPr>
          <a:xfrm>
            <a:off x="704011" y="4874812"/>
            <a:ext cx="16289142"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wrap="square" lIns="438912" tIns="219456" rIns="438912" bIns="219456" rtlCol="0">
            <a:spAutoFit/>
          </a:bodyPr>
          <a:lstStyle/>
          <a:p>
            <a:pPr algn="ctr"/>
            <a:r>
              <a:rPr lang="en-US" sz="4800" dirty="0">
                <a:solidFill>
                  <a:srgbClr val="FF0000"/>
                </a:solidFill>
                <a:latin typeface="Impact" panose="020B0806030902050204" pitchFamily="34" charset="0"/>
              </a:rPr>
              <a:t>Introduction</a:t>
            </a:r>
          </a:p>
        </p:txBody>
      </p:sp>
      <p:sp>
        <p:nvSpPr>
          <p:cNvPr id="8" name="TextBox 7"/>
          <p:cNvSpPr txBox="1"/>
          <p:nvPr/>
        </p:nvSpPr>
        <p:spPr>
          <a:xfrm>
            <a:off x="704011" y="10835033"/>
            <a:ext cx="16285899"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wrap="square" lIns="438912" tIns="219456" rIns="438912" bIns="219456" rtlCol="0">
            <a:spAutoFit/>
          </a:bodyPr>
          <a:lstStyle/>
          <a:p>
            <a:pPr algn="ctr"/>
            <a:r>
              <a:rPr lang="en-US" sz="4800" dirty="0">
                <a:solidFill>
                  <a:srgbClr val="FF0000"/>
                </a:solidFill>
                <a:latin typeface="Impact" panose="020B0806030902050204" pitchFamily="34" charset="0"/>
              </a:rPr>
              <a:t>Method</a:t>
            </a:r>
          </a:p>
        </p:txBody>
      </p:sp>
      <p:sp>
        <p:nvSpPr>
          <p:cNvPr id="3" name="TextBox 2"/>
          <p:cNvSpPr txBox="1"/>
          <p:nvPr/>
        </p:nvSpPr>
        <p:spPr>
          <a:xfrm>
            <a:off x="704010" y="6031337"/>
            <a:ext cx="16285900" cy="5013680"/>
          </a:xfrm>
          <a:prstGeom prst="rect">
            <a:avLst/>
          </a:prstGeom>
          <a:noFill/>
        </p:spPr>
        <p:txBody>
          <a:bodyPr wrap="square" lIns="438912" tIns="219456" rIns="438912" bIns="219456" rtlCol="0">
            <a:spAutoFit/>
          </a:bodyPr>
          <a:lstStyle/>
          <a:p>
            <a:pPr algn="just"/>
            <a:r>
              <a:rPr lang="en-US" sz="2700" dirty="0"/>
              <a:t>African American students experience attrition from biology majors more than other underrepresented minority groups (URM; NSF, 2019). Peer-led learning communities (PLC; Xu et al., 2018) have the potential to promote successful biology course completion. The performance pyramid is a theoretical framework to improve STEM outcomes for URM students by addressing Knowledge and Skills; Performance Capability; Rewards, Recognition and Incentives; Tools, Environments and Processes; Expectations and Feedback; and Motivation, Values, and Self-efficacy (</a:t>
            </a:r>
            <a:r>
              <a:rPr lang="en-US" sz="2700" dirty="0" err="1"/>
              <a:t>Wedman</a:t>
            </a:r>
            <a:r>
              <a:rPr lang="en-US" sz="2700" dirty="0"/>
              <a:t>, 2010). </a:t>
            </a:r>
          </a:p>
          <a:p>
            <a:pPr algn="just"/>
            <a:r>
              <a:rPr lang="en-US" sz="2700" dirty="0"/>
              <a:t> </a:t>
            </a:r>
          </a:p>
          <a:p>
            <a:pPr algn="just"/>
            <a:r>
              <a:rPr lang="en-US" sz="2700" dirty="0"/>
              <a:t>The purpose is to examine the impact of a performance pyramid based PLC on course knowledge at a Historically Black University (HBCU). We compared PLC students to control group students on pre-post (a) biology course knowledge; (b) college algebra course knowledge; and (c) perceived performance pyramid supports.</a:t>
            </a:r>
          </a:p>
        </p:txBody>
      </p:sp>
      <p:sp>
        <p:nvSpPr>
          <p:cNvPr id="6" name="TextBox 5"/>
          <p:cNvSpPr txBox="1"/>
          <p:nvPr/>
        </p:nvSpPr>
        <p:spPr>
          <a:xfrm>
            <a:off x="704011" y="12016895"/>
            <a:ext cx="16285899" cy="19833122"/>
          </a:xfrm>
          <a:prstGeom prst="rect">
            <a:avLst/>
          </a:prstGeom>
          <a:noFill/>
        </p:spPr>
        <p:txBody>
          <a:bodyPr wrap="square" lIns="438912" tIns="219456" rIns="438912" bIns="219456" rtlCol="0">
            <a:spAutoFit/>
          </a:bodyPr>
          <a:lstStyle/>
          <a:p>
            <a:pPr algn="just"/>
            <a:r>
              <a:rPr lang="en-US" sz="2800" b="1" u="sng" dirty="0"/>
              <a:t>Participants</a:t>
            </a:r>
          </a:p>
          <a:p>
            <a:pPr algn="just"/>
            <a:endParaRPr lang="en-US" sz="2800" b="1" u="sng" dirty="0"/>
          </a:p>
          <a:p>
            <a:pPr algn="just"/>
            <a:r>
              <a:rPr lang="en-US" sz="2800" dirty="0"/>
              <a:t>Participants were 408 undergraduate students from two cohorts recruited through convenience sampling. Most (90%) identified as Black/African-American and female (67%). The mean age was 18.30 years. </a:t>
            </a:r>
          </a:p>
          <a:p>
            <a:pPr algn="just"/>
            <a:endParaRPr lang="en-US" sz="2800" dirty="0"/>
          </a:p>
          <a:p>
            <a:pPr algn="just"/>
            <a:r>
              <a:rPr lang="en-US" sz="2800" b="1" u="sng" dirty="0"/>
              <a:t>Measures</a:t>
            </a:r>
          </a:p>
          <a:p>
            <a:pPr algn="just"/>
            <a:endParaRPr lang="en-US" sz="2800" b="1" u="sng" dirty="0"/>
          </a:p>
          <a:p>
            <a:pPr algn="just"/>
            <a:r>
              <a:rPr lang="en-US" sz="2800" b="1" dirty="0"/>
              <a:t>Biology knowledge</a:t>
            </a:r>
          </a:p>
          <a:p>
            <a:pPr algn="just"/>
            <a:r>
              <a:rPr lang="en-US" sz="2800" dirty="0"/>
              <a:t>A 20-item biology quiz was developed based on the university’s General Biology-I course content. Each Item was worth five points with had a maximum summed score of 100 points. </a:t>
            </a:r>
          </a:p>
          <a:p>
            <a:pPr algn="just"/>
            <a:r>
              <a:rPr lang="en-US" sz="2800" b="1" dirty="0"/>
              <a:t>Algebra knowledge</a:t>
            </a:r>
          </a:p>
          <a:p>
            <a:pPr algn="just"/>
            <a:r>
              <a:rPr lang="en-US" sz="2800" dirty="0"/>
              <a:t>A 20-item algebra quiz was developed based on the university’s College Algebra course content. Each Item was worth five points with had a maximum summed score of 100 points. </a:t>
            </a:r>
          </a:p>
          <a:p>
            <a:pPr algn="just"/>
            <a:r>
              <a:rPr lang="en-US" sz="2800" b="1" dirty="0"/>
              <a:t>Student Support Needs Scale-Augmented (SSNS-A)</a:t>
            </a:r>
          </a:p>
          <a:p>
            <a:pPr algn="just"/>
            <a:r>
              <a:rPr lang="en-US" sz="2800" dirty="0"/>
              <a:t>The SSNS-A has seven performance pyramid related scales: Knowledge; Performance; Motivation; Tools/Environment; Feedback-Procedural Expectations; Feedback-Rewards, Recognition, and Incentives; and Self-efficacy (Gross et al., 2019). Items are rated from 1 = </a:t>
            </a:r>
            <a:r>
              <a:rPr lang="en-US" sz="2800" i="1" dirty="0"/>
              <a:t>strongly disagree </a:t>
            </a:r>
            <a:r>
              <a:rPr lang="en-US" sz="2800" dirty="0"/>
              <a:t>to 6 = </a:t>
            </a:r>
            <a:r>
              <a:rPr lang="en-US" sz="2800" i="1" dirty="0"/>
              <a:t>strongly agree. </a:t>
            </a:r>
            <a:r>
              <a:rPr lang="en-US" sz="2800" dirty="0"/>
              <a:t>Scales’ Cronbach’s alphas ranged from .53 to .92.</a:t>
            </a:r>
          </a:p>
          <a:p>
            <a:pPr algn="just"/>
            <a:endParaRPr lang="en-US" sz="2800" b="1" dirty="0"/>
          </a:p>
          <a:p>
            <a:pPr algn="just"/>
            <a:r>
              <a:rPr lang="en-US" sz="2800" b="1" u="sng" dirty="0"/>
              <a:t>Procedures</a:t>
            </a:r>
          </a:p>
          <a:p>
            <a:pPr algn="just"/>
            <a:endParaRPr lang="en-US" sz="2800" b="1" u="sng" dirty="0"/>
          </a:p>
          <a:p>
            <a:pPr algn="just"/>
            <a:r>
              <a:rPr lang="en-US" sz="2800" b="1" dirty="0"/>
              <a:t>Design</a:t>
            </a:r>
          </a:p>
          <a:p>
            <a:pPr algn="just"/>
            <a:r>
              <a:rPr lang="en-US" sz="2800" dirty="0"/>
              <a:t>A quasi-experimental, pre-post test between groups design was used. For biology outcomes, comparisons were made between a PLC group and a biology control group. For algebra outcomes, comparisons were made between a PLC group and a mathematics control group.  The PLC group was compared to both control groups for performance pyramid support needs. </a:t>
            </a:r>
          </a:p>
          <a:p>
            <a:pPr algn="just"/>
            <a:r>
              <a:rPr lang="en-US" sz="2800" b="1" dirty="0"/>
              <a:t>PLC Group</a:t>
            </a:r>
          </a:p>
          <a:p>
            <a:pPr algn="just"/>
            <a:r>
              <a:rPr lang="en-US" sz="2800" dirty="0"/>
              <a:t>These students (</a:t>
            </a:r>
            <a:r>
              <a:rPr lang="en-US" sz="2800" i="1" dirty="0"/>
              <a:t>n</a:t>
            </a:r>
            <a:r>
              <a:rPr lang="en-US" sz="2800" dirty="0"/>
              <a:t> = 48) concurrently enrolled in the same General Biology-I and College Algebra courses. Students in PLC group were assigned to one of five Peer Partnership Leaders (PPL). Each PPL worked with student groups to complete seven projects that that integrated College Algebra into General Biology-I. Thirty-nine of the students completed the pre- and post-test biology quiz. Thirty-two of the students completed the pre- and post-test algebra quiz. </a:t>
            </a:r>
          </a:p>
          <a:p>
            <a:pPr algn="just"/>
            <a:r>
              <a:rPr lang="en-US" sz="2800" b="1" dirty="0"/>
              <a:t>Biology Control (BC)</a:t>
            </a:r>
          </a:p>
          <a:p>
            <a:pPr algn="just"/>
            <a:r>
              <a:rPr lang="en-US" sz="2800" dirty="0"/>
              <a:t>The BC (</a:t>
            </a:r>
            <a:r>
              <a:rPr lang="en-US" sz="2800" i="1" dirty="0"/>
              <a:t>n</a:t>
            </a:r>
            <a:r>
              <a:rPr lang="en-US" sz="2800" dirty="0"/>
              <a:t> = 144) consisted of students who enrolled in a section of General Biology-I during the fall semester. 96 students completed the pre- and post-test biology quiz. </a:t>
            </a:r>
          </a:p>
          <a:p>
            <a:pPr algn="just"/>
            <a:r>
              <a:rPr lang="en-US" sz="2800" b="1" dirty="0"/>
              <a:t>Mathematics Control (MC)</a:t>
            </a:r>
          </a:p>
          <a:p>
            <a:pPr algn="just"/>
            <a:r>
              <a:rPr lang="en-US" sz="2800" dirty="0"/>
              <a:t>The MC (</a:t>
            </a:r>
            <a:r>
              <a:rPr lang="en-US" sz="2800" i="1" dirty="0"/>
              <a:t>n</a:t>
            </a:r>
            <a:r>
              <a:rPr lang="en-US" sz="2800" dirty="0"/>
              <a:t> = 216) consisted of students, who enrolled in a section of College Algebra during the fall and spring semester of the same academic year. 115 students completed the pre- and post-test mathematics quiz.</a:t>
            </a:r>
          </a:p>
          <a:p>
            <a:pPr algn="just"/>
            <a:r>
              <a:rPr lang="en-US" sz="2800" b="1" dirty="0"/>
              <a:t>Analyses</a:t>
            </a:r>
          </a:p>
          <a:p>
            <a:pPr algn="just"/>
            <a:r>
              <a:rPr lang="en-US" sz="2800" dirty="0"/>
              <a:t>Separate mixed-model analyses of covariance (ANCOVA) were used to compare the PLC group to the BC group for pre-post biology quiz outcomes, and to compare the PLC group to the MC group for pre-post algebra quiz outcomes. The covariates were course instructor and high school GPA. A multivariate analysis of variance (MANOVA) was used to compare the PLC group to the BC and MC groups for pre-post scores on the SSNS-A  scales. </a:t>
            </a:r>
          </a:p>
        </p:txBody>
      </p:sp>
      <p:sp>
        <p:nvSpPr>
          <p:cNvPr id="20" name="TextBox 19"/>
          <p:cNvSpPr txBox="1"/>
          <p:nvPr/>
        </p:nvSpPr>
        <p:spPr>
          <a:xfrm>
            <a:off x="17221201" y="4874812"/>
            <a:ext cx="25984200"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vert="horz" wrap="square" lIns="438912" tIns="219456" rIns="438912" bIns="219456" rtlCol="0" anchor="ctr" anchorCtr="1">
            <a:spAutoFit/>
          </a:bodyPr>
          <a:lstStyle/>
          <a:p>
            <a:pPr algn="ctr"/>
            <a:r>
              <a:rPr lang="en-US" sz="4800" dirty="0">
                <a:solidFill>
                  <a:srgbClr val="FF0000"/>
                </a:solidFill>
                <a:latin typeface="Impact" panose="020B0806030902050204" pitchFamily="34" charset="0"/>
              </a:rPr>
              <a:t>Results</a:t>
            </a:r>
          </a:p>
        </p:txBody>
      </p:sp>
      <p:sp>
        <p:nvSpPr>
          <p:cNvPr id="24" name="TextBox 23"/>
          <p:cNvSpPr txBox="1"/>
          <p:nvPr/>
        </p:nvSpPr>
        <p:spPr>
          <a:xfrm>
            <a:off x="16993154" y="27971177"/>
            <a:ext cx="26212247"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vert="horz" wrap="square" lIns="438912" tIns="219456" rIns="438912" bIns="219456" rtlCol="0" anchor="ctr" anchorCtr="1">
            <a:spAutoFit/>
          </a:bodyPr>
          <a:lstStyle/>
          <a:p>
            <a:pPr algn="ctr"/>
            <a:r>
              <a:rPr lang="en-US" sz="4800" dirty="0">
                <a:solidFill>
                  <a:srgbClr val="FF0000"/>
                </a:solidFill>
                <a:latin typeface="Impact" panose="020B0806030902050204" pitchFamily="34" charset="0"/>
              </a:rPr>
              <a:t>Discussion</a:t>
            </a:r>
          </a:p>
        </p:txBody>
      </p:sp>
      <p:sp>
        <p:nvSpPr>
          <p:cNvPr id="16" name="TextBox 15"/>
          <p:cNvSpPr txBox="1"/>
          <p:nvPr/>
        </p:nvSpPr>
        <p:spPr>
          <a:xfrm>
            <a:off x="16989910" y="29171056"/>
            <a:ext cx="26462039" cy="2400657"/>
          </a:xfrm>
          <a:prstGeom prst="rect">
            <a:avLst/>
          </a:prstGeom>
          <a:noFill/>
        </p:spPr>
        <p:txBody>
          <a:bodyPr wrap="square" rtlCol="0">
            <a:spAutoFit/>
          </a:bodyPr>
          <a:lstStyle/>
          <a:p>
            <a:pPr marL="457200" indent="-457200">
              <a:buFontTx/>
              <a:buChar char="-"/>
            </a:pPr>
            <a:r>
              <a:rPr lang="en-US" sz="3000" dirty="0"/>
              <a:t>The PLC intervention appeared to have benefits for knowledge in biology and algebra. However, there were no group differences in students perceptions of support. </a:t>
            </a:r>
          </a:p>
          <a:p>
            <a:pPr marL="457200" indent="-457200">
              <a:buFontTx/>
              <a:buChar char="-"/>
            </a:pPr>
            <a:r>
              <a:rPr lang="en-US" sz="3000" dirty="0"/>
              <a:t>In biology knowledge, the PLC group had greater post-test scores and greater growth. In algebra knowledge, the PLC group had greater growth than the MC group. </a:t>
            </a:r>
          </a:p>
          <a:p>
            <a:pPr marL="457200" indent="-457200">
              <a:buFontTx/>
              <a:buChar char="-"/>
            </a:pPr>
            <a:r>
              <a:rPr lang="en-US" sz="3000" dirty="0"/>
              <a:t>PLCs could be a viable way for undergraduate biology programs to improve outcomes for majors through connecting mathematical concepts to biology. </a:t>
            </a:r>
          </a:p>
          <a:p>
            <a:pPr marL="457200" indent="-457200">
              <a:buFontTx/>
              <a:buChar char="-"/>
            </a:pPr>
            <a:r>
              <a:rPr lang="en-US" sz="3000" dirty="0"/>
              <a:t>Limitations include attrition in the sample, higher than desired rates of missing data, self-selection of students into the PLC or BC/MC groups, the SSNS-A might not capture changes in students perceptions of performance pyramid supports. </a:t>
            </a:r>
          </a:p>
        </p:txBody>
      </p:sp>
      <p:pic>
        <p:nvPicPr>
          <p:cNvPr id="9" name="Picture 8"/>
          <p:cNvPicPr>
            <a:picLocks noChangeAspect="1"/>
          </p:cNvPicPr>
          <p:nvPr/>
        </p:nvPicPr>
        <p:blipFill rotWithShape="1">
          <a:blip r:embed="rId2"/>
          <a:srcRect l="2549" t="7222" r="4020" b="8230"/>
          <a:stretch/>
        </p:blipFill>
        <p:spPr>
          <a:xfrm>
            <a:off x="704011" y="989335"/>
            <a:ext cx="7495579" cy="2635809"/>
          </a:xfrm>
          <a:prstGeom prst="rect">
            <a:avLst/>
          </a:prstGeom>
        </p:spPr>
      </p:pic>
      <p:sp>
        <p:nvSpPr>
          <p:cNvPr id="104" name="TextBox 103"/>
          <p:cNvSpPr txBox="1"/>
          <p:nvPr/>
        </p:nvSpPr>
        <p:spPr>
          <a:xfrm>
            <a:off x="704011" y="31640033"/>
            <a:ext cx="42685867" cy="1200329"/>
          </a:xfrm>
          <a:prstGeom prst="rect">
            <a:avLst/>
          </a:prstGeom>
          <a:solidFill>
            <a:schemeClr val="tx1">
              <a:lumMod val="85000"/>
              <a:lumOff val="15000"/>
            </a:schemeClr>
          </a:solidFill>
        </p:spPr>
        <p:txBody>
          <a:bodyPr wrap="square" rtlCol="0">
            <a:spAutoFit/>
          </a:bodyPr>
          <a:lstStyle/>
          <a:p>
            <a:pPr defTabSz="914112">
              <a:defRPr/>
            </a:pPr>
            <a:r>
              <a:rPr lang="en-US" sz="2400" b="1" dirty="0">
                <a:solidFill>
                  <a:srgbClr val="FF0000"/>
                </a:solidFill>
              </a:rPr>
              <a:t>American Psychological Association Convention 																															                                       Correspondence may be sent to the first author   August 12-15, 2021  																The project described was supported by National Science Foundation through Grant 1719262.									 			  		  Thomas J. Gross Virtual															The content is solely the responsibility of the authors and does not necessarily represent the official views of the National Science Foundation				                                                              at  thomas.gross@wku.edu</a:t>
            </a:r>
          </a:p>
        </p:txBody>
      </p:sp>
      <mc:AlternateContent xmlns:mc="http://schemas.openxmlformats.org/markup-compatibility/2006" xmlns:a14="http://schemas.microsoft.com/office/drawing/2010/main">
        <mc:Choice Requires="a14">
          <p:sp>
            <p:nvSpPr>
              <p:cNvPr id="4" name="TextBox 3"/>
              <p:cNvSpPr txBox="1"/>
              <p:nvPr/>
            </p:nvSpPr>
            <p:spPr>
              <a:xfrm>
                <a:off x="40383310" y="6137503"/>
                <a:ext cx="3006568" cy="22106693"/>
              </a:xfrm>
              <a:prstGeom prst="rect">
                <a:avLst/>
              </a:prstGeom>
              <a:noFill/>
            </p:spPr>
            <p:txBody>
              <a:bodyPr wrap="square" rtlCol="0">
                <a:spAutoFit/>
              </a:bodyPr>
              <a:lstStyle/>
              <a:p>
                <a:r>
                  <a:rPr lang="en-US" sz="2850" dirty="0"/>
                  <a:t>(a) The results for the biology quiz mixed-model ANCOVA indicated significant differences between groups, </a:t>
                </a:r>
                <a:r>
                  <a:rPr lang="en-US" sz="2850" i="1" dirty="0"/>
                  <a:t>F</a:t>
                </a:r>
                <a:r>
                  <a:rPr lang="en-US" sz="2850" dirty="0"/>
                  <a:t>(1, 131) = 28.83, </a:t>
                </a:r>
                <a:r>
                  <a:rPr lang="en-US" sz="2850" i="1" dirty="0"/>
                  <a:t>p</a:t>
                </a:r>
                <a:r>
                  <a:rPr lang="en-US" sz="2850" dirty="0"/>
                  <a:t> &lt; .001, </a:t>
                </a:r>
                <a14:m>
                  <m:oMath xmlns:m="http://schemas.openxmlformats.org/officeDocument/2006/math">
                    <m:sSubSup>
                      <m:sSubSupPr>
                        <m:ctrlPr>
                          <a:rPr lang="en-US" sz="2850" i="1">
                            <a:latin typeface="Cambria Math" panose="02040503050406030204" pitchFamily="18" charset="0"/>
                          </a:rPr>
                        </m:ctrlPr>
                      </m:sSubSupPr>
                      <m:e>
                        <m:r>
                          <a:rPr lang="en-US" sz="2850" i="1">
                            <a:latin typeface="Cambria Math" panose="02040503050406030204" pitchFamily="18" charset="0"/>
                          </a:rPr>
                          <m:t>𝜂</m:t>
                        </m:r>
                      </m:e>
                      <m:sub>
                        <m:r>
                          <a:rPr lang="en-US" sz="2850" i="1">
                            <a:latin typeface="Cambria Math" panose="02040503050406030204" pitchFamily="18" charset="0"/>
                          </a:rPr>
                          <m:t>𝑝</m:t>
                        </m:r>
                      </m:sub>
                      <m:sup>
                        <m:r>
                          <a:rPr lang="en-US" sz="2850" i="1">
                            <a:latin typeface="Cambria Math" panose="02040503050406030204" pitchFamily="18" charset="0"/>
                          </a:rPr>
                          <m:t>2</m:t>
                        </m:r>
                      </m:sup>
                    </m:sSubSup>
                  </m:oMath>
                </a14:m>
                <a:r>
                  <a:rPr lang="en-US" sz="2850" dirty="0"/>
                  <a:t>= .18. Adjusted means comparisons indicated greater growth for the PLC (</a:t>
                </a:r>
                <a:r>
                  <a:rPr lang="en-US" sz="2850" i="1" dirty="0" err="1"/>
                  <a:t>M</a:t>
                </a:r>
                <a:r>
                  <a:rPr lang="en-US" sz="2850" baseline="-25000" dirty="0" err="1"/>
                  <a:t>Pre</a:t>
                </a:r>
                <a:r>
                  <a:rPr lang="en-US" sz="2850" dirty="0"/>
                  <a:t> = 16.40; </a:t>
                </a:r>
                <a:r>
                  <a:rPr lang="en-US" sz="2850" i="1" dirty="0" err="1"/>
                  <a:t>M</a:t>
                </a:r>
                <a:r>
                  <a:rPr lang="en-US" sz="2850" baseline="-25000" dirty="0" err="1"/>
                  <a:t>Post</a:t>
                </a:r>
                <a:r>
                  <a:rPr lang="en-US" sz="2850" dirty="0"/>
                  <a:t> = 56.22) than the BC group (</a:t>
                </a:r>
                <a:r>
                  <a:rPr lang="en-US" sz="2850" i="1" dirty="0" err="1"/>
                  <a:t>M</a:t>
                </a:r>
                <a:r>
                  <a:rPr lang="en-US" sz="2850" baseline="-25000" dirty="0" err="1"/>
                  <a:t>Pre</a:t>
                </a:r>
                <a:r>
                  <a:rPr lang="en-US" sz="2850" dirty="0"/>
                  <a:t> = 27.09; </a:t>
                </a:r>
                <a:r>
                  <a:rPr lang="en-US" sz="2850" i="1" dirty="0" err="1"/>
                  <a:t>M</a:t>
                </a:r>
                <a:r>
                  <a:rPr lang="en-US" sz="2850" baseline="-25000" dirty="0" err="1"/>
                  <a:t>Post</a:t>
                </a:r>
                <a:r>
                  <a:rPr lang="en-US" sz="2850" dirty="0"/>
                  <a:t> = 44.24), </a:t>
                </a:r>
                <a:r>
                  <a:rPr lang="en-US" sz="2850" i="1" dirty="0"/>
                  <a:t>d</a:t>
                </a:r>
                <a:r>
                  <a:rPr lang="en-US" sz="2850" baseline="-25000" dirty="0"/>
                  <a:t>ppc2</a:t>
                </a:r>
                <a:r>
                  <a:rPr lang="en-US" sz="2850" dirty="0"/>
                  <a:t> = 1.58. See figure 1. </a:t>
                </a:r>
              </a:p>
              <a:p>
                <a:endParaRPr lang="en-US" sz="2850" dirty="0"/>
              </a:p>
              <a:p>
                <a:r>
                  <a:rPr lang="en-US" sz="2850" dirty="0"/>
                  <a:t>(b) The results for the algebra quiz mixed-model ANCOVA indicated significant differences between groups, </a:t>
                </a:r>
                <a:r>
                  <a:rPr lang="en-US" sz="2850" i="1" dirty="0"/>
                  <a:t>F</a:t>
                </a:r>
                <a:r>
                  <a:rPr lang="en-US" sz="2850" dirty="0"/>
                  <a:t>(1, 143) = 17.95, </a:t>
                </a:r>
                <a:r>
                  <a:rPr lang="en-US" sz="2850" i="1" dirty="0"/>
                  <a:t>p</a:t>
                </a:r>
                <a:r>
                  <a:rPr lang="en-US" sz="2850" dirty="0"/>
                  <a:t> &lt; .001, </a:t>
                </a:r>
                <a14:m>
                  <m:oMath xmlns:m="http://schemas.openxmlformats.org/officeDocument/2006/math">
                    <m:sSubSup>
                      <m:sSubSupPr>
                        <m:ctrlPr>
                          <a:rPr lang="en-US" sz="2850" i="1">
                            <a:latin typeface="Cambria Math" panose="02040503050406030204" pitchFamily="18" charset="0"/>
                          </a:rPr>
                        </m:ctrlPr>
                      </m:sSubSupPr>
                      <m:e>
                        <m:r>
                          <a:rPr lang="en-US" sz="2850" i="1">
                            <a:latin typeface="Cambria Math" panose="02040503050406030204" pitchFamily="18" charset="0"/>
                          </a:rPr>
                          <m:t>𝜂</m:t>
                        </m:r>
                      </m:e>
                      <m:sub>
                        <m:r>
                          <a:rPr lang="en-US" sz="2850" i="1">
                            <a:latin typeface="Cambria Math" panose="02040503050406030204" pitchFamily="18" charset="0"/>
                          </a:rPr>
                          <m:t>𝑝</m:t>
                        </m:r>
                      </m:sub>
                      <m:sup>
                        <m:r>
                          <a:rPr lang="en-US" sz="2850" i="1">
                            <a:latin typeface="Cambria Math" panose="02040503050406030204" pitchFamily="18" charset="0"/>
                          </a:rPr>
                          <m:t>2</m:t>
                        </m:r>
                      </m:sup>
                    </m:sSubSup>
                  </m:oMath>
                </a14:m>
                <a:r>
                  <a:rPr lang="en-US" sz="2850" dirty="0"/>
                  <a:t>= .11. Adjusted means comparisons indicated greater growth for the PLC (</a:t>
                </a:r>
                <a:r>
                  <a:rPr lang="en-US" sz="2850" i="1" dirty="0" err="1"/>
                  <a:t>M</a:t>
                </a:r>
                <a:r>
                  <a:rPr lang="en-US" sz="2850" baseline="-25000" dirty="0" err="1"/>
                  <a:t>Pre</a:t>
                </a:r>
                <a:r>
                  <a:rPr lang="en-US" sz="2850" dirty="0"/>
                  <a:t> = 19.84; </a:t>
                </a:r>
                <a:r>
                  <a:rPr lang="en-US" sz="2850" i="1" dirty="0" err="1"/>
                  <a:t>M</a:t>
                </a:r>
                <a:r>
                  <a:rPr lang="en-US" sz="2850" baseline="-25000" dirty="0" err="1"/>
                  <a:t>Post</a:t>
                </a:r>
                <a:r>
                  <a:rPr lang="en-US" sz="2850" dirty="0"/>
                  <a:t> = 71.63) than the MC (</a:t>
                </a:r>
                <a:r>
                  <a:rPr lang="en-US" sz="2850" i="1" dirty="0" err="1"/>
                  <a:t>M</a:t>
                </a:r>
                <a:r>
                  <a:rPr lang="en-US" sz="2850" baseline="-25000" dirty="0" err="1"/>
                  <a:t>Pre</a:t>
                </a:r>
                <a:r>
                  <a:rPr lang="en-US" sz="2850" dirty="0"/>
                  <a:t> = 28.70; </a:t>
                </a:r>
                <a:r>
                  <a:rPr lang="en-US" sz="2850" i="1" dirty="0" err="1"/>
                  <a:t>M</a:t>
                </a:r>
                <a:r>
                  <a:rPr lang="en-US" sz="2850" baseline="-25000" dirty="0" err="1"/>
                  <a:t>Post</a:t>
                </a:r>
                <a:r>
                  <a:rPr lang="en-US" sz="2850" dirty="0"/>
                  <a:t> = 63.11) group, </a:t>
                </a:r>
                <a:r>
                  <a:rPr lang="en-US" sz="2850" i="1" dirty="0"/>
                  <a:t>d</a:t>
                </a:r>
                <a:r>
                  <a:rPr lang="en-US" sz="2850" baseline="-25000" dirty="0"/>
                  <a:t>ppc2</a:t>
                </a:r>
                <a:r>
                  <a:rPr lang="en-US" sz="2850" dirty="0"/>
                  <a:t> = 1.16. See figure 2. </a:t>
                </a:r>
              </a:p>
              <a:p>
                <a:endParaRPr lang="en-US" sz="2850" dirty="0"/>
              </a:p>
              <a:p>
                <a:r>
                  <a:rPr lang="en-US" sz="2850" dirty="0"/>
                  <a:t>(c) The MANOVA for the SSNS-A scales indicated non-significant differences between groups, F(14, 414) = 0.84, p = .629, Wilk’s Λ = .95. </a:t>
                </a:r>
              </a:p>
            </p:txBody>
          </p:sp>
        </mc:Choice>
        <mc:Fallback xmlns="">
          <p:sp>
            <p:nvSpPr>
              <p:cNvPr id="4" name="TextBox 3"/>
              <p:cNvSpPr txBox="1">
                <a:spLocks noRot="1" noChangeAspect="1" noMove="1" noResize="1" noEditPoints="1" noAdjustHandles="1" noChangeArrowheads="1" noChangeShapeType="1" noTextEdit="1"/>
              </p:cNvSpPr>
              <p:nvPr/>
            </p:nvSpPr>
            <p:spPr>
              <a:xfrm>
                <a:off x="40383310" y="6137503"/>
                <a:ext cx="3006568" cy="22106693"/>
              </a:xfrm>
              <a:prstGeom prst="rect">
                <a:avLst/>
              </a:prstGeom>
              <a:blipFill>
                <a:blip r:embed="rId3"/>
                <a:stretch>
                  <a:fillRect l="-4260" t="-276" r="-5274"/>
                </a:stretch>
              </a:blipFill>
            </p:spPr>
            <p:txBody>
              <a:bodyPr/>
              <a:lstStyle/>
              <a:p>
                <a:r>
                  <a:rPr lang="en-US">
                    <a:noFill/>
                  </a:rPr>
                  <a:t> </a:t>
                </a:r>
              </a:p>
            </p:txBody>
          </p:sp>
        </mc:Fallback>
      </mc:AlternateContent>
      <p:pic>
        <p:nvPicPr>
          <p:cNvPr id="10" name="Picture 9"/>
          <p:cNvPicPr>
            <a:picLocks noChangeAspect="1"/>
          </p:cNvPicPr>
          <p:nvPr/>
        </p:nvPicPr>
        <p:blipFill>
          <a:blip r:embed="rId4"/>
          <a:stretch>
            <a:fillRect/>
          </a:stretch>
        </p:blipFill>
        <p:spPr>
          <a:xfrm>
            <a:off x="17217955" y="6054054"/>
            <a:ext cx="23165355" cy="10972800"/>
          </a:xfrm>
          <a:prstGeom prst="rect">
            <a:avLst/>
          </a:prstGeom>
        </p:spPr>
      </p:pic>
      <p:pic>
        <p:nvPicPr>
          <p:cNvPr id="11" name="Picture 10"/>
          <p:cNvPicPr>
            <a:picLocks noChangeAspect="1"/>
          </p:cNvPicPr>
          <p:nvPr/>
        </p:nvPicPr>
        <p:blipFill>
          <a:blip r:embed="rId5"/>
          <a:stretch>
            <a:fillRect/>
          </a:stretch>
        </p:blipFill>
        <p:spPr>
          <a:xfrm>
            <a:off x="17217955" y="16928605"/>
            <a:ext cx="22704910" cy="10975189"/>
          </a:xfrm>
          <a:prstGeom prst="rect">
            <a:avLst/>
          </a:prstGeom>
        </p:spPr>
      </p:pic>
      <p:sp>
        <p:nvSpPr>
          <p:cNvPr id="12" name="TextBox 11"/>
          <p:cNvSpPr txBox="1"/>
          <p:nvPr/>
        </p:nvSpPr>
        <p:spPr>
          <a:xfrm>
            <a:off x="17224443" y="6104145"/>
            <a:ext cx="3733800" cy="861774"/>
          </a:xfrm>
          <a:prstGeom prst="rect">
            <a:avLst/>
          </a:prstGeom>
          <a:noFill/>
        </p:spPr>
        <p:txBody>
          <a:bodyPr wrap="square" rtlCol="0">
            <a:spAutoFit/>
          </a:bodyPr>
          <a:lstStyle/>
          <a:p>
            <a:r>
              <a:rPr lang="en-US" sz="5000" b="1" dirty="0"/>
              <a:t>Figure 1</a:t>
            </a:r>
          </a:p>
        </p:txBody>
      </p:sp>
      <p:sp>
        <p:nvSpPr>
          <p:cNvPr id="18" name="TextBox 17"/>
          <p:cNvSpPr txBox="1"/>
          <p:nvPr/>
        </p:nvSpPr>
        <p:spPr>
          <a:xfrm>
            <a:off x="17224443" y="16928612"/>
            <a:ext cx="3733800" cy="861774"/>
          </a:xfrm>
          <a:prstGeom prst="rect">
            <a:avLst/>
          </a:prstGeom>
          <a:noFill/>
        </p:spPr>
        <p:txBody>
          <a:bodyPr wrap="square" rtlCol="0">
            <a:spAutoFit/>
          </a:bodyPr>
          <a:lstStyle/>
          <a:p>
            <a:r>
              <a:rPr lang="en-US" sz="5000" b="1" dirty="0"/>
              <a:t>Figure 2</a:t>
            </a:r>
          </a:p>
        </p:txBody>
      </p:sp>
      <p:pic>
        <p:nvPicPr>
          <p:cNvPr id="19" name="Picture 2" descr="https://www.fisk.edu/wp-content/uploads/2020/08/Copy-of-Untitled-1.png"/>
          <p:cNvPicPr>
            <a:picLocks noChangeAspect="1" noChangeArrowheads="1"/>
          </p:cNvPicPr>
          <p:nvPr/>
        </p:nvPicPr>
        <p:blipFill>
          <a:blip r:link="rId6">
            <a:extLst>
              <a:ext uri="{28A0092B-C50C-407E-A947-70E740481C1C}">
                <a14:useLocalDpi xmlns:a14="http://schemas.microsoft.com/office/drawing/2010/main" val="0"/>
              </a:ext>
            </a:extLst>
          </a:blip>
          <a:srcRect/>
          <a:stretch>
            <a:fillRect/>
          </a:stretch>
        </p:blipFill>
        <p:spPr bwMode="auto">
          <a:xfrm>
            <a:off x="36747642" y="744054"/>
            <a:ext cx="6350446" cy="3126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88987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2706</TotalTime>
  <Words>1128</Words>
  <Application>Microsoft Macintosh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Cambria Math</vt:lpstr>
      <vt:lpstr>Impact</vt:lpstr>
      <vt:lpstr>Office Theme</vt:lpstr>
      <vt:lpstr>Cross-curriculum Biology and Mathematics  Learning Community Outcomes at an HBCU Qingxia Li2, Thomas Gross1, Patricia McCarroll2, &amp; Catherine Hines1 Western  Kentucky University1, Fisk university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 Practices Related to Adolescent School Delinquency Outcomes Thomas J. Gross1, W. Alex Mason2, Charles Fleming3, &amp; Kevin Haggerty3 1University of Nebraska-Lincoln, 2Boys Town National Research Institute, 3University of Washington</dc:title>
  <dc:creator>Thomas Gross</dc:creator>
  <cp:lastModifiedBy>ve738</cp:lastModifiedBy>
  <cp:revision>360</cp:revision>
  <dcterms:created xsi:type="dcterms:W3CDTF">2015-01-07T17:14:45Z</dcterms:created>
  <dcterms:modified xsi:type="dcterms:W3CDTF">2021-07-15T20:51:15Z</dcterms:modified>
</cp:coreProperties>
</file>