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54"/>
  </p:notesMasterIdLst>
  <p:sldIdLst>
    <p:sldId id="256" r:id="rId2"/>
    <p:sldId id="345" r:id="rId3"/>
    <p:sldId id="269" r:id="rId4"/>
    <p:sldId id="260" r:id="rId5"/>
    <p:sldId id="350" r:id="rId6"/>
    <p:sldId id="346" r:id="rId7"/>
    <p:sldId id="348" r:id="rId8"/>
    <p:sldId id="261" r:id="rId9"/>
    <p:sldId id="340" r:id="rId10"/>
    <p:sldId id="341" r:id="rId11"/>
    <p:sldId id="342" r:id="rId12"/>
    <p:sldId id="353" r:id="rId13"/>
    <p:sldId id="343" r:id="rId14"/>
    <p:sldId id="347" r:id="rId15"/>
    <p:sldId id="356" r:id="rId16"/>
    <p:sldId id="357" r:id="rId17"/>
    <p:sldId id="326" r:id="rId18"/>
    <p:sldId id="358" r:id="rId19"/>
    <p:sldId id="288" r:id="rId20"/>
    <p:sldId id="359" r:id="rId21"/>
    <p:sldId id="324" r:id="rId22"/>
    <p:sldId id="354" r:id="rId23"/>
    <p:sldId id="355" r:id="rId24"/>
    <p:sldId id="360" r:id="rId25"/>
    <p:sldId id="363" r:id="rId26"/>
    <p:sldId id="295" r:id="rId27"/>
    <p:sldId id="364" r:id="rId28"/>
    <p:sldId id="365" r:id="rId29"/>
    <p:sldId id="349" r:id="rId30"/>
    <p:sldId id="292" r:id="rId31"/>
    <p:sldId id="366" r:id="rId32"/>
    <p:sldId id="377" r:id="rId33"/>
    <p:sldId id="361" r:id="rId34"/>
    <p:sldId id="378" r:id="rId35"/>
    <p:sldId id="379" r:id="rId36"/>
    <p:sldId id="380" r:id="rId37"/>
    <p:sldId id="381" r:id="rId38"/>
    <p:sldId id="382" r:id="rId39"/>
    <p:sldId id="385" r:id="rId40"/>
    <p:sldId id="267" r:id="rId41"/>
    <p:sldId id="268" r:id="rId42"/>
    <p:sldId id="384" r:id="rId43"/>
    <p:sldId id="270" r:id="rId44"/>
    <p:sldId id="271" r:id="rId45"/>
    <p:sldId id="275" r:id="rId46"/>
    <p:sldId id="287" r:id="rId47"/>
    <p:sldId id="285" r:id="rId48"/>
    <p:sldId id="272" r:id="rId49"/>
    <p:sldId id="273" r:id="rId50"/>
    <p:sldId id="274" r:id="rId51"/>
    <p:sldId id="283" r:id="rId52"/>
    <p:sldId id="383" r:id="rId53"/>
  </p:sldIdLst>
  <p:sldSz cx="9144000" cy="6858000" type="screen4x3"/>
  <p:notesSz cx="6858000" cy="9144000"/>
  <p:embeddedFontLst>
    <p:embeddedFont>
      <p:font typeface="Calibri" panose="020F0502020204030204" pitchFamily="34" charset="0"/>
      <p:regular r:id="rId55"/>
      <p:bold r:id="rId56"/>
      <p:italic r:id="rId57"/>
      <p:boldItalic r:id="rId58"/>
    </p:embeddedFont>
    <p:embeddedFont>
      <p:font typeface="Open Sans" panose="020B0604020202020204" charset="0"/>
      <p:regular r:id="rId59"/>
      <p:bold r:id="rId60"/>
      <p:italic r:id="rId61"/>
      <p:boldItalic r:id="rId62"/>
    </p:embeddedFont>
    <p:embeddedFont>
      <p:font typeface="PT Sans Narrow" panose="020B0604020202020204" charset="0"/>
      <p:regular r:id="rId63"/>
      <p:bold r:id="rId6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431FAA"/>
    <a:srgbClr val="0F23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ED12888-F84F-4042-BCE2-1CED77C8875D}">
  <a:tblStyle styleId="{EED12888-F84F-4042-BCE2-1CED77C8875D}"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72C0AA23-C1CA-4574-84B8-B8BDFCC59D7B}"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375" autoAdjust="0"/>
    <p:restoredTop sz="94660"/>
  </p:normalViewPr>
  <p:slideViewPr>
    <p:cSldViewPr snapToGrid="0">
      <p:cViewPr varScale="1">
        <p:scale>
          <a:sx n="105" d="100"/>
          <a:sy n="105" d="100"/>
        </p:scale>
        <p:origin x="110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1.fntdata"/><Relationship Id="rId63" Type="http://schemas.openxmlformats.org/officeDocument/2006/relationships/font" Target="fonts/font9.fntdata"/><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4.fntdata"/><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font" Target="fonts/font7.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2.fntdata"/><Relationship Id="rId64" Type="http://schemas.openxmlformats.org/officeDocument/2006/relationships/font" Target="fonts/font10.fntdata"/><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5.fntdata"/><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62"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3.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6.fntdata"/><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53471419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834dacee17_0_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834dacee17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9508600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8273d545b2_0_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8273d545b2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5614598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8273d545b2_0_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8273d545b2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7565017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8273d545b2_0_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8273d545b2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6680093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8273d545b2_0_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8273d545b2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7710806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8273d545b2_0_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8273d545b2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7076128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158750" indent="0">
              <a:buNone/>
            </a:pPr>
            <a:r>
              <a:rPr lang="en-US" dirty="0"/>
              <a:t>When downloaded from PRISM, “normal” are baseline datasets describing average monthly and annual conditions over the most recent three full decades. Here is a map of normal annual mean temperature across the United States.</a:t>
            </a:r>
          </a:p>
        </p:txBody>
      </p:sp>
    </p:spTree>
    <p:extLst>
      <p:ext uri="{BB962C8B-B14F-4D97-AF65-F5344CB8AC3E}">
        <p14:creationId xmlns:p14="http://schemas.microsoft.com/office/powerpoint/2010/main" val="3977884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158750" indent="0">
              <a:buNone/>
            </a:pPr>
            <a:r>
              <a:rPr lang="en-US" dirty="0"/>
              <a:t>The “Recent Years” data are actually the results of models that interpolate the climate at a certain location given the data gathered from a network of climate stations across the United States.</a:t>
            </a:r>
          </a:p>
        </p:txBody>
      </p:sp>
    </p:spTree>
    <p:extLst>
      <p:ext uri="{BB962C8B-B14F-4D97-AF65-F5344CB8AC3E}">
        <p14:creationId xmlns:p14="http://schemas.microsoft.com/office/powerpoint/2010/main" val="24938002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158750" indent="0">
              <a:buNone/>
            </a:pPr>
            <a:r>
              <a:rPr lang="en-US" dirty="0"/>
              <a:t>We can think about climate variables at these two different scales: long-term means and means during the month or year of collection.</a:t>
            </a:r>
          </a:p>
        </p:txBody>
      </p:sp>
    </p:spTree>
    <p:extLst>
      <p:ext uri="{BB962C8B-B14F-4D97-AF65-F5344CB8AC3E}">
        <p14:creationId xmlns:p14="http://schemas.microsoft.com/office/powerpoint/2010/main" val="22429192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158750" indent="0">
              <a:buNone/>
            </a:pPr>
            <a:r>
              <a:rPr lang="en-US" dirty="0"/>
              <a:t>Again, the normal value is the mean over a historical period</a:t>
            </a:r>
          </a:p>
        </p:txBody>
      </p:sp>
    </p:spTree>
    <p:extLst>
      <p:ext uri="{BB962C8B-B14F-4D97-AF65-F5344CB8AC3E}">
        <p14:creationId xmlns:p14="http://schemas.microsoft.com/office/powerpoint/2010/main" val="6452000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8273d545b2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8273d545b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9576345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28871547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158750" indent="0">
              <a:buNone/>
            </a:pPr>
            <a:r>
              <a:rPr lang="en-US" dirty="0"/>
              <a:t>Why do we use climate “anomaly” values? Because using just monthly values does not control for the differences among locations that might affect the timing of these effects.</a:t>
            </a:r>
          </a:p>
        </p:txBody>
      </p:sp>
    </p:spTree>
    <p:extLst>
      <p:ext uri="{BB962C8B-B14F-4D97-AF65-F5344CB8AC3E}">
        <p14:creationId xmlns:p14="http://schemas.microsoft.com/office/powerpoint/2010/main" val="42624086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158750" indent="0">
              <a:buNone/>
            </a:pPr>
            <a:r>
              <a:rPr lang="en-US" dirty="0"/>
              <a:t>In this course, we will use a climate variable that we calculate called the climate “anomaly”. This is the difference between the average climate value at a certain location and the climate value during the year of collection.</a:t>
            </a:r>
          </a:p>
        </p:txBody>
      </p:sp>
    </p:spTree>
    <p:extLst>
      <p:ext uri="{BB962C8B-B14F-4D97-AF65-F5344CB8AC3E}">
        <p14:creationId xmlns:p14="http://schemas.microsoft.com/office/powerpoint/2010/main" val="27571272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158750" indent="0">
              <a:buNone/>
            </a:pPr>
            <a:r>
              <a:rPr lang="en-US" dirty="0"/>
              <a:t>Why do we use climate “anomaly” values? Because using just monthly values does not control for the differences among locations that might affect the timing of these effects.</a:t>
            </a:r>
          </a:p>
        </p:txBody>
      </p:sp>
    </p:spTree>
    <p:extLst>
      <p:ext uri="{BB962C8B-B14F-4D97-AF65-F5344CB8AC3E}">
        <p14:creationId xmlns:p14="http://schemas.microsoft.com/office/powerpoint/2010/main" val="874737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108582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7dabf37afc_0_29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7dabf37afc_0_2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1200"/>
              </a:spcAft>
              <a:buNone/>
            </a:pPr>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359622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359622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822192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158750" indent="0">
              <a:buNone/>
            </a:pPr>
            <a:r>
              <a:rPr lang="en-US" dirty="0"/>
              <a:t>Put names and contact information of the workshop leader and/or assistants. Feel free to add your own icebreaker questions!</a:t>
            </a:r>
          </a:p>
        </p:txBody>
      </p:sp>
    </p:spTree>
    <p:extLst>
      <p:ext uri="{BB962C8B-B14F-4D97-AF65-F5344CB8AC3E}">
        <p14:creationId xmlns:p14="http://schemas.microsoft.com/office/powerpoint/2010/main" val="35724522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8273d545b2_0_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8273d545b2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8273d545b2_0_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8273d545b2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Of the specimens in the U.S., only about 5 million are available on-line.</a:t>
            </a:r>
          </a:p>
        </p:txBody>
      </p:sp>
      <p:sp>
        <p:nvSpPr>
          <p:cNvPr id="4" name="Slide Number Placeholder 3"/>
          <p:cNvSpPr>
            <a:spLocks noGrp="1"/>
          </p:cNvSpPr>
          <p:nvPr>
            <p:ph type="sldNum" sz="quarter" idx="5"/>
          </p:nvPr>
        </p:nvSpPr>
        <p:spPr/>
        <p:txBody>
          <a:bodyPr/>
          <a:lstStyle/>
          <a:p>
            <a:fld id="{E6F6F317-BA32-1746-B0FE-B83639CEAFDA}" type="slidenum">
              <a:rPr lang="en-US" smtClean="0"/>
              <a:t>9</a:t>
            </a:fld>
            <a:endParaRPr lang="en-US" dirty="0"/>
          </a:p>
        </p:txBody>
      </p:sp>
    </p:spTree>
    <p:extLst>
      <p:ext uri="{BB962C8B-B14F-4D97-AF65-F5344CB8AC3E}">
        <p14:creationId xmlns:p14="http://schemas.microsoft.com/office/powerpoint/2010/main" val="4396713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The bad news is that, in most cases, only text from the label is available on-line…that is, we can’t get the corresponding images with which to determine whether a specimen is in flower, and it’s expensive to ship specimens so that they can be physically examined.</a:t>
            </a:r>
          </a:p>
        </p:txBody>
      </p:sp>
      <p:sp>
        <p:nvSpPr>
          <p:cNvPr id="4" name="Slide Number Placeholder 3"/>
          <p:cNvSpPr>
            <a:spLocks noGrp="1"/>
          </p:cNvSpPr>
          <p:nvPr>
            <p:ph type="sldNum" sz="quarter" idx="5"/>
          </p:nvPr>
        </p:nvSpPr>
        <p:spPr/>
        <p:txBody>
          <a:bodyPr/>
          <a:lstStyle/>
          <a:p>
            <a:fld id="{E6F6F317-BA32-1746-B0FE-B83639CEAFDA}" type="slidenum">
              <a:rPr lang="en-US" smtClean="0"/>
              <a:t>10</a:t>
            </a:fld>
            <a:endParaRPr lang="en-US" dirty="0"/>
          </a:p>
        </p:txBody>
      </p:sp>
    </p:spTree>
    <p:extLst>
      <p:ext uri="{BB962C8B-B14F-4D97-AF65-F5344CB8AC3E}">
        <p14:creationId xmlns:p14="http://schemas.microsoft.com/office/powerpoint/2010/main" val="11984981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But the good news is that, with perfect label information, we have what we need </a:t>
            </a:r>
            <a:r>
              <a:rPr lang="en-US" baseline="0" dirty="0"/>
              <a:t>for phenological research</a:t>
            </a:r>
            <a:r>
              <a:rPr lang="en-US" dirty="0"/>
              <a:t>.</a:t>
            </a:r>
          </a:p>
        </p:txBody>
      </p:sp>
      <p:sp>
        <p:nvSpPr>
          <p:cNvPr id="4" name="Slide Number Placeholder 3"/>
          <p:cNvSpPr>
            <a:spLocks noGrp="1"/>
          </p:cNvSpPr>
          <p:nvPr>
            <p:ph type="sldNum" sz="quarter" idx="5"/>
          </p:nvPr>
        </p:nvSpPr>
        <p:spPr/>
        <p:txBody>
          <a:bodyPr/>
          <a:lstStyle/>
          <a:p>
            <a:fld id="{E6F6F317-BA32-1746-B0FE-B83639CEAFDA}" type="slidenum">
              <a:rPr lang="en-US" smtClean="0"/>
              <a:t>11</a:t>
            </a:fld>
            <a:endParaRPr lang="en-US" dirty="0"/>
          </a:p>
        </p:txBody>
      </p:sp>
    </p:spTree>
    <p:extLst>
      <p:ext uri="{BB962C8B-B14F-4D97-AF65-F5344CB8AC3E}">
        <p14:creationId xmlns:p14="http://schemas.microsoft.com/office/powerpoint/2010/main" val="32334726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A </a:t>
            </a:r>
            <a:r>
              <a:rPr lang="en-US" b="1" dirty="0"/>
              <a:t>great</a:t>
            </a:r>
            <a:r>
              <a:rPr lang="en-US" dirty="0"/>
              <a:t> label includes latitude, longitude, the precise date of collection (e.g., June 30, 1998), and the reproductive status of the specimen.</a:t>
            </a:r>
          </a:p>
          <a:p>
            <a:endParaRPr lang="en-US" dirty="0"/>
          </a:p>
          <a:p>
            <a:r>
              <a:rPr lang="en-US" dirty="0"/>
              <a:t>CLICK:  AND, thanks to detailed climate data now available across the U.S., we can use this label information to detect the effect of local climatic conditions on the date of flowering, which can be </a:t>
            </a:r>
            <a:r>
              <a:rPr lang="en-US" b="1" dirty="0"/>
              <a:t>estimated</a:t>
            </a:r>
            <a:r>
              <a:rPr lang="en-US" dirty="0"/>
              <a:t> as the day of the year on which a flowering specimen was collected.</a:t>
            </a:r>
          </a:p>
        </p:txBody>
      </p:sp>
      <p:sp>
        <p:nvSpPr>
          <p:cNvPr id="4" name="Slide Number Placeholder 3"/>
          <p:cNvSpPr>
            <a:spLocks noGrp="1"/>
          </p:cNvSpPr>
          <p:nvPr>
            <p:ph type="sldNum" sz="quarter" idx="5"/>
          </p:nvPr>
        </p:nvSpPr>
        <p:spPr/>
        <p:txBody>
          <a:bodyPr/>
          <a:lstStyle/>
          <a:p>
            <a:fld id="{E6F6F317-BA32-1746-B0FE-B83639CEAFDA}" type="slidenum">
              <a:rPr lang="en-US" smtClean="0"/>
              <a:t>13</a:t>
            </a:fld>
            <a:endParaRPr lang="en-US" dirty="0"/>
          </a:p>
        </p:txBody>
      </p:sp>
    </p:spTree>
    <p:extLst>
      <p:ext uri="{BB962C8B-B14F-4D97-AF65-F5344CB8AC3E}">
        <p14:creationId xmlns:p14="http://schemas.microsoft.com/office/powerpoint/2010/main" val="8273151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cxnSp>
        <p:nvCxnSpPr>
          <p:cNvPr id="10" name="Google Shape;10;p2"/>
          <p:cNvCxnSpPr/>
          <p:nvPr/>
        </p:nvCxnSpPr>
        <p:spPr>
          <a:xfrm>
            <a:off x="7007735" y="4235850"/>
            <a:ext cx="562200" cy="0"/>
          </a:xfrm>
          <a:prstGeom prst="straightConnector1">
            <a:avLst/>
          </a:prstGeom>
          <a:noFill/>
          <a:ln w="76200" cap="flat" cmpd="sng">
            <a:solidFill>
              <a:schemeClr val="lt2"/>
            </a:solidFill>
            <a:prstDash val="solid"/>
            <a:round/>
            <a:headEnd type="none" w="sm" len="sm"/>
            <a:tailEnd type="none" w="sm" len="sm"/>
          </a:ln>
        </p:spPr>
      </p:cxnSp>
      <p:cxnSp>
        <p:nvCxnSpPr>
          <p:cNvPr id="11" name="Google Shape;11;p2"/>
          <p:cNvCxnSpPr/>
          <p:nvPr/>
        </p:nvCxnSpPr>
        <p:spPr>
          <a:xfrm>
            <a:off x="1575035" y="4211002"/>
            <a:ext cx="562200" cy="0"/>
          </a:xfrm>
          <a:prstGeom prst="straightConnector1">
            <a:avLst/>
          </a:prstGeom>
          <a:noFill/>
          <a:ln w="76200" cap="flat" cmpd="sng">
            <a:solidFill>
              <a:schemeClr val="lt2"/>
            </a:solidFill>
            <a:prstDash val="solid"/>
            <a:round/>
            <a:headEnd type="none" w="sm" len="sm"/>
            <a:tailEnd type="none" w="sm" len="sm"/>
          </a:ln>
        </p:spPr>
      </p:cxnSp>
      <p:grpSp>
        <p:nvGrpSpPr>
          <p:cNvPr id="12" name="Google Shape;12;p2"/>
          <p:cNvGrpSpPr/>
          <p:nvPr/>
        </p:nvGrpSpPr>
        <p:grpSpPr>
          <a:xfrm>
            <a:off x="1004144" y="1362666"/>
            <a:ext cx="7136668" cy="203195"/>
            <a:chOff x="1346429" y="1011300"/>
            <a:chExt cx="6452100" cy="152400"/>
          </a:xfrm>
        </p:grpSpPr>
        <p:cxnSp>
          <p:nvCxnSpPr>
            <p:cNvPr id="13" name="Google Shape;13;p2"/>
            <p:cNvCxnSpPr/>
            <p:nvPr/>
          </p:nvCxnSpPr>
          <p:spPr>
            <a:xfrm rot="10800000">
              <a:off x="1346429" y="1011300"/>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14" name="Google Shape;14;p2"/>
            <p:cNvCxnSpPr/>
            <p:nvPr/>
          </p:nvCxnSpPr>
          <p:spPr>
            <a:xfrm rot="10800000">
              <a:off x="1346429" y="1163700"/>
              <a:ext cx="6452100" cy="0"/>
            </a:xfrm>
            <a:prstGeom prst="straightConnector1">
              <a:avLst/>
            </a:prstGeom>
            <a:noFill/>
            <a:ln w="9525" cap="flat" cmpd="sng">
              <a:solidFill>
                <a:schemeClr val="accent3"/>
              </a:solidFill>
              <a:prstDash val="solid"/>
              <a:round/>
              <a:headEnd type="none" w="sm" len="sm"/>
              <a:tailEnd type="none" w="sm" len="sm"/>
            </a:ln>
          </p:spPr>
        </p:cxnSp>
      </p:grpSp>
      <p:grpSp>
        <p:nvGrpSpPr>
          <p:cNvPr id="15" name="Google Shape;15;p2"/>
          <p:cNvGrpSpPr/>
          <p:nvPr/>
        </p:nvGrpSpPr>
        <p:grpSpPr>
          <a:xfrm>
            <a:off x="1004151" y="5292001"/>
            <a:ext cx="7136668" cy="203195"/>
            <a:chOff x="1346435" y="3969088"/>
            <a:chExt cx="6452100" cy="152400"/>
          </a:xfrm>
        </p:grpSpPr>
        <p:cxnSp>
          <p:nvCxnSpPr>
            <p:cNvPr id="16" name="Google Shape;16;p2"/>
            <p:cNvCxnSpPr/>
            <p:nvPr/>
          </p:nvCxnSpPr>
          <p:spPr>
            <a:xfrm>
              <a:off x="1346435" y="4121488"/>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17" name="Google Shape;17;p2"/>
            <p:cNvCxnSpPr/>
            <p:nvPr/>
          </p:nvCxnSpPr>
          <p:spPr>
            <a:xfrm>
              <a:off x="1346435" y="3969088"/>
              <a:ext cx="6452100" cy="0"/>
            </a:xfrm>
            <a:prstGeom prst="straightConnector1">
              <a:avLst/>
            </a:prstGeom>
            <a:noFill/>
            <a:ln w="9525" cap="flat" cmpd="sng">
              <a:solidFill>
                <a:schemeClr val="accent3"/>
              </a:solidFill>
              <a:prstDash val="solid"/>
              <a:round/>
              <a:headEnd type="none" w="sm" len="sm"/>
              <a:tailEnd type="none" w="sm" len="sm"/>
            </a:ln>
          </p:spPr>
        </p:cxnSp>
      </p:grpSp>
      <p:sp>
        <p:nvSpPr>
          <p:cNvPr id="18" name="Google Shape;18;p2"/>
          <p:cNvSpPr txBox="1">
            <a:spLocks noGrp="1"/>
          </p:cNvSpPr>
          <p:nvPr>
            <p:ph type="ctrTitle"/>
          </p:nvPr>
        </p:nvSpPr>
        <p:spPr>
          <a:xfrm>
            <a:off x="1004150" y="2335685"/>
            <a:ext cx="7136700" cy="1363200"/>
          </a:xfrm>
          <a:prstGeom prst="rect">
            <a:avLst/>
          </a:prstGeom>
        </p:spPr>
        <p:txBody>
          <a:bodyPr spcFirstLastPara="1" wrap="square" lIns="91425" tIns="91425" rIns="91425" bIns="91425" anchor="b" anchorCtr="0">
            <a:no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a:endParaRPr/>
          </a:p>
        </p:txBody>
      </p:sp>
      <p:sp>
        <p:nvSpPr>
          <p:cNvPr id="19" name="Google Shape;19;p2"/>
          <p:cNvSpPr txBox="1">
            <a:spLocks noGrp="1"/>
          </p:cNvSpPr>
          <p:nvPr>
            <p:ph type="subTitle" idx="1"/>
          </p:nvPr>
        </p:nvSpPr>
        <p:spPr>
          <a:xfrm>
            <a:off x="2137225" y="3800052"/>
            <a:ext cx="4870500" cy="10569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a:endParaRPr/>
          </a:p>
        </p:txBody>
      </p:sp>
      <p:sp>
        <p:nvSpPr>
          <p:cNvPr id="20" name="Google Shape;20;p2"/>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AA8C5CA-A0BF-2346-98BC-A9D2DB19DF18}" type="datetimeFigureOut">
              <a:rPr lang="en-US" smtClean="0"/>
              <a:t>7/19/2021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DED09AB-1626-244A-93CE-BACDB26E01AA}" type="slidenum">
              <a:rPr lang="en-US" smtClean="0"/>
              <a:t>‹#›</a:t>
            </a:fld>
            <a:endParaRPr lang="en-US" dirty="0"/>
          </a:p>
        </p:txBody>
      </p:sp>
    </p:spTree>
    <p:extLst>
      <p:ext uri="{BB962C8B-B14F-4D97-AF65-F5344CB8AC3E}">
        <p14:creationId xmlns:p14="http://schemas.microsoft.com/office/powerpoint/2010/main" val="28707406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30"/>
        <p:cNvGrpSpPr/>
        <p:nvPr/>
      </p:nvGrpSpPr>
      <p:grpSpPr>
        <a:xfrm>
          <a:off x="0" y="0"/>
          <a:ext cx="0" cy="0"/>
          <a:chOff x="0" y="0"/>
          <a:chExt cx="0" cy="0"/>
        </a:xfrm>
      </p:grpSpPr>
      <p:sp>
        <p:nvSpPr>
          <p:cNvPr id="31" name="Google Shape;31;p5"/>
          <p:cNvSpPr txBox="1">
            <a:spLocks noGrp="1"/>
          </p:cNvSpPr>
          <p:nvPr>
            <p:ph type="title"/>
          </p:nvPr>
        </p:nvSpPr>
        <p:spPr>
          <a:xfrm>
            <a:off x="311700" y="593367"/>
            <a:ext cx="8520600" cy="9432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32" name="Google Shape;32;p5"/>
          <p:cNvSpPr txBox="1">
            <a:spLocks noGrp="1"/>
          </p:cNvSpPr>
          <p:nvPr>
            <p:ph type="body" idx="1"/>
          </p:nvPr>
        </p:nvSpPr>
        <p:spPr>
          <a:xfrm>
            <a:off x="311700" y="1688233"/>
            <a:ext cx="3999900" cy="44037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3" name="Google Shape;33;p5"/>
          <p:cNvSpPr txBox="1">
            <a:spLocks noGrp="1"/>
          </p:cNvSpPr>
          <p:nvPr>
            <p:ph type="body" idx="2"/>
          </p:nvPr>
        </p:nvSpPr>
        <p:spPr>
          <a:xfrm>
            <a:off x="4832400" y="1688233"/>
            <a:ext cx="3999900" cy="44037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4" name="Google Shape;34;p5"/>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extLst>
      <p:ext uri="{BB962C8B-B14F-4D97-AF65-F5344CB8AC3E}">
        <p14:creationId xmlns:p14="http://schemas.microsoft.com/office/powerpoint/2010/main" val="5194351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1"/>
        <p:cNvGrpSpPr/>
        <p:nvPr/>
      </p:nvGrpSpPr>
      <p:grpSpPr>
        <a:xfrm>
          <a:off x="0" y="0"/>
          <a:ext cx="0" cy="0"/>
          <a:chOff x="0" y="0"/>
          <a:chExt cx="0" cy="0"/>
        </a:xfrm>
      </p:grpSpPr>
      <p:sp>
        <p:nvSpPr>
          <p:cNvPr id="22" name="Google Shape;22;p3"/>
          <p:cNvSpPr/>
          <p:nvPr/>
        </p:nvSpPr>
        <p:spPr>
          <a:xfrm>
            <a:off x="-50" y="3429200"/>
            <a:ext cx="9144000" cy="34287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23;p3"/>
          <p:cNvSpPr txBox="1">
            <a:spLocks noGrp="1"/>
          </p:cNvSpPr>
          <p:nvPr>
            <p:ph type="title"/>
          </p:nvPr>
        </p:nvSpPr>
        <p:spPr>
          <a:xfrm>
            <a:off x="311700" y="1086400"/>
            <a:ext cx="8571300" cy="12561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a:lvl1pPr>
            <a:lvl2pPr lvl="1" algn="ctr">
              <a:spcBef>
                <a:spcPts val="0"/>
              </a:spcBef>
              <a:spcAft>
                <a:spcPts val="0"/>
              </a:spcAft>
              <a:buSzPts val="3600"/>
              <a:buNone/>
              <a:defRPr/>
            </a:lvl2pPr>
            <a:lvl3pPr lvl="2" algn="ctr">
              <a:spcBef>
                <a:spcPts val="0"/>
              </a:spcBef>
              <a:spcAft>
                <a:spcPts val="0"/>
              </a:spcAft>
              <a:buSzPts val="3600"/>
              <a:buNone/>
              <a:defRPr/>
            </a:lvl3pPr>
            <a:lvl4pPr lvl="3" algn="ctr">
              <a:spcBef>
                <a:spcPts val="0"/>
              </a:spcBef>
              <a:spcAft>
                <a:spcPts val="0"/>
              </a:spcAft>
              <a:buSzPts val="3600"/>
              <a:buNone/>
              <a:defRPr/>
            </a:lvl4pPr>
            <a:lvl5pPr lvl="4" algn="ctr">
              <a:spcBef>
                <a:spcPts val="0"/>
              </a:spcBef>
              <a:spcAft>
                <a:spcPts val="0"/>
              </a:spcAft>
              <a:buSzPts val="3600"/>
              <a:buNone/>
              <a:defRPr/>
            </a:lvl5pPr>
            <a:lvl6pPr lvl="5" algn="ctr">
              <a:spcBef>
                <a:spcPts val="0"/>
              </a:spcBef>
              <a:spcAft>
                <a:spcPts val="0"/>
              </a:spcAft>
              <a:buSzPts val="3600"/>
              <a:buNone/>
              <a:defRPr/>
            </a:lvl6pPr>
            <a:lvl7pPr lvl="6" algn="ctr">
              <a:spcBef>
                <a:spcPts val="0"/>
              </a:spcBef>
              <a:spcAft>
                <a:spcPts val="0"/>
              </a:spcAft>
              <a:buSzPts val="3600"/>
              <a:buNone/>
              <a:defRPr/>
            </a:lvl7pPr>
            <a:lvl8pPr lvl="7" algn="ctr">
              <a:spcBef>
                <a:spcPts val="0"/>
              </a:spcBef>
              <a:spcAft>
                <a:spcPts val="0"/>
              </a:spcAft>
              <a:buSzPts val="3600"/>
              <a:buNone/>
              <a:defRPr/>
            </a:lvl8pPr>
            <a:lvl9pPr lvl="8" algn="ctr">
              <a:spcBef>
                <a:spcPts val="0"/>
              </a:spcBef>
              <a:spcAft>
                <a:spcPts val="0"/>
              </a:spcAft>
              <a:buSzPts val="3600"/>
              <a:buNone/>
              <a:defRPr/>
            </a:lvl9pPr>
          </a:lstStyle>
          <a:p>
            <a:endParaRPr/>
          </a:p>
        </p:txBody>
      </p:sp>
      <p:sp>
        <p:nvSpPr>
          <p:cNvPr id="24" name="Google Shape;24;p3"/>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5"/>
        <p:cNvGrpSpPr/>
        <p:nvPr/>
      </p:nvGrpSpPr>
      <p:grpSpPr>
        <a:xfrm>
          <a:off x="0" y="0"/>
          <a:ext cx="0" cy="0"/>
          <a:chOff x="0" y="0"/>
          <a:chExt cx="0" cy="0"/>
        </a:xfrm>
      </p:grpSpPr>
      <p:sp>
        <p:nvSpPr>
          <p:cNvPr id="26" name="Google Shape;26;p4"/>
          <p:cNvSpPr/>
          <p:nvPr/>
        </p:nvSpPr>
        <p:spPr>
          <a:xfrm>
            <a:off x="-75" y="6727600"/>
            <a:ext cx="9144000" cy="1305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27;p4"/>
          <p:cNvSpPr txBox="1">
            <a:spLocks noGrp="1"/>
          </p:cNvSpPr>
          <p:nvPr>
            <p:ph type="title"/>
          </p:nvPr>
        </p:nvSpPr>
        <p:spPr>
          <a:xfrm>
            <a:off x="311700" y="593367"/>
            <a:ext cx="8520600" cy="9432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28" name="Google Shape;28;p4"/>
          <p:cNvSpPr txBox="1">
            <a:spLocks noGrp="1"/>
          </p:cNvSpPr>
          <p:nvPr>
            <p:ph type="body" idx="1"/>
          </p:nvPr>
        </p:nvSpPr>
        <p:spPr>
          <a:xfrm>
            <a:off x="311700" y="1688433"/>
            <a:ext cx="8520600" cy="44037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9" name="Google Shape;29;p4"/>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5"/>
        <p:cNvGrpSpPr/>
        <p:nvPr/>
      </p:nvGrpSpPr>
      <p:grpSpPr>
        <a:xfrm>
          <a:off x="0" y="0"/>
          <a:ext cx="0" cy="0"/>
          <a:chOff x="0" y="0"/>
          <a:chExt cx="0" cy="0"/>
        </a:xfrm>
      </p:grpSpPr>
      <p:sp>
        <p:nvSpPr>
          <p:cNvPr id="36" name="Google Shape;36;p6"/>
          <p:cNvSpPr txBox="1">
            <a:spLocks noGrp="1"/>
          </p:cNvSpPr>
          <p:nvPr>
            <p:ph type="title"/>
          </p:nvPr>
        </p:nvSpPr>
        <p:spPr>
          <a:xfrm>
            <a:off x="311700" y="593367"/>
            <a:ext cx="8520600" cy="9432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37" name="Google Shape;37;p6"/>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8"/>
        <p:cNvGrpSpPr/>
        <p:nvPr/>
      </p:nvGrpSpPr>
      <p:grpSpPr>
        <a:xfrm>
          <a:off x="0" y="0"/>
          <a:ext cx="0" cy="0"/>
          <a:chOff x="0" y="0"/>
          <a:chExt cx="0" cy="0"/>
        </a:xfrm>
      </p:grpSpPr>
      <p:sp>
        <p:nvSpPr>
          <p:cNvPr id="39" name="Google Shape;39;p7"/>
          <p:cNvSpPr txBox="1">
            <a:spLocks noGrp="1"/>
          </p:cNvSpPr>
          <p:nvPr>
            <p:ph type="title"/>
          </p:nvPr>
        </p:nvSpPr>
        <p:spPr>
          <a:xfrm>
            <a:off x="311700" y="740800"/>
            <a:ext cx="2808000" cy="1007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0" name="Google Shape;40;p7"/>
          <p:cNvSpPr txBox="1">
            <a:spLocks noGrp="1"/>
          </p:cNvSpPr>
          <p:nvPr>
            <p:ph type="body" idx="1"/>
          </p:nvPr>
        </p:nvSpPr>
        <p:spPr>
          <a:xfrm>
            <a:off x="311700" y="1852800"/>
            <a:ext cx="2808000" cy="42393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41" name="Google Shape;41;p7"/>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6"/>
        </a:solidFill>
        <a:effectLst/>
      </p:bgPr>
    </p:bg>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490250" y="701800"/>
            <a:ext cx="5613600" cy="5454300"/>
          </a:xfrm>
          <a:prstGeom prst="rect">
            <a:avLst/>
          </a:prstGeom>
        </p:spPr>
        <p:txBody>
          <a:bodyPr spcFirstLastPara="1" wrap="square" lIns="91425" tIns="91425" rIns="91425" bIns="91425" anchor="ctr" anchorCtr="0">
            <a:noAutofit/>
          </a:bodyPr>
          <a:lstStyle>
            <a:lvl1pPr lvl="0">
              <a:spcBef>
                <a:spcPts val="0"/>
              </a:spcBef>
              <a:spcAft>
                <a:spcPts val="0"/>
              </a:spcAft>
              <a:buClr>
                <a:schemeClr val="dk2"/>
              </a:buClr>
              <a:buSzPts val="5400"/>
              <a:buNone/>
              <a:defRPr sz="5400" b="0">
                <a:solidFill>
                  <a:schemeClr val="dk2"/>
                </a:solidFill>
              </a:defRPr>
            </a:lvl1pPr>
            <a:lvl2pPr lvl="1">
              <a:spcBef>
                <a:spcPts val="0"/>
              </a:spcBef>
              <a:spcAft>
                <a:spcPts val="0"/>
              </a:spcAft>
              <a:buClr>
                <a:schemeClr val="dk2"/>
              </a:buClr>
              <a:buSzPts val="5400"/>
              <a:buNone/>
              <a:defRPr sz="5400" b="0">
                <a:solidFill>
                  <a:schemeClr val="dk2"/>
                </a:solidFill>
              </a:defRPr>
            </a:lvl2pPr>
            <a:lvl3pPr lvl="2">
              <a:spcBef>
                <a:spcPts val="0"/>
              </a:spcBef>
              <a:spcAft>
                <a:spcPts val="0"/>
              </a:spcAft>
              <a:buClr>
                <a:schemeClr val="dk2"/>
              </a:buClr>
              <a:buSzPts val="5400"/>
              <a:buNone/>
              <a:defRPr sz="5400" b="0">
                <a:solidFill>
                  <a:schemeClr val="dk2"/>
                </a:solidFill>
              </a:defRPr>
            </a:lvl3pPr>
            <a:lvl4pPr lvl="3">
              <a:spcBef>
                <a:spcPts val="0"/>
              </a:spcBef>
              <a:spcAft>
                <a:spcPts val="0"/>
              </a:spcAft>
              <a:buClr>
                <a:schemeClr val="dk2"/>
              </a:buClr>
              <a:buSzPts val="5400"/>
              <a:buNone/>
              <a:defRPr sz="5400" b="0">
                <a:solidFill>
                  <a:schemeClr val="dk2"/>
                </a:solidFill>
              </a:defRPr>
            </a:lvl4pPr>
            <a:lvl5pPr lvl="4">
              <a:spcBef>
                <a:spcPts val="0"/>
              </a:spcBef>
              <a:spcAft>
                <a:spcPts val="0"/>
              </a:spcAft>
              <a:buClr>
                <a:schemeClr val="dk2"/>
              </a:buClr>
              <a:buSzPts val="5400"/>
              <a:buNone/>
              <a:defRPr sz="5400" b="0">
                <a:solidFill>
                  <a:schemeClr val="dk2"/>
                </a:solidFill>
              </a:defRPr>
            </a:lvl5pPr>
            <a:lvl6pPr lvl="5">
              <a:spcBef>
                <a:spcPts val="0"/>
              </a:spcBef>
              <a:spcAft>
                <a:spcPts val="0"/>
              </a:spcAft>
              <a:buClr>
                <a:schemeClr val="dk2"/>
              </a:buClr>
              <a:buSzPts val="5400"/>
              <a:buNone/>
              <a:defRPr sz="5400" b="0">
                <a:solidFill>
                  <a:schemeClr val="dk2"/>
                </a:solidFill>
              </a:defRPr>
            </a:lvl6pPr>
            <a:lvl7pPr lvl="6">
              <a:spcBef>
                <a:spcPts val="0"/>
              </a:spcBef>
              <a:spcAft>
                <a:spcPts val="0"/>
              </a:spcAft>
              <a:buClr>
                <a:schemeClr val="dk2"/>
              </a:buClr>
              <a:buSzPts val="5400"/>
              <a:buNone/>
              <a:defRPr sz="5400" b="0">
                <a:solidFill>
                  <a:schemeClr val="dk2"/>
                </a:solidFill>
              </a:defRPr>
            </a:lvl7pPr>
            <a:lvl8pPr lvl="7">
              <a:spcBef>
                <a:spcPts val="0"/>
              </a:spcBef>
              <a:spcAft>
                <a:spcPts val="0"/>
              </a:spcAft>
              <a:buClr>
                <a:schemeClr val="dk2"/>
              </a:buClr>
              <a:buSzPts val="5400"/>
              <a:buNone/>
              <a:defRPr sz="5400" b="0">
                <a:solidFill>
                  <a:schemeClr val="dk2"/>
                </a:solidFill>
              </a:defRPr>
            </a:lvl8pPr>
            <a:lvl9pPr lvl="8">
              <a:spcBef>
                <a:spcPts val="0"/>
              </a:spcBef>
              <a:spcAft>
                <a:spcPts val="0"/>
              </a:spcAft>
              <a:buClr>
                <a:schemeClr val="dk2"/>
              </a:buClr>
              <a:buSzPts val="5400"/>
              <a:buNone/>
              <a:defRPr sz="5400" b="0">
                <a:solidFill>
                  <a:schemeClr val="dk2"/>
                </a:solidFill>
              </a:defRPr>
            </a:lvl9pPr>
          </a:lstStyle>
          <a:p>
            <a:endParaRPr/>
          </a:p>
        </p:txBody>
      </p:sp>
      <p:sp>
        <p:nvSpPr>
          <p:cNvPr id="44" name="Google Shape;44;p8"/>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5"/>
        <p:cNvGrpSpPr/>
        <p:nvPr/>
      </p:nvGrpSpPr>
      <p:grpSpPr>
        <a:xfrm>
          <a:off x="0" y="0"/>
          <a:ext cx="0" cy="0"/>
          <a:chOff x="0" y="0"/>
          <a:chExt cx="0" cy="0"/>
        </a:xfrm>
      </p:grpSpPr>
      <p:sp>
        <p:nvSpPr>
          <p:cNvPr id="46" name="Google Shape;46;p9"/>
          <p:cNvSpPr/>
          <p:nvPr/>
        </p:nvSpPr>
        <p:spPr>
          <a:xfrm>
            <a:off x="4572000" y="0"/>
            <a:ext cx="4572000" cy="68580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cxnSp>
        <p:nvCxnSpPr>
          <p:cNvPr id="47" name="Google Shape;47;p9"/>
          <p:cNvCxnSpPr/>
          <p:nvPr/>
        </p:nvCxnSpPr>
        <p:spPr>
          <a:xfrm>
            <a:off x="5029675" y="5994000"/>
            <a:ext cx="468300" cy="0"/>
          </a:xfrm>
          <a:prstGeom prst="straightConnector1">
            <a:avLst/>
          </a:prstGeom>
          <a:noFill/>
          <a:ln w="19050" cap="flat" cmpd="sng">
            <a:solidFill>
              <a:schemeClr val="lt1"/>
            </a:solidFill>
            <a:prstDash val="solid"/>
            <a:round/>
            <a:headEnd type="none" w="sm" len="sm"/>
            <a:tailEnd type="none" w="sm" len="sm"/>
          </a:ln>
        </p:spPr>
      </p:cxnSp>
      <p:sp>
        <p:nvSpPr>
          <p:cNvPr id="48" name="Google Shape;48;p9"/>
          <p:cNvSpPr txBox="1">
            <a:spLocks noGrp="1"/>
          </p:cNvSpPr>
          <p:nvPr>
            <p:ph type="title"/>
          </p:nvPr>
        </p:nvSpPr>
        <p:spPr>
          <a:xfrm>
            <a:off x="265500" y="1386233"/>
            <a:ext cx="4045200" cy="2234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9" name="Google Shape;49;p9"/>
          <p:cNvSpPr txBox="1">
            <a:spLocks noGrp="1"/>
          </p:cNvSpPr>
          <p:nvPr>
            <p:ph type="subTitle" idx="1"/>
          </p:nvPr>
        </p:nvSpPr>
        <p:spPr>
          <a:xfrm>
            <a:off x="265500" y="3635833"/>
            <a:ext cx="4045200" cy="16467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0" name="Google Shape;50;p9"/>
          <p:cNvSpPr txBox="1">
            <a:spLocks noGrp="1"/>
          </p:cNvSpPr>
          <p:nvPr>
            <p:ph type="body" idx="2"/>
          </p:nvPr>
        </p:nvSpPr>
        <p:spPr>
          <a:xfrm>
            <a:off x="4939500" y="965600"/>
            <a:ext cx="3837000" cy="49269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51" name="Google Shape;51;p9"/>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2"/>
        <p:cNvGrpSpPr/>
        <p:nvPr/>
      </p:nvGrpSpPr>
      <p:grpSpPr>
        <a:xfrm>
          <a:off x="0" y="0"/>
          <a:ext cx="0" cy="0"/>
          <a:chOff x="0" y="0"/>
          <a:chExt cx="0" cy="0"/>
        </a:xfrm>
      </p:grpSpPr>
      <p:sp>
        <p:nvSpPr>
          <p:cNvPr id="53" name="Google Shape;53;p10"/>
          <p:cNvSpPr txBox="1">
            <a:spLocks noGrp="1"/>
          </p:cNvSpPr>
          <p:nvPr>
            <p:ph type="body" idx="1"/>
          </p:nvPr>
        </p:nvSpPr>
        <p:spPr>
          <a:xfrm>
            <a:off x="311700" y="5640967"/>
            <a:ext cx="5998800" cy="7983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2400"/>
              <a:buFont typeface="PT Sans Narrow"/>
              <a:buNone/>
              <a:defRPr sz="2400">
                <a:latin typeface="PT Sans Narrow"/>
                <a:ea typeface="PT Sans Narrow"/>
                <a:cs typeface="PT Sans Narrow"/>
                <a:sym typeface="PT Sans Narrow"/>
              </a:defRPr>
            </a:lvl1pPr>
          </a:lstStyle>
          <a:p>
            <a:endParaRPr/>
          </a:p>
        </p:txBody>
      </p:sp>
      <p:sp>
        <p:nvSpPr>
          <p:cNvPr id="54" name="Google Shape;54;p10"/>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5"/>
        <p:cNvGrpSpPr/>
        <p:nvPr/>
      </p:nvGrpSpPr>
      <p:grpSpPr>
        <a:xfrm>
          <a:off x="0" y="0"/>
          <a:ext cx="0" cy="0"/>
          <a:chOff x="0" y="0"/>
          <a:chExt cx="0" cy="0"/>
        </a:xfrm>
      </p:grpSpPr>
      <p:sp>
        <p:nvSpPr>
          <p:cNvPr id="56" name="Google Shape;56;p11"/>
          <p:cNvSpPr/>
          <p:nvPr/>
        </p:nvSpPr>
        <p:spPr>
          <a:xfrm>
            <a:off x="-75" y="6727600"/>
            <a:ext cx="9144000" cy="130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57;p11"/>
          <p:cNvSpPr txBox="1">
            <a:spLocks noGrp="1"/>
          </p:cNvSpPr>
          <p:nvPr>
            <p:ph type="title" hasCustomPrompt="1"/>
          </p:nvPr>
        </p:nvSpPr>
        <p:spPr>
          <a:xfrm>
            <a:off x="311700" y="1739800"/>
            <a:ext cx="8520600" cy="20511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3"/>
              </a:buClr>
              <a:buSzPts val="13000"/>
              <a:buNone/>
              <a:defRPr sz="13000">
                <a:solidFill>
                  <a:schemeClr val="accent3"/>
                </a:solidFill>
              </a:defRPr>
            </a:lvl1pPr>
            <a:lvl2pPr lvl="1" algn="ctr">
              <a:spcBef>
                <a:spcPts val="0"/>
              </a:spcBef>
              <a:spcAft>
                <a:spcPts val="0"/>
              </a:spcAft>
              <a:buClr>
                <a:schemeClr val="accent3"/>
              </a:buClr>
              <a:buSzPts val="13000"/>
              <a:buNone/>
              <a:defRPr sz="13000">
                <a:solidFill>
                  <a:schemeClr val="accent3"/>
                </a:solidFill>
              </a:defRPr>
            </a:lvl2pPr>
            <a:lvl3pPr lvl="2" algn="ctr">
              <a:spcBef>
                <a:spcPts val="0"/>
              </a:spcBef>
              <a:spcAft>
                <a:spcPts val="0"/>
              </a:spcAft>
              <a:buClr>
                <a:schemeClr val="accent3"/>
              </a:buClr>
              <a:buSzPts val="13000"/>
              <a:buNone/>
              <a:defRPr sz="13000">
                <a:solidFill>
                  <a:schemeClr val="accent3"/>
                </a:solidFill>
              </a:defRPr>
            </a:lvl3pPr>
            <a:lvl4pPr lvl="3" algn="ctr">
              <a:spcBef>
                <a:spcPts val="0"/>
              </a:spcBef>
              <a:spcAft>
                <a:spcPts val="0"/>
              </a:spcAft>
              <a:buClr>
                <a:schemeClr val="accent3"/>
              </a:buClr>
              <a:buSzPts val="13000"/>
              <a:buNone/>
              <a:defRPr sz="13000">
                <a:solidFill>
                  <a:schemeClr val="accent3"/>
                </a:solidFill>
              </a:defRPr>
            </a:lvl4pPr>
            <a:lvl5pPr lvl="4" algn="ctr">
              <a:spcBef>
                <a:spcPts val="0"/>
              </a:spcBef>
              <a:spcAft>
                <a:spcPts val="0"/>
              </a:spcAft>
              <a:buClr>
                <a:schemeClr val="accent3"/>
              </a:buClr>
              <a:buSzPts val="13000"/>
              <a:buNone/>
              <a:defRPr sz="13000">
                <a:solidFill>
                  <a:schemeClr val="accent3"/>
                </a:solidFill>
              </a:defRPr>
            </a:lvl5pPr>
            <a:lvl6pPr lvl="5" algn="ctr">
              <a:spcBef>
                <a:spcPts val="0"/>
              </a:spcBef>
              <a:spcAft>
                <a:spcPts val="0"/>
              </a:spcAft>
              <a:buClr>
                <a:schemeClr val="accent3"/>
              </a:buClr>
              <a:buSzPts val="13000"/>
              <a:buNone/>
              <a:defRPr sz="13000">
                <a:solidFill>
                  <a:schemeClr val="accent3"/>
                </a:solidFill>
              </a:defRPr>
            </a:lvl6pPr>
            <a:lvl7pPr lvl="6" algn="ctr">
              <a:spcBef>
                <a:spcPts val="0"/>
              </a:spcBef>
              <a:spcAft>
                <a:spcPts val="0"/>
              </a:spcAft>
              <a:buClr>
                <a:schemeClr val="accent3"/>
              </a:buClr>
              <a:buSzPts val="13000"/>
              <a:buNone/>
              <a:defRPr sz="13000">
                <a:solidFill>
                  <a:schemeClr val="accent3"/>
                </a:solidFill>
              </a:defRPr>
            </a:lvl7pPr>
            <a:lvl8pPr lvl="7" algn="ctr">
              <a:spcBef>
                <a:spcPts val="0"/>
              </a:spcBef>
              <a:spcAft>
                <a:spcPts val="0"/>
              </a:spcAft>
              <a:buClr>
                <a:schemeClr val="accent3"/>
              </a:buClr>
              <a:buSzPts val="13000"/>
              <a:buNone/>
              <a:defRPr sz="13000">
                <a:solidFill>
                  <a:schemeClr val="accent3"/>
                </a:solidFill>
              </a:defRPr>
            </a:lvl8pPr>
            <a:lvl9pPr lvl="8" algn="ctr">
              <a:spcBef>
                <a:spcPts val="0"/>
              </a:spcBef>
              <a:spcAft>
                <a:spcPts val="0"/>
              </a:spcAft>
              <a:buClr>
                <a:schemeClr val="accent3"/>
              </a:buClr>
              <a:buSzPts val="13000"/>
              <a:buNone/>
              <a:defRPr sz="13000">
                <a:solidFill>
                  <a:schemeClr val="accent3"/>
                </a:solidFill>
              </a:defRPr>
            </a:lvl9pPr>
          </a:lstStyle>
          <a:p>
            <a:r>
              <a:t>xx%</a:t>
            </a:r>
          </a:p>
        </p:txBody>
      </p:sp>
      <p:sp>
        <p:nvSpPr>
          <p:cNvPr id="58" name="Google Shape;58;p11"/>
          <p:cNvSpPr txBox="1">
            <a:spLocks noGrp="1"/>
          </p:cNvSpPr>
          <p:nvPr>
            <p:ph type="body" idx="1"/>
          </p:nvPr>
        </p:nvSpPr>
        <p:spPr>
          <a:xfrm>
            <a:off x="311700" y="3994200"/>
            <a:ext cx="8520600" cy="14289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9" name="Google Shape;59;p11"/>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tropic">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593367"/>
            <a:ext cx="8520600" cy="9432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1pPr>
            <a:lvl2pPr lvl="1">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2pPr>
            <a:lvl3pPr lvl="2">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3pPr>
            <a:lvl4pPr lvl="3">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4pPr>
            <a:lvl5pPr lvl="4">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5pPr>
            <a:lvl6pPr lvl="5">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6pPr>
            <a:lvl7pPr lvl="6">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7pPr>
            <a:lvl8pPr lvl="7">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8pPr>
            <a:lvl9pPr lvl="8">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9pPr>
          </a:lstStyle>
          <a:p>
            <a:endParaRPr/>
          </a:p>
        </p:txBody>
      </p:sp>
      <p:sp>
        <p:nvSpPr>
          <p:cNvPr id="7" name="Google Shape;7;p1"/>
          <p:cNvSpPr txBox="1">
            <a:spLocks noGrp="1"/>
          </p:cNvSpPr>
          <p:nvPr>
            <p:ph type="body" idx="1"/>
          </p:nvPr>
        </p:nvSpPr>
        <p:spPr>
          <a:xfrm>
            <a:off x="311700" y="1688433"/>
            <a:ext cx="8520600" cy="44037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marL="914400" lvl="1"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marL="1371600" lvl="2"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marL="1828800" lvl="3"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marL="2286000" lvl="4"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marL="2743200" lvl="5"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marL="3200400" lvl="6"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marL="3657600" lvl="7"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marL="4114800" lvl="8" indent="-317500">
              <a:lnSpc>
                <a:spcPct val="115000"/>
              </a:lnSpc>
              <a:spcBef>
                <a:spcPts val="1600"/>
              </a:spcBef>
              <a:spcAft>
                <a:spcPts val="1600"/>
              </a:spcAft>
              <a:buClr>
                <a:schemeClr val="dk2"/>
              </a:buClr>
              <a:buSzPts val="1400"/>
              <a:buFont typeface="Open Sans"/>
              <a:buChar char="■"/>
              <a:defRPr>
                <a:solidFill>
                  <a:schemeClr val="dk2"/>
                </a:solidFill>
                <a:latin typeface="Open Sans"/>
                <a:ea typeface="Open Sans"/>
                <a:cs typeface="Open Sans"/>
                <a:sym typeface="Open Sans"/>
              </a:defRPr>
            </a:lvl9pPr>
          </a:lstStyle>
          <a:p>
            <a:endParaRPr/>
          </a:p>
        </p:txBody>
      </p:sp>
      <p:sp>
        <p:nvSpPr>
          <p:cNvPr id="8" name="Google Shape;8;p1"/>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Open Sans"/>
                <a:ea typeface="Open Sans"/>
                <a:cs typeface="Open Sans"/>
                <a:sym typeface="Open Sans"/>
              </a:defRPr>
            </a:lvl1pPr>
            <a:lvl2pPr lvl="1" algn="r">
              <a:buNone/>
              <a:defRPr sz="1000">
                <a:solidFill>
                  <a:schemeClr val="dk2"/>
                </a:solidFill>
                <a:latin typeface="Open Sans"/>
                <a:ea typeface="Open Sans"/>
                <a:cs typeface="Open Sans"/>
                <a:sym typeface="Open Sans"/>
              </a:defRPr>
            </a:lvl2pPr>
            <a:lvl3pPr lvl="2" algn="r">
              <a:buNone/>
              <a:defRPr sz="1000">
                <a:solidFill>
                  <a:schemeClr val="dk2"/>
                </a:solidFill>
                <a:latin typeface="Open Sans"/>
                <a:ea typeface="Open Sans"/>
                <a:cs typeface="Open Sans"/>
                <a:sym typeface="Open Sans"/>
              </a:defRPr>
            </a:lvl3pPr>
            <a:lvl4pPr lvl="3" algn="r">
              <a:buNone/>
              <a:defRPr sz="1000">
                <a:solidFill>
                  <a:schemeClr val="dk2"/>
                </a:solidFill>
                <a:latin typeface="Open Sans"/>
                <a:ea typeface="Open Sans"/>
                <a:cs typeface="Open Sans"/>
                <a:sym typeface="Open Sans"/>
              </a:defRPr>
            </a:lvl4pPr>
            <a:lvl5pPr lvl="4" algn="r">
              <a:buNone/>
              <a:defRPr sz="1000">
                <a:solidFill>
                  <a:schemeClr val="dk2"/>
                </a:solidFill>
                <a:latin typeface="Open Sans"/>
                <a:ea typeface="Open Sans"/>
                <a:cs typeface="Open Sans"/>
                <a:sym typeface="Open Sans"/>
              </a:defRPr>
            </a:lvl5pPr>
            <a:lvl6pPr lvl="5" algn="r">
              <a:buNone/>
              <a:defRPr sz="1000">
                <a:solidFill>
                  <a:schemeClr val="dk2"/>
                </a:solidFill>
                <a:latin typeface="Open Sans"/>
                <a:ea typeface="Open Sans"/>
                <a:cs typeface="Open Sans"/>
                <a:sym typeface="Open Sans"/>
              </a:defRPr>
            </a:lvl6pPr>
            <a:lvl7pPr lvl="6" algn="r">
              <a:buNone/>
              <a:defRPr sz="1000">
                <a:solidFill>
                  <a:schemeClr val="dk2"/>
                </a:solidFill>
                <a:latin typeface="Open Sans"/>
                <a:ea typeface="Open Sans"/>
                <a:cs typeface="Open Sans"/>
                <a:sym typeface="Open Sans"/>
              </a:defRPr>
            </a:lvl7pPr>
            <a:lvl8pPr lvl="7" algn="r">
              <a:buNone/>
              <a:defRPr sz="1000">
                <a:solidFill>
                  <a:schemeClr val="dk2"/>
                </a:solidFill>
                <a:latin typeface="Open Sans"/>
                <a:ea typeface="Open Sans"/>
                <a:cs typeface="Open Sans"/>
                <a:sym typeface="Open Sans"/>
              </a:defRPr>
            </a:lvl8pPr>
            <a:lvl9pPr lvl="8" algn="r">
              <a:buNone/>
              <a:defRPr sz="1000">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10.xml"/><Relationship Id="rId5" Type="http://schemas.openxmlformats.org/officeDocument/2006/relationships/image" Target="../media/image6.jpg"/><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 Id="rId4" Type="http://schemas.openxmlformats.org/officeDocument/2006/relationships/hyperlink" Target="https://prism.oregonstate.edu/"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11.xml"/><Relationship Id="rId4" Type="http://schemas.openxmlformats.org/officeDocument/2006/relationships/hyperlink" Target="https://www.ncdc.noaa.gov/cag/"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11.xml"/><Relationship Id="rId4" Type="http://schemas.openxmlformats.org/officeDocument/2006/relationships/hyperlink" Target="https://www.ncdc.noaa.gov/cag/"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11.xml"/><Relationship Id="rId4" Type="http://schemas.openxmlformats.org/officeDocument/2006/relationships/hyperlink" Target="https://www.ncdc.noaa.gov/cag/"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11.xml"/><Relationship Id="rId4" Type="http://schemas.openxmlformats.org/officeDocument/2006/relationships/hyperlink" Target="https://www.ncdc.noaa.gov/cag/"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3.jpg"/></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10.xml"/><Relationship Id="rId5" Type="http://schemas.openxmlformats.org/officeDocument/2006/relationships/image" Target="../media/image6.jpg"/><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3"/>
          <p:cNvSpPr txBox="1">
            <a:spLocks noGrp="1"/>
          </p:cNvSpPr>
          <p:nvPr>
            <p:ph type="ctrTitle"/>
          </p:nvPr>
        </p:nvSpPr>
        <p:spPr>
          <a:xfrm>
            <a:off x="1003650" y="2234565"/>
            <a:ext cx="7136700" cy="1363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Welcome!</a:t>
            </a:r>
            <a:endParaRPr dirty="0"/>
          </a:p>
        </p:txBody>
      </p:sp>
      <p:sp>
        <p:nvSpPr>
          <p:cNvPr id="67" name="Google Shape;67;p13"/>
          <p:cNvSpPr txBox="1">
            <a:spLocks noGrp="1"/>
          </p:cNvSpPr>
          <p:nvPr>
            <p:ph type="subTitle" idx="1"/>
          </p:nvPr>
        </p:nvSpPr>
        <p:spPr>
          <a:xfrm>
            <a:off x="2136750" y="3683544"/>
            <a:ext cx="4870500" cy="1261188"/>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Exploring the phenology of California plants using herbarium specimens</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HerbariumSheetfrom188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739" y="2646459"/>
            <a:ext cx="2753717" cy="4126875"/>
          </a:xfrm>
          <a:prstGeom prst="rect">
            <a:avLst/>
          </a:prstGeom>
        </p:spPr>
      </p:pic>
      <p:pic>
        <p:nvPicPr>
          <p:cNvPr id="4" name="Picture 3" descr="images.duckduckgo.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15725" y="2646459"/>
            <a:ext cx="2726267" cy="4089401"/>
          </a:xfrm>
          <a:prstGeom prst="rect">
            <a:avLst/>
          </a:prstGeom>
        </p:spPr>
      </p:pic>
      <p:pic>
        <p:nvPicPr>
          <p:cNvPr id="7" name="Picture 6" descr="images.duckduckgo.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05321" y="2646459"/>
            <a:ext cx="2847845" cy="4089401"/>
          </a:xfrm>
          <a:prstGeom prst="rect">
            <a:avLst/>
          </a:prstGeom>
        </p:spPr>
      </p:pic>
      <p:sp>
        <p:nvSpPr>
          <p:cNvPr id="8" name="Rectangle 7"/>
          <p:cNvSpPr/>
          <p:nvPr/>
        </p:nvSpPr>
        <p:spPr>
          <a:xfrm>
            <a:off x="1860964" y="5952066"/>
            <a:ext cx="1068492" cy="601134"/>
          </a:xfrm>
          <a:prstGeom prst="rect">
            <a:avLst/>
          </a:prstGeom>
          <a:no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p:cNvSpPr/>
          <p:nvPr/>
        </p:nvSpPr>
        <p:spPr>
          <a:xfrm>
            <a:off x="4680365" y="5626098"/>
            <a:ext cx="1068492" cy="1028702"/>
          </a:xfrm>
          <a:prstGeom prst="rect">
            <a:avLst/>
          </a:prstGeom>
          <a:no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ectangle 10"/>
          <p:cNvSpPr/>
          <p:nvPr/>
        </p:nvSpPr>
        <p:spPr>
          <a:xfrm>
            <a:off x="7364298" y="6038849"/>
            <a:ext cx="1488867" cy="697011"/>
          </a:xfrm>
          <a:prstGeom prst="rect">
            <a:avLst/>
          </a:prstGeom>
          <a:no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0AD3B8E1-5743-AD46-8BC9-D8D298A1F2C3}"/>
              </a:ext>
            </a:extLst>
          </p:cNvPr>
          <p:cNvSpPr txBox="1"/>
          <p:nvPr/>
        </p:nvSpPr>
        <p:spPr>
          <a:xfrm>
            <a:off x="450352" y="1239474"/>
            <a:ext cx="8057012" cy="830997"/>
          </a:xfrm>
          <a:prstGeom prst="rect">
            <a:avLst/>
          </a:prstGeom>
          <a:noFill/>
          <a:ln w="38100" cmpd="sng">
            <a:noFill/>
          </a:ln>
        </p:spPr>
        <p:txBody>
          <a:bodyPr wrap="square" rtlCol="0">
            <a:spAutoFit/>
          </a:bodyPr>
          <a:lstStyle/>
          <a:p>
            <a:pPr algn="ctr"/>
            <a:r>
              <a:rPr lang="en-US" sz="2400" dirty="0">
                <a:latin typeface="Open Sans" panose="020B0604020202020204" charset="0"/>
                <a:ea typeface="Open Sans" panose="020B0604020202020204" charset="0"/>
                <a:cs typeface="Open Sans" panose="020B0604020202020204" charset="0"/>
              </a:rPr>
              <a:t>In many cases, only information from the </a:t>
            </a:r>
            <a:r>
              <a:rPr lang="en-US" sz="2400" b="1" dirty="0">
                <a:latin typeface="Open Sans" panose="020B0604020202020204" charset="0"/>
                <a:ea typeface="Open Sans" panose="020B0604020202020204" charset="0"/>
                <a:cs typeface="Open Sans" panose="020B0604020202020204" charset="0"/>
              </a:rPr>
              <a:t>label</a:t>
            </a:r>
            <a:r>
              <a:rPr lang="en-US" sz="2400" dirty="0">
                <a:latin typeface="Open Sans" panose="020B0604020202020204" charset="0"/>
                <a:ea typeface="Open Sans" panose="020B0604020202020204" charset="0"/>
                <a:cs typeface="Open Sans" panose="020B0604020202020204" charset="0"/>
              </a:rPr>
              <a:t> is available on-line. The images aren’t always available.</a:t>
            </a:r>
          </a:p>
        </p:txBody>
      </p:sp>
      <p:sp>
        <p:nvSpPr>
          <p:cNvPr id="12" name="Title 1">
            <a:extLst>
              <a:ext uri="{FF2B5EF4-FFF2-40B4-BE49-F238E27FC236}">
                <a16:creationId xmlns:a16="http://schemas.microsoft.com/office/drawing/2014/main" id="{BCA806EA-323A-4016-A5E2-5C9E1BEDAD0F}"/>
              </a:ext>
            </a:extLst>
          </p:cNvPr>
          <p:cNvSpPr txBox="1">
            <a:spLocks/>
          </p:cNvSpPr>
          <p:nvPr/>
        </p:nvSpPr>
        <p:spPr>
          <a:xfrm>
            <a:off x="118872" y="393192"/>
            <a:ext cx="9144000" cy="69701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1pPr>
            <a:lvl2pPr marR="0" lvl="1"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2pPr>
            <a:lvl3pPr marR="0" lvl="2"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3pPr>
            <a:lvl4pPr marR="0" lvl="3"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4pPr>
            <a:lvl5pPr marR="0" lvl="4"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5pPr>
            <a:lvl6pPr marR="0" lvl="5"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6pPr>
            <a:lvl7pPr marR="0" lvl="6"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7pPr>
            <a:lvl8pPr marR="0" lvl="7"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8pPr>
            <a:lvl9pPr marR="0" lvl="8"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9pPr>
          </a:lstStyle>
          <a:p>
            <a:r>
              <a:rPr lang="en-US"/>
              <a:t>Herbarium specimens</a:t>
            </a:r>
            <a:endParaRPr lang="en-US" dirty="0"/>
          </a:p>
        </p:txBody>
      </p:sp>
      <p:sp>
        <p:nvSpPr>
          <p:cNvPr id="13" name="TextBox 12">
            <a:extLst>
              <a:ext uri="{FF2B5EF4-FFF2-40B4-BE49-F238E27FC236}">
                <a16:creationId xmlns:a16="http://schemas.microsoft.com/office/drawing/2014/main" id="{3BD2A12D-64A1-4BF2-B836-38143CF5F57E}"/>
              </a:ext>
            </a:extLst>
          </p:cNvPr>
          <p:cNvSpPr txBox="1"/>
          <p:nvPr/>
        </p:nvSpPr>
        <p:spPr>
          <a:xfrm>
            <a:off x="8015165" y="18288"/>
            <a:ext cx="1128835" cy="261610"/>
          </a:xfrm>
          <a:prstGeom prst="rect">
            <a:avLst/>
          </a:prstGeom>
          <a:noFill/>
        </p:spPr>
        <p:txBody>
          <a:bodyPr wrap="none" rtlCol="0">
            <a:spAutoFit/>
          </a:bodyPr>
          <a:lstStyle/>
          <a:p>
            <a:r>
              <a:rPr lang="en-US" sz="1100" dirty="0">
                <a:latin typeface="Open Sans" panose="020B0604020202020204" charset="0"/>
                <a:ea typeface="Open Sans" panose="020B0604020202020204" charset="0"/>
                <a:cs typeface="Open Sans" panose="020B0604020202020204" charset="0"/>
              </a:rPr>
              <a:t>2. Background</a:t>
            </a:r>
          </a:p>
        </p:txBody>
      </p:sp>
    </p:spTree>
    <p:extLst>
      <p:ext uri="{BB962C8B-B14F-4D97-AF65-F5344CB8AC3E}">
        <p14:creationId xmlns:p14="http://schemas.microsoft.com/office/powerpoint/2010/main" val="36225703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5471" y="101598"/>
            <a:ext cx="8426246" cy="1574802"/>
          </a:xfrm>
          <a:ln>
            <a:noFill/>
          </a:ln>
        </p:spPr>
        <p:txBody>
          <a:bodyPr/>
          <a:lstStyle/>
          <a:p>
            <a:r>
              <a:rPr lang="en-US" sz="3200" dirty="0"/>
              <a:t>For many species, specimens are collected in the field when they’re flowering, because the flowers are needed to identify the species. </a:t>
            </a:r>
          </a:p>
        </p:txBody>
      </p:sp>
      <p:cxnSp>
        <p:nvCxnSpPr>
          <p:cNvPr id="5" name="Straight Connector 4"/>
          <p:cNvCxnSpPr/>
          <p:nvPr/>
        </p:nvCxnSpPr>
        <p:spPr>
          <a:xfrm flipV="1">
            <a:off x="0" y="1752595"/>
            <a:ext cx="9144000" cy="33866"/>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8" name="Picture 7" descr="images.duckduck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8641" y="2209799"/>
            <a:ext cx="4158866" cy="4126875"/>
          </a:xfrm>
          <a:prstGeom prst="rect">
            <a:avLst/>
          </a:prstGeom>
        </p:spPr>
      </p:pic>
      <p:grpSp>
        <p:nvGrpSpPr>
          <p:cNvPr id="4" name="Group 3">
            <a:extLst>
              <a:ext uri="{FF2B5EF4-FFF2-40B4-BE49-F238E27FC236}">
                <a16:creationId xmlns:a16="http://schemas.microsoft.com/office/drawing/2014/main" id="{B3F6F1B4-ADB9-C443-BB85-72E24BF2F51B}"/>
              </a:ext>
            </a:extLst>
          </p:cNvPr>
          <p:cNvGrpSpPr/>
          <p:nvPr/>
        </p:nvGrpSpPr>
        <p:grpSpPr>
          <a:xfrm>
            <a:off x="423983" y="2450579"/>
            <a:ext cx="3581401" cy="3946509"/>
            <a:chOff x="423983" y="2450579"/>
            <a:chExt cx="3581401" cy="3946509"/>
          </a:xfrm>
        </p:grpSpPr>
        <p:sp>
          <p:nvSpPr>
            <p:cNvPr id="9" name="TextBox 8"/>
            <p:cNvSpPr txBox="1"/>
            <p:nvPr/>
          </p:nvSpPr>
          <p:spPr>
            <a:xfrm>
              <a:off x="423983" y="2450579"/>
              <a:ext cx="3581401" cy="1631216"/>
            </a:xfrm>
            <a:prstGeom prst="rect">
              <a:avLst/>
            </a:prstGeom>
            <a:noFill/>
            <a:ln w="38100" cmpd="sng">
              <a:noFill/>
            </a:ln>
          </p:spPr>
          <p:txBody>
            <a:bodyPr wrap="square" rtlCol="0">
              <a:spAutoFit/>
            </a:bodyPr>
            <a:lstStyle/>
            <a:p>
              <a:pPr algn="ctr"/>
              <a:r>
                <a:rPr lang="en-US" sz="2000" dirty="0">
                  <a:latin typeface="Open Sans" panose="020B0604020202020204" charset="0"/>
                  <a:ea typeface="Open Sans" panose="020B0604020202020204" charset="0"/>
                  <a:cs typeface="Open Sans" panose="020B0604020202020204" charset="0"/>
                </a:rPr>
                <a:t>A perfect label = a treasure trove of information that can be used to detect the effect of climate on phenology</a:t>
              </a:r>
            </a:p>
          </p:txBody>
        </p:sp>
        <p:pic>
          <p:nvPicPr>
            <p:cNvPr id="3" name="Picture 2" descr="images.duckduckgo.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5286" y="4407421"/>
              <a:ext cx="2278796" cy="1989667"/>
            </a:xfrm>
            <a:prstGeom prst="rect">
              <a:avLst/>
            </a:prstGeom>
            <a:ln>
              <a:noFill/>
            </a:ln>
          </p:spPr>
        </p:pic>
      </p:grpSp>
      <p:sp>
        <p:nvSpPr>
          <p:cNvPr id="10" name="TextBox 9">
            <a:extLst>
              <a:ext uri="{FF2B5EF4-FFF2-40B4-BE49-F238E27FC236}">
                <a16:creationId xmlns:a16="http://schemas.microsoft.com/office/drawing/2014/main" id="{FE65641E-6177-4E55-9E33-F0CC51FBD5D5}"/>
              </a:ext>
            </a:extLst>
          </p:cNvPr>
          <p:cNvSpPr txBox="1"/>
          <p:nvPr/>
        </p:nvSpPr>
        <p:spPr>
          <a:xfrm>
            <a:off x="0" y="6473952"/>
            <a:ext cx="1128835" cy="261610"/>
          </a:xfrm>
          <a:prstGeom prst="rect">
            <a:avLst/>
          </a:prstGeom>
          <a:noFill/>
        </p:spPr>
        <p:txBody>
          <a:bodyPr wrap="none" rtlCol="0">
            <a:spAutoFit/>
          </a:bodyPr>
          <a:lstStyle/>
          <a:p>
            <a:r>
              <a:rPr lang="en-US" sz="1100" dirty="0">
                <a:latin typeface="Open Sans" panose="020B0604020202020204" charset="0"/>
                <a:ea typeface="Open Sans" panose="020B0604020202020204" charset="0"/>
                <a:cs typeface="Open Sans" panose="020B0604020202020204" charset="0"/>
              </a:rPr>
              <a:t>2. Background</a:t>
            </a:r>
          </a:p>
        </p:txBody>
      </p:sp>
    </p:spTree>
    <p:extLst>
      <p:ext uri="{BB962C8B-B14F-4D97-AF65-F5344CB8AC3E}">
        <p14:creationId xmlns:p14="http://schemas.microsoft.com/office/powerpoint/2010/main" val="2866205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69395-932D-47EE-BEEC-99AACC5A41E6}"/>
              </a:ext>
            </a:extLst>
          </p:cNvPr>
          <p:cNvSpPr>
            <a:spLocks noGrp="1"/>
          </p:cNvSpPr>
          <p:nvPr>
            <p:ph type="title"/>
          </p:nvPr>
        </p:nvSpPr>
        <p:spPr/>
        <p:txBody>
          <a:bodyPr/>
          <a:lstStyle/>
          <a:p>
            <a:r>
              <a:rPr lang="en-US" dirty="0"/>
              <a:t>Why herbarium specimens for phenology?</a:t>
            </a:r>
          </a:p>
        </p:txBody>
      </p:sp>
      <p:sp>
        <p:nvSpPr>
          <p:cNvPr id="4" name="TextBox 3">
            <a:extLst>
              <a:ext uri="{FF2B5EF4-FFF2-40B4-BE49-F238E27FC236}">
                <a16:creationId xmlns:a16="http://schemas.microsoft.com/office/drawing/2014/main" id="{B656A22F-C594-4618-87AD-AA15341D3433}"/>
              </a:ext>
            </a:extLst>
          </p:cNvPr>
          <p:cNvSpPr txBox="1"/>
          <p:nvPr/>
        </p:nvSpPr>
        <p:spPr>
          <a:xfrm>
            <a:off x="0" y="6473952"/>
            <a:ext cx="1128835" cy="261610"/>
          </a:xfrm>
          <a:prstGeom prst="rect">
            <a:avLst/>
          </a:prstGeom>
          <a:noFill/>
        </p:spPr>
        <p:txBody>
          <a:bodyPr wrap="none" rtlCol="0">
            <a:spAutoFit/>
          </a:bodyPr>
          <a:lstStyle/>
          <a:p>
            <a:r>
              <a:rPr lang="en-US" sz="1100" dirty="0">
                <a:latin typeface="Open Sans" panose="020B0604020202020204" charset="0"/>
                <a:ea typeface="Open Sans" panose="020B0604020202020204" charset="0"/>
                <a:cs typeface="Open Sans" panose="020B0604020202020204" charset="0"/>
              </a:rPr>
              <a:t>2. Background</a:t>
            </a:r>
          </a:p>
        </p:txBody>
      </p:sp>
    </p:spTree>
    <p:extLst>
      <p:ext uri="{BB962C8B-B14F-4D97-AF65-F5344CB8AC3E}">
        <p14:creationId xmlns:p14="http://schemas.microsoft.com/office/powerpoint/2010/main" val="35678311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images.duckduck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8641" y="2209799"/>
            <a:ext cx="4158866" cy="4126875"/>
          </a:xfrm>
          <a:prstGeom prst="rect">
            <a:avLst/>
          </a:prstGeom>
        </p:spPr>
      </p:pic>
      <p:sp>
        <p:nvSpPr>
          <p:cNvPr id="3" name="Rectangle 2"/>
          <p:cNvSpPr/>
          <p:nvPr/>
        </p:nvSpPr>
        <p:spPr>
          <a:xfrm>
            <a:off x="4358641" y="4936066"/>
            <a:ext cx="2355426" cy="237067"/>
          </a:xfrm>
          <a:prstGeom prst="rect">
            <a:avLst/>
          </a:prstGeom>
          <a:noFill/>
          <a:ln w="38100"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p:nvSpPr>
        <p:spPr>
          <a:xfrm>
            <a:off x="6162081" y="5477934"/>
            <a:ext cx="2355426" cy="237067"/>
          </a:xfrm>
          <a:prstGeom prst="rect">
            <a:avLst/>
          </a:prstGeom>
          <a:noFill/>
          <a:ln w="38100"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p:cNvSpPr/>
          <p:nvPr/>
        </p:nvSpPr>
        <p:spPr>
          <a:xfrm>
            <a:off x="6841067" y="6036734"/>
            <a:ext cx="1676440" cy="237067"/>
          </a:xfrm>
          <a:prstGeom prst="rect">
            <a:avLst/>
          </a:prstGeom>
          <a:noFill/>
          <a:ln w="38100"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Rectangle 3"/>
          <p:cNvSpPr/>
          <p:nvPr/>
        </p:nvSpPr>
        <p:spPr>
          <a:xfrm>
            <a:off x="321734" y="3219100"/>
            <a:ext cx="3518746" cy="1169551"/>
          </a:xfrm>
          <a:prstGeom prst="rect">
            <a:avLst/>
          </a:prstGeom>
          <a:ln w="38100" cmpd="sng">
            <a:solidFill>
              <a:schemeClr val="accent1"/>
            </a:solidFill>
          </a:ln>
        </p:spPr>
        <p:txBody>
          <a:bodyPr wrap="square">
            <a:spAutoFit/>
          </a:bodyPr>
          <a:lstStyle/>
          <a:p>
            <a:pPr algn="ctr"/>
            <a:r>
              <a:rPr lang="en-US" b="1" dirty="0">
                <a:latin typeface="Open Sans" panose="020B0604020202020204" charset="0"/>
                <a:ea typeface="Open Sans" panose="020B0604020202020204" charset="0"/>
                <a:cs typeface="Open Sans" panose="020B0604020202020204" charset="0"/>
              </a:rPr>
              <a:t>Thanks to detailed climate data available online, we can use this label information to detect the effect of historical or current climatic conditions on flowering time</a:t>
            </a:r>
          </a:p>
        </p:txBody>
      </p:sp>
      <p:sp>
        <p:nvSpPr>
          <p:cNvPr id="13" name="Title 1">
            <a:extLst>
              <a:ext uri="{FF2B5EF4-FFF2-40B4-BE49-F238E27FC236}">
                <a16:creationId xmlns:a16="http://schemas.microsoft.com/office/drawing/2014/main" id="{A8B341CA-B8E0-814D-B5F3-D00DF166AE6F}"/>
              </a:ext>
            </a:extLst>
          </p:cNvPr>
          <p:cNvSpPr>
            <a:spLocks noGrp="1"/>
          </p:cNvSpPr>
          <p:nvPr>
            <p:ph type="title"/>
          </p:nvPr>
        </p:nvSpPr>
        <p:spPr>
          <a:xfrm>
            <a:off x="321734" y="275602"/>
            <a:ext cx="8822266" cy="1400798"/>
          </a:xfrm>
          <a:ln>
            <a:noFill/>
          </a:ln>
        </p:spPr>
        <p:txBody>
          <a:bodyPr/>
          <a:lstStyle/>
          <a:p>
            <a:r>
              <a:rPr lang="en-US" dirty="0"/>
              <a:t>Information needed for phenological research is available on herbarium specimen labels.</a:t>
            </a:r>
          </a:p>
        </p:txBody>
      </p:sp>
      <p:cxnSp>
        <p:nvCxnSpPr>
          <p:cNvPr id="12" name="Straight Connector 11">
            <a:extLst>
              <a:ext uri="{FF2B5EF4-FFF2-40B4-BE49-F238E27FC236}">
                <a16:creationId xmlns:a16="http://schemas.microsoft.com/office/drawing/2014/main" id="{7DAD1D46-6C51-4EEA-AAB3-B4FE473231E2}"/>
              </a:ext>
            </a:extLst>
          </p:cNvPr>
          <p:cNvCxnSpPr/>
          <p:nvPr/>
        </p:nvCxnSpPr>
        <p:spPr>
          <a:xfrm flipV="1">
            <a:off x="0" y="1752595"/>
            <a:ext cx="9144000" cy="33866"/>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E2AA0043-CD7E-4AC2-BB30-BFD8FF5061FA}"/>
              </a:ext>
            </a:extLst>
          </p:cNvPr>
          <p:cNvSpPr txBox="1"/>
          <p:nvPr/>
        </p:nvSpPr>
        <p:spPr>
          <a:xfrm>
            <a:off x="0" y="6473952"/>
            <a:ext cx="1128835" cy="261610"/>
          </a:xfrm>
          <a:prstGeom prst="rect">
            <a:avLst/>
          </a:prstGeom>
          <a:noFill/>
        </p:spPr>
        <p:txBody>
          <a:bodyPr wrap="none" rtlCol="0">
            <a:spAutoFit/>
          </a:bodyPr>
          <a:lstStyle/>
          <a:p>
            <a:r>
              <a:rPr lang="en-US" sz="1100" dirty="0">
                <a:latin typeface="Open Sans" panose="020B0604020202020204" charset="0"/>
                <a:ea typeface="Open Sans" panose="020B0604020202020204" charset="0"/>
                <a:cs typeface="Open Sans" panose="020B0604020202020204" charset="0"/>
              </a:rPr>
              <a:t>2. Background</a:t>
            </a:r>
          </a:p>
        </p:txBody>
      </p:sp>
    </p:spTree>
    <p:extLst>
      <p:ext uri="{BB962C8B-B14F-4D97-AF65-F5344CB8AC3E}">
        <p14:creationId xmlns:p14="http://schemas.microsoft.com/office/powerpoint/2010/main" val="2645449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A8A80-8FC1-4BA9-A25F-D18EF5AFE372}"/>
              </a:ext>
            </a:extLst>
          </p:cNvPr>
          <p:cNvSpPr>
            <a:spLocks noGrp="1"/>
          </p:cNvSpPr>
          <p:nvPr>
            <p:ph type="title"/>
          </p:nvPr>
        </p:nvSpPr>
        <p:spPr/>
        <p:txBody>
          <a:bodyPr/>
          <a:lstStyle/>
          <a:p>
            <a:r>
              <a:rPr lang="en-US" dirty="0"/>
              <a:t>The timing of phenological events can depend on many variables</a:t>
            </a:r>
          </a:p>
        </p:txBody>
      </p:sp>
      <p:sp>
        <p:nvSpPr>
          <p:cNvPr id="3" name="Text Placeholder 2">
            <a:extLst>
              <a:ext uri="{FF2B5EF4-FFF2-40B4-BE49-F238E27FC236}">
                <a16:creationId xmlns:a16="http://schemas.microsoft.com/office/drawing/2014/main" id="{F2BF6D65-C93B-4C0A-B4FF-F89D8B2A83B7}"/>
              </a:ext>
            </a:extLst>
          </p:cNvPr>
          <p:cNvSpPr>
            <a:spLocks noGrp="1"/>
          </p:cNvSpPr>
          <p:nvPr>
            <p:ph type="body" idx="1"/>
          </p:nvPr>
        </p:nvSpPr>
        <p:spPr>
          <a:xfrm>
            <a:off x="311700" y="1993391"/>
            <a:ext cx="8520600" cy="4098741"/>
          </a:xfrm>
        </p:spPr>
        <p:txBody>
          <a:bodyPr/>
          <a:lstStyle/>
          <a:p>
            <a:r>
              <a:rPr lang="en-US" b="1" dirty="0">
                <a:solidFill>
                  <a:srgbClr val="000000"/>
                </a:solidFill>
              </a:rPr>
              <a:t>Plants often cue into abiotic factors to determine when phenological events will occur</a:t>
            </a:r>
          </a:p>
          <a:p>
            <a:r>
              <a:rPr lang="en-US" b="1" dirty="0">
                <a:solidFill>
                  <a:srgbClr val="000000"/>
                </a:solidFill>
              </a:rPr>
              <a:t>Examples:</a:t>
            </a:r>
          </a:p>
          <a:p>
            <a:pPr lvl="1">
              <a:spcBef>
                <a:spcPts val="0"/>
              </a:spcBef>
            </a:pPr>
            <a:r>
              <a:rPr lang="en-US" b="1" dirty="0">
                <a:solidFill>
                  <a:srgbClr val="000000"/>
                </a:solidFill>
              </a:rPr>
              <a:t>Temperature</a:t>
            </a:r>
          </a:p>
          <a:p>
            <a:pPr lvl="1">
              <a:spcBef>
                <a:spcPts val="0"/>
              </a:spcBef>
            </a:pPr>
            <a:r>
              <a:rPr lang="en-US" b="1" dirty="0">
                <a:solidFill>
                  <a:srgbClr val="000000"/>
                </a:solidFill>
              </a:rPr>
              <a:t>Precipitation</a:t>
            </a:r>
          </a:p>
          <a:p>
            <a:pPr lvl="1">
              <a:spcBef>
                <a:spcPts val="0"/>
              </a:spcBef>
            </a:pPr>
            <a:r>
              <a:rPr lang="en-US" b="1" dirty="0">
                <a:solidFill>
                  <a:srgbClr val="000000"/>
                </a:solidFill>
              </a:rPr>
              <a:t>Disturbance</a:t>
            </a:r>
          </a:p>
          <a:p>
            <a:pPr lvl="1">
              <a:spcBef>
                <a:spcPts val="0"/>
              </a:spcBef>
            </a:pPr>
            <a:r>
              <a:rPr lang="en-US" b="1" dirty="0">
                <a:solidFill>
                  <a:srgbClr val="000000"/>
                </a:solidFill>
              </a:rPr>
              <a:t>Photoperiod (daylength)</a:t>
            </a:r>
          </a:p>
          <a:p>
            <a:r>
              <a:rPr lang="en-US" b="1" dirty="0">
                <a:solidFill>
                  <a:srgbClr val="000000"/>
                </a:solidFill>
              </a:rPr>
              <a:t>The timing of phenological events can differ depending on a plant’s: species, elevation, latitude, genetics, etc.</a:t>
            </a:r>
          </a:p>
          <a:p>
            <a:pPr lvl="1"/>
            <a:endParaRPr lang="en-US" b="1" dirty="0">
              <a:solidFill>
                <a:srgbClr val="000000"/>
              </a:solidFill>
            </a:endParaRPr>
          </a:p>
        </p:txBody>
      </p:sp>
      <p:sp>
        <p:nvSpPr>
          <p:cNvPr id="4" name="TextBox 3">
            <a:extLst>
              <a:ext uri="{FF2B5EF4-FFF2-40B4-BE49-F238E27FC236}">
                <a16:creationId xmlns:a16="http://schemas.microsoft.com/office/drawing/2014/main" id="{B9950E44-A447-4AB4-A1D1-4DCE501CE178}"/>
              </a:ext>
            </a:extLst>
          </p:cNvPr>
          <p:cNvSpPr txBox="1"/>
          <p:nvPr/>
        </p:nvSpPr>
        <p:spPr>
          <a:xfrm>
            <a:off x="0" y="6473952"/>
            <a:ext cx="1128835" cy="261610"/>
          </a:xfrm>
          <a:prstGeom prst="rect">
            <a:avLst/>
          </a:prstGeom>
          <a:noFill/>
        </p:spPr>
        <p:txBody>
          <a:bodyPr wrap="none" rtlCol="0">
            <a:spAutoFit/>
          </a:bodyPr>
          <a:lstStyle/>
          <a:p>
            <a:r>
              <a:rPr lang="en-US" sz="1100" dirty="0">
                <a:latin typeface="Open Sans" panose="020B0604020202020204" charset="0"/>
                <a:ea typeface="Open Sans" panose="020B0604020202020204" charset="0"/>
                <a:cs typeface="Open Sans" panose="020B0604020202020204" charset="0"/>
              </a:rPr>
              <a:t>2. Background</a:t>
            </a:r>
          </a:p>
        </p:txBody>
      </p:sp>
    </p:spTree>
    <p:extLst>
      <p:ext uri="{BB962C8B-B14F-4D97-AF65-F5344CB8AC3E}">
        <p14:creationId xmlns:p14="http://schemas.microsoft.com/office/powerpoint/2010/main" val="30218106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247F6-BB32-49B8-8B7F-3D4F9C00E61E}"/>
              </a:ext>
            </a:extLst>
          </p:cNvPr>
          <p:cNvSpPr>
            <a:spLocks noGrp="1"/>
          </p:cNvSpPr>
          <p:nvPr>
            <p:ph type="title"/>
          </p:nvPr>
        </p:nvSpPr>
        <p:spPr/>
        <p:txBody>
          <a:bodyPr/>
          <a:lstStyle/>
          <a:p>
            <a:r>
              <a:rPr lang="en-US" dirty="0"/>
              <a:t>Goal of this workshop</a:t>
            </a:r>
          </a:p>
        </p:txBody>
      </p:sp>
      <p:sp>
        <p:nvSpPr>
          <p:cNvPr id="3" name="Text Placeholder 2">
            <a:extLst>
              <a:ext uri="{FF2B5EF4-FFF2-40B4-BE49-F238E27FC236}">
                <a16:creationId xmlns:a16="http://schemas.microsoft.com/office/drawing/2014/main" id="{B1868721-EF4D-4DCC-8FBC-60C7BA033DCD}"/>
              </a:ext>
            </a:extLst>
          </p:cNvPr>
          <p:cNvSpPr>
            <a:spLocks noGrp="1"/>
          </p:cNvSpPr>
          <p:nvPr>
            <p:ph type="body" idx="1"/>
          </p:nvPr>
        </p:nvSpPr>
        <p:spPr/>
        <p:txBody>
          <a:bodyPr/>
          <a:lstStyle/>
          <a:p>
            <a:r>
              <a:rPr lang="en-US" b="1" dirty="0">
                <a:solidFill>
                  <a:srgbClr val="000000"/>
                </a:solidFill>
              </a:rPr>
              <a:t>Explore how a species of California plant responds phenologically to a certain climate variable</a:t>
            </a:r>
          </a:p>
        </p:txBody>
      </p:sp>
      <p:sp>
        <p:nvSpPr>
          <p:cNvPr id="4" name="TextBox 3">
            <a:extLst>
              <a:ext uri="{FF2B5EF4-FFF2-40B4-BE49-F238E27FC236}">
                <a16:creationId xmlns:a16="http://schemas.microsoft.com/office/drawing/2014/main" id="{02061EE0-5F4B-4BA4-B53F-85A64198EBBF}"/>
              </a:ext>
            </a:extLst>
          </p:cNvPr>
          <p:cNvSpPr txBox="1"/>
          <p:nvPr/>
        </p:nvSpPr>
        <p:spPr>
          <a:xfrm>
            <a:off x="0" y="6473952"/>
            <a:ext cx="1128835" cy="261610"/>
          </a:xfrm>
          <a:prstGeom prst="rect">
            <a:avLst/>
          </a:prstGeom>
          <a:noFill/>
        </p:spPr>
        <p:txBody>
          <a:bodyPr wrap="none" rtlCol="0">
            <a:spAutoFit/>
          </a:bodyPr>
          <a:lstStyle/>
          <a:p>
            <a:r>
              <a:rPr lang="en-US" sz="1100" dirty="0">
                <a:latin typeface="Open Sans" panose="020B0604020202020204" charset="0"/>
                <a:ea typeface="Open Sans" panose="020B0604020202020204" charset="0"/>
                <a:cs typeface="Open Sans" panose="020B0604020202020204" charset="0"/>
              </a:rPr>
              <a:t>2. Background</a:t>
            </a:r>
          </a:p>
        </p:txBody>
      </p:sp>
    </p:spTree>
    <p:extLst>
      <p:ext uri="{BB962C8B-B14F-4D97-AF65-F5344CB8AC3E}">
        <p14:creationId xmlns:p14="http://schemas.microsoft.com/office/powerpoint/2010/main" val="25455249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247F6-BB32-49B8-8B7F-3D4F9C00E61E}"/>
              </a:ext>
            </a:extLst>
          </p:cNvPr>
          <p:cNvSpPr>
            <a:spLocks noGrp="1"/>
          </p:cNvSpPr>
          <p:nvPr>
            <p:ph type="title"/>
          </p:nvPr>
        </p:nvSpPr>
        <p:spPr/>
        <p:txBody>
          <a:bodyPr/>
          <a:lstStyle/>
          <a:p>
            <a:r>
              <a:rPr lang="en-US" dirty="0"/>
              <a:t>Goal of this workshop</a:t>
            </a:r>
          </a:p>
        </p:txBody>
      </p:sp>
      <p:sp>
        <p:nvSpPr>
          <p:cNvPr id="3" name="Text Placeholder 2">
            <a:extLst>
              <a:ext uri="{FF2B5EF4-FFF2-40B4-BE49-F238E27FC236}">
                <a16:creationId xmlns:a16="http://schemas.microsoft.com/office/drawing/2014/main" id="{B1868721-EF4D-4DCC-8FBC-60C7BA033DCD}"/>
              </a:ext>
            </a:extLst>
          </p:cNvPr>
          <p:cNvSpPr>
            <a:spLocks noGrp="1"/>
          </p:cNvSpPr>
          <p:nvPr>
            <p:ph type="body" idx="1"/>
          </p:nvPr>
        </p:nvSpPr>
        <p:spPr/>
        <p:txBody>
          <a:bodyPr/>
          <a:lstStyle/>
          <a:p>
            <a:r>
              <a:rPr lang="en-US" b="1" dirty="0">
                <a:solidFill>
                  <a:srgbClr val="000000"/>
                </a:solidFill>
              </a:rPr>
              <a:t>Explore how a species of California plant responds phenologically to a certain climate variable</a:t>
            </a:r>
          </a:p>
          <a:p>
            <a:r>
              <a:rPr lang="en-US" dirty="0">
                <a:solidFill>
                  <a:srgbClr val="000000"/>
                </a:solidFill>
              </a:rPr>
              <a:t>You choose:</a:t>
            </a:r>
          </a:p>
          <a:p>
            <a:pPr lvl="1">
              <a:lnSpc>
                <a:spcPct val="100000"/>
              </a:lnSpc>
            </a:pPr>
            <a:r>
              <a:rPr lang="en-US" sz="1800" b="1" dirty="0">
                <a:solidFill>
                  <a:srgbClr val="000000"/>
                </a:solidFill>
              </a:rPr>
              <a:t>Species</a:t>
            </a:r>
          </a:p>
          <a:p>
            <a:pPr lvl="1">
              <a:lnSpc>
                <a:spcPct val="100000"/>
              </a:lnSpc>
            </a:pPr>
            <a:r>
              <a:rPr lang="en-US" sz="1800" b="1" dirty="0">
                <a:solidFill>
                  <a:srgbClr val="000000"/>
                </a:solidFill>
              </a:rPr>
              <a:t>Phenological event (e.g., flowering vs. fruiting)</a:t>
            </a:r>
          </a:p>
          <a:p>
            <a:pPr lvl="1">
              <a:lnSpc>
                <a:spcPct val="100000"/>
              </a:lnSpc>
            </a:pPr>
            <a:r>
              <a:rPr lang="en-US" sz="1800" b="1" dirty="0">
                <a:solidFill>
                  <a:srgbClr val="000000"/>
                </a:solidFill>
              </a:rPr>
              <a:t>Climate variable</a:t>
            </a:r>
          </a:p>
        </p:txBody>
      </p:sp>
      <p:sp>
        <p:nvSpPr>
          <p:cNvPr id="4" name="TextBox 3">
            <a:extLst>
              <a:ext uri="{FF2B5EF4-FFF2-40B4-BE49-F238E27FC236}">
                <a16:creationId xmlns:a16="http://schemas.microsoft.com/office/drawing/2014/main" id="{6177D4CA-87ED-4F12-BFF1-8ADAFAED1EB9}"/>
              </a:ext>
            </a:extLst>
          </p:cNvPr>
          <p:cNvSpPr txBox="1"/>
          <p:nvPr/>
        </p:nvSpPr>
        <p:spPr>
          <a:xfrm>
            <a:off x="0" y="6473952"/>
            <a:ext cx="1128835" cy="261610"/>
          </a:xfrm>
          <a:prstGeom prst="rect">
            <a:avLst/>
          </a:prstGeom>
          <a:noFill/>
        </p:spPr>
        <p:txBody>
          <a:bodyPr wrap="none" rtlCol="0">
            <a:spAutoFit/>
          </a:bodyPr>
          <a:lstStyle/>
          <a:p>
            <a:r>
              <a:rPr lang="en-US" sz="1100" dirty="0">
                <a:latin typeface="Open Sans" panose="020B0604020202020204" charset="0"/>
                <a:ea typeface="Open Sans" panose="020B0604020202020204" charset="0"/>
                <a:cs typeface="Open Sans" panose="020B0604020202020204" charset="0"/>
              </a:rPr>
              <a:t>2. Background</a:t>
            </a:r>
          </a:p>
        </p:txBody>
      </p:sp>
    </p:spTree>
    <p:extLst>
      <p:ext uri="{BB962C8B-B14F-4D97-AF65-F5344CB8AC3E}">
        <p14:creationId xmlns:p14="http://schemas.microsoft.com/office/powerpoint/2010/main" val="1151149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1" name="Google Shape;131;p23"/>
          <p:cNvSpPr txBox="1">
            <a:spLocks noGrp="1"/>
          </p:cNvSpPr>
          <p:nvPr>
            <p:ph type="body" idx="1"/>
          </p:nvPr>
        </p:nvSpPr>
        <p:spPr>
          <a:xfrm>
            <a:off x="311700" y="1688433"/>
            <a:ext cx="8520600" cy="4403700"/>
          </a:xfrm>
          <a:prstGeom prst="rect">
            <a:avLst/>
          </a:prstGeom>
        </p:spPr>
        <p:txBody>
          <a:bodyPr spcFirstLastPara="1" wrap="square" lIns="91425" tIns="91425" rIns="91425" bIns="91425" anchor="t" anchorCtr="0">
            <a:noAutofit/>
          </a:bodyPr>
          <a:lstStyle/>
          <a:p>
            <a:pPr marL="0" lvl="0" indent="0">
              <a:spcAft>
                <a:spcPts val="1600"/>
              </a:spcAft>
              <a:buNone/>
            </a:pPr>
            <a:r>
              <a:rPr lang="en-US" dirty="0">
                <a:solidFill>
                  <a:srgbClr val="000000"/>
                </a:solidFill>
              </a:rPr>
              <a:t>How does </a:t>
            </a:r>
            <a:r>
              <a:rPr lang="en-US" b="1" dirty="0">
                <a:solidFill>
                  <a:srgbClr val="0F23E8"/>
                </a:solidFill>
              </a:rPr>
              <a:t>climate</a:t>
            </a:r>
            <a:r>
              <a:rPr lang="en-US" b="1" dirty="0"/>
              <a:t> </a:t>
            </a:r>
            <a:r>
              <a:rPr lang="en-US" dirty="0">
                <a:solidFill>
                  <a:srgbClr val="000000"/>
                </a:solidFill>
              </a:rPr>
              <a:t>during a </a:t>
            </a:r>
            <a:r>
              <a:rPr lang="en-US" b="1" dirty="0">
                <a:solidFill>
                  <a:srgbClr val="0F23E8"/>
                </a:solidFill>
              </a:rPr>
              <a:t>certain time period</a:t>
            </a:r>
            <a:r>
              <a:rPr lang="en-US" dirty="0">
                <a:solidFill>
                  <a:srgbClr val="0F23E8"/>
                </a:solidFill>
              </a:rPr>
              <a:t> (e.g., winter or spring) </a:t>
            </a:r>
            <a:r>
              <a:rPr lang="en-US" dirty="0">
                <a:solidFill>
                  <a:srgbClr val="000000"/>
                </a:solidFill>
              </a:rPr>
              <a:t>affect the </a:t>
            </a:r>
            <a:r>
              <a:rPr lang="en-US" b="1" dirty="0">
                <a:solidFill>
                  <a:srgbClr val="FF0000"/>
                </a:solidFill>
              </a:rPr>
              <a:t>timing (the onset date) </a:t>
            </a:r>
            <a:r>
              <a:rPr lang="en-US" dirty="0">
                <a:solidFill>
                  <a:srgbClr val="000000"/>
                </a:solidFill>
              </a:rPr>
              <a:t>of a </a:t>
            </a:r>
            <a:r>
              <a:rPr lang="en-US" b="1" dirty="0">
                <a:solidFill>
                  <a:srgbClr val="FF0000"/>
                </a:solidFill>
              </a:rPr>
              <a:t>subsequent phenological event </a:t>
            </a:r>
            <a:r>
              <a:rPr lang="en-US" dirty="0">
                <a:solidFill>
                  <a:srgbClr val="000000"/>
                </a:solidFill>
              </a:rPr>
              <a:t>for a given species (or subspecies) in a certain region?</a:t>
            </a:r>
          </a:p>
          <a:p>
            <a:pPr marL="0" lvl="0" indent="0" algn="l" rtl="0">
              <a:spcBef>
                <a:spcPts val="1600"/>
              </a:spcBef>
              <a:spcAft>
                <a:spcPts val="0"/>
              </a:spcAft>
              <a:buNone/>
            </a:pPr>
            <a:endParaRPr dirty="0"/>
          </a:p>
          <a:p>
            <a:pPr marL="0" lvl="0" indent="0">
              <a:spcBef>
                <a:spcPts val="1600"/>
              </a:spcBef>
              <a:buNone/>
            </a:pPr>
            <a:r>
              <a:rPr lang="en-US" b="1" dirty="0">
                <a:solidFill>
                  <a:srgbClr val="0000FF"/>
                </a:solidFill>
              </a:rPr>
              <a:t>Predictor variable</a:t>
            </a:r>
          </a:p>
          <a:p>
            <a:pPr marL="0" lvl="0" indent="0">
              <a:spcBef>
                <a:spcPts val="1600"/>
              </a:spcBef>
              <a:spcAft>
                <a:spcPts val="1600"/>
              </a:spcAft>
              <a:buNone/>
            </a:pPr>
            <a:r>
              <a:rPr lang="en-US" b="1" dirty="0">
                <a:solidFill>
                  <a:srgbClr val="FF0000"/>
                </a:solidFill>
              </a:rPr>
              <a:t>Response variable</a:t>
            </a:r>
          </a:p>
        </p:txBody>
      </p:sp>
      <p:sp>
        <p:nvSpPr>
          <p:cNvPr id="3" name="Title 2">
            <a:extLst>
              <a:ext uri="{FF2B5EF4-FFF2-40B4-BE49-F238E27FC236}">
                <a16:creationId xmlns:a16="http://schemas.microsoft.com/office/drawing/2014/main" id="{183C5655-F802-491E-AB4A-DE67216862AE}"/>
              </a:ext>
            </a:extLst>
          </p:cNvPr>
          <p:cNvSpPr>
            <a:spLocks noGrp="1"/>
          </p:cNvSpPr>
          <p:nvPr>
            <p:ph type="title"/>
          </p:nvPr>
        </p:nvSpPr>
        <p:spPr/>
        <p:txBody>
          <a:bodyPr/>
          <a:lstStyle/>
          <a:p>
            <a:r>
              <a:rPr lang="en-US" dirty="0"/>
              <a:t>Question template</a:t>
            </a:r>
          </a:p>
        </p:txBody>
      </p:sp>
      <p:sp>
        <p:nvSpPr>
          <p:cNvPr id="7" name="TextBox 6">
            <a:extLst>
              <a:ext uri="{FF2B5EF4-FFF2-40B4-BE49-F238E27FC236}">
                <a16:creationId xmlns:a16="http://schemas.microsoft.com/office/drawing/2014/main" id="{45297083-65C8-4A75-B7DA-D89529575760}"/>
              </a:ext>
            </a:extLst>
          </p:cNvPr>
          <p:cNvSpPr txBox="1"/>
          <p:nvPr/>
        </p:nvSpPr>
        <p:spPr>
          <a:xfrm>
            <a:off x="0" y="6473952"/>
            <a:ext cx="1128835" cy="261610"/>
          </a:xfrm>
          <a:prstGeom prst="rect">
            <a:avLst/>
          </a:prstGeom>
          <a:noFill/>
        </p:spPr>
        <p:txBody>
          <a:bodyPr wrap="none" rtlCol="0">
            <a:spAutoFit/>
          </a:bodyPr>
          <a:lstStyle/>
          <a:p>
            <a:r>
              <a:rPr lang="en-US" sz="1100" dirty="0">
                <a:latin typeface="Open Sans" panose="020B0604020202020204" charset="0"/>
                <a:ea typeface="Open Sans" panose="020B0604020202020204" charset="0"/>
                <a:cs typeface="Open Sans" panose="020B0604020202020204" charset="0"/>
              </a:rPr>
              <a:t>2. Background</a:t>
            </a:r>
          </a:p>
        </p:txBody>
      </p:sp>
    </p:spTree>
    <p:extLst>
      <p:ext uri="{BB962C8B-B14F-4D97-AF65-F5344CB8AC3E}">
        <p14:creationId xmlns:p14="http://schemas.microsoft.com/office/powerpoint/2010/main" val="39241797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19D4B-DA07-412F-9426-991C2E44AB42}"/>
              </a:ext>
            </a:extLst>
          </p:cNvPr>
          <p:cNvSpPr>
            <a:spLocks noGrp="1"/>
          </p:cNvSpPr>
          <p:nvPr>
            <p:ph type="title"/>
          </p:nvPr>
        </p:nvSpPr>
        <p:spPr/>
        <p:txBody>
          <a:bodyPr/>
          <a:lstStyle/>
          <a:p>
            <a:r>
              <a:rPr lang="en-US" dirty="0"/>
              <a:t>Example question</a:t>
            </a:r>
          </a:p>
        </p:txBody>
      </p:sp>
      <p:sp>
        <p:nvSpPr>
          <p:cNvPr id="3" name="Text Placeholder 2">
            <a:extLst>
              <a:ext uri="{FF2B5EF4-FFF2-40B4-BE49-F238E27FC236}">
                <a16:creationId xmlns:a16="http://schemas.microsoft.com/office/drawing/2014/main" id="{227EA14F-2E39-4EAF-ABCB-64C61D9B36C6}"/>
              </a:ext>
            </a:extLst>
          </p:cNvPr>
          <p:cNvSpPr>
            <a:spLocks noGrp="1"/>
          </p:cNvSpPr>
          <p:nvPr>
            <p:ph type="body" idx="1"/>
          </p:nvPr>
        </p:nvSpPr>
        <p:spPr/>
        <p:txBody>
          <a:bodyPr/>
          <a:lstStyle/>
          <a:p>
            <a:pPr marL="0" lvl="0" indent="0">
              <a:spcAft>
                <a:spcPts val="1600"/>
              </a:spcAft>
              <a:buNone/>
            </a:pPr>
            <a:r>
              <a:rPr lang="en-US" dirty="0">
                <a:solidFill>
                  <a:srgbClr val="000000"/>
                </a:solidFill>
              </a:rPr>
              <a:t>How does </a:t>
            </a:r>
            <a:r>
              <a:rPr lang="en-US" b="1" dirty="0">
                <a:solidFill>
                  <a:srgbClr val="0F23E8"/>
                </a:solidFill>
              </a:rPr>
              <a:t>winter temperature</a:t>
            </a:r>
            <a:r>
              <a:rPr lang="en-US" dirty="0">
                <a:solidFill>
                  <a:srgbClr val="0F23E8"/>
                </a:solidFill>
              </a:rPr>
              <a:t> </a:t>
            </a:r>
            <a:r>
              <a:rPr lang="en-US" dirty="0">
                <a:solidFill>
                  <a:srgbClr val="000000"/>
                </a:solidFill>
              </a:rPr>
              <a:t>affect the </a:t>
            </a:r>
            <a:r>
              <a:rPr lang="en-US" b="1" dirty="0">
                <a:solidFill>
                  <a:srgbClr val="FF0000"/>
                </a:solidFill>
              </a:rPr>
              <a:t>flowering date </a:t>
            </a:r>
            <a:r>
              <a:rPr lang="en-US" dirty="0">
                <a:solidFill>
                  <a:srgbClr val="000000"/>
                </a:solidFill>
              </a:rPr>
              <a:t>of California poppy (</a:t>
            </a:r>
            <a:r>
              <a:rPr lang="en-US" i="1" dirty="0" err="1">
                <a:solidFill>
                  <a:srgbClr val="000000"/>
                </a:solidFill>
              </a:rPr>
              <a:t>Eschscholzia</a:t>
            </a:r>
            <a:r>
              <a:rPr lang="en-US" i="1" dirty="0">
                <a:solidFill>
                  <a:srgbClr val="000000"/>
                </a:solidFill>
              </a:rPr>
              <a:t> </a:t>
            </a:r>
            <a:r>
              <a:rPr lang="en-US" i="1" dirty="0" err="1">
                <a:solidFill>
                  <a:srgbClr val="000000"/>
                </a:solidFill>
              </a:rPr>
              <a:t>californica</a:t>
            </a:r>
            <a:r>
              <a:rPr lang="en-US" dirty="0">
                <a:solidFill>
                  <a:srgbClr val="000000"/>
                </a:solidFill>
              </a:rPr>
              <a:t>) across its range in California?</a:t>
            </a:r>
          </a:p>
        </p:txBody>
      </p:sp>
      <p:sp>
        <p:nvSpPr>
          <p:cNvPr id="4" name="TextBox 3">
            <a:extLst>
              <a:ext uri="{FF2B5EF4-FFF2-40B4-BE49-F238E27FC236}">
                <a16:creationId xmlns:a16="http://schemas.microsoft.com/office/drawing/2014/main" id="{64DC4C4B-19BD-4B6B-A9EE-A13684B35E07}"/>
              </a:ext>
            </a:extLst>
          </p:cNvPr>
          <p:cNvSpPr txBox="1"/>
          <p:nvPr/>
        </p:nvSpPr>
        <p:spPr>
          <a:xfrm>
            <a:off x="0" y="6473952"/>
            <a:ext cx="1128835" cy="261610"/>
          </a:xfrm>
          <a:prstGeom prst="rect">
            <a:avLst/>
          </a:prstGeom>
          <a:noFill/>
        </p:spPr>
        <p:txBody>
          <a:bodyPr wrap="none" rtlCol="0">
            <a:spAutoFit/>
          </a:bodyPr>
          <a:lstStyle/>
          <a:p>
            <a:r>
              <a:rPr lang="en-US" sz="1100" dirty="0">
                <a:latin typeface="Open Sans" panose="020B0604020202020204" charset="0"/>
                <a:ea typeface="Open Sans" panose="020B0604020202020204" charset="0"/>
                <a:cs typeface="Open Sans" panose="020B0604020202020204" charset="0"/>
              </a:rPr>
              <a:t>2. Background</a:t>
            </a:r>
          </a:p>
        </p:txBody>
      </p:sp>
    </p:spTree>
    <p:extLst>
      <p:ext uri="{BB962C8B-B14F-4D97-AF65-F5344CB8AC3E}">
        <p14:creationId xmlns:p14="http://schemas.microsoft.com/office/powerpoint/2010/main" val="16116138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9"/>
          <p:cNvSpPr txBox="1">
            <a:spLocks noGrp="1"/>
          </p:cNvSpPr>
          <p:nvPr>
            <p:ph type="title"/>
          </p:nvPr>
        </p:nvSpPr>
        <p:spPr>
          <a:xfrm>
            <a:off x="311700" y="593367"/>
            <a:ext cx="8520600" cy="94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Phenological models</a:t>
            </a:r>
            <a:endParaRPr dirty="0"/>
          </a:p>
        </p:txBody>
      </p:sp>
      <p:sp>
        <p:nvSpPr>
          <p:cNvPr id="5" name="Google Shape;106;p19">
            <a:extLst>
              <a:ext uri="{FF2B5EF4-FFF2-40B4-BE49-F238E27FC236}">
                <a16:creationId xmlns:a16="http://schemas.microsoft.com/office/drawing/2014/main" id="{26EA8F37-7FC0-F047-9A7B-2C7C9CE450EF}"/>
              </a:ext>
            </a:extLst>
          </p:cNvPr>
          <p:cNvSpPr txBox="1">
            <a:spLocks/>
          </p:cNvSpPr>
          <p:nvPr/>
        </p:nvSpPr>
        <p:spPr>
          <a:xfrm>
            <a:off x="311700" y="1426464"/>
            <a:ext cx="8727197" cy="353484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1pPr>
            <a:lvl2pPr marR="0" lvl="1"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2pPr>
            <a:lvl3pPr marR="0" lvl="2"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3pPr>
            <a:lvl4pPr marR="0" lvl="3"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4pPr>
            <a:lvl5pPr marR="0" lvl="4"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5pPr>
            <a:lvl6pPr marR="0" lvl="5"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6pPr>
            <a:lvl7pPr marR="0" lvl="6"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7pPr>
            <a:lvl8pPr marR="0" lvl="7"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8pPr>
            <a:lvl9pPr marR="0" lvl="8"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9pPr>
          </a:lstStyle>
          <a:p>
            <a:r>
              <a:rPr lang="en-US" sz="2400" dirty="0">
                <a:solidFill>
                  <a:srgbClr val="000000"/>
                </a:solidFill>
                <a:latin typeface="Open Sans" panose="020B0604020202020204" charset="0"/>
                <a:ea typeface="Open Sans" panose="020B0604020202020204" charset="0"/>
                <a:cs typeface="Open Sans" panose="020B0604020202020204" charset="0"/>
              </a:rPr>
              <a:t>Algebraic representation of a “model” expressing a relationship between two variables:</a:t>
            </a:r>
          </a:p>
          <a:p>
            <a:endParaRPr lang="en-US" sz="1200" dirty="0">
              <a:solidFill>
                <a:srgbClr val="000000"/>
              </a:solidFill>
              <a:latin typeface="Open Sans" panose="020B0604020202020204" charset="0"/>
              <a:ea typeface="Open Sans" panose="020B0604020202020204" charset="0"/>
              <a:cs typeface="Open Sans" panose="020B0604020202020204" charset="0"/>
            </a:endParaRPr>
          </a:p>
          <a:p>
            <a:pPr algn="ctr"/>
            <a:r>
              <a:rPr lang="en-US" sz="2400" dirty="0">
                <a:latin typeface="Open Sans" panose="020B0604020202020204" charset="0"/>
                <a:ea typeface="Open Sans" panose="020B0604020202020204" charset="0"/>
                <a:cs typeface="Open Sans" panose="020B0604020202020204" charset="0"/>
              </a:rPr>
              <a:t>y = mx + b</a:t>
            </a:r>
          </a:p>
          <a:p>
            <a:endParaRPr lang="en-US" sz="1050" dirty="0">
              <a:solidFill>
                <a:srgbClr val="000000"/>
              </a:solidFill>
              <a:latin typeface="Open Sans" panose="020B0604020202020204" charset="0"/>
              <a:ea typeface="Open Sans" panose="020B0604020202020204" charset="0"/>
              <a:cs typeface="Open Sans" panose="020B0604020202020204" charset="0"/>
            </a:endParaRPr>
          </a:p>
          <a:p>
            <a:r>
              <a:rPr lang="en-US" sz="1800" dirty="0">
                <a:solidFill>
                  <a:srgbClr val="000000"/>
                </a:solidFill>
                <a:latin typeface="Open Sans" panose="020B0604020202020204" charset="0"/>
                <a:ea typeface="Open Sans" panose="020B0604020202020204" charset="0"/>
                <a:cs typeface="Open Sans" panose="020B0604020202020204" charset="0"/>
              </a:rPr>
              <a:t>y = Dependent variable = Response variable</a:t>
            </a:r>
          </a:p>
          <a:p>
            <a:endParaRPr lang="en-US" sz="1200" dirty="0">
              <a:solidFill>
                <a:srgbClr val="000000"/>
              </a:solidFill>
              <a:latin typeface="Open Sans" panose="020B0604020202020204" charset="0"/>
              <a:ea typeface="Open Sans" panose="020B0604020202020204" charset="0"/>
              <a:cs typeface="Open Sans" panose="020B0604020202020204" charset="0"/>
            </a:endParaRPr>
          </a:p>
          <a:p>
            <a:r>
              <a:rPr lang="en-US" sz="1800" dirty="0">
                <a:solidFill>
                  <a:srgbClr val="000000"/>
                </a:solidFill>
                <a:latin typeface="Open Sans" panose="020B0604020202020204" charset="0"/>
                <a:ea typeface="Open Sans" panose="020B0604020202020204" charset="0"/>
                <a:cs typeface="Open Sans" panose="020B0604020202020204" charset="0"/>
              </a:rPr>
              <a:t>x = Independent variable = Predictor variable</a:t>
            </a:r>
          </a:p>
          <a:p>
            <a:pPr algn="ctr"/>
            <a:r>
              <a:rPr lang="en-US" sz="1800" dirty="0">
                <a:latin typeface="Open Sans" panose="020B0604020202020204" charset="0"/>
                <a:ea typeface="Open Sans" panose="020B0604020202020204" charset="0"/>
                <a:cs typeface="Open Sans" panose="020B0604020202020204" charset="0"/>
              </a:rPr>
              <a:t>Does the value of y depend on the value of x?</a:t>
            </a:r>
          </a:p>
        </p:txBody>
      </p:sp>
      <p:sp>
        <p:nvSpPr>
          <p:cNvPr id="7" name="TextBox 6">
            <a:extLst>
              <a:ext uri="{FF2B5EF4-FFF2-40B4-BE49-F238E27FC236}">
                <a16:creationId xmlns:a16="http://schemas.microsoft.com/office/drawing/2014/main" id="{0AF76115-18D7-4153-B476-020973C485A2}"/>
              </a:ext>
            </a:extLst>
          </p:cNvPr>
          <p:cNvSpPr txBox="1"/>
          <p:nvPr/>
        </p:nvSpPr>
        <p:spPr>
          <a:xfrm>
            <a:off x="0" y="6473952"/>
            <a:ext cx="1128835" cy="261610"/>
          </a:xfrm>
          <a:prstGeom prst="rect">
            <a:avLst/>
          </a:prstGeom>
          <a:noFill/>
        </p:spPr>
        <p:txBody>
          <a:bodyPr wrap="none" rtlCol="0">
            <a:spAutoFit/>
          </a:bodyPr>
          <a:lstStyle/>
          <a:p>
            <a:r>
              <a:rPr lang="en-US" sz="1100" dirty="0">
                <a:latin typeface="Open Sans" panose="020B0604020202020204" charset="0"/>
                <a:ea typeface="Open Sans" panose="020B0604020202020204" charset="0"/>
                <a:cs typeface="Open Sans" panose="020B0604020202020204" charset="0"/>
              </a:rPr>
              <a:t>2. Background</a:t>
            </a:r>
          </a:p>
        </p:txBody>
      </p:sp>
    </p:spTree>
    <p:extLst>
      <p:ext uri="{BB962C8B-B14F-4D97-AF65-F5344CB8AC3E}">
        <p14:creationId xmlns:p14="http://schemas.microsoft.com/office/powerpoint/2010/main" val="23553585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4"/>
          <p:cNvSpPr txBox="1">
            <a:spLocks noGrp="1"/>
          </p:cNvSpPr>
          <p:nvPr>
            <p:ph type="title"/>
          </p:nvPr>
        </p:nvSpPr>
        <p:spPr>
          <a:xfrm>
            <a:off x="311700" y="593367"/>
            <a:ext cx="8520600" cy="94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Workshop outline</a:t>
            </a:r>
            <a:endParaRPr dirty="0"/>
          </a:p>
        </p:txBody>
      </p:sp>
      <p:sp>
        <p:nvSpPr>
          <p:cNvPr id="74" name="Google Shape;74;p14"/>
          <p:cNvSpPr txBox="1">
            <a:spLocks noGrp="1"/>
          </p:cNvSpPr>
          <p:nvPr>
            <p:ph type="body" idx="1"/>
          </p:nvPr>
        </p:nvSpPr>
        <p:spPr>
          <a:xfrm>
            <a:off x="311700" y="1688433"/>
            <a:ext cx="8520600" cy="4403700"/>
          </a:xfrm>
          <a:prstGeom prst="rect">
            <a:avLst/>
          </a:prstGeom>
        </p:spPr>
        <p:txBody>
          <a:bodyPr spcFirstLastPara="1" wrap="square" lIns="91425" tIns="91425" rIns="91425" bIns="91425" anchor="t" anchorCtr="0">
            <a:noAutofit/>
          </a:bodyPr>
          <a:lstStyle/>
          <a:p>
            <a:pPr lvl="0">
              <a:buFont typeface="+mj-lt"/>
              <a:buAutoNum type="arabicPeriod"/>
            </a:pPr>
            <a:r>
              <a:rPr lang="en-US" b="1" dirty="0">
                <a:solidFill>
                  <a:srgbClr val="000000"/>
                </a:solidFill>
              </a:rPr>
              <a:t>Welcome and introductions</a:t>
            </a:r>
          </a:p>
          <a:p>
            <a:pPr lvl="0">
              <a:buFont typeface="+mj-lt"/>
              <a:buAutoNum type="arabicPeriod"/>
            </a:pPr>
            <a:r>
              <a:rPr lang="en-US" b="1" dirty="0">
                <a:solidFill>
                  <a:srgbClr val="000000"/>
                </a:solidFill>
              </a:rPr>
              <a:t>Background: herbarium specimens, phenology, and climate</a:t>
            </a:r>
          </a:p>
          <a:p>
            <a:pPr lvl="0">
              <a:buFont typeface="+mj-lt"/>
              <a:buAutoNum type="arabicPeriod"/>
            </a:pPr>
            <a:r>
              <a:rPr lang="en-US" b="1" dirty="0">
                <a:solidFill>
                  <a:srgbClr val="000000"/>
                </a:solidFill>
              </a:rPr>
              <a:t>Exploring specimen data in CCH2</a:t>
            </a:r>
          </a:p>
          <a:p>
            <a:pPr lvl="0">
              <a:buFont typeface="+mj-lt"/>
              <a:buAutoNum type="arabicPeriod"/>
            </a:pPr>
            <a:r>
              <a:rPr lang="en-US" b="1" dirty="0">
                <a:solidFill>
                  <a:srgbClr val="000000"/>
                </a:solidFill>
              </a:rPr>
              <a:t>Selecting a study species and formulating a question</a:t>
            </a:r>
          </a:p>
          <a:p>
            <a:pPr lvl="0">
              <a:buFont typeface="+mj-lt"/>
              <a:buAutoNum type="arabicPeriod"/>
            </a:pPr>
            <a:r>
              <a:rPr lang="en-US" b="1" dirty="0">
                <a:solidFill>
                  <a:srgbClr val="000000"/>
                </a:solidFill>
              </a:rPr>
              <a:t>Orientation to RStudio Cloud</a:t>
            </a:r>
          </a:p>
          <a:p>
            <a:pPr lvl="0">
              <a:buFont typeface="+mj-lt"/>
              <a:buAutoNum type="arabicPeriod"/>
            </a:pPr>
            <a:r>
              <a:rPr lang="en-US" b="1" dirty="0">
                <a:solidFill>
                  <a:srgbClr val="000000"/>
                </a:solidFill>
              </a:rPr>
              <a:t>Data cleaning and analyses</a:t>
            </a:r>
          </a:p>
          <a:p>
            <a:pPr lvl="0">
              <a:buFont typeface="+mj-lt"/>
              <a:buAutoNum type="arabicPeriod"/>
            </a:pPr>
            <a:r>
              <a:rPr lang="en-US" b="1" dirty="0">
                <a:solidFill>
                  <a:srgbClr val="000000"/>
                </a:solidFill>
              </a:rPr>
              <a:t>Presentation of results</a:t>
            </a:r>
          </a:p>
          <a:p>
            <a:pPr lvl="0">
              <a:buFont typeface="+mj-lt"/>
              <a:buAutoNum type="arabicPeriod"/>
            </a:pPr>
            <a:r>
              <a:rPr lang="en-US" b="1" dirty="0">
                <a:solidFill>
                  <a:srgbClr val="000000"/>
                </a:solidFill>
              </a:rPr>
              <a:t>Conclusions and assessment</a:t>
            </a:r>
          </a:p>
        </p:txBody>
      </p:sp>
    </p:spTree>
    <p:extLst>
      <p:ext uri="{BB962C8B-B14F-4D97-AF65-F5344CB8AC3E}">
        <p14:creationId xmlns:p14="http://schemas.microsoft.com/office/powerpoint/2010/main" val="25392884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9"/>
          <p:cNvSpPr txBox="1">
            <a:spLocks noGrp="1"/>
          </p:cNvSpPr>
          <p:nvPr>
            <p:ph type="title"/>
          </p:nvPr>
        </p:nvSpPr>
        <p:spPr>
          <a:xfrm>
            <a:off x="311700" y="593367"/>
            <a:ext cx="8520600" cy="94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Phenological models</a:t>
            </a:r>
            <a:endParaRPr dirty="0"/>
          </a:p>
        </p:txBody>
      </p:sp>
      <p:sp>
        <p:nvSpPr>
          <p:cNvPr id="5" name="Google Shape;106;p19">
            <a:extLst>
              <a:ext uri="{FF2B5EF4-FFF2-40B4-BE49-F238E27FC236}">
                <a16:creationId xmlns:a16="http://schemas.microsoft.com/office/drawing/2014/main" id="{26EA8F37-7FC0-F047-9A7B-2C7C9CE450EF}"/>
              </a:ext>
            </a:extLst>
          </p:cNvPr>
          <p:cNvSpPr txBox="1">
            <a:spLocks/>
          </p:cNvSpPr>
          <p:nvPr/>
        </p:nvSpPr>
        <p:spPr>
          <a:xfrm>
            <a:off x="311700" y="1426464"/>
            <a:ext cx="8727197" cy="353484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1pPr>
            <a:lvl2pPr marR="0" lvl="1"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2pPr>
            <a:lvl3pPr marR="0" lvl="2"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3pPr>
            <a:lvl4pPr marR="0" lvl="3"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4pPr>
            <a:lvl5pPr marR="0" lvl="4"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5pPr>
            <a:lvl6pPr marR="0" lvl="5"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6pPr>
            <a:lvl7pPr marR="0" lvl="6"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7pPr>
            <a:lvl8pPr marR="0" lvl="7"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8pPr>
            <a:lvl9pPr marR="0" lvl="8"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9pPr>
          </a:lstStyle>
          <a:p>
            <a:r>
              <a:rPr lang="en-US" sz="2400" dirty="0">
                <a:solidFill>
                  <a:srgbClr val="000000"/>
                </a:solidFill>
                <a:latin typeface="Open Sans" panose="020B0604020202020204" charset="0"/>
                <a:ea typeface="Open Sans" panose="020B0604020202020204" charset="0"/>
                <a:cs typeface="Open Sans" panose="020B0604020202020204" charset="0"/>
              </a:rPr>
              <a:t>Algebraic representation of a “model” expressing a relationship between two variables:</a:t>
            </a:r>
          </a:p>
          <a:p>
            <a:endParaRPr lang="en-US" sz="1200" dirty="0">
              <a:solidFill>
                <a:srgbClr val="000000"/>
              </a:solidFill>
              <a:latin typeface="Open Sans" panose="020B0604020202020204" charset="0"/>
              <a:ea typeface="Open Sans" panose="020B0604020202020204" charset="0"/>
              <a:cs typeface="Open Sans" panose="020B0604020202020204" charset="0"/>
            </a:endParaRPr>
          </a:p>
          <a:p>
            <a:pPr algn="ctr"/>
            <a:r>
              <a:rPr lang="en-US" sz="2400" dirty="0">
                <a:latin typeface="Open Sans" panose="020B0604020202020204" charset="0"/>
                <a:ea typeface="Open Sans" panose="020B0604020202020204" charset="0"/>
                <a:cs typeface="Open Sans" panose="020B0604020202020204" charset="0"/>
              </a:rPr>
              <a:t>y = mx + b</a:t>
            </a:r>
          </a:p>
          <a:p>
            <a:endParaRPr lang="en-US" sz="1050" dirty="0">
              <a:solidFill>
                <a:srgbClr val="000000"/>
              </a:solidFill>
              <a:latin typeface="Open Sans" panose="020B0604020202020204" charset="0"/>
              <a:ea typeface="Open Sans" panose="020B0604020202020204" charset="0"/>
              <a:cs typeface="Open Sans" panose="020B0604020202020204" charset="0"/>
            </a:endParaRPr>
          </a:p>
          <a:p>
            <a:r>
              <a:rPr lang="en-US" sz="1800" dirty="0">
                <a:solidFill>
                  <a:srgbClr val="000000"/>
                </a:solidFill>
                <a:latin typeface="Open Sans" panose="020B0604020202020204" charset="0"/>
                <a:ea typeface="Open Sans" panose="020B0604020202020204" charset="0"/>
                <a:cs typeface="Open Sans" panose="020B0604020202020204" charset="0"/>
              </a:rPr>
              <a:t>y = Day of Year (1-365) when a specimen was collected in flower</a:t>
            </a:r>
          </a:p>
          <a:p>
            <a:endParaRPr lang="en-US" sz="1200" dirty="0">
              <a:solidFill>
                <a:srgbClr val="000000"/>
              </a:solidFill>
              <a:latin typeface="Open Sans" panose="020B0604020202020204" charset="0"/>
              <a:ea typeface="Open Sans" panose="020B0604020202020204" charset="0"/>
              <a:cs typeface="Open Sans" panose="020B0604020202020204" charset="0"/>
            </a:endParaRPr>
          </a:p>
          <a:p>
            <a:r>
              <a:rPr lang="en-US" sz="1800" dirty="0">
                <a:solidFill>
                  <a:srgbClr val="000000"/>
                </a:solidFill>
                <a:latin typeface="Open Sans" panose="020B0604020202020204" charset="0"/>
                <a:ea typeface="Open Sans" panose="020B0604020202020204" charset="0"/>
                <a:cs typeface="Open Sans" panose="020B0604020202020204" charset="0"/>
              </a:rPr>
              <a:t>x = Mean annual temperature of site where specimen was collected</a:t>
            </a:r>
          </a:p>
        </p:txBody>
      </p:sp>
      <p:sp>
        <p:nvSpPr>
          <p:cNvPr id="4" name="TextBox 3">
            <a:extLst>
              <a:ext uri="{FF2B5EF4-FFF2-40B4-BE49-F238E27FC236}">
                <a16:creationId xmlns:a16="http://schemas.microsoft.com/office/drawing/2014/main" id="{83059F94-09CA-45B6-9B95-9CF8DCDC39E5}"/>
              </a:ext>
            </a:extLst>
          </p:cNvPr>
          <p:cNvSpPr txBox="1"/>
          <p:nvPr/>
        </p:nvSpPr>
        <p:spPr>
          <a:xfrm>
            <a:off x="0" y="6473952"/>
            <a:ext cx="1128835" cy="261610"/>
          </a:xfrm>
          <a:prstGeom prst="rect">
            <a:avLst/>
          </a:prstGeom>
          <a:noFill/>
        </p:spPr>
        <p:txBody>
          <a:bodyPr wrap="none" rtlCol="0">
            <a:spAutoFit/>
          </a:bodyPr>
          <a:lstStyle/>
          <a:p>
            <a:r>
              <a:rPr lang="en-US" sz="1100" dirty="0">
                <a:latin typeface="Open Sans" panose="020B0604020202020204" charset="0"/>
                <a:ea typeface="Open Sans" panose="020B0604020202020204" charset="0"/>
                <a:cs typeface="Open Sans" panose="020B0604020202020204" charset="0"/>
              </a:rPr>
              <a:t>2. Background</a:t>
            </a:r>
          </a:p>
        </p:txBody>
      </p:sp>
    </p:spTree>
    <p:extLst>
      <p:ext uri="{BB962C8B-B14F-4D97-AF65-F5344CB8AC3E}">
        <p14:creationId xmlns:p14="http://schemas.microsoft.com/office/powerpoint/2010/main" val="28672139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 name="Pheno-climatic models can be used to quantify the relationship between flowering date and climate…">
            <a:extLst>
              <a:ext uri="{FF2B5EF4-FFF2-40B4-BE49-F238E27FC236}">
                <a16:creationId xmlns:a16="http://schemas.microsoft.com/office/drawing/2014/main" id="{93BF2B3B-F656-7E41-8961-7F15A8DC80A0}"/>
              </a:ext>
            </a:extLst>
          </p:cNvPr>
          <p:cNvSpPr txBox="1"/>
          <p:nvPr/>
        </p:nvSpPr>
        <p:spPr>
          <a:xfrm>
            <a:off x="401445" y="1713758"/>
            <a:ext cx="8184972" cy="432619"/>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p>
            <a:pPr marL="228594" indent="-228594">
              <a:lnSpc>
                <a:spcPct val="150000"/>
              </a:lnSpc>
              <a:buSzPct val="100000"/>
              <a:buChar char="•"/>
              <a:defRPr sz="3200" b="0">
                <a:latin typeface="Calibri"/>
                <a:ea typeface="Calibri"/>
                <a:cs typeface="Calibri"/>
                <a:sym typeface="Calibri"/>
              </a:defRPr>
            </a:pPr>
            <a:endParaRPr sz="1600" dirty="0">
              <a:latin typeface="Open Sans" panose="020B0604020202020204" charset="0"/>
              <a:ea typeface="Open Sans" panose="020B0604020202020204" charset="0"/>
              <a:cs typeface="Open Sans" panose="020B0604020202020204" charset="0"/>
            </a:endParaRPr>
          </a:p>
        </p:txBody>
      </p:sp>
      <p:pic>
        <p:nvPicPr>
          <p:cNvPr id="12" name="Picture 11">
            <a:extLst>
              <a:ext uri="{FF2B5EF4-FFF2-40B4-BE49-F238E27FC236}">
                <a16:creationId xmlns:a16="http://schemas.microsoft.com/office/drawing/2014/main" id="{44FE2C76-1F0A-6A47-B30E-6850284EFAA3}"/>
              </a:ext>
            </a:extLst>
          </p:cNvPr>
          <p:cNvPicPr>
            <a:picLocks noChangeAspect="1"/>
          </p:cNvPicPr>
          <p:nvPr/>
        </p:nvPicPr>
        <p:blipFill rotWithShape="1">
          <a:blip r:embed="rId3"/>
          <a:srcRect b="1689"/>
          <a:stretch/>
        </p:blipFill>
        <p:spPr>
          <a:xfrm>
            <a:off x="1992158" y="1538531"/>
            <a:ext cx="4816608" cy="4203901"/>
          </a:xfrm>
          <a:prstGeom prst="rect">
            <a:avLst/>
          </a:prstGeom>
          <a:effectLst/>
        </p:spPr>
      </p:pic>
      <p:sp>
        <p:nvSpPr>
          <p:cNvPr id="14" name="TextBox 13">
            <a:extLst>
              <a:ext uri="{FF2B5EF4-FFF2-40B4-BE49-F238E27FC236}">
                <a16:creationId xmlns:a16="http://schemas.microsoft.com/office/drawing/2014/main" id="{70A8F2CD-71C4-3E42-90AD-C579B78E5404}"/>
              </a:ext>
            </a:extLst>
          </p:cNvPr>
          <p:cNvSpPr txBox="1"/>
          <p:nvPr/>
        </p:nvSpPr>
        <p:spPr>
          <a:xfrm>
            <a:off x="5888691" y="1287253"/>
            <a:ext cx="2992423" cy="830997"/>
          </a:xfrm>
          <a:prstGeom prst="rect">
            <a:avLst/>
          </a:prstGeom>
          <a:noFill/>
          <a:ln w="28575">
            <a:solidFill>
              <a:schemeClr val="accent1"/>
            </a:solidFill>
          </a:ln>
        </p:spPr>
        <p:txBody>
          <a:bodyPr wrap="square" rtlCol="0">
            <a:spAutoFit/>
          </a:bodyPr>
          <a:lstStyle/>
          <a:p>
            <a:pPr algn="ctr"/>
            <a:r>
              <a:rPr lang="en-US" sz="1600" dirty="0">
                <a:latin typeface="Open Sans" panose="020B0604020202020204" charset="0"/>
                <a:ea typeface="Open Sans" panose="020B0604020202020204" charset="0"/>
                <a:cs typeface="Open Sans" panose="020B0604020202020204" charset="0"/>
              </a:rPr>
              <a:t>Each point represents one specimen collected at one site in a given year.</a:t>
            </a:r>
          </a:p>
        </p:txBody>
      </p:sp>
      <p:sp>
        <p:nvSpPr>
          <p:cNvPr id="15" name="TextBox 14">
            <a:extLst>
              <a:ext uri="{FF2B5EF4-FFF2-40B4-BE49-F238E27FC236}">
                <a16:creationId xmlns:a16="http://schemas.microsoft.com/office/drawing/2014/main" id="{0FCB7EB6-CAD9-B048-80B9-7C2666B205E6}"/>
              </a:ext>
            </a:extLst>
          </p:cNvPr>
          <p:cNvSpPr txBox="1"/>
          <p:nvPr/>
        </p:nvSpPr>
        <p:spPr>
          <a:xfrm rot="16200000">
            <a:off x="1167937" y="3195168"/>
            <a:ext cx="2091139" cy="584775"/>
          </a:xfrm>
          <a:prstGeom prst="rect">
            <a:avLst/>
          </a:prstGeom>
          <a:solidFill>
            <a:schemeClr val="bg1"/>
          </a:solidFill>
        </p:spPr>
        <p:txBody>
          <a:bodyPr wrap="square" rtlCol="0">
            <a:spAutoFit/>
          </a:bodyPr>
          <a:lstStyle/>
          <a:p>
            <a:pPr algn="ctr"/>
            <a:r>
              <a:rPr lang="en-US" sz="1600" b="1" dirty="0">
                <a:latin typeface="Open Sans" panose="020B0604020202020204" charset="0"/>
                <a:ea typeface="Open Sans" panose="020B0604020202020204" charset="0"/>
                <a:cs typeface="Open Sans" panose="020B0604020202020204" charset="0"/>
              </a:rPr>
              <a:t>Flowering Date (DOY)</a:t>
            </a:r>
          </a:p>
        </p:txBody>
      </p:sp>
      <p:sp>
        <p:nvSpPr>
          <p:cNvPr id="16" name="Using day of year of Collection (DOY) as a proxy peak flowering date">
            <a:extLst>
              <a:ext uri="{FF2B5EF4-FFF2-40B4-BE49-F238E27FC236}">
                <a16:creationId xmlns:a16="http://schemas.microsoft.com/office/drawing/2014/main" id="{0D184CA6-AF24-4421-A411-595F8DA2A1A4}"/>
              </a:ext>
            </a:extLst>
          </p:cNvPr>
          <p:cNvSpPr txBox="1">
            <a:spLocks/>
          </p:cNvSpPr>
          <p:nvPr/>
        </p:nvSpPr>
        <p:spPr>
          <a:xfrm>
            <a:off x="403214" y="779056"/>
            <a:ext cx="7994496" cy="59781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3600"/>
              <a:buFont typeface="PT Sans Narrow"/>
              <a:buNone/>
              <a:defRPr sz="6300" b="1" i="0" u="none" strike="noStrike" cap="none">
                <a:solidFill>
                  <a:schemeClr val="accent1"/>
                </a:solidFill>
                <a:latin typeface="Calibri"/>
                <a:ea typeface="Calibri"/>
                <a:cs typeface="Calibri"/>
                <a:sym typeface="Calibri"/>
              </a:defRPr>
            </a:lvl1pPr>
            <a:lvl2pPr marR="0" lvl="1"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2pPr>
            <a:lvl3pPr marR="0" lvl="2"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3pPr>
            <a:lvl4pPr marR="0" lvl="3"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4pPr>
            <a:lvl5pPr marR="0" lvl="4"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5pPr>
            <a:lvl6pPr marR="0" lvl="5"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6pPr>
            <a:lvl7pPr marR="0" lvl="6"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7pPr>
            <a:lvl8pPr marR="0" lvl="7"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8pPr>
            <a:lvl9pPr marR="0" lvl="8"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9pPr>
          </a:lstStyle>
          <a:p>
            <a:r>
              <a:rPr lang="en-US" sz="1800" dirty="0">
                <a:solidFill>
                  <a:srgbClr val="000000"/>
                </a:solidFill>
                <a:latin typeface="Open Sans" panose="020B0604020202020204" charset="0"/>
                <a:ea typeface="Open Sans" panose="020B0604020202020204" charset="0"/>
                <a:cs typeface="Open Sans" panose="020B0604020202020204" charset="0"/>
              </a:rPr>
              <a:t>Day of Year of collection (DOY) used as an estimate (or proxy) for flowering date</a:t>
            </a:r>
          </a:p>
        </p:txBody>
      </p:sp>
      <p:cxnSp>
        <p:nvCxnSpPr>
          <p:cNvPr id="4" name="Straight Arrow Connector 3">
            <a:extLst>
              <a:ext uri="{FF2B5EF4-FFF2-40B4-BE49-F238E27FC236}">
                <a16:creationId xmlns:a16="http://schemas.microsoft.com/office/drawing/2014/main" id="{702B83A4-A9D8-43B0-BE72-7E22B468DB7B}"/>
              </a:ext>
            </a:extLst>
          </p:cNvPr>
          <p:cNvCxnSpPr>
            <a:cxnSpLocks/>
          </p:cNvCxnSpPr>
          <p:nvPr/>
        </p:nvCxnSpPr>
        <p:spPr>
          <a:xfrm flipH="1">
            <a:off x="5669280" y="2118250"/>
            <a:ext cx="941395" cy="917558"/>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8" name="Title 7">
            <a:extLst>
              <a:ext uri="{FF2B5EF4-FFF2-40B4-BE49-F238E27FC236}">
                <a16:creationId xmlns:a16="http://schemas.microsoft.com/office/drawing/2014/main" id="{242F04FE-778E-4C84-959E-5BD79799FDB4}"/>
              </a:ext>
            </a:extLst>
          </p:cNvPr>
          <p:cNvSpPr>
            <a:spLocks noGrp="1"/>
          </p:cNvSpPr>
          <p:nvPr>
            <p:ph type="title"/>
          </p:nvPr>
        </p:nvSpPr>
        <p:spPr>
          <a:xfrm>
            <a:off x="311700" y="196249"/>
            <a:ext cx="8520600" cy="943200"/>
          </a:xfrm>
        </p:spPr>
        <p:txBody>
          <a:bodyPr/>
          <a:lstStyle/>
          <a:p>
            <a:r>
              <a:rPr lang="en-US" dirty="0"/>
              <a:t>Phenological models</a:t>
            </a:r>
          </a:p>
        </p:txBody>
      </p:sp>
      <p:sp>
        <p:nvSpPr>
          <p:cNvPr id="17" name="TextBox 16">
            <a:extLst>
              <a:ext uri="{FF2B5EF4-FFF2-40B4-BE49-F238E27FC236}">
                <a16:creationId xmlns:a16="http://schemas.microsoft.com/office/drawing/2014/main" id="{132D3375-B535-4A7D-BDA9-22310B2DD51A}"/>
              </a:ext>
            </a:extLst>
          </p:cNvPr>
          <p:cNvSpPr txBox="1"/>
          <p:nvPr/>
        </p:nvSpPr>
        <p:spPr>
          <a:xfrm>
            <a:off x="0" y="6473952"/>
            <a:ext cx="1128835" cy="261610"/>
          </a:xfrm>
          <a:prstGeom prst="rect">
            <a:avLst/>
          </a:prstGeom>
          <a:noFill/>
        </p:spPr>
        <p:txBody>
          <a:bodyPr wrap="none" rtlCol="0">
            <a:spAutoFit/>
          </a:bodyPr>
          <a:lstStyle/>
          <a:p>
            <a:r>
              <a:rPr lang="en-US" sz="1100" dirty="0">
                <a:latin typeface="Open Sans" panose="020B0604020202020204" charset="0"/>
                <a:ea typeface="Open Sans" panose="020B0604020202020204" charset="0"/>
                <a:cs typeface="Open Sans" panose="020B0604020202020204" charset="0"/>
              </a:rPr>
              <a:t>2. Background</a:t>
            </a:r>
          </a:p>
        </p:txBody>
      </p:sp>
    </p:spTree>
    <p:extLst>
      <p:ext uri="{BB962C8B-B14F-4D97-AF65-F5344CB8AC3E}">
        <p14:creationId xmlns:p14="http://schemas.microsoft.com/office/powerpoint/2010/main" val="959170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 name="Pheno-climatic models can be used to quantify the relationship between flowering date and climate…">
            <a:extLst>
              <a:ext uri="{FF2B5EF4-FFF2-40B4-BE49-F238E27FC236}">
                <a16:creationId xmlns:a16="http://schemas.microsoft.com/office/drawing/2014/main" id="{93BF2B3B-F656-7E41-8961-7F15A8DC80A0}"/>
              </a:ext>
            </a:extLst>
          </p:cNvPr>
          <p:cNvSpPr txBox="1"/>
          <p:nvPr/>
        </p:nvSpPr>
        <p:spPr>
          <a:xfrm>
            <a:off x="401445" y="1713758"/>
            <a:ext cx="8184972" cy="432619"/>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p>
            <a:pPr marL="228594" indent="-228594">
              <a:lnSpc>
                <a:spcPct val="150000"/>
              </a:lnSpc>
              <a:buSzPct val="100000"/>
              <a:buChar char="•"/>
              <a:defRPr sz="3200" b="0">
                <a:latin typeface="Calibri"/>
                <a:ea typeface="Calibri"/>
                <a:cs typeface="Calibri"/>
                <a:sym typeface="Calibri"/>
              </a:defRPr>
            </a:pPr>
            <a:endParaRPr sz="1600" dirty="0">
              <a:latin typeface="Open Sans" panose="020B0604020202020204" charset="0"/>
              <a:ea typeface="Open Sans" panose="020B0604020202020204" charset="0"/>
              <a:cs typeface="Open Sans" panose="020B0604020202020204" charset="0"/>
            </a:endParaRPr>
          </a:p>
        </p:txBody>
      </p:sp>
      <p:pic>
        <p:nvPicPr>
          <p:cNvPr id="12" name="Picture 11">
            <a:extLst>
              <a:ext uri="{FF2B5EF4-FFF2-40B4-BE49-F238E27FC236}">
                <a16:creationId xmlns:a16="http://schemas.microsoft.com/office/drawing/2014/main" id="{44FE2C76-1F0A-6A47-B30E-6850284EFAA3}"/>
              </a:ext>
            </a:extLst>
          </p:cNvPr>
          <p:cNvPicPr>
            <a:picLocks noChangeAspect="1"/>
          </p:cNvPicPr>
          <p:nvPr/>
        </p:nvPicPr>
        <p:blipFill rotWithShape="1">
          <a:blip r:embed="rId3"/>
          <a:srcRect b="1689"/>
          <a:stretch/>
        </p:blipFill>
        <p:spPr>
          <a:xfrm>
            <a:off x="1992158" y="1538531"/>
            <a:ext cx="4816608" cy="4203901"/>
          </a:xfrm>
          <a:prstGeom prst="rect">
            <a:avLst/>
          </a:prstGeom>
          <a:effectLst/>
        </p:spPr>
      </p:pic>
      <p:cxnSp>
        <p:nvCxnSpPr>
          <p:cNvPr id="4" name="Straight Arrow Connector 3">
            <a:extLst>
              <a:ext uri="{FF2B5EF4-FFF2-40B4-BE49-F238E27FC236}">
                <a16:creationId xmlns:a16="http://schemas.microsoft.com/office/drawing/2014/main" id="{702B83A4-A9D8-43B0-BE72-7E22B468DB7B}"/>
              </a:ext>
            </a:extLst>
          </p:cNvPr>
          <p:cNvCxnSpPr>
            <a:cxnSpLocks/>
          </p:cNvCxnSpPr>
          <p:nvPr/>
        </p:nvCxnSpPr>
        <p:spPr>
          <a:xfrm flipH="1">
            <a:off x="4572001" y="1472184"/>
            <a:ext cx="1792223" cy="402336"/>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C9A1E656-6297-42C1-9B5A-D7EC3A58B65D}"/>
              </a:ext>
            </a:extLst>
          </p:cNvPr>
          <p:cNvSpPr txBox="1"/>
          <p:nvPr/>
        </p:nvSpPr>
        <p:spPr>
          <a:xfrm>
            <a:off x="6364224" y="1361547"/>
            <a:ext cx="2658224" cy="1569660"/>
          </a:xfrm>
          <a:prstGeom prst="rect">
            <a:avLst/>
          </a:prstGeom>
          <a:noFill/>
          <a:ln w="28575">
            <a:solidFill>
              <a:schemeClr val="accent1"/>
            </a:solidFill>
          </a:ln>
        </p:spPr>
        <p:txBody>
          <a:bodyPr wrap="square" rtlCol="0">
            <a:spAutoFit/>
          </a:bodyPr>
          <a:lstStyle/>
          <a:p>
            <a:pPr algn="ctr"/>
            <a:r>
              <a:rPr lang="en-US" sz="1600" dirty="0">
                <a:latin typeface="Open Sans" panose="020B0604020202020204" charset="0"/>
                <a:ea typeface="Open Sans" panose="020B0604020202020204" charset="0"/>
                <a:cs typeface="Open Sans" panose="020B0604020202020204" charset="0"/>
              </a:rPr>
              <a:t>The slope of the line, -4.2, indicates that for each increase in spring temperature by </a:t>
            </a:r>
            <a:r>
              <a:rPr lang="en-US" sz="1600" b="1" dirty="0">
                <a:latin typeface="Open Sans" panose="020B0604020202020204" charset="0"/>
                <a:ea typeface="Open Sans" panose="020B0604020202020204" charset="0"/>
                <a:cs typeface="Open Sans" panose="020B0604020202020204" charset="0"/>
              </a:rPr>
              <a:t>1</a:t>
            </a:r>
            <a:r>
              <a:rPr lang="en-US" sz="1600" dirty="0">
                <a:latin typeface="Open Sans" panose="020B0604020202020204" charset="0"/>
                <a:ea typeface="Open Sans" panose="020B0604020202020204" charset="0"/>
                <a:cs typeface="Open Sans" panose="020B0604020202020204" charset="0"/>
              </a:rPr>
              <a:t> °C, flowering date is 4.2 days earlier, on average.</a:t>
            </a:r>
          </a:p>
        </p:txBody>
      </p:sp>
      <p:sp>
        <p:nvSpPr>
          <p:cNvPr id="11" name="TextBox 10">
            <a:extLst>
              <a:ext uri="{FF2B5EF4-FFF2-40B4-BE49-F238E27FC236}">
                <a16:creationId xmlns:a16="http://schemas.microsoft.com/office/drawing/2014/main" id="{5CD6A579-8C6F-4DC6-B9C9-C46149698F52}"/>
              </a:ext>
            </a:extLst>
          </p:cNvPr>
          <p:cNvSpPr txBox="1"/>
          <p:nvPr/>
        </p:nvSpPr>
        <p:spPr>
          <a:xfrm rot="16200000">
            <a:off x="1167937" y="3195168"/>
            <a:ext cx="2091139" cy="584775"/>
          </a:xfrm>
          <a:prstGeom prst="rect">
            <a:avLst/>
          </a:prstGeom>
          <a:solidFill>
            <a:schemeClr val="bg1"/>
          </a:solidFill>
        </p:spPr>
        <p:txBody>
          <a:bodyPr wrap="square" rtlCol="0">
            <a:spAutoFit/>
          </a:bodyPr>
          <a:lstStyle/>
          <a:p>
            <a:pPr algn="ctr"/>
            <a:r>
              <a:rPr lang="en-US" sz="1600" b="1" dirty="0">
                <a:latin typeface="Open Sans" panose="020B0604020202020204" charset="0"/>
                <a:ea typeface="Open Sans" panose="020B0604020202020204" charset="0"/>
                <a:cs typeface="Open Sans" panose="020B0604020202020204" charset="0"/>
              </a:rPr>
              <a:t>Flowering Date (DOY)</a:t>
            </a:r>
          </a:p>
        </p:txBody>
      </p:sp>
      <p:sp>
        <p:nvSpPr>
          <p:cNvPr id="17" name="Title 7">
            <a:extLst>
              <a:ext uri="{FF2B5EF4-FFF2-40B4-BE49-F238E27FC236}">
                <a16:creationId xmlns:a16="http://schemas.microsoft.com/office/drawing/2014/main" id="{2C2C7FA8-5FD4-498D-BC62-DFCD71A64A89}"/>
              </a:ext>
            </a:extLst>
          </p:cNvPr>
          <p:cNvSpPr>
            <a:spLocks noGrp="1"/>
          </p:cNvSpPr>
          <p:nvPr>
            <p:ph type="title"/>
          </p:nvPr>
        </p:nvSpPr>
        <p:spPr>
          <a:xfrm>
            <a:off x="311700" y="196249"/>
            <a:ext cx="8520600" cy="943200"/>
          </a:xfrm>
        </p:spPr>
        <p:txBody>
          <a:bodyPr/>
          <a:lstStyle/>
          <a:p>
            <a:r>
              <a:rPr lang="en-US" dirty="0"/>
              <a:t>Phenological models</a:t>
            </a:r>
          </a:p>
        </p:txBody>
      </p:sp>
      <p:sp>
        <p:nvSpPr>
          <p:cNvPr id="18" name="TextBox 17">
            <a:extLst>
              <a:ext uri="{FF2B5EF4-FFF2-40B4-BE49-F238E27FC236}">
                <a16:creationId xmlns:a16="http://schemas.microsoft.com/office/drawing/2014/main" id="{6D65CA27-CFA3-4FF2-9AC8-152426B9D538}"/>
              </a:ext>
            </a:extLst>
          </p:cNvPr>
          <p:cNvSpPr txBox="1"/>
          <p:nvPr/>
        </p:nvSpPr>
        <p:spPr>
          <a:xfrm>
            <a:off x="0" y="6473952"/>
            <a:ext cx="1128835" cy="261610"/>
          </a:xfrm>
          <a:prstGeom prst="rect">
            <a:avLst/>
          </a:prstGeom>
          <a:noFill/>
        </p:spPr>
        <p:txBody>
          <a:bodyPr wrap="none" rtlCol="0">
            <a:spAutoFit/>
          </a:bodyPr>
          <a:lstStyle/>
          <a:p>
            <a:r>
              <a:rPr lang="en-US" sz="1100" dirty="0">
                <a:latin typeface="Open Sans" panose="020B0604020202020204" charset="0"/>
                <a:ea typeface="Open Sans" panose="020B0604020202020204" charset="0"/>
                <a:cs typeface="Open Sans" panose="020B0604020202020204" charset="0"/>
              </a:rPr>
              <a:t>2. Background</a:t>
            </a:r>
          </a:p>
        </p:txBody>
      </p:sp>
    </p:spTree>
    <p:extLst>
      <p:ext uri="{BB962C8B-B14F-4D97-AF65-F5344CB8AC3E}">
        <p14:creationId xmlns:p14="http://schemas.microsoft.com/office/powerpoint/2010/main" val="3885592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 name="Pheno-climatic models can be used to quantify the relationship between flowering date and climate…">
            <a:extLst>
              <a:ext uri="{FF2B5EF4-FFF2-40B4-BE49-F238E27FC236}">
                <a16:creationId xmlns:a16="http://schemas.microsoft.com/office/drawing/2014/main" id="{93BF2B3B-F656-7E41-8961-7F15A8DC80A0}"/>
              </a:ext>
            </a:extLst>
          </p:cNvPr>
          <p:cNvSpPr txBox="1"/>
          <p:nvPr/>
        </p:nvSpPr>
        <p:spPr>
          <a:xfrm>
            <a:off x="401445" y="1713758"/>
            <a:ext cx="8184972" cy="432619"/>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p>
            <a:pPr marL="228594" indent="-228594">
              <a:lnSpc>
                <a:spcPct val="150000"/>
              </a:lnSpc>
              <a:buSzPct val="100000"/>
              <a:buChar char="•"/>
              <a:defRPr sz="3200" b="0">
                <a:latin typeface="Calibri"/>
                <a:ea typeface="Calibri"/>
                <a:cs typeface="Calibri"/>
                <a:sym typeface="Calibri"/>
              </a:defRPr>
            </a:pPr>
            <a:endParaRPr sz="1600" dirty="0">
              <a:latin typeface="Open Sans" panose="020B0604020202020204" charset="0"/>
              <a:ea typeface="Open Sans" panose="020B0604020202020204" charset="0"/>
              <a:cs typeface="Open Sans" panose="020B0604020202020204" charset="0"/>
            </a:endParaRPr>
          </a:p>
        </p:txBody>
      </p:sp>
      <p:pic>
        <p:nvPicPr>
          <p:cNvPr id="12" name="Picture 11">
            <a:extLst>
              <a:ext uri="{FF2B5EF4-FFF2-40B4-BE49-F238E27FC236}">
                <a16:creationId xmlns:a16="http://schemas.microsoft.com/office/drawing/2014/main" id="{44FE2C76-1F0A-6A47-B30E-6850284EFAA3}"/>
              </a:ext>
            </a:extLst>
          </p:cNvPr>
          <p:cNvPicPr>
            <a:picLocks noChangeAspect="1"/>
          </p:cNvPicPr>
          <p:nvPr/>
        </p:nvPicPr>
        <p:blipFill rotWithShape="1">
          <a:blip r:embed="rId3"/>
          <a:srcRect b="1689"/>
          <a:stretch/>
        </p:blipFill>
        <p:spPr>
          <a:xfrm>
            <a:off x="1992158" y="1538531"/>
            <a:ext cx="4816608" cy="4203901"/>
          </a:xfrm>
          <a:prstGeom prst="rect">
            <a:avLst/>
          </a:prstGeom>
          <a:effectLst/>
        </p:spPr>
      </p:pic>
      <p:cxnSp>
        <p:nvCxnSpPr>
          <p:cNvPr id="4" name="Straight Arrow Connector 3">
            <a:extLst>
              <a:ext uri="{FF2B5EF4-FFF2-40B4-BE49-F238E27FC236}">
                <a16:creationId xmlns:a16="http://schemas.microsoft.com/office/drawing/2014/main" id="{702B83A4-A9D8-43B0-BE72-7E22B468DB7B}"/>
              </a:ext>
            </a:extLst>
          </p:cNvPr>
          <p:cNvCxnSpPr>
            <a:cxnSpLocks/>
            <a:stCxn id="9" idx="1"/>
          </p:cNvCxnSpPr>
          <p:nvPr/>
        </p:nvCxnSpPr>
        <p:spPr>
          <a:xfrm flipH="1" flipV="1">
            <a:off x="5870450" y="5319469"/>
            <a:ext cx="429766" cy="520730"/>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C9A1E656-6297-42C1-9B5A-D7EC3A58B65D}"/>
              </a:ext>
            </a:extLst>
          </p:cNvPr>
          <p:cNvSpPr txBox="1"/>
          <p:nvPr/>
        </p:nvSpPr>
        <p:spPr>
          <a:xfrm>
            <a:off x="6300216" y="5178479"/>
            <a:ext cx="2658224" cy="1323439"/>
          </a:xfrm>
          <a:prstGeom prst="rect">
            <a:avLst/>
          </a:prstGeom>
          <a:noFill/>
          <a:ln w="28575">
            <a:solidFill>
              <a:schemeClr val="accent1"/>
            </a:solidFill>
          </a:ln>
        </p:spPr>
        <p:txBody>
          <a:bodyPr wrap="square" rtlCol="0">
            <a:spAutoFit/>
          </a:bodyPr>
          <a:lstStyle/>
          <a:p>
            <a:pPr algn="ctr"/>
            <a:r>
              <a:rPr lang="en-US" sz="1600" dirty="0">
                <a:latin typeface="Open Sans" panose="020B0604020202020204" charset="0"/>
                <a:ea typeface="Open Sans" panose="020B0604020202020204" charset="0"/>
                <a:cs typeface="Open Sans" panose="020B0604020202020204" charset="0"/>
              </a:rPr>
              <a:t>The predictor (independent variable) could be any climatic variable that differs across the species’ range.</a:t>
            </a:r>
          </a:p>
        </p:txBody>
      </p:sp>
      <p:sp>
        <p:nvSpPr>
          <p:cNvPr id="11" name="TextBox 10">
            <a:extLst>
              <a:ext uri="{FF2B5EF4-FFF2-40B4-BE49-F238E27FC236}">
                <a16:creationId xmlns:a16="http://schemas.microsoft.com/office/drawing/2014/main" id="{5CD6A579-8C6F-4DC6-B9C9-C46149698F52}"/>
              </a:ext>
            </a:extLst>
          </p:cNvPr>
          <p:cNvSpPr txBox="1"/>
          <p:nvPr/>
        </p:nvSpPr>
        <p:spPr>
          <a:xfrm rot="16200000">
            <a:off x="1167937" y="3195168"/>
            <a:ext cx="2091139" cy="584775"/>
          </a:xfrm>
          <a:prstGeom prst="rect">
            <a:avLst/>
          </a:prstGeom>
          <a:solidFill>
            <a:schemeClr val="bg1"/>
          </a:solidFill>
        </p:spPr>
        <p:txBody>
          <a:bodyPr wrap="square" rtlCol="0">
            <a:spAutoFit/>
          </a:bodyPr>
          <a:lstStyle/>
          <a:p>
            <a:pPr algn="ctr"/>
            <a:r>
              <a:rPr lang="en-US" sz="1600" b="1" dirty="0">
                <a:latin typeface="Open Sans" panose="020B0604020202020204" charset="0"/>
                <a:ea typeface="Open Sans" panose="020B0604020202020204" charset="0"/>
                <a:cs typeface="Open Sans" panose="020B0604020202020204" charset="0"/>
              </a:rPr>
              <a:t>Flowering Date (DOY)</a:t>
            </a:r>
          </a:p>
        </p:txBody>
      </p:sp>
      <p:sp>
        <p:nvSpPr>
          <p:cNvPr id="14" name="Title 7">
            <a:extLst>
              <a:ext uri="{FF2B5EF4-FFF2-40B4-BE49-F238E27FC236}">
                <a16:creationId xmlns:a16="http://schemas.microsoft.com/office/drawing/2014/main" id="{A16DDD97-EC32-4D1D-A0CF-1868132C0295}"/>
              </a:ext>
            </a:extLst>
          </p:cNvPr>
          <p:cNvSpPr>
            <a:spLocks noGrp="1"/>
          </p:cNvSpPr>
          <p:nvPr>
            <p:ph type="title"/>
          </p:nvPr>
        </p:nvSpPr>
        <p:spPr>
          <a:xfrm>
            <a:off x="311700" y="196249"/>
            <a:ext cx="8520600" cy="943200"/>
          </a:xfrm>
        </p:spPr>
        <p:txBody>
          <a:bodyPr/>
          <a:lstStyle/>
          <a:p>
            <a:r>
              <a:rPr lang="en-US" dirty="0"/>
              <a:t>Phenological models</a:t>
            </a:r>
          </a:p>
        </p:txBody>
      </p:sp>
      <p:sp>
        <p:nvSpPr>
          <p:cNvPr id="15" name="TextBox 14">
            <a:extLst>
              <a:ext uri="{FF2B5EF4-FFF2-40B4-BE49-F238E27FC236}">
                <a16:creationId xmlns:a16="http://schemas.microsoft.com/office/drawing/2014/main" id="{5065A83D-597D-4953-8F5A-B6E566E5F002}"/>
              </a:ext>
            </a:extLst>
          </p:cNvPr>
          <p:cNvSpPr txBox="1"/>
          <p:nvPr/>
        </p:nvSpPr>
        <p:spPr>
          <a:xfrm>
            <a:off x="0" y="6473952"/>
            <a:ext cx="1128835" cy="261610"/>
          </a:xfrm>
          <a:prstGeom prst="rect">
            <a:avLst/>
          </a:prstGeom>
          <a:noFill/>
        </p:spPr>
        <p:txBody>
          <a:bodyPr wrap="none" rtlCol="0">
            <a:spAutoFit/>
          </a:bodyPr>
          <a:lstStyle/>
          <a:p>
            <a:r>
              <a:rPr lang="en-US" sz="1100" dirty="0">
                <a:latin typeface="Open Sans" panose="020B0604020202020204" charset="0"/>
                <a:ea typeface="Open Sans" panose="020B0604020202020204" charset="0"/>
                <a:cs typeface="Open Sans" panose="020B0604020202020204" charset="0"/>
              </a:rPr>
              <a:t>2. Background</a:t>
            </a:r>
          </a:p>
        </p:txBody>
      </p:sp>
    </p:spTree>
    <p:extLst>
      <p:ext uri="{BB962C8B-B14F-4D97-AF65-F5344CB8AC3E}">
        <p14:creationId xmlns:p14="http://schemas.microsoft.com/office/powerpoint/2010/main" val="3164885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3A7CC-4246-46F2-91A0-0CEB43091A54}"/>
              </a:ext>
            </a:extLst>
          </p:cNvPr>
          <p:cNvSpPr>
            <a:spLocks noGrp="1"/>
          </p:cNvSpPr>
          <p:nvPr>
            <p:ph type="title"/>
          </p:nvPr>
        </p:nvSpPr>
        <p:spPr/>
        <p:txBody>
          <a:bodyPr/>
          <a:lstStyle/>
          <a:p>
            <a:r>
              <a:rPr lang="en-US" dirty="0"/>
              <a:t>Our predictor variables</a:t>
            </a:r>
          </a:p>
        </p:txBody>
      </p:sp>
      <p:pic>
        <p:nvPicPr>
          <p:cNvPr id="4" name="Picture 2">
            <a:extLst>
              <a:ext uri="{FF2B5EF4-FFF2-40B4-BE49-F238E27FC236}">
                <a16:creationId xmlns:a16="http://schemas.microsoft.com/office/drawing/2014/main" id="{53A3D087-D7DF-4CD6-B278-B3A74C595B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3368" y="2240723"/>
            <a:ext cx="7917265" cy="1464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a:extLst>
              <a:ext uri="{FF2B5EF4-FFF2-40B4-BE49-F238E27FC236}">
                <a16:creationId xmlns:a16="http://schemas.microsoft.com/office/drawing/2014/main" id="{7ADB107C-5193-4495-B1E3-1D3F815CF7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4167554"/>
            <a:ext cx="9144000" cy="17213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a:extLst>
              <a:ext uri="{FF2B5EF4-FFF2-40B4-BE49-F238E27FC236}">
                <a16:creationId xmlns:a16="http://schemas.microsoft.com/office/drawing/2014/main" id="{A60AFF14-6A22-4FA4-9435-229C91D3A9D2}"/>
              </a:ext>
            </a:extLst>
          </p:cNvPr>
          <p:cNvSpPr/>
          <p:nvPr/>
        </p:nvSpPr>
        <p:spPr>
          <a:xfrm>
            <a:off x="3754454" y="1381279"/>
            <a:ext cx="4631396" cy="461665"/>
          </a:xfrm>
          <a:prstGeom prst="rect">
            <a:avLst/>
          </a:prstGeom>
        </p:spPr>
        <p:txBody>
          <a:bodyPr wrap="none">
            <a:spAutoFit/>
          </a:bodyPr>
          <a:lstStyle/>
          <a:p>
            <a:r>
              <a:rPr lang="en-US" sz="2400" dirty="0">
                <a:latin typeface="Open Sans" panose="020B0604020202020204" charset="0"/>
                <a:ea typeface="Open Sans" panose="020B0604020202020204" charset="0"/>
                <a:cs typeface="Open Sans" panose="020B0604020202020204" charset="0"/>
                <a:hlinkClick r:id="rId4" tooltip="https://prism.oregonstate.edu/">
                  <a:extLst>
                    <a:ext uri="{A12FA001-AC4F-418D-AE19-62706E023703}">
                      <ahyp:hlinkClr xmlns:ahyp="http://schemas.microsoft.com/office/drawing/2018/hyperlinkcolor" val="tx"/>
                    </a:ext>
                  </a:extLst>
                </a:hlinkClick>
              </a:rPr>
              <a:t>https://</a:t>
            </a:r>
            <a:r>
              <a:rPr lang="en-US" sz="2400" dirty="0" err="1">
                <a:latin typeface="Open Sans" panose="020B0604020202020204" charset="0"/>
                <a:ea typeface="Open Sans" panose="020B0604020202020204" charset="0"/>
                <a:cs typeface="Open Sans" panose="020B0604020202020204" charset="0"/>
                <a:hlinkClick r:id="rId4" tooltip="https://prism.oregonstate.edu/">
                  <a:extLst>
                    <a:ext uri="{A12FA001-AC4F-418D-AE19-62706E023703}">
                      <ahyp:hlinkClr xmlns:ahyp="http://schemas.microsoft.com/office/drawing/2018/hyperlinkcolor" val="tx"/>
                    </a:ext>
                  </a:extLst>
                </a:hlinkClick>
              </a:rPr>
              <a:t>prism.oregonstate.edu</a:t>
            </a:r>
            <a:r>
              <a:rPr lang="en-US" sz="2400" dirty="0">
                <a:latin typeface="Open Sans" panose="020B0604020202020204" charset="0"/>
                <a:ea typeface="Open Sans" panose="020B0604020202020204" charset="0"/>
                <a:cs typeface="Open Sans" panose="020B0604020202020204" charset="0"/>
                <a:hlinkClick r:id="rId4" tooltip="https://prism.oregonstate.edu/">
                  <a:extLst>
                    <a:ext uri="{A12FA001-AC4F-418D-AE19-62706E023703}">
                      <ahyp:hlinkClr xmlns:ahyp="http://schemas.microsoft.com/office/drawing/2018/hyperlinkcolor" val="tx"/>
                    </a:ext>
                  </a:extLst>
                </a:hlinkClick>
              </a:rPr>
              <a:t>/</a:t>
            </a:r>
            <a:endParaRPr lang="en-US" sz="2400" dirty="0">
              <a:latin typeface="Open Sans" panose="020B0604020202020204" charset="0"/>
              <a:ea typeface="Open Sans" panose="020B0604020202020204" charset="0"/>
              <a:cs typeface="Open Sans" panose="020B0604020202020204" charset="0"/>
            </a:endParaRPr>
          </a:p>
        </p:txBody>
      </p:sp>
      <p:sp>
        <p:nvSpPr>
          <p:cNvPr id="7" name="TextBox 6">
            <a:extLst>
              <a:ext uri="{FF2B5EF4-FFF2-40B4-BE49-F238E27FC236}">
                <a16:creationId xmlns:a16="http://schemas.microsoft.com/office/drawing/2014/main" id="{AD715B23-38F3-48A3-BA2E-661FA3267EBD}"/>
              </a:ext>
            </a:extLst>
          </p:cNvPr>
          <p:cNvSpPr txBox="1"/>
          <p:nvPr/>
        </p:nvSpPr>
        <p:spPr>
          <a:xfrm>
            <a:off x="0" y="6473952"/>
            <a:ext cx="1128835" cy="261610"/>
          </a:xfrm>
          <a:prstGeom prst="rect">
            <a:avLst/>
          </a:prstGeom>
          <a:noFill/>
        </p:spPr>
        <p:txBody>
          <a:bodyPr wrap="none" rtlCol="0">
            <a:spAutoFit/>
          </a:bodyPr>
          <a:lstStyle/>
          <a:p>
            <a:r>
              <a:rPr lang="en-US" sz="1100" dirty="0">
                <a:latin typeface="Open Sans" panose="020B0604020202020204" charset="0"/>
                <a:ea typeface="Open Sans" panose="020B0604020202020204" charset="0"/>
                <a:cs typeface="Open Sans" panose="020B0604020202020204" charset="0"/>
              </a:rPr>
              <a:t>2. Background</a:t>
            </a:r>
          </a:p>
        </p:txBody>
      </p:sp>
    </p:spTree>
    <p:extLst>
      <p:ext uri="{BB962C8B-B14F-4D97-AF65-F5344CB8AC3E}">
        <p14:creationId xmlns:p14="http://schemas.microsoft.com/office/powerpoint/2010/main" val="25651247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E1517AA-68AF-DD47-A8B3-828BC5EC5694}"/>
              </a:ext>
            </a:extLst>
          </p:cNvPr>
          <p:cNvPicPr>
            <a:picLocks noChangeAspect="1"/>
          </p:cNvPicPr>
          <p:nvPr/>
        </p:nvPicPr>
        <p:blipFill>
          <a:blip r:embed="rId3"/>
          <a:stretch>
            <a:fillRect/>
          </a:stretch>
        </p:blipFill>
        <p:spPr>
          <a:xfrm>
            <a:off x="1567303" y="0"/>
            <a:ext cx="6009393" cy="6858000"/>
          </a:xfrm>
          <a:prstGeom prst="rect">
            <a:avLst/>
          </a:prstGeom>
        </p:spPr>
      </p:pic>
      <p:sp>
        <p:nvSpPr>
          <p:cNvPr id="3" name="TextBox 2">
            <a:extLst>
              <a:ext uri="{FF2B5EF4-FFF2-40B4-BE49-F238E27FC236}">
                <a16:creationId xmlns:a16="http://schemas.microsoft.com/office/drawing/2014/main" id="{4A4A63B5-C249-4CF3-B04A-AFA60F2EBED6}"/>
              </a:ext>
            </a:extLst>
          </p:cNvPr>
          <p:cNvSpPr txBox="1"/>
          <p:nvPr/>
        </p:nvSpPr>
        <p:spPr>
          <a:xfrm>
            <a:off x="0" y="6473952"/>
            <a:ext cx="1128835" cy="261610"/>
          </a:xfrm>
          <a:prstGeom prst="rect">
            <a:avLst/>
          </a:prstGeom>
          <a:noFill/>
        </p:spPr>
        <p:txBody>
          <a:bodyPr wrap="none" rtlCol="0">
            <a:spAutoFit/>
          </a:bodyPr>
          <a:lstStyle/>
          <a:p>
            <a:r>
              <a:rPr lang="en-US" sz="1100" dirty="0">
                <a:latin typeface="Open Sans" panose="020B0604020202020204" charset="0"/>
                <a:ea typeface="Open Sans" panose="020B0604020202020204" charset="0"/>
                <a:cs typeface="Open Sans" panose="020B0604020202020204" charset="0"/>
              </a:rPr>
              <a:t>2. Background</a:t>
            </a:r>
          </a:p>
        </p:txBody>
      </p:sp>
    </p:spTree>
    <p:extLst>
      <p:ext uri="{BB962C8B-B14F-4D97-AF65-F5344CB8AC3E}">
        <p14:creationId xmlns:p14="http://schemas.microsoft.com/office/powerpoint/2010/main" val="11990571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8AFB085-3A74-0D4A-9597-A62E2A1AE55B}"/>
              </a:ext>
            </a:extLst>
          </p:cNvPr>
          <p:cNvPicPr>
            <a:picLocks noChangeAspect="1"/>
          </p:cNvPicPr>
          <p:nvPr/>
        </p:nvPicPr>
        <p:blipFill>
          <a:blip r:embed="rId3"/>
          <a:stretch>
            <a:fillRect/>
          </a:stretch>
        </p:blipFill>
        <p:spPr>
          <a:xfrm>
            <a:off x="426427" y="0"/>
            <a:ext cx="8291146" cy="6858000"/>
          </a:xfrm>
          <a:prstGeom prst="rect">
            <a:avLst/>
          </a:prstGeom>
        </p:spPr>
      </p:pic>
      <p:sp>
        <p:nvSpPr>
          <p:cNvPr id="3" name="TextBox 2">
            <a:extLst>
              <a:ext uri="{FF2B5EF4-FFF2-40B4-BE49-F238E27FC236}">
                <a16:creationId xmlns:a16="http://schemas.microsoft.com/office/drawing/2014/main" id="{D20FF583-7017-4B5A-A33C-1D36E45B50C7}"/>
              </a:ext>
            </a:extLst>
          </p:cNvPr>
          <p:cNvSpPr txBox="1"/>
          <p:nvPr/>
        </p:nvSpPr>
        <p:spPr>
          <a:xfrm>
            <a:off x="0" y="6473952"/>
            <a:ext cx="1128835" cy="261610"/>
          </a:xfrm>
          <a:prstGeom prst="rect">
            <a:avLst/>
          </a:prstGeom>
          <a:noFill/>
        </p:spPr>
        <p:txBody>
          <a:bodyPr wrap="none" rtlCol="0">
            <a:spAutoFit/>
          </a:bodyPr>
          <a:lstStyle/>
          <a:p>
            <a:r>
              <a:rPr lang="en-US" sz="1100" dirty="0">
                <a:latin typeface="Open Sans" panose="020B0604020202020204" charset="0"/>
                <a:ea typeface="Open Sans" panose="020B0604020202020204" charset="0"/>
                <a:cs typeface="Open Sans" panose="020B0604020202020204" charset="0"/>
              </a:rPr>
              <a:t>2. Background</a:t>
            </a:r>
          </a:p>
        </p:txBody>
      </p:sp>
    </p:spTree>
    <p:extLst>
      <p:ext uri="{BB962C8B-B14F-4D97-AF65-F5344CB8AC3E}">
        <p14:creationId xmlns:p14="http://schemas.microsoft.com/office/powerpoint/2010/main" val="13275924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766" y="35496"/>
            <a:ext cx="8925634" cy="943200"/>
          </a:xfrm>
        </p:spPr>
        <p:txBody>
          <a:bodyPr/>
          <a:lstStyle/>
          <a:p>
            <a:r>
              <a:rPr lang="en-US" sz="2800" dirty="0">
                <a:solidFill>
                  <a:srgbClr val="000000"/>
                </a:solidFill>
              </a:rPr>
              <a:t>Climate variables at a given plant collection site can be measured at two temporal (time) scales:</a:t>
            </a:r>
            <a:br>
              <a:rPr lang="en-US" sz="2800" dirty="0">
                <a:solidFill>
                  <a:srgbClr val="000000"/>
                </a:solidFill>
              </a:rPr>
            </a:br>
            <a:r>
              <a:rPr lang="en-US" sz="2000" b="0" dirty="0">
                <a:solidFill>
                  <a:srgbClr val="000000"/>
                </a:solidFill>
                <a:latin typeface="Open Sans" panose="020B0604020202020204" charset="0"/>
                <a:ea typeface="Open Sans" panose="020B0604020202020204" charset="0"/>
                <a:cs typeface="Open Sans" panose="020B0604020202020204" charset="0"/>
              </a:rPr>
              <a:t>(1) long-term mean values </a:t>
            </a:r>
            <a:r>
              <a:rPr lang="en-US" sz="1600" b="0" dirty="0">
                <a:solidFill>
                  <a:srgbClr val="000000"/>
                </a:solidFill>
                <a:latin typeface="Open Sans" panose="020B0604020202020204" charset="0"/>
                <a:ea typeface="Open Sans" panose="020B0604020202020204" charset="0"/>
                <a:cs typeface="Open Sans" panose="020B0604020202020204" charset="0"/>
              </a:rPr>
              <a:t>(e.g., mean annual temperature from 1901-2000) </a:t>
            </a:r>
            <a:br>
              <a:rPr lang="en-US" sz="2000" b="0" dirty="0">
                <a:solidFill>
                  <a:srgbClr val="000000"/>
                </a:solidFill>
                <a:latin typeface="Open Sans" panose="020B0604020202020204" charset="0"/>
                <a:ea typeface="Open Sans" panose="020B0604020202020204" charset="0"/>
                <a:cs typeface="Open Sans" panose="020B0604020202020204" charset="0"/>
              </a:rPr>
            </a:br>
            <a:r>
              <a:rPr lang="en-US" sz="2000" b="0" dirty="0">
                <a:solidFill>
                  <a:srgbClr val="000000"/>
                </a:solidFill>
                <a:latin typeface="Open Sans" panose="020B0604020202020204" charset="0"/>
                <a:ea typeface="Open Sans" panose="020B0604020202020204" charset="0"/>
                <a:cs typeface="Open Sans" panose="020B0604020202020204" charset="0"/>
              </a:rPr>
              <a:t>(2) climate in the year of collection</a:t>
            </a:r>
            <a:endParaRPr lang="en-US" sz="2800" b="0" dirty="0">
              <a:solidFill>
                <a:srgbClr val="000000"/>
              </a:solidFill>
              <a:latin typeface="Open Sans" panose="020B0604020202020204" charset="0"/>
              <a:ea typeface="Open Sans" panose="020B0604020202020204" charset="0"/>
              <a:cs typeface="Open Sans" panose="020B0604020202020204"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383" y="1816921"/>
            <a:ext cx="9027234" cy="4537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15"/>
          <p:cNvSpPr/>
          <p:nvPr/>
        </p:nvSpPr>
        <p:spPr>
          <a:xfrm>
            <a:off x="0" y="6427653"/>
            <a:ext cx="9144000" cy="430887"/>
          </a:xfrm>
          <a:prstGeom prst="rect">
            <a:avLst/>
          </a:prstGeom>
        </p:spPr>
        <p:txBody>
          <a:bodyPr wrap="square">
            <a:spAutoFit/>
          </a:bodyPr>
          <a:lstStyle/>
          <a:p>
            <a:r>
              <a:rPr lang="en-US" sz="1100" dirty="0">
                <a:latin typeface="Open Sans" pitchFamily="34" charset="0"/>
                <a:ea typeface="Open Sans" pitchFamily="34" charset="0"/>
                <a:cs typeface="Open Sans" pitchFamily="34" charset="0"/>
              </a:rPr>
              <a:t>NOAA National Centers for Environmental information, Climate at a Glance: Statewide Time Series, published July 2020, retrieved on July 29, 2020 from </a:t>
            </a:r>
            <a:r>
              <a:rPr lang="en-US" sz="1100" dirty="0">
                <a:latin typeface="Open Sans" pitchFamily="34" charset="0"/>
                <a:ea typeface="Open Sans" pitchFamily="34" charset="0"/>
                <a:cs typeface="Open Sans" pitchFamily="34" charset="0"/>
                <a:hlinkClick r:id="rId4"/>
              </a:rPr>
              <a:t>https://www.ncdc.noaa.gov/cag/</a:t>
            </a:r>
            <a:endParaRPr lang="en-US" sz="1100" dirty="0">
              <a:latin typeface="Open Sans" pitchFamily="34" charset="0"/>
              <a:ea typeface="Open Sans" pitchFamily="34" charset="0"/>
              <a:cs typeface="Open Sans" pitchFamily="34" charset="0"/>
            </a:endParaRPr>
          </a:p>
        </p:txBody>
      </p:sp>
      <p:cxnSp>
        <p:nvCxnSpPr>
          <p:cNvPr id="7" name="Straight Arrow Connector 6">
            <a:extLst>
              <a:ext uri="{FF2B5EF4-FFF2-40B4-BE49-F238E27FC236}">
                <a16:creationId xmlns:a16="http://schemas.microsoft.com/office/drawing/2014/main" id="{C531F97B-D16C-9E45-A95D-0C0206ADFFB3}"/>
              </a:ext>
            </a:extLst>
          </p:cNvPr>
          <p:cNvCxnSpPr>
            <a:cxnSpLocks/>
          </p:cNvCxnSpPr>
          <p:nvPr/>
        </p:nvCxnSpPr>
        <p:spPr>
          <a:xfrm flipH="1" flipV="1">
            <a:off x="7188201" y="4388293"/>
            <a:ext cx="440266" cy="487990"/>
          </a:xfrm>
          <a:prstGeom prst="straightConnector1">
            <a:avLst/>
          </a:prstGeom>
          <a:ln w="38100">
            <a:solidFill>
              <a:srgbClr val="0432FF"/>
            </a:solidFill>
            <a:tailEnd type="triangle"/>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C863A1EA-6C80-174E-A6C3-83050243D8F8}"/>
              </a:ext>
            </a:extLst>
          </p:cNvPr>
          <p:cNvGrpSpPr/>
          <p:nvPr/>
        </p:nvGrpSpPr>
        <p:grpSpPr>
          <a:xfrm>
            <a:off x="34633" y="4197978"/>
            <a:ext cx="8406634" cy="1632412"/>
            <a:chOff x="34633" y="4197978"/>
            <a:chExt cx="8406634" cy="1632412"/>
          </a:xfrm>
        </p:grpSpPr>
        <p:cxnSp>
          <p:nvCxnSpPr>
            <p:cNvPr id="4" name="Straight Connector 3">
              <a:extLst>
                <a:ext uri="{FF2B5EF4-FFF2-40B4-BE49-F238E27FC236}">
                  <a16:creationId xmlns:a16="http://schemas.microsoft.com/office/drawing/2014/main" id="{1C915422-8780-6D45-962F-0D4DF77853D1}"/>
                </a:ext>
              </a:extLst>
            </p:cNvPr>
            <p:cNvCxnSpPr/>
            <p:nvPr/>
          </p:nvCxnSpPr>
          <p:spPr>
            <a:xfrm>
              <a:off x="753533" y="4351867"/>
              <a:ext cx="7687734" cy="0"/>
            </a:xfrm>
            <a:prstGeom prst="line">
              <a:avLst/>
            </a:prstGeom>
            <a:ln w="57150">
              <a:solidFill>
                <a:srgbClr val="0432FF"/>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E30FD35C-3565-2642-8CFF-4683D8DF8495}"/>
                </a:ext>
              </a:extLst>
            </p:cNvPr>
            <p:cNvSpPr txBox="1"/>
            <p:nvPr/>
          </p:nvSpPr>
          <p:spPr>
            <a:xfrm>
              <a:off x="5105401" y="4876283"/>
              <a:ext cx="3208866" cy="954107"/>
            </a:xfrm>
            <a:prstGeom prst="rect">
              <a:avLst/>
            </a:prstGeom>
            <a:noFill/>
            <a:ln w="57150">
              <a:solidFill>
                <a:srgbClr val="0432FF"/>
              </a:solidFill>
            </a:ln>
          </p:spPr>
          <p:txBody>
            <a:bodyPr wrap="square" rtlCol="0">
              <a:spAutoFit/>
            </a:bodyPr>
            <a:lstStyle/>
            <a:p>
              <a:r>
                <a:rPr lang="en-US" b="1" dirty="0">
                  <a:latin typeface="Open Sans" panose="020B0604020202020204" charset="0"/>
                  <a:ea typeface="Open Sans" panose="020B0604020202020204" charset="0"/>
                  <a:cs typeface="Open Sans" panose="020B0604020202020204" charset="0"/>
                </a:rPr>
                <a:t>This horizontal line represents the average or mean annual temperature (45.5 °F) from 1901-2000</a:t>
              </a:r>
            </a:p>
          </p:txBody>
        </p:sp>
        <p:sp>
          <p:nvSpPr>
            <p:cNvPr id="9" name="Rectangle 8">
              <a:extLst>
                <a:ext uri="{FF2B5EF4-FFF2-40B4-BE49-F238E27FC236}">
                  <a16:creationId xmlns:a16="http://schemas.microsoft.com/office/drawing/2014/main" id="{8872BBF7-2845-FA40-A1FC-48D367D1DECE}"/>
                </a:ext>
              </a:extLst>
            </p:cNvPr>
            <p:cNvSpPr/>
            <p:nvPr/>
          </p:nvSpPr>
          <p:spPr>
            <a:xfrm>
              <a:off x="34633" y="4197978"/>
              <a:ext cx="763351" cy="307777"/>
            </a:xfrm>
            <a:prstGeom prst="rect">
              <a:avLst/>
            </a:prstGeom>
          </p:spPr>
          <p:txBody>
            <a:bodyPr wrap="none">
              <a:spAutoFit/>
            </a:bodyPr>
            <a:lstStyle/>
            <a:p>
              <a:r>
                <a:rPr lang="en-US" b="1" dirty="0"/>
                <a:t>45.5 °F</a:t>
              </a:r>
              <a:endParaRPr lang="en-US" dirty="0"/>
            </a:p>
          </p:txBody>
        </p:sp>
      </p:grpSp>
      <p:sp>
        <p:nvSpPr>
          <p:cNvPr id="11" name="TextBox 10">
            <a:extLst>
              <a:ext uri="{FF2B5EF4-FFF2-40B4-BE49-F238E27FC236}">
                <a16:creationId xmlns:a16="http://schemas.microsoft.com/office/drawing/2014/main" id="{BFD4CA53-FC87-4BAB-A01F-E75C2A0E3A37}"/>
              </a:ext>
            </a:extLst>
          </p:cNvPr>
          <p:cNvSpPr txBox="1"/>
          <p:nvPr/>
        </p:nvSpPr>
        <p:spPr>
          <a:xfrm>
            <a:off x="8015165" y="0"/>
            <a:ext cx="1128835" cy="261610"/>
          </a:xfrm>
          <a:prstGeom prst="rect">
            <a:avLst/>
          </a:prstGeom>
          <a:noFill/>
        </p:spPr>
        <p:txBody>
          <a:bodyPr wrap="none" rtlCol="0">
            <a:spAutoFit/>
          </a:bodyPr>
          <a:lstStyle/>
          <a:p>
            <a:r>
              <a:rPr lang="en-US" sz="1100" dirty="0">
                <a:latin typeface="Open Sans" panose="020B0604020202020204" charset="0"/>
                <a:ea typeface="Open Sans" panose="020B0604020202020204" charset="0"/>
                <a:cs typeface="Open Sans" panose="020B0604020202020204" charset="0"/>
              </a:rPr>
              <a:t>2. Background</a:t>
            </a:r>
          </a:p>
        </p:txBody>
      </p:sp>
    </p:spTree>
    <p:extLst>
      <p:ext uri="{BB962C8B-B14F-4D97-AF65-F5344CB8AC3E}">
        <p14:creationId xmlns:p14="http://schemas.microsoft.com/office/powerpoint/2010/main" val="1797474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Climate variables</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6247" y="3039898"/>
            <a:ext cx="7086600" cy="3562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0" y="6427653"/>
            <a:ext cx="9144000" cy="430887"/>
          </a:xfrm>
          <a:prstGeom prst="rect">
            <a:avLst/>
          </a:prstGeom>
        </p:spPr>
        <p:txBody>
          <a:bodyPr wrap="square">
            <a:spAutoFit/>
          </a:bodyPr>
          <a:lstStyle/>
          <a:p>
            <a:r>
              <a:rPr lang="en-US" sz="1100" dirty="0">
                <a:latin typeface="Open Sans" pitchFamily="34" charset="0"/>
                <a:ea typeface="Open Sans" pitchFamily="34" charset="0"/>
                <a:cs typeface="Open Sans" pitchFamily="34" charset="0"/>
              </a:rPr>
              <a:t>NOAA National Centers for Environmental information, Climate at a Glance: Statewide Time Series, published July 2020, retrieved on July 29, 2020 from </a:t>
            </a:r>
            <a:r>
              <a:rPr lang="en-US" sz="1100" dirty="0">
                <a:latin typeface="Open Sans" pitchFamily="34" charset="0"/>
                <a:ea typeface="Open Sans" pitchFamily="34" charset="0"/>
                <a:cs typeface="Open Sans" pitchFamily="34" charset="0"/>
                <a:hlinkClick r:id="rId4"/>
              </a:rPr>
              <a:t>https://www.ncdc.noaa.gov/cag/</a:t>
            </a:r>
            <a:endParaRPr lang="en-US" sz="1100" dirty="0">
              <a:latin typeface="Open Sans" pitchFamily="34" charset="0"/>
              <a:ea typeface="Open Sans" pitchFamily="34" charset="0"/>
              <a:cs typeface="Open Sans" pitchFamily="34" charset="0"/>
            </a:endParaRPr>
          </a:p>
        </p:txBody>
      </p:sp>
      <p:sp>
        <p:nvSpPr>
          <p:cNvPr id="9" name="Text Placeholder 3">
            <a:extLst>
              <a:ext uri="{FF2B5EF4-FFF2-40B4-BE49-F238E27FC236}">
                <a16:creationId xmlns:a16="http://schemas.microsoft.com/office/drawing/2014/main" id="{2E31295C-30C0-C241-BBAA-042BE8971A26}"/>
              </a:ext>
            </a:extLst>
          </p:cNvPr>
          <p:cNvSpPr txBox="1">
            <a:spLocks/>
          </p:cNvSpPr>
          <p:nvPr/>
        </p:nvSpPr>
        <p:spPr>
          <a:xfrm>
            <a:off x="104812" y="1392398"/>
            <a:ext cx="3626386" cy="4403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1pPr>
            <a:lvl2pPr marL="914400" marR="0" lvl="1" indent="-304800" algn="l" rtl="0">
              <a:lnSpc>
                <a:spcPct val="115000"/>
              </a:lnSpc>
              <a:spcBef>
                <a:spcPts val="1600"/>
              </a:spcBef>
              <a:spcAft>
                <a:spcPts val="0"/>
              </a:spcAft>
              <a:buClr>
                <a:schemeClr val="dk2"/>
              </a:buClr>
              <a:buSzPts val="1200"/>
              <a:buFont typeface="Open Sans"/>
              <a:buChar char="○"/>
              <a:defRPr sz="1200" b="0" i="0" u="none" strike="noStrike" cap="none">
                <a:solidFill>
                  <a:schemeClr val="dk2"/>
                </a:solidFill>
                <a:latin typeface="Open Sans"/>
                <a:ea typeface="Open Sans"/>
                <a:cs typeface="Open Sans"/>
                <a:sym typeface="Open Sans"/>
              </a:defRPr>
            </a:lvl2pPr>
            <a:lvl3pPr marL="1371600" marR="0" lvl="2" indent="-304800" algn="l" rtl="0">
              <a:lnSpc>
                <a:spcPct val="115000"/>
              </a:lnSpc>
              <a:spcBef>
                <a:spcPts val="1600"/>
              </a:spcBef>
              <a:spcAft>
                <a:spcPts val="0"/>
              </a:spcAft>
              <a:buClr>
                <a:schemeClr val="dk2"/>
              </a:buClr>
              <a:buSzPts val="1200"/>
              <a:buFont typeface="Open Sans"/>
              <a:buChar char="■"/>
              <a:defRPr sz="1200" b="0" i="0" u="none" strike="noStrike" cap="none">
                <a:solidFill>
                  <a:schemeClr val="dk2"/>
                </a:solidFill>
                <a:latin typeface="Open Sans"/>
                <a:ea typeface="Open Sans"/>
                <a:cs typeface="Open Sans"/>
                <a:sym typeface="Open Sans"/>
              </a:defRPr>
            </a:lvl3pPr>
            <a:lvl4pPr marL="1828800" marR="0" lvl="3" indent="-304800" algn="l" rtl="0">
              <a:lnSpc>
                <a:spcPct val="115000"/>
              </a:lnSpc>
              <a:spcBef>
                <a:spcPts val="1600"/>
              </a:spcBef>
              <a:spcAft>
                <a:spcPts val="0"/>
              </a:spcAft>
              <a:buClr>
                <a:schemeClr val="dk2"/>
              </a:buClr>
              <a:buSzPts val="1200"/>
              <a:buFont typeface="Open Sans"/>
              <a:buChar char="●"/>
              <a:defRPr sz="1200" b="0" i="0" u="none" strike="noStrike" cap="none">
                <a:solidFill>
                  <a:schemeClr val="dk2"/>
                </a:solidFill>
                <a:latin typeface="Open Sans"/>
                <a:ea typeface="Open Sans"/>
                <a:cs typeface="Open Sans"/>
                <a:sym typeface="Open Sans"/>
              </a:defRPr>
            </a:lvl4pPr>
            <a:lvl5pPr marL="2286000" marR="0" lvl="4" indent="-304800" algn="l" rtl="0">
              <a:lnSpc>
                <a:spcPct val="115000"/>
              </a:lnSpc>
              <a:spcBef>
                <a:spcPts val="1600"/>
              </a:spcBef>
              <a:spcAft>
                <a:spcPts val="0"/>
              </a:spcAft>
              <a:buClr>
                <a:schemeClr val="dk2"/>
              </a:buClr>
              <a:buSzPts val="1200"/>
              <a:buFont typeface="Open Sans"/>
              <a:buChar char="○"/>
              <a:defRPr sz="1200" b="0" i="0" u="none" strike="noStrike" cap="none">
                <a:solidFill>
                  <a:schemeClr val="dk2"/>
                </a:solidFill>
                <a:latin typeface="Open Sans"/>
                <a:ea typeface="Open Sans"/>
                <a:cs typeface="Open Sans"/>
                <a:sym typeface="Open Sans"/>
              </a:defRPr>
            </a:lvl5pPr>
            <a:lvl6pPr marL="2743200" marR="0" lvl="5" indent="-304800" algn="l" rtl="0">
              <a:lnSpc>
                <a:spcPct val="115000"/>
              </a:lnSpc>
              <a:spcBef>
                <a:spcPts val="1600"/>
              </a:spcBef>
              <a:spcAft>
                <a:spcPts val="0"/>
              </a:spcAft>
              <a:buClr>
                <a:schemeClr val="dk2"/>
              </a:buClr>
              <a:buSzPts val="1200"/>
              <a:buFont typeface="Open Sans"/>
              <a:buChar char="■"/>
              <a:defRPr sz="1200" b="0" i="0" u="none" strike="noStrike" cap="none">
                <a:solidFill>
                  <a:schemeClr val="dk2"/>
                </a:solidFill>
                <a:latin typeface="Open Sans"/>
                <a:ea typeface="Open Sans"/>
                <a:cs typeface="Open Sans"/>
                <a:sym typeface="Open Sans"/>
              </a:defRPr>
            </a:lvl6pPr>
            <a:lvl7pPr marL="3200400" marR="0" lvl="6" indent="-304800" algn="l" rtl="0">
              <a:lnSpc>
                <a:spcPct val="115000"/>
              </a:lnSpc>
              <a:spcBef>
                <a:spcPts val="1600"/>
              </a:spcBef>
              <a:spcAft>
                <a:spcPts val="0"/>
              </a:spcAft>
              <a:buClr>
                <a:schemeClr val="dk2"/>
              </a:buClr>
              <a:buSzPts val="1200"/>
              <a:buFont typeface="Open Sans"/>
              <a:buChar char="●"/>
              <a:defRPr sz="1200" b="0" i="0" u="none" strike="noStrike" cap="none">
                <a:solidFill>
                  <a:schemeClr val="dk2"/>
                </a:solidFill>
                <a:latin typeface="Open Sans"/>
                <a:ea typeface="Open Sans"/>
                <a:cs typeface="Open Sans"/>
                <a:sym typeface="Open Sans"/>
              </a:defRPr>
            </a:lvl7pPr>
            <a:lvl8pPr marL="3657600" marR="0" lvl="7" indent="-304800" algn="l" rtl="0">
              <a:lnSpc>
                <a:spcPct val="115000"/>
              </a:lnSpc>
              <a:spcBef>
                <a:spcPts val="1600"/>
              </a:spcBef>
              <a:spcAft>
                <a:spcPts val="0"/>
              </a:spcAft>
              <a:buClr>
                <a:schemeClr val="dk2"/>
              </a:buClr>
              <a:buSzPts val="1200"/>
              <a:buFont typeface="Open Sans"/>
              <a:buChar char="○"/>
              <a:defRPr sz="1200" b="0" i="0" u="none" strike="noStrike" cap="none">
                <a:solidFill>
                  <a:schemeClr val="dk2"/>
                </a:solidFill>
                <a:latin typeface="Open Sans"/>
                <a:ea typeface="Open Sans"/>
                <a:cs typeface="Open Sans"/>
                <a:sym typeface="Open Sans"/>
              </a:defRPr>
            </a:lvl8pPr>
            <a:lvl9pPr marL="4114800" marR="0" lvl="8" indent="-304800" algn="l" rtl="0">
              <a:lnSpc>
                <a:spcPct val="115000"/>
              </a:lnSpc>
              <a:spcBef>
                <a:spcPts val="1600"/>
              </a:spcBef>
              <a:spcAft>
                <a:spcPts val="1600"/>
              </a:spcAft>
              <a:buClr>
                <a:schemeClr val="dk2"/>
              </a:buClr>
              <a:buSzPts val="1200"/>
              <a:buFont typeface="Open Sans"/>
              <a:buChar char="■"/>
              <a:defRPr sz="1200" b="0" i="0" u="none" strike="noStrike" cap="none">
                <a:solidFill>
                  <a:schemeClr val="dk2"/>
                </a:solidFill>
                <a:latin typeface="Open Sans"/>
                <a:ea typeface="Open Sans"/>
                <a:cs typeface="Open Sans"/>
                <a:sym typeface="Open Sans"/>
              </a:defRPr>
            </a:lvl9pPr>
          </a:lstStyle>
          <a:p>
            <a:pPr marL="3175" indent="0">
              <a:buFont typeface="Open Sans"/>
              <a:buNone/>
            </a:pPr>
            <a:r>
              <a:rPr lang="en-US" sz="1800" b="1" dirty="0">
                <a:solidFill>
                  <a:srgbClr val="0F23E8"/>
                </a:solidFill>
                <a:latin typeface="Open Sans" pitchFamily="34" charset="0"/>
                <a:ea typeface="Open Sans" pitchFamily="34" charset="0"/>
                <a:cs typeface="Open Sans" pitchFamily="34" charset="0"/>
              </a:rPr>
              <a:t>Climate “Normal” Value</a:t>
            </a:r>
          </a:p>
          <a:p>
            <a:pPr marL="3175" indent="0">
              <a:buFont typeface="Open Sans"/>
              <a:buNone/>
            </a:pPr>
            <a:r>
              <a:rPr lang="en-US" sz="1600" b="1" dirty="0">
                <a:solidFill>
                  <a:srgbClr val="000000"/>
                </a:solidFill>
                <a:latin typeface="Open Sans" pitchFamily="34" charset="0"/>
                <a:ea typeface="Open Sans" pitchFamily="34" charset="0"/>
                <a:cs typeface="Open Sans" pitchFamily="34" charset="0"/>
              </a:rPr>
              <a:t>Average</a:t>
            </a:r>
            <a:r>
              <a:rPr lang="en-US" sz="1600" dirty="0">
                <a:solidFill>
                  <a:srgbClr val="000000"/>
                </a:solidFill>
                <a:latin typeface="Open Sans" pitchFamily="34" charset="0"/>
                <a:ea typeface="Open Sans" pitchFamily="34" charset="0"/>
                <a:cs typeface="Open Sans" pitchFamily="34" charset="0"/>
              </a:rPr>
              <a:t> (=mean) climate value for a given location </a:t>
            </a:r>
            <a:r>
              <a:rPr lang="en-US" sz="1600" b="1" dirty="0">
                <a:solidFill>
                  <a:srgbClr val="000000"/>
                </a:solidFill>
                <a:latin typeface="Open Sans" pitchFamily="34" charset="0"/>
                <a:ea typeface="Open Sans" pitchFamily="34" charset="0"/>
                <a:cs typeface="Open Sans" pitchFamily="34" charset="0"/>
              </a:rPr>
              <a:t>over a historical time period </a:t>
            </a:r>
            <a:r>
              <a:rPr lang="en-US" sz="1600" dirty="0">
                <a:solidFill>
                  <a:srgbClr val="000000"/>
                </a:solidFill>
                <a:latin typeface="Open Sans" pitchFamily="34" charset="0"/>
                <a:ea typeface="Open Sans" pitchFamily="34" charset="0"/>
                <a:cs typeface="Open Sans" pitchFamily="34" charset="0"/>
              </a:rPr>
              <a:t>(e.g., 30 years)</a:t>
            </a:r>
            <a:endParaRPr lang="en-US" dirty="0">
              <a:solidFill>
                <a:srgbClr val="000000"/>
              </a:solidFill>
              <a:latin typeface="Open Sans" pitchFamily="34" charset="0"/>
              <a:ea typeface="Open Sans" pitchFamily="34" charset="0"/>
              <a:cs typeface="Open Sans" pitchFamily="34" charset="0"/>
            </a:endParaRPr>
          </a:p>
        </p:txBody>
      </p:sp>
      <p:cxnSp>
        <p:nvCxnSpPr>
          <p:cNvPr id="10" name="Straight Arrow Connector 9">
            <a:extLst>
              <a:ext uri="{FF2B5EF4-FFF2-40B4-BE49-F238E27FC236}">
                <a16:creationId xmlns:a16="http://schemas.microsoft.com/office/drawing/2014/main" id="{3FA24753-70C8-3046-82C2-FA3E0BA6B466}"/>
              </a:ext>
            </a:extLst>
          </p:cNvPr>
          <p:cNvCxnSpPr>
            <a:cxnSpLocks/>
          </p:cNvCxnSpPr>
          <p:nvPr/>
        </p:nvCxnSpPr>
        <p:spPr>
          <a:xfrm>
            <a:off x="840441" y="2783606"/>
            <a:ext cx="1152132" cy="2211475"/>
          </a:xfrm>
          <a:prstGeom prst="straightConnector1">
            <a:avLst/>
          </a:prstGeom>
          <a:ln w="38100">
            <a:solidFill>
              <a:srgbClr val="000000"/>
            </a:solidFill>
            <a:tailEnd type="arrow"/>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26C22EA9-2422-4BB5-848C-E4BEAF783753}"/>
              </a:ext>
            </a:extLst>
          </p:cNvPr>
          <p:cNvSpPr txBox="1"/>
          <p:nvPr/>
        </p:nvSpPr>
        <p:spPr>
          <a:xfrm>
            <a:off x="8015165" y="0"/>
            <a:ext cx="1128835" cy="261610"/>
          </a:xfrm>
          <a:prstGeom prst="rect">
            <a:avLst/>
          </a:prstGeom>
          <a:noFill/>
        </p:spPr>
        <p:txBody>
          <a:bodyPr wrap="none" rtlCol="0">
            <a:spAutoFit/>
          </a:bodyPr>
          <a:lstStyle/>
          <a:p>
            <a:r>
              <a:rPr lang="en-US" sz="1100" dirty="0">
                <a:latin typeface="Open Sans" panose="020B0604020202020204" charset="0"/>
                <a:ea typeface="Open Sans" panose="020B0604020202020204" charset="0"/>
                <a:cs typeface="Open Sans" panose="020B0604020202020204" charset="0"/>
              </a:rPr>
              <a:t>2. Background</a:t>
            </a:r>
          </a:p>
        </p:txBody>
      </p:sp>
    </p:spTree>
    <p:extLst>
      <p:ext uri="{BB962C8B-B14F-4D97-AF65-F5344CB8AC3E}">
        <p14:creationId xmlns:p14="http://schemas.microsoft.com/office/powerpoint/2010/main" val="10404676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3">
            <a:extLst>
              <a:ext uri="{FF2B5EF4-FFF2-40B4-BE49-F238E27FC236}">
                <a16:creationId xmlns:a16="http://schemas.microsoft.com/office/drawing/2014/main" id="{08AC06F4-6B30-A74A-9BE8-A18A52A2E0A3}"/>
              </a:ext>
            </a:extLst>
          </p:cNvPr>
          <p:cNvSpPr txBox="1">
            <a:spLocks/>
          </p:cNvSpPr>
          <p:nvPr/>
        </p:nvSpPr>
        <p:spPr>
          <a:xfrm>
            <a:off x="104812" y="1392398"/>
            <a:ext cx="3626386" cy="4403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1pPr>
            <a:lvl2pPr marL="914400" marR="0" lvl="1" indent="-304800" algn="l" rtl="0">
              <a:lnSpc>
                <a:spcPct val="115000"/>
              </a:lnSpc>
              <a:spcBef>
                <a:spcPts val="1600"/>
              </a:spcBef>
              <a:spcAft>
                <a:spcPts val="0"/>
              </a:spcAft>
              <a:buClr>
                <a:schemeClr val="dk2"/>
              </a:buClr>
              <a:buSzPts val="1200"/>
              <a:buFont typeface="Open Sans"/>
              <a:buChar char="○"/>
              <a:defRPr sz="1200" b="0" i="0" u="none" strike="noStrike" cap="none">
                <a:solidFill>
                  <a:schemeClr val="dk2"/>
                </a:solidFill>
                <a:latin typeface="Open Sans"/>
                <a:ea typeface="Open Sans"/>
                <a:cs typeface="Open Sans"/>
                <a:sym typeface="Open Sans"/>
              </a:defRPr>
            </a:lvl2pPr>
            <a:lvl3pPr marL="1371600" marR="0" lvl="2" indent="-304800" algn="l" rtl="0">
              <a:lnSpc>
                <a:spcPct val="115000"/>
              </a:lnSpc>
              <a:spcBef>
                <a:spcPts val="1600"/>
              </a:spcBef>
              <a:spcAft>
                <a:spcPts val="0"/>
              </a:spcAft>
              <a:buClr>
                <a:schemeClr val="dk2"/>
              </a:buClr>
              <a:buSzPts val="1200"/>
              <a:buFont typeface="Open Sans"/>
              <a:buChar char="■"/>
              <a:defRPr sz="1200" b="0" i="0" u="none" strike="noStrike" cap="none">
                <a:solidFill>
                  <a:schemeClr val="dk2"/>
                </a:solidFill>
                <a:latin typeface="Open Sans"/>
                <a:ea typeface="Open Sans"/>
                <a:cs typeface="Open Sans"/>
                <a:sym typeface="Open Sans"/>
              </a:defRPr>
            </a:lvl3pPr>
            <a:lvl4pPr marL="1828800" marR="0" lvl="3" indent="-304800" algn="l" rtl="0">
              <a:lnSpc>
                <a:spcPct val="115000"/>
              </a:lnSpc>
              <a:spcBef>
                <a:spcPts val="1600"/>
              </a:spcBef>
              <a:spcAft>
                <a:spcPts val="0"/>
              </a:spcAft>
              <a:buClr>
                <a:schemeClr val="dk2"/>
              </a:buClr>
              <a:buSzPts val="1200"/>
              <a:buFont typeface="Open Sans"/>
              <a:buChar char="●"/>
              <a:defRPr sz="1200" b="0" i="0" u="none" strike="noStrike" cap="none">
                <a:solidFill>
                  <a:schemeClr val="dk2"/>
                </a:solidFill>
                <a:latin typeface="Open Sans"/>
                <a:ea typeface="Open Sans"/>
                <a:cs typeface="Open Sans"/>
                <a:sym typeface="Open Sans"/>
              </a:defRPr>
            </a:lvl4pPr>
            <a:lvl5pPr marL="2286000" marR="0" lvl="4" indent="-304800" algn="l" rtl="0">
              <a:lnSpc>
                <a:spcPct val="115000"/>
              </a:lnSpc>
              <a:spcBef>
                <a:spcPts val="1600"/>
              </a:spcBef>
              <a:spcAft>
                <a:spcPts val="0"/>
              </a:spcAft>
              <a:buClr>
                <a:schemeClr val="dk2"/>
              </a:buClr>
              <a:buSzPts val="1200"/>
              <a:buFont typeface="Open Sans"/>
              <a:buChar char="○"/>
              <a:defRPr sz="1200" b="0" i="0" u="none" strike="noStrike" cap="none">
                <a:solidFill>
                  <a:schemeClr val="dk2"/>
                </a:solidFill>
                <a:latin typeface="Open Sans"/>
                <a:ea typeface="Open Sans"/>
                <a:cs typeface="Open Sans"/>
                <a:sym typeface="Open Sans"/>
              </a:defRPr>
            </a:lvl5pPr>
            <a:lvl6pPr marL="2743200" marR="0" lvl="5" indent="-304800" algn="l" rtl="0">
              <a:lnSpc>
                <a:spcPct val="115000"/>
              </a:lnSpc>
              <a:spcBef>
                <a:spcPts val="1600"/>
              </a:spcBef>
              <a:spcAft>
                <a:spcPts val="0"/>
              </a:spcAft>
              <a:buClr>
                <a:schemeClr val="dk2"/>
              </a:buClr>
              <a:buSzPts val="1200"/>
              <a:buFont typeface="Open Sans"/>
              <a:buChar char="■"/>
              <a:defRPr sz="1200" b="0" i="0" u="none" strike="noStrike" cap="none">
                <a:solidFill>
                  <a:schemeClr val="dk2"/>
                </a:solidFill>
                <a:latin typeface="Open Sans"/>
                <a:ea typeface="Open Sans"/>
                <a:cs typeface="Open Sans"/>
                <a:sym typeface="Open Sans"/>
              </a:defRPr>
            </a:lvl6pPr>
            <a:lvl7pPr marL="3200400" marR="0" lvl="6" indent="-304800" algn="l" rtl="0">
              <a:lnSpc>
                <a:spcPct val="115000"/>
              </a:lnSpc>
              <a:spcBef>
                <a:spcPts val="1600"/>
              </a:spcBef>
              <a:spcAft>
                <a:spcPts val="0"/>
              </a:spcAft>
              <a:buClr>
                <a:schemeClr val="dk2"/>
              </a:buClr>
              <a:buSzPts val="1200"/>
              <a:buFont typeface="Open Sans"/>
              <a:buChar char="●"/>
              <a:defRPr sz="1200" b="0" i="0" u="none" strike="noStrike" cap="none">
                <a:solidFill>
                  <a:schemeClr val="dk2"/>
                </a:solidFill>
                <a:latin typeface="Open Sans"/>
                <a:ea typeface="Open Sans"/>
                <a:cs typeface="Open Sans"/>
                <a:sym typeface="Open Sans"/>
              </a:defRPr>
            </a:lvl7pPr>
            <a:lvl8pPr marL="3657600" marR="0" lvl="7" indent="-304800" algn="l" rtl="0">
              <a:lnSpc>
                <a:spcPct val="115000"/>
              </a:lnSpc>
              <a:spcBef>
                <a:spcPts val="1600"/>
              </a:spcBef>
              <a:spcAft>
                <a:spcPts val="0"/>
              </a:spcAft>
              <a:buClr>
                <a:schemeClr val="dk2"/>
              </a:buClr>
              <a:buSzPts val="1200"/>
              <a:buFont typeface="Open Sans"/>
              <a:buChar char="○"/>
              <a:defRPr sz="1200" b="0" i="0" u="none" strike="noStrike" cap="none">
                <a:solidFill>
                  <a:schemeClr val="dk2"/>
                </a:solidFill>
                <a:latin typeface="Open Sans"/>
                <a:ea typeface="Open Sans"/>
                <a:cs typeface="Open Sans"/>
                <a:sym typeface="Open Sans"/>
              </a:defRPr>
            </a:lvl8pPr>
            <a:lvl9pPr marL="4114800" marR="0" lvl="8" indent="-304800" algn="l" rtl="0">
              <a:lnSpc>
                <a:spcPct val="115000"/>
              </a:lnSpc>
              <a:spcBef>
                <a:spcPts val="1600"/>
              </a:spcBef>
              <a:spcAft>
                <a:spcPts val="1600"/>
              </a:spcAft>
              <a:buClr>
                <a:schemeClr val="dk2"/>
              </a:buClr>
              <a:buSzPts val="1200"/>
              <a:buFont typeface="Open Sans"/>
              <a:buChar char="■"/>
              <a:defRPr sz="1200" b="0" i="0" u="none" strike="noStrike" cap="none">
                <a:solidFill>
                  <a:schemeClr val="dk2"/>
                </a:solidFill>
                <a:latin typeface="Open Sans"/>
                <a:ea typeface="Open Sans"/>
                <a:cs typeface="Open Sans"/>
                <a:sym typeface="Open Sans"/>
              </a:defRPr>
            </a:lvl9pPr>
          </a:lstStyle>
          <a:p>
            <a:pPr marL="3175" indent="0">
              <a:buFont typeface="Open Sans"/>
              <a:buNone/>
            </a:pPr>
            <a:r>
              <a:rPr lang="en-US" sz="1800" b="1" dirty="0">
                <a:solidFill>
                  <a:srgbClr val="0F23E8"/>
                </a:solidFill>
                <a:latin typeface="Open Sans" pitchFamily="34" charset="0"/>
                <a:ea typeface="Open Sans" pitchFamily="34" charset="0"/>
                <a:cs typeface="Open Sans" pitchFamily="34" charset="0"/>
              </a:rPr>
              <a:t>Climate “Normal” Value</a:t>
            </a:r>
          </a:p>
          <a:p>
            <a:pPr marL="3175" indent="0">
              <a:buNone/>
            </a:pPr>
            <a:r>
              <a:rPr lang="en-US" sz="1600" b="1" dirty="0">
                <a:solidFill>
                  <a:srgbClr val="000000"/>
                </a:solidFill>
                <a:latin typeface="Open Sans" pitchFamily="34" charset="0"/>
                <a:ea typeface="Open Sans" pitchFamily="34" charset="0"/>
                <a:cs typeface="Open Sans" pitchFamily="34" charset="0"/>
              </a:rPr>
              <a:t>Average</a:t>
            </a:r>
            <a:r>
              <a:rPr lang="en-US" sz="1600" dirty="0">
                <a:solidFill>
                  <a:srgbClr val="000000"/>
                </a:solidFill>
                <a:latin typeface="Open Sans" pitchFamily="34" charset="0"/>
                <a:ea typeface="Open Sans" pitchFamily="34" charset="0"/>
                <a:cs typeface="Open Sans" pitchFamily="34" charset="0"/>
              </a:rPr>
              <a:t> (=mean) climate value for a given location </a:t>
            </a:r>
            <a:r>
              <a:rPr lang="en-US" sz="1600" b="1" dirty="0">
                <a:solidFill>
                  <a:srgbClr val="000000"/>
                </a:solidFill>
                <a:latin typeface="Open Sans" pitchFamily="34" charset="0"/>
                <a:ea typeface="Open Sans" pitchFamily="34" charset="0"/>
                <a:cs typeface="Open Sans" pitchFamily="34" charset="0"/>
              </a:rPr>
              <a:t>over a historical time period </a:t>
            </a:r>
            <a:r>
              <a:rPr lang="en-US" sz="1600" dirty="0">
                <a:solidFill>
                  <a:srgbClr val="000000"/>
                </a:solidFill>
                <a:latin typeface="Open Sans" pitchFamily="34" charset="0"/>
                <a:ea typeface="Open Sans" pitchFamily="34" charset="0"/>
                <a:cs typeface="Open Sans" pitchFamily="34" charset="0"/>
              </a:rPr>
              <a:t>(e.g., 30 years)</a:t>
            </a:r>
            <a:endParaRPr lang="en-US" dirty="0">
              <a:solidFill>
                <a:srgbClr val="000000"/>
              </a:solidFill>
              <a:latin typeface="Open Sans" pitchFamily="34" charset="0"/>
              <a:ea typeface="Open Sans" pitchFamily="34" charset="0"/>
              <a:cs typeface="Open Sans" pitchFamily="34" charset="0"/>
            </a:endParaRPr>
          </a:p>
        </p:txBody>
      </p:sp>
      <p:sp>
        <p:nvSpPr>
          <p:cNvPr id="2" name="Title 1"/>
          <p:cNvSpPr>
            <a:spLocks noGrp="1"/>
          </p:cNvSpPr>
          <p:nvPr>
            <p:ph type="title"/>
          </p:nvPr>
        </p:nvSpPr>
        <p:spPr/>
        <p:txBody>
          <a:bodyPr/>
          <a:lstStyle/>
          <a:p>
            <a:r>
              <a:rPr lang="en-US" dirty="0"/>
              <a:t>Climate variables</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6247" y="3039898"/>
            <a:ext cx="7086600" cy="3562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1" name="Straight Arrow Connector 10"/>
          <p:cNvCxnSpPr>
            <a:cxnSpLocks/>
          </p:cNvCxnSpPr>
          <p:nvPr/>
        </p:nvCxnSpPr>
        <p:spPr>
          <a:xfrm>
            <a:off x="840441" y="2783606"/>
            <a:ext cx="1152132" cy="2211475"/>
          </a:xfrm>
          <a:prstGeom prst="straightConnector1">
            <a:avLst/>
          </a:prstGeom>
          <a:ln w="38100">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cxnSpLocks/>
          </p:cNvCxnSpPr>
          <p:nvPr/>
        </p:nvCxnSpPr>
        <p:spPr>
          <a:xfrm flipH="1">
            <a:off x="3875965" y="3247465"/>
            <a:ext cx="474159" cy="1010636"/>
          </a:xfrm>
          <a:prstGeom prst="straightConnector1">
            <a:avLst/>
          </a:prstGeom>
          <a:ln w="38100">
            <a:solidFill>
              <a:srgbClr val="000000"/>
            </a:solidFill>
            <a:tailEnd type="arrow"/>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0" y="6427653"/>
            <a:ext cx="9144000" cy="430887"/>
          </a:xfrm>
          <a:prstGeom prst="rect">
            <a:avLst/>
          </a:prstGeom>
        </p:spPr>
        <p:txBody>
          <a:bodyPr wrap="square">
            <a:spAutoFit/>
          </a:bodyPr>
          <a:lstStyle/>
          <a:p>
            <a:r>
              <a:rPr lang="en-US" sz="1100" dirty="0">
                <a:latin typeface="Open Sans" pitchFamily="34" charset="0"/>
                <a:ea typeface="Open Sans" pitchFamily="34" charset="0"/>
                <a:cs typeface="Open Sans" pitchFamily="34" charset="0"/>
              </a:rPr>
              <a:t>NOAA National Centers for Environmental information, Climate at a Glance: Statewide Time Series, published July 2020, retrieved on July 29, 2020 from </a:t>
            </a:r>
            <a:r>
              <a:rPr lang="en-US" sz="1100" dirty="0">
                <a:latin typeface="Open Sans" pitchFamily="34" charset="0"/>
                <a:ea typeface="Open Sans" pitchFamily="34" charset="0"/>
                <a:cs typeface="Open Sans" pitchFamily="34" charset="0"/>
                <a:hlinkClick r:id="rId4"/>
              </a:rPr>
              <a:t>https://www.ncdc.noaa.gov/cag/</a:t>
            </a:r>
            <a:endParaRPr lang="en-US" sz="1100" dirty="0">
              <a:latin typeface="Open Sans" pitchFamily="34" charset="0"/>
              <a:ea typeface="Open Sans" pitchFamily="34" charset="0"/>
              <a:cs typeface="Open Sans" pitchFamily="34" charset="0"/>
            </a:endParaRPr>
          </a:p>
        </p:txBody>
      </p:sp>
      <p:sp>
        <p:nvSpPr>
          <p:cNvPr id="15" name="Text Placeholder 3">
            <a:extLst>
              <a:ext uri="{FF2B5EF4-FFF2-40B4-BE49-F238E27FC236}">
                <a16:creationId xmlns:a16="http://schemas.microsoft.com/office/drawing/2014/main" id="{E9E35606-A26D-914D-93C8-7F4504C0FD6E}"/>
              </a:ext>
            </a:extLst>
          </p:cNvPr>
          <p:cNvSpPr txBox="1">
            <a:spLocks/>
          </p:cNvSpPr>
          <p:nvPr/>
        </p:nvSpPr>
        <p:spPr>
          <a:xfrm>
            <a:off x="3812849" y="1373189"/>
            <a:ext cx="2319010" cy="150333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1pPr>
            <a:lvl2pPr marL="914400" marR="0" lvl="1" indent="-304800" algn="l" rtl="0">
              <a:lnSpc>
                <a:spcPct val="115000"/>
              </a:lnSpc>
              <a:spcBef>
                <a:spcPts val="1600"/>
              </a:spcBef>
              <a:spcAft>
                <a:spcPts val="0"/>
              </a:spcAft>
              <a:buClr>
                <a:schemeClr val="dk2"/>
              </a:buClr>
              <a:buSzPts val="1200"/>
              <a:buFont typeface="Open Sans"/>
              <a:buChar char="○"/>
              <a:defRPr sz="1200" b="0" i="0" u="none" strike="noStrike" cap="none">
                <a:solidFill>
                  <a:schemeClr val="dk2"/>
                </a:solidFill>
                <a:latin typeface="Open Sans"/>
                <a:ea typeface="Open Sans"/>
                <a:cs typeface="Open Sans"/>
                <a:sym typeface="Open Sans"/>
              </a:defRPr>
            </a:lvl2pPr>
            <a:lvl3pPr marL="1371600" marR="0" lvl="2" indent="-304800" algn="l" rtl="0">
              <a:lnSpc>
                <a:spcPct val="115000"/>
              </a:lnSpc>
              <a:spcBef>
                <a:spcPts val="1600"/>
              </a:spcBef>
              <a:spcAft>
                <a:spcPts val="0"/>
              </a:spcAft>
              <a:buClr>
                <a:schemeClr val="dk2"/>
              </a:buClr>
              <a:buSzPts val="1200"/>
              <a:buFont typeface="Open Sans"/>
              <a:buChar char="■"/>
              <a:defRPr sz="1200" b="0" i="0" u="none" strike="noStrike" cap="none">
                <a:solidFill>
                  <a:schemeClr val="dk2"/>
                </a:solidFill>
                <a:latin typeface="Open Sans"/>
                <a:ea typeface="Open Sans"/>
                <a:cs typeface="Open Sans"/>
                <a:sym typeface="Open Sans"/>
              </a:defRPr>
            </a:lvl3pPr>
            <a:lvl4pPr marL="1828800" marR="0" lvl="3" indent="-304800" algn="l" rtl="0">
              <a:lnSpc>
                <a:spcPct val="115000"/>
              </a:lnSpc>
              <a:spcBef>
                <a:spcPts val="1600"/>
              </a:spcBef>
              <a:spcAft>
                <a:spcPts val="0"/>
              </a:spcAft>
              <a:buClr>
                <a:schemeClr val="dk2"/>
              </a:buClr>
              <a:buSzPts val="1200"/>
              <a:buFont typeface="Open Sans"/>
              <a:buChar char="●"/>
              <a:defRPr sz="1200" b="0" i="0" u="none" strike="noStrike" cap="none">
                <a:solidFill>
                  <a:schemeClr val="dk2"/>
                </a:solidFill>
                <a:latin typeface="Open Sans"/>
                <a:ea typeface="Open Sans"/>
                <a:cs typeface="Open Sans"/>
                <a:sym typeface="Open Sans"/>
              </a:defRPr>
            </a:lvl4pPr>
            <a:lvl5pPr marL="2286000" marR="0" lvl="4" indent="-304800" algn="l" rtl="0">
              <a:lnSpc>
                <a:spcPct val="115000"/>
              </a:lnSpc>
              <a:spcBef>
                <a:spcPts val="1600"/>
              </a:spcBef>
              <a:spcAft>
                <a:spcPts val="0"/>
              </a:spcAft>
              <a:buClr>
                <a:schemeClr val="dk2"/>
              </a:buClr>
              <a:buSzPts val="1200"/>
              <a:buFont typeface="Open Sans"/>
              <a:buChar char="○"/>
              <a:defRPr sz="1200" b="0" i="0" u="none" strike="noStrike" cap="none">
                <a:solidFill>
                  <a:schemeClr val="dk2"/>
                </a:solidFill>
                <a:latin typeface="Open Sans"/>
                <a:ea typeface="Open Sans"/>
                <a:cs typeface="Open Sans"/>
                <a:sym typeface="Open Sans"/>
              </a:defRPr>
            </a:lvl5pPr>
            <a:lvl6pPr marL="2743200" marR="0" lvl="5" indent="-304800" algn="l" rtl="0">
              <a:lnSpc>
                <a:spcPct val="115000"/>
              </a:lnSpc>
              <a:spcBef>
                <a:spcPts val="1600"/>
              </a:spcBef>
              <a:spcAft>
                <a:spcPts val="0"/>
              </a:spcAft>
              <a:buClr>
                <a:schemeClr val="dk2"/>
              </a:buClr>
              <a:buSzPts val="1200"/>
              <a:buFont typeface="Open Sans"/>
              <a:buChar char="■"/>
              <a:defRPr sz="1200" b="0" i="0" u="none" strike="noStrike" cap="none">
                <a:solidFill>
                  <a:schemeClr val="dk2"/>
                </a:solidFill>
                <a:latin typeface="Open Sans"/>
                <a:ea typeface="Open Sans"/>
                <a:cs typeface="Open Sans"/>
                <a:sym typeface="Open Sans"/>
              </a:defRPr>
            </a:lvl6pPr>
            <a:lvl7pPr marL="3200400" marR="0" lvl="6" indent="-304800" algn="l" rtl="0">
              <a:lnSpc>
                <a:spcPct val="115000"/>
              </a:lnSpc>
              <a:spcBef>
                <a:spcPts val="1600"/>
              </a:spcBef>
              <a:spcAft>
                <a:spcPts val="0"/>
              </a:spcAft>
              <a:buClr>
                <a:schemeClr val="dk2"/>
              </a:buClr>
              <a:buSzPts val="1200"/>
              <a:buFont typeface="Open Sans"/>
              <a:buChar char="●"/>
              <a:defRPr sz="1200" b="0" i="0" u="none" strike="noStrike" cap="none">
                <a:solidFill>
                  <a:schemeClr val="dk2"/>
                </a:solidFill>
                <a:latin typeface="Open Sans"/>
                <a:ea typeface="Open Sans"/>
                <a:cs typeface="Open Sans"/>
                <a:sym typeface="Open Sans"/>
              </a:defRPr>
            </a:lvl7pPr>
            <a:lvl8pPr marL="3657600" marR="0" lvl="7" indent="-304800" algn="l" rtl="0">
              <a:lnSpc>
                <a:spcPct val="115000"/>
              </a:lnSpc>
              <a:spcBef>
                <a:spcPts val="1600"/>
              </a:spcBef>
              <a:spcAft>
                <a:spcPts val="0"/>
              </a:spcAft>
              <a:buClr>
                <a:schemeClr val="dk2"/>
              </a:buClr>
              <a:buSzPts val="1200"/>
              <a:buFont typeface="Open Sans"/>
              <a:buChar char="○"/>
              <a:defRPr sz="1200" b="0" i="0" u="none" strike="noStrike" cap="none">
                <a:solidFill>
                  <a:schemeClr val="dk2"/>
                </a:solidFill>
                <a:latin typeface="Open Sans"/>
                <a:ea typeface="Open Sans"/>
                <a:cs typeface="Open Sans"/>
                <a:sym typeface="Open Sans"/>
              </a:defRPr>
            </a:lvl8pPr>
            <a:lvl9pPr marL="4114800" marR="0" lvl="8" indent="-304800" algn="l" rtl="0">
              <a:lnSpc>
                <a:spcPct val="115000"/>
              </a:lnSpc>
              <a:spcBef>
                <a:spcPts val="1600"/>
              </a:spcBef>
              <a:spcAft>
                <a:spcPts val="1600"/>
              </a:spcAft>
              <a:buClr>
                <a:schemeClr val="dk2"/>
              </a:buClr>
              <a:buSzPts val="1200"/>
              <a:buFont typeface="Open Sans"/>
              <a:buChar char="■"/>
              <a:defRPr sz="1200" b="0" i="0" u="none" strike="noStrike" cap="none">
                <a:solidFill>
                  <a:schemeClr val="dk2"/>
                </a:solidFill>
                <a:latin typeface="Open Sans"/>
                <a:ea typeface="Open Sans"/>
                <a:cs typeface="Open Sans"/>
                <a:sym typeface="Open Sans"/>
              </a:defRPr>
            </a:lvl9pPr>
          </a:lstStyle>
          <a:p>
            <a:pPr marL="3175" indent="0">
              <a:buFont typeface="Open Sans"/>
              <a:buNone/>
            </a:pPr>
            <a:r>
              <a:rPr lang="en-US" sz="1800" b="1" dirty="0">
                <a:solidFill>
                  <a:srgbClr val="0F23E8"/>
                </a:solidFill>
                <a:latin typeface="Open Sans" pitchFamily="34" charset="0"/>
                <a:ea typeface="Open Sans" pitchFamily="34" charset="0"/>
                <a:cs typeface="Open Sans" pitchFamily="34" charset="0"/>
              </a:rPr>
              <a:t>Climate Value</a:t>
            </a:r>
          </a:p>
          <a:p>
            <a:pPr marL="3175" indent="0">
              <a:buFont typeface="Open Sans"/>
              <a:buNone/>
            </a:pPr>
            <a:r>
              <a:rPr lang="en-US" sz="1600" dirty="0">
                <a:solidFill>
                  <a:srgbClr val="000000"/>
                </a:solidFill>
                <a:latin typeface="Open Sans" pitchFamily="34" charset="0"/>
                <a:ea typeface="Open Sans" pitchFamily="34" charset="0"/>
                <a:cs typeface="Open Sans" pitchFamily="34" charset="0"/>
              </a:rPr>
              <a:t>Climate value for that location </a:t>
            </a:r>
            <a:r>
              <a:rPr lang="en-US" sz="1600" b="1" dirty="0">
                <a:solidFill>
                  <a:srgbClr val="000000"/>
                </a:solidFill>
                <a:latin typeface="Open Sans" pitchFamily="34" charset="0"/>
                <a:ea typeface="Open Sans" pitchFamily="34" charset="0"/>
                <a:cs typeface="Open Sans" pitchFamily="34" charset="0"/>
              </a:rPr>
              <a:t>during a particular year </a:t>
            </a:r>
          </a:p>
          <a:p>
            <a:pPr marL="3175" indent="0">
              <a:buFont typeface="Open Sans"/>
              <a:buNone/>
            </a:pPr>
            <a:r>
              <a:rPr lang="en-US" sz="1600" b="1" dirty="0">
                <a:solidFill>
                  <a:srgbClr val="000000"/>
                </a:solidFill>
                <a:latin typeface="Open Sans" pitchFamily="34" charset="0"/>
                <a:ea typeface="Open Sans" pitchFamily="34" charset="0"/>
                <a:cs typeface="Open Sans" pitchFamily="34" charset="0"/>
              </a:rPr>
              <a:t>(e.g., the year of specimen collection)</a:t>
            </a:r>
            <a:endParaRPr lang="en-US" dirty="0">
              <a:solidFill>
                <a:srgbClr val="000000"/>
              </a:solidFill>
              <a:latin typeface="Open Sans" pitchFamily="34" charset="0"/>
              <a:ea typeface="Open Sans" pitchFamily="34" charset="0"/>
              <a:cs typeface="Open Sans" pitchFamily="34" charset="0"/>
            </a:endParaRPr>
          </a:p>
        </p:txBody>
      </p:sp>
      <p:sp>
        <p:nvSpPr>
          <p:cNvPr id="17" name="TextBox 16">
            <a:extLst>
              <a:ext uri="{FF2B5EF4-FFF2-40B4-BE49-F238E27FC236}">
                <a16:creationId xmlns:a16="http://schemas.microsoft.com/office/drawing/2014/main" id="{C060FDC5-2E93-EB40-A819-A7051B7E3A28}"/>
              </a:ext>
            </a:extLst>
          </p:cNvPr>
          <p:cNvSpPr txBox="1"/>
          <p:nvPr/>
        </p:nvSpPr>
        <p:spPr>
          <a:xfrm>
            <a:off x="3431911" y="1651982"/>
            <a:ext cx="365806" cy="769441"/>
          </a:xfrm>
          <a:prstGeom prst="rect">
            <a:avLst/>
          </a:prstGeom>
          <a:noFill/>
        </p:spPr>
        <p:txBody>
          <a:bodyPr wrap="none" rtlCol="0">
            <a:spAutoFit/>
          </a:bodyPr>
          <a:lstStyle/>
          <a:p>
            <a:r>
              <a:rPr lang="en-US" sz="4400" dirty="0">
                <a:latin typeface="Open Sans" pitchFamily="34" charset="0"/>
                <a:ea typeface="Open Sans" pitchFamily="34" charset="0"/>
                <a:cs typeface="Open Sans" pitchFamily="34" charset="0"/>
              </a:rPr>
              <a:t>-</a:t>
            </a:r>
          </a:p>
        </p:txBody>
      </p:sp>
      <p:sp>
        <p:nvSpPr>
          <p:cNvPr id="13" name="TextBox 12">
            <a:extLst>
              <a:ext uri="{FF2B5EF4-FFF2-40B4-BE49-F238E27FC236}">
                <a16:creationId xmlns:a16="http://schemas.microsoft.com/office/drawing/2014/main" id="{816CBD5E-15F3-45F6-98BD-60D54087D33D}"/>
              </a:ext>
            </a:extLst>
          </p:cNvPr>
          <p:cNvSpPr txBox="1"/>
          <p:nvPr/>
        </p:nvSpPr>
        <p:spPr>
          <a:xfrm>
            <a:off x="8015165" y="0"/>
            <a:ext cx="1128835" cy="261610"/>
          </a:xfrm>
          <a:prstGeom prst="rect">
            <a:avLst/>
          </a:prstGeom>
          <a:noFill/>
        </p:spPr>
        <p:txBody>
          <a:bodyPr wrap="none" rtlCol="0">
            <a:spAutoFit/>
          </a:bodyPr>
          <a:lstStyle/>
          <a:p>
            <a:r>
              <a:rPr lang="en-US" sz="1100" dirty="0">
                <a:latin typeface="Open Sans" panose="020B0604020202020204" charset="0"/>
                <a:ea typeface="Open Sans" panose="020B0604020202020204" charset="0"/>
                <a:cs typeface="Open Sans" panose="020B0604020202020204" charset="0"/>
              </a:rPr>
              <a:t>2. Background</a:t>
            </a:r>
          </a:p>
        </p:txBody>
      </p:sp>
    </p:spTree>
    <p:extLst>
      <p:ext uri="{BB962C8B-B14F-4D97-AF65-F5344CB8AC3E}">
        <p14:creationId xmlns:p14="http://schemas.microsoft.com/office/powerpoint/2010/main" val="19583206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4607" y="1035123"/>
            <a:ext cx="8499015" cy="1938813"/>
          </a:xfrm>
        </p:spPr>
        <p:txBody>
          <a:bodyPr/>
          <a:lstStyle/>
          <a:p>
            <a:r>
              <a:rPr lang="en-US" dirty="0"/>
              <a:t>Introductions</a:t>
            </a:r>
            <a:br>
              <a:rPr lang="en-US" dirty="0"/>
            </a:br>
            <a:br>
              <a:rPr lang="en-US" dirty="0"/>
            </a:br>
            <a:r>
              <a:rPr lang="en-US" sz="2800" dirty="0">
                <a:solidFill>
                  <a:srgbClr val="000000"/>
                </a:solidFill>
              </a:rPr>
              <a:t>Workshop leader:</a:t>
            </a:r>
            <a:br>
              <a:rPr lang="en-US" sz="2800" dirty="0">
                <a:solidFill>
                  <a:srgbClr val="000000"/>
                </a:solidFill>
              </a:rPr>
            </a:br>
            <a:r>
              <a:rPr lang="en-US" sz="2800" dirty="0">
                <a:solidFill>
                  <a:srgbClr val="000000"/>
                </a:solidFill>
              </a:rPr>
              <a:t>Assistants:</a:t>
            </a:r>
            <a:br>
              <a:rPr lang="en-US" sz="3200" dirty="0">
                <a:solidFill>
                  <a:srgbClr val="000000"/>
                </a:solidFill>
              </a:rPr>
            </a:br>
            <a:endParaRPr lang="en-US" sz="3200" dirty="0">
              <a:solidFill>
                <a:srgbClr val="000000"/>
              </a:solidFill>
            </a:endParaRPr>
          </a:p>
        </p:txBody>
      </p:sp>
      <p:sp>
        <p:nvSpPr>
          <p:cNvPr id="3" name="Title 1">
            <a:extLst>
              <a:ext uri="{FF2B5EF4-FFF2-40B4-BE49-F238E27FC236}">
                <a16:creationId xmlns:a16="http://schemas.microsoft.com/office/drawing/2014/main" id="{673E57F9-AFC3-8043-BBE6-3F665A16B41D}"/>
              </a:ext>
            </a:extLst>
          </p:cNvPr>
          <p:cNvSpPr txBox="1">
            <a:spLocks/>
          </p:cNvSpPr>
          <p:nvPr/>
        </p:nvSpPr>
        <p:spPr>
          <a:xfrm>
            <a:off x="294607" y="3800103"/>
            <a:ext cx="8499015" cy="2516367"/>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1pPr>
            <a:lvl2pPr marR="0" lvl="1" algn="ctr"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2pPr>
            <a:lvl3pPr marR="0" lvl="2" algn="ctr"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3pPr>
            <a:lvl4pPr marR="0" lvl="3" algn="ctr"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4pPr>
            <a:lvl5pPr marR="0" lvl="4" algn="ctr"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5pPr>
            <a:lvl6pPr marR="0" lvl="5" algn="ctr"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6pPr>
            <a:lvl7pPr marR="0" lvl="6" algn="ctr"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7pPr>
            <a:lvl8pPr marR="0" lvl="7" algn="ctr"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8pPr>
            <a:lvl9pPr marR="0" lvl="8" algn="ctr"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9pPr>
          </a:lstStyle>
          <a:p>
            <a:r>
              <a:rPr lang="en-US" sz="2800" dirty="0">
                <a:solidFill>
                  <a:schemeClr val="bg1"/>
                </a:solidFill>
              </a:rPr>
              <a:t>Round robin </a:t>
            </a:r>
          </a:p>
          <a:p>
            <a:r>
              <a:rPr lang="en-US" sz="2800" dirty="0">
                <a:solidFill>
                  <a:srgbClr val="000000"/>
                </a:solidFill>
              </a:rPr>
              <a:t>Name</a:t>
            </a:r>
          </a:p>
          <a:p>
            <a:r>
              <a:rPr lang="en-US" sz="2800" dirty="0">
                <a:solidFill>
                  <a:srgbClr val="000000"/>
                </a:solidFill>
              </a:rPr>
              <a:t>Affiliation (if any)</a:t>
            </a:r>
          </a:p>
          <a:p>
            <a:r>
              <a:rPr lang="en-US" sz="2800" dirty="0">
                <a:solidFill>
                  <a:srgbClr val="000000"/>
                </a:solidFill>
              </a:rPr>
              <a:t>What brings you to this workshop?</a:t>
            </a:r>
          </a:p>
          <a:p>
            <a:r>
              <a:rPr lang="en-US" sz="2800" dirty="0">
                <a:solidFill>
                  <a:srgbClr val="000000"/>
                </a:solidFill>
              </a:rPr>
              <a:t>What do you hope to learn?</a:t>
            </a:r>
          </a:p>
        </p:txBody>
      </p:sp>
      <p:sp>
        <p:nvSpPr>
          <p:cNvPr id="4" name="TextBox 3">
            <a:extLst>
              <a:ext uri="{FF2B5EF4-FFF2-40B4-BE49-F238E27FC236}">
                <a16:creationId xmlns:a16="http://schemas.microsoft.com/office/drawing/2014/main" id="{12E34575-D071-4C5B-B781-8FAC5EE5D6F6}"/>
              </a:ext>
            </a:extLst>
          </p:cNvPr>
          <p:cNvSpPr txBox="1"/>
          <p:nvPr/>
        </p:nvSpPr>
        <p:spPr>
          <a:xfrm>
            <a:off x="0" y="6473952"/>
            <a:ext cx="2148345" cy="261610"/>
          </a:xfrm>
          <a:prstGeom prst="rect">
            <a:avLst/>
          </a:prstGeom>
          <a:noFill/>
        </p:spPr>
        <p:txBody>
          <a:bodyPr wrap="none" rtlCol="0">
            <a:spAutoFit/>
          </a:bodyPr>
          <a:lstStyle/>
          <a:p>
            <a:r>
              <a:rPr lang="en-US" sz="1100" dirty="0">
                <a:latin typeface="Open Sans" panose="020B0604020202020204" charset="0"/>
                <a:ea typeface="Open Sans" panose="020B0604020202020204" charset="0"/>
                <a:cs typeface="Open Sans" panose="020B0604020202020204" charset="0"/>
              </a:rPr>
              <a:t>1. Welcome and introductions</a:t>
            </a:r>
          </a:p>
        </p:txBody>
      </p:sp>
    </p:spTree>
    <p:extLst>
      <p:ext uri="{BB962C8B-B14F-4D97-AF65-F5344CB8AC3E}">
        <p14:creationId xmlns:p14="http://schemas.microsoft.com/office/powerpoint/2010/main" val="19930830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98340" y="706369"/>
            <a:ext cx="8571300" cy="2146834"/>
          </a:xfrm>
        </p:spPr>
        <p:txBody>
          <a:bodyPr/>
          <a:lstStyle/>
          <a:p>
            <a:r>
              <a:rPr lang="en-US" sz="2400" b="0" dirty="0">
                <a:solidFill>
                  <a:srgbClr val="000000"/>
                </a:solidFill>
                <a:latin typeface="Open Sans" panose="020B0604020202020204" charset="0"/>
                <a:ea typeface="Open Sans" panose="020B0604020202020204" charset="0"/>
                <a:cs typeface="Open Sans" panose="020B0604020202020204" charset="0"/>
              </a:rPr>
              <a:t>Modeling plant phenological events using </a:t>
            </a:r>
            <a:r>
              <a:rPr lang="en-US" sz="2400" dirty="0">
                <a:solidFill>
                  <a:srgbClr val="000000"/>
                </a:solidFill>
                <a:latin typeface="Open Sans" panose="020B0604020202020204" charset="0"/>
                <a:ea typeface="Open Sans" panose="020B0604020202020204" charset="0"/>
                <a:cs typeface="Open Sans" panose="020B0604020202020204" charset="0"/>
              </a:rPr>
              <a:t>monthly or yearly climate values</a:t>
            </a:r>
            <a:r>
              <a:rPr lang="en-US" sz="2400" b="0" dirty="0">
                <a:solidFill>
                  <a:srgbClr val="000000"/>
                </a:solidFill>
                <a:latin typeface="Open Sans" panose="020B0604020202020204" charset="0"/>
                <a:ea typeface="Open Sans" panose="020B0604020202020204" charset="0"/>
                <a:cs typeface="Open Sans" panose="020B0604020202020204" charset="0"/>
              </a:rPr>
              <a:t> as the predictor variable does not control for all of the differences among locations that might affect the timing of these events.</a:t>
            </a:r>
            <a:endParaRPr lang="en-US" sz="2400" dirty="0">
              <a:solidFill>
                <a:srgbClr val="000000"/>
              </a:solidFill>
              <a:latin typeface="Open Sans" panose="020B0604020202020204" charset="0"/>
              <a:ea typeface="Open Sans" panose="020B0604020202020204" charset="0"/>
              <a:cs typeface="Open Sans" panose="020B0604020202020204" charset="0"/>
            </a:endParaRPr>
          </a:p>
        </p:txBody>
      </p:sp>
      <p:sp>
        <p:nvSpPr>
          <p:cNvPr id="3" name="TextBox 2">
            <a:extLst>
              <a:ext uri="{FF2B5EF4-FFF2-40B4-BE49-F238E27FC236}">
                <a16:creationId xmlns:a16="http://schemas.microsoft.com/office/drawing/2014/main" id="{7AD2EEF7-6E24-449D-BF91-207E7479C8C2}"/>
              </a:ext>
            </a:extLst>
          </p:cNvPr>
          <p:cNvSpPr txBox="1"/>
          <p:nvPr/>
        </p:nvSpPr>
        <p:spPr>
          <a:xfrm>
            <a:off x="0" y="6473952"/>
            <a:ext cx="1128835" cy="261610"/>
          </a:xfrm>
          <a:prstGeom prst="rect">
            <a:avLst/>
          </a:prstGeom>
          <a:noFill/>
        </p:spPr>
        <p:txBody>
          <a:bodyPr wrap="none" rtlCol="0">
            <a:spAutoFit/>
          </a:bodyPr>
          <a:lstStyle/>
          <a:p>
            <a:r>
              <a:rPr lang="en-US" sz="1100" dirty="0">
                <a:latin typeface="Open Sans" panose="020B0604020202020204" charset="0"/>
                <a:ea typeface="Open Sans" panose="020B0604020202020204" charset="0"/>
                <a:cs typeface="Open Sans" panose="020B0604020202020204" charset="0"/>
              </a:rPr>
              <a:t>2. Background</a:t>
            </a:r>
          </a:p>
        </p:txBody>
      </p:sp>
    </p:spTree>
    <p:extLst>
      <p:ext uri="{BB962C8B-B14F-4D97-AF65-F5344CB8AC3E}">
        <p14:creationId xmlns:p14="http://schemas.microsoft.com/office/powerpoint/2010/main" val="29131207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Climate variables</a:t>
            </a:r>
          </a:p>
        </p:txBody>
      </p:sp>
      <p:sp>
        <p:nvSpPr>
          <p:cNvPr id="9" name="TextBox 8"/>
          <p:cNvSpPr txBox="1"/>
          <p:nvPr/>
        </p:nvSpPr>
        <p:spPr>
          <a:xfrm>
            <a:off x="5965370" y="1800392"/>
            <a:ext cx="389850" cy="523220"/>
          </a:xfrm>
          <a:prstGeom prst="rect">
            <a:avLst/>
          </a:prstGeom>
          <a:noFill/>
        </p:spPr>
        <p:txBody>
          <a:bodyPr wrap="none" rtlCol="0">
            <a:spAutoFit/>
          </a:bodyPr>
          <a:lstStyle/>
          <a:p>
            <a:r>
              <a:rPr lang="en-US" sz="2800" b="1" dirty="0">
                <a:latin typeface="Open Sans" pitchFamily="34" charset="0"/>
                <a:ea typeface="Open Sans" pitchFamily="34" charset="0"/>
                <a:cs typeface="Open Sans" pitchFamily="34" charset="0"/>
              </a:rPr>
              <a:t>=</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6247" y="3039898"/>
            <a:ext cx="7086600" cy="3562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Placeholder 3"/>
          <p:cNvSpPr>
            <a:spLocks noGrp="1"/>
          </p:cNvSpPr>
          <p:nvPr>
            <p:ph type="body" idx="1"/>
          </p:nvPr>
        </p:nvSpPr>
        <p:spPr>
          <a:xfrm>
            <a:off x="6410622" y="1300779"/>
            <a:ext cx="2733377" cy="2871171"/>
          </a:xfrm>
          <a:solidFill>
            <a:schemeClr val="bg1">
              <a:alpha val="71000"/>
            </a:schemeClr>
          </a:solidFill>
        </p:spPr>
        <p:txBody>
          <a:bodyPr/>
          <a:lstStyle/>
          <a:p>
            <a:pPr marL="3175" indent="0">
              <a:buNone/>
            </a:pPr>
            <a:r>
              <a:rPr lang="en-US" sz="1800" b="1" dirty="0">
                <a:solidFill>
                  <a:srgbClr val="FF0000"/>
                </a:solidFill>
                <a:latin typeface="Open Sans" pitchFamily="34" charset="0"/>
                <a:ea typeface="Open Sans" pitchFamily="34" charset="0"/>
                <a:cs typeface="Open Sans" pitchFamily="34" charset="0"/>
              </a:rPr>
              <a:t>Climate “Anomaly”</a:t>
            </a:r>
          </a:p>
          <a:p>
            <a:pPr marL="3175" indent="0">
              <a:buNone/>
            </a:pPr>
            <a:r>
              <a:rPr lang="en-US" sz="1600" b="1" dirty="0">
                <a:solidFill>
                  <a:srgbClr val="000000"/>
                </a:solidFill>
                <a:latin typeface="Open Sans" pitchFamily="34" charset="0"/>
                <a:ea typeface="Open Sans" pitchFamily="34" charset="0"/>
                <a:cs typeface="Open Sans" pitchFamily="34" charset="0"/>
              </a:rPr>
              <a:t>Difference</a:t>
            </a:r>
            <a:r>
              <a:rPr lang="en-US" sz="1600" dirty="0">
                <a:solidFill>
                  <a:srgbClr val="000000"/>
                </a:solidFill>
                <a:latin typeface="Open Sans" pitchFamily="34" charset="0"/>
                <a:ea typeface="Open Sans" pitchFamily="34" charset="0"/>
                <a:cs typeface="Open Sans" pitchFamily="34" charset="0"/>
              </a:rPr>
              <a:t> between the </a:t>
            </a:r>
            <a:r>
              <a:rPr lang="en-US" sz="1600" b="1" dirty="0">
                <a:solidFill>
                  <a:srgbClr val="000000"/>
                </a:solidFill>
                <a:latin typeface="Open Sans" pitchFamily="34" charset="0"/>
                <a:ea typeface="Open Sans" pitchFamily="34" charset="0"/>
                <a:cs typeface="Open Sans" pitchFamily="34" charset="0"/>
              </a:rPr>
              <a:t>average climate value </a:t>
            </a:r>
            <a:r>
              <a:rPr lang="en-US" sz="1600" dirty="0">
                <a:solidFill>
                  <a:srgbClr val="000000"/>
                </a:solidFill>
                <a:latin typeface="Open Sans" pitchFamily="34" charset="0"/>
                <a:ea typeface="Open Sans" pitchFamily="34" charset="0"/>
                <a:cs typeface="Open Sans" pitchFamily="34" charset="0"/>
              </a:rPr>
              <a:t>at that location over historical time and the </a:t>
            </a:r>
            <a:r>
              <a:rPr lang="en-US" sz="1600" b="1" dirty="0">
                <a:solidFill>
                  <a:srgbClr val="000000"/>
                </a:solidFill>
                <a:latin typeface="Open Sans" pitchFamily="34" charset="0"/>
                <a:ea typeface="Open Sans" pitchFamily="34" charset="0"/>
                <a:cs typeface="Open Sans" pitchFamily="34" charset="0"/>
              </a:rPr>
              <a:t>climate during the year of collection</a:t>
            </a:r>
          </a:p>
          <a:p>
            <a:pPr marL="3175" indent="0" algn="ctr">
              <a:buNone/>
            </a:pPr>
            <a:endParaRPr lang="en-US" sz="1200" dirty="0">
              <a:solidFill>
                <a:srgbClr val="000000"/>
              </a:solidFill>
              <a:latin typeface="Open Sans" pitchFamily="34" charset="0"/>
              <a:ea typeface="Open Sans" pitchFamily="34" charset="0"/>
              <a:cs typeface="Open Sans" pitchFamily="34" charset="0"/>
            </a:endParaRPr>
          </a:p>
          <a:p>
            <a:pPr marL="3175" indent="0" algn="ctr">
              <a:buNone/>
            </a:pPr>
            <a:r>
              <a:rPr lang="en-US" i="1" dirty="0">
                <a:solidFill>
                  <a:srgbClr val="000000"/>
                </a:solidFill>
                <a:latin typeface="Open Sans" pitchFamily="34" charset="0"/>
                <a:ea typeface="Open Sans" pitchFamily="34" charset="0"/>
                <a:cs typeface="Open Sans" pitchFamily="34" charset="0"/>
              </a:rPr>
              <a:t>= how much “warmer” or “cooler” than normal it is</a:t>
            </a:r>
          </a:p>
        </p:txBody>
      </p:sp>
      <p:cxnSp>
        <p:nvCxnSpPr>
          <p:cNvPr id="12" name="Straight Arrow Connector 11"/>
          <p:cNvCxnSpPr>
            <a:cxnSpLocks/>
          </p:cNvCxnSpPr>
          <p:nvPr/>
        </p:nvCxnSpPr>
        <p:spPr>
          <a:xfrm flipH="1">
            <a:off x="3930552" y="3348318"/>
            <a:ext cx="2424668" cy="1278273"/>
          </a:xfrm>
          <a:prstGeom prst="straightConnector1">
            <a:avLst/>
          </a:prstGeom>
          <a:ln w="38100">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930552" y="4258101"/>
            <a:ext cx="0" cy="736980"/>
          </a:xfrm>
          <a:prstGeom prst="line">
            <a:avLst/>
          </a:prstGeom>
          <a:ln w="31750">
            <a:solidFill>
              <a:srgbClr val="0F23E8"/>
            </a:solidFill>
            <a:prstDash val="sysDash"/>
            <a:headEnd type="diamond"/>
            <a:tailEnd type="diamond"/>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0" y="6427653"/>
            <a:ext cx="9144000" cy="430887"/>
          </a:xfrm>
          <a:prstGeom prst="rect">
            <a:avLst/>
          </a:prstGeom>
        </p:spPr>
        <p:txBody>
          <a:bodyPr wrap="square">
            <a:spAutoFit/>
          </a:bodyPr>
          <a:lstStyle/>
          <a:p>
            <a:r>
              <a:rPr lang="en-US" sz="1100" dirty="0">
                <a:latin typeface="Open Sans" pitchFamily="34" charset="0"/>
                <a:ea typeface="Open Sans" pitchFamily="34" charset="0"/>
                <a:cs typeface="Open Sans" pitchFamily="34" charset="0"/>
              </a:rPr>
              <a:t>NOAA National Centers for Environmental information, Climate at a Glance: Statewide Time Series, published July 2020, retrieved on July 29, 2020 from </a:t>
            </a:r>
            <a:r>
              <a:rPr lang="en-US" sz="1100" dirty="0">
                <a:latin typeface="Open Sans" pitchFamily="34" charset="0"/>
                <a:ea typeface="Open Sans" pitchFamily="34" charset="0"/>
                <a:cs typeface="Open Sans" pitchFamily="34" charset="0"/>
                <a:hlinkClick r:id="rId4"/>
              </a:rPr>
              <a:t>https://www.ncdc.noaa.gov/cag/</a:t>
            </a:r>
            <a:endParaRPr lang="en-US" sz="1100" dirty="0">
              <a:latin typeface="Open Sans" pitchFamily="34" charset="0"/>
              <a:ea typeface="Open Sans" pitchFamily="34" charset="0"/>
              <a:cs typeface="Open Sans" pitchFamily="34" charset="0"/>
            </a:endParaRPr>
          </a:p>
        </p:txBody>
      </p:sp>
      <p:sp>
        <p:nvSpPr>
          <p:cNvPr id="19" name="Text Placeholder 3">
            <a:extLst>
              <a:ext uri="{FF2B5EF4-FFF2-40B4-BE49-F238E27FC236}">
                <a16:creationId xmlns:a16="http://schemas.microsoft.com/office/drawing/2014/main" id="{2D1FA6BF-0BEE-1F40-A926-D6B0AF8A77B1}"/>
              </a:ext>
            </a:extLst>
          </p:cNvPr>
          <p:cNvSpPr txBox="1">
            <a:spLocks/>
          </p:cNvSpPr>
          <p:nvPr/>
        </p:nvSpPr>
        <p:spPr>
          <a:xfrm>
            <a:off x="104812" y="1392398"/>
            <a:ext cx="3626386" cy="4403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1pPr>
            <a:lvl2pPr marL="914400" marR="0" lvl="1" indent="-304800" algn="l" rtl="0">
              <a:lnSpc>
                <a:spcPct val="115000"/>
              </a:lnSpc>
              <a:spcBef>
                <a:spcPts val="1600"/>
              </a:spcBef>
              <a:spcAft>
                <a:spcPts val="0"/>
              </a:spcAft>
              <a:buClr>
                <a:schemeClr val="dk2"/>
              </a:buClr>
              <a:buSzPts val="1200"/>
              <a:buFont typeface="Open Sans"/>
              <a:buChar char="○"/>
              <a:defRPr sz="1200" b="0" i="0" u="none" strike="noStrike" cap="none">
                <a:solidFill>
                  <a:schemeClr val="dk2"/>
                </a:solidFill>
                <a:latin typeface="Open Sans"/>
                <a:ea typeface="Open Sans"/>
                <a:cs typeface="Open Sans"/>
                <a:sym typeface="Open Sans"/>
              </a:defRPr>
            </a:lvl2pPr>
            <a:lvl3pPr marL="1371600" marR="0" lvl="2" indent="-304800" algn="l" rtl="0">
              <a:lnSpc>
                <a:spcPct val="115000"/>
              </a:lnSpc>
              <a:spcBef>
                <a:spcPts val="1600"/>
              </a:spcBef>
              <a:spcAft>
                <a:spcPts val="0"/>
              </a:spcAft>
              <a:buClr>
                <a:schemeClr val="dk2"/>
              </a:buClr>
              <a:buSzPts val="1200"/>
              <a:buFont typeface="Open Sans"/>
              <a:buChar char="■"/>
              <a:defRPr sz="1200" b="0" i="0" u="none" strike="noStrike" cap="none">
                <a:solidFill>
                  <a:schemeClr val="dk2"/>
                </a:solidFill>
                <a:latin typeface="Open Sans"/>
                <a:ea typeface="Open Sans"/>
                <a:cs typeface="Open Sans"/>
                <a:sym typeface="Open Sans"/>
              </a:defRPr>
            </a:lvl3pPr>
            <a:lvl4pPr marL="1828800" marR="0" lvl="3" indent="-304800" algn="l" rtl="0">
              <a:lnSpc>
                <a:spcPct val="115000"/>
              </a:lnSpc>
              <a:spcBef>
                <a:spcPts val="1600"/>
              </a:spcBef>
              <a:spcAft>
                <a:spcPts val="0"/>
              </a:spcAft>
              <a:buClr>
                <a:schemeClr val="dk2"/>
              </a:buClr>
              <a:buSzPts val="1200"/>
              <a:buFont typeface="Open Sans"/>
              <a:buChar char="●"/>
              <a:defRPr sz="1200" b="0" i="0" u="none" strike="noStrike" cap="none">
                <a:solidFill>
                  <a:schemeClr val="dk2"/>
                </a:solidFill>
                <a:latin typeface="Open Sans"/>
                <a:ea typeface="Open Sans"/>
                <a:cs typeface="Open Sans"/>
                <a:sym typeface="Open Sans"/>
              </a:defRPr>
            </a:lvl4pPr>
            <a:lvl5pPr marL="2286000" marR="0" lvl="4" indent="-304800" algn="l" rtl="0">
              <a:lnSpc>
                <a:spcPct val="115000"/>
              </a:lnSpc>
              <a:spcBef>
                <a:spcPts val="1600"/>
              </a:spcBef>
              <a:spcAft>
                <a:spcPts val="0"/>
              </a:spcAft>
              <a:buClr>
                <a:schemeClr val="dk2"/>
              </a:buClr>
              <a:buSzPts val="1200"/>
              <a:buFont typeface="Open Sans"/>
              <a:buChar char="○"/>
              <a:defRPr sz="1200" b="0" i="0" u="none" strike="noStrike" cap="none">
                <a:solidFill>
                  <a:schemeClr val="dk2"/>
                </a:solidFill>
                <a:latin typeface="Open Sans"/>
                <a:ea typeface="Open Sans"/>
                <a:cs typeface="Open Sans"/>
                <a:sym typeface="Open Sans"/>
              </a:defRPr>
            </a:lvl5pPr>
            <a:lvl6pPr marL="2743200" marR="0" lvl="5" indent="-304800" algn="l" rtl="0">
              <a:lnSpc>
                <a:spcPct val="115000"/>
              </a:lnSpc>
              <a:spcBef>
                <a:spcPts val="1600"/>
              </a:spcBef>
              <a:spcAft>
                <a:spcPts val="0"/>
              </a:spcAft>
              <a:buClr>
                <a:schemeClr val="dk2"/>
              </a:buClr>
              <a:buSzPts val="1200"/>
              <a:buFont typeface="Open Sans"/>
              <a:buChar char="■"/>
              <a:defRPr sz="1200" b="0" i="0" u="none" strike="noStrike" cap="none">
                <a:solidFill>
                  <a:schemeClr val="dk2"/>
                </a:solidFill>
                <a:latin typeface="Open Sans"/>
                <a:ea typeface="Open Sans"/>
                <a:cs typeface="Open Sans"/>
                <a:sym typeface="Open Sans"/>
              </a:defRPr>
            </a:lvl6pPr>
            <a:lvl7pPr marL="3200400" marR="0" lvl="6" indent="-304800" algn="l" rtl="0">
              <a:lnSpc>
                <a:spcPct val="115000"/>
              </a:lnSpc>
              <a:spcBef>
                <a:spcPts val="1600"/>
              </a:spcBef>
              <a:spcAft>
                <a:spcPts val="0"/>
              </a:spcAft>
              <a:buClr>
                <a:schemeClr val="dk2"/>
              </a:buClr>
              <a:buSzPts val="1200"/>
              <a:buFont typeface="Open Sans"/>
              <a:buChar char="●"/>
              <a:defRPr sz="1200" b="0" i="0" u="none" strike="noStrike" cap="none">
                <a:solidFill>
                  <a:schemeClr val="dk2"/>
                </a:solidFill>
                <a:latin typeface="Open Sans"/>
                <a:ea typeface="Open Sans"/>
                <a:cs typeface="Open Sans"/>
                <a:sym typeface="Open Sans"/>
              </a:defRPr>
            </a:lvl7pPr>
            <a:lvl8pPr marL="3657600" marR="0" lvl="7" indent="-304800" algn="l" rtl="0">
              <a:lnSpc>
                <a:spcPct val="115000"/>
              </a:lnSpc>
              <a:spcBef>
                <a:spcPts val="1600"/>
              </a:spcBef>
              <a:spcAft>
                <a:spcPts val="0"/>
              </a:spcAft>
              <a:buClr>
                <a:schemeClr val="dk2"/>
              </a:buClr>
              <a:buSzPts val="1200"/>
              <a:buFont typeface="Open Sans"/>
              <a:buChar char="○"/>
              <a:defRPr sz="1200" b="0" i="0" u="none" strike="noStrike" cap="none">
                <a:solidFill>
                  <a:schemeClr val="dk2"/>
                </a:solidFill>
                <a:latin typeface="Open Sans"/>
                <a:ea typeface="Open Sans"/>
                <a:cs typeface="Open Sans"/>
                <a:sym typeface="Open Sans"/>
              </a:defRPr>
            </a:lvl8pPr>
            <a:lvl9pPr marL="4114800" marR="0" lvl="8" indent="-304800" algn="l" rtl="0">
              <a:lnSpc>
                <a:spcPct val="115000"/>
              </a:lnSpc>
              <a:spcBef>
                <a:spcPts val="1600"/>
              </a:spcBef>
              <a:spcAft>
                <a:spcPts val="1600"/>
              </a:spcAft>
              <a:buClr>
                <a:schemeClr val="dk2"/>
              </a:buClr>
              <a:buSzPts val="1200"/>
              <a:buFont typeface="Open Sans"/>
              <a:buChar char="■"/>
              <a:defRPr sz="1200" b="0" i="0" u="none" strike="noStrike" cap="none">
                <a:solidFill>
                  <a:schemeClr val="dk2"/>
                </a:solidFill>
                <a:latin typeface="Open Sans"/>
                <a:ea typeface="Open Sans"/>
                <a:cs typeface="Open Sans"/>
                <a:sym typeface="Open Sans"/>
              </a:defRPr>
            </a:lvl9pPr>
          </a:lstStyle>
          <a:p>
            <a:pPr marL="3175" indent="0">
              <a:buFont typeface="Open Sans"/>
              <a:buNone/>
            </a:pPr>
            <a:r>
              <a:rPr lang="en-US" sz="1800" b="1" dirty="0">
                <a:solidFill>
                  <a:srgbClr val="0F23E8"/>
                </a:solidFill>
                <a:latin typeface="Open Sans" pitchFamily="34" charset="0"/>
                <a:ea typeface="Open Sans" pitchFamily="34" charset="0"/>
                <a:cs typeface="Open Sans" pitchFamily="34" charset="0"/>
              </a:rPr>
              <a:t>Climate “Normal” Value</a:t>
            </a:r>
          </a:p>
          <a:p>
            <a:pPr marL="3175" indent="0">
              <a:buFont typeface="Open Sans"/>
              <a:buNone/>
            </a:pPr>
            <a:r>
              <a:rPr lang="en-US" sz="1600" b="1" dirty="0">
                <a:solidFill>
                  <a:srgbClr val="000000"/>
                </a:solidFill>
                <a:latin typeface="Open Sans" pitchFamily="34" charset="0"/>
                <a:ea typeface="Open Sans" pitchFamily="34" charset="0"/>
                <a:cs typeface="Open Sans" pitchFamily="34" charset="0"/>
              </a:rPr>
              <a:t>Average</a:t>
            </a:r>
            <a:r>
              <a:rPr lang="en-US" sz="1600" dirty="0">
                <a:solidFill>
                  <a:srgbClr val="000000"/>
                </a:solidFill>
                <a:latin typeface="Open Sans" pitchFamily="34" charset="0"/>
                <a:ea typeface="Open Sans" pitchFamily="34" charset="0"/>
                <a:cs typeface="Open Sans" pitchFamily="34" charset="0"/>
              </a:rPr>
              <a:t> (=mean) climate value for a given location </a:t>
            </a:r>
            <a:r>
              <a:rPr lang="en-US" sz="1600" b="1" dirty="0">
                <a:solidFill>
                  <a:srgbClr val="000000"/>
                </a:solidFill>
                <a:latin typeface="Open Sans" pitchFamily="34" charset="0"/>
                <a:ea typeface="Open Sans" pitchFamily="34" charset="0"/>
                <a:cs typeface="Open Sans" pitchFamily="34" charset="0"/>
              </a:rPr>
              <a:t>over a historical time period </a:t>
            </a:r>
            <a:r>
              <a:rPr lang="en-US" sz="1600" dirty="0">
                <a:solidFill>
                  <a:srgbClr val="000000"/>
                </a:solidFill>
                <a:latin typeface="Open Sans" pitchFamily="34" charset="0"/>
                <a:ea typeface="Open Sans" pitchFamily="34" charset="0"/>
                <a:cs typeface="Open Sans" pitchFamily="34" charset="0"/>
              </a:rPr>
              <a:t>(e.g., 30 years)</a:t>
            </a:r>
            <a:endParaRPr lang="en-US" dirty="0">
              <a:solidFill>
                <a:srgbClr val="000000"/>
              </a:solidFill>
              <a:latin typeface="Open Sans" pitchFamily="34" charset="0"/>
              <a:ea typeface="Open Sans" pitchFamily="34" charset="0"/>
              <a:cs typeface="Open Sans" pitchFamily="34" charset="0"/>
            </a:endParaRPr>
          </a:p>
        </p:txBody>
      </p:sp>
      <p:sp>
        <p:nvSpPr>
          <p:cNvPr id="22" name="TextBox 21">
            <a:extLst>
              <a:ext uri="{FF2B5EF4-FFF2-40B4-BE49-F238E27FC236}">
                <a16:creationId xmlns:a16="http://schemas.microsoft.com/office/drawing/2014/main" id="{1AA58F27-2C2B-E741-95FF-15A91D6F9AB8}"/>
              </a:ext>
            </a:extLst>
          </p:cNvPr>
          <p:cNvSpPr txBox="1"/>
          <p:nvPr/>
        </p:nvSpPr>
        <p:spPr>
          <a:xfrm>
            <a:off x="3431911" y="1651982"/>
            <a:ext cx="365806" cy="769441"/>
          </a:xfrm>
          <a:prstGeom prst="rect">
            <a:avLst/>
          </a:prstGeom>
          <a:noFill/>
        </p:spPr>
        <p:txBody>
          <a:bodyPr wrap="none" rtlCol="0">
            <a:spAutoFit/>
          </a:bodyPr>
          <a:lstStyle/>
          <a:p>
            <a:r>
              <a:rPr lang="en-US" sz="4400" dirty="0">
                <a:latin typeface="Open Sans" pitchFamily="34" charset="0"/>
                <a:ea typeface="Open Sans" pitchFamily="34" charset="0"/>
                <a:cs typeface="Open Sans" pitchFamily="34" charset="0"/>
              </a:rPr>
              <a:t>-</a:t>
            </a:r>
          </a:p>
        </p:txBody>
      </p:sp>
      <p:cxnSp>
        <p:nvCxnSpPr>
          <p:cNvPr id="24" name="Straight Arrow Connector 23">
            <a:extLst>
              <a:ext uri="{FF2B5EF4-FFF2-40B4-BE49-F238E27FC236}">
                <a16:creationId xmlns:a16="http://schemas.microsoft.com/office/drawing/2014/main" id="{8EEE2565-AD04-B949-92C9-24D3C50BF92E}"/>
              </a:ext>
            </a:extLst>
          </p:cNvPr>
          <p:cNvCxnSpPr>
            <a:cxnSpLocks/>
          </p:cNvCxnSpPr>
          <p:nvPr/>
        </p:nvCxnSpPr>
        <p:spPr>
          <a:xfrm flipH="1">
            <a:off x="3875965" y="3247465"/>
            <a:ext cx="474159" cy="1010636"/>
          </a:xfrm>
          <a:prstGeom prst="straightConnector1">
            <a:avLst/>
          </a:prstGeom>
          <a:ln w="38100">
            <a:solidFill>
              <a:srgbClr val="000000"/>
            </a:solidFill>
            <a:tailEnd type="arrow"/>
          </a:ln>
        </p:spPr>
        <p:style>
          <a:lnRef idx="1">
            <a:schemeClr val="accent1"/>
          </a:lnRef>
          <a:fillRef idx="0">
            <a:schemeClr val="accent1"/>
          </a:fillRef>
          <a:effectRef idx="0">
            <a:schemeClr val="accent1"/>
          </a:effectRef>
          <a:fontRef idx="minor">
            <a:schemeClr val="tx1"/>
          </a:fontRef>
        </p:style>
      </p:cxnSp>
      <p:sp>
        <p:nvSpPr>
          <p:cNvPr id="25" name="Text Placeholder 3">
            <a:extLst>
              <a:ext uri="{FF2B5EF4-FFF2-40B4-BE49-F238E27FC236}">
                <a16:creationId xmlns:a16="http://schemas.microsoft.com/office/drawing/2014/main" id="{895B966E-8985-D04F-AE83-E03E99EEC1FB}"/>
              </a:ext>
            </a:extLst>
          </p:cNvPr>
          <p:cNvSpPr txBox="1">
            <a:spLocks/>
          </p:cNvSpPr>
          <p:nvPr/>
        </p:nvSpPr>
        <p:spPr>
          <a:xfrm>
            <a:off x="3812849" y="1373189"/>
            <a:ext cx="2319010" cy="150333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1pPr>
            <a:lvl2pPr marL="914400" marR="0" lvl="1" indent="-304800" algn="l" rtl="0">
              <a:lnSpc>
                <a:spcPct val="115000"/>
              </a:lnSpc>
              <a:spcBef>
                <a:spcPts val="1600"/>
              </a:spcBef>
              <a:spcAft>
                <a:spcPts val="0"/>
              </a:spcAft>
              <a:buClr>
                <a:schemeClr val="dk2"/>
              </a:buClr>
              <a:buSzPts val="1200"/>
              <a:buFont typeface="Open Sans"/>
              <a:buChar char="○"/>
              <a:defRPr sz="1200" b="0" i="0" u="none" strike="noStrike" cap="none">
                <a:solidFill>
                  <a:schemeClr val="dk2"/>
                </a:solidFill>
                <a:latin typeface="Open Sans"/>
                <a:ea typeface="Open Sans"/>
                <a:cs typeface="Open Sans"/>
                <a:sym typeface="Open Sans"/>
              </a:defRPr>
            </a:lvl2pPr>
            <a:lvl3pPr marL="1371600" marR="0" lvl="2" indent="-304800" algn="l" rtl="0">
              <a:lnSpc>
                <a:spcPct val="115000"/>
              </a:lnSpc>
              <a:spcBef>
                <a:spcPts val="1600"/>
              </a:spcBef>
              <a:spcAft>
                <a:spcPts val="0"/>
              </a:spcAft>
              <a:buClr>
                <a:schemeClr val="dk2"/>
              </a:buClr>
              <a:buSzPts val="1200"/>
              <a:buFont typeface="Open Sans"/>
              <a:buChar char="■"/>
              <a:defRPr sz="1200" b="0" i="0" u="none" strike="noStrike" cap="none">
                <a:solidFill>
                  <a:schemeClr val="dk2"/>
                </a:solidFill>
                <a:latin typeface="Open Sans"/>
                <a:ea typeface="Open Sans"/>
                <a:cs typeface="Open Sans"/>
                <a:sym typeface="Open Sans"/>
              </a:defRPr>
            </a:lvl3pPr>
            <a:lvl4pPr marL="1828800" marR="0" lvl="3" indent="-304800" algn="l" rtl="0">
              <a:lnSpc>
                <a:spcPct val="115000"/>
              </a:lnSpc>
              <a:spcBef>
                <a:spcPts val="1600"/>
              </a:spcBef>
              <a:spcAft>
                <a:spcPts val="0"/>
              </a:spcAft>
              <a:buClr>
                <a:schemeClr val="dk2"/>
              </a:buClr>
              <a:buSzPts val="1200"/>
              <a:buFont typeface="Open Sans"/>
              <a:buChar char="●"/>
              <a:defRPr sz="1200" b="0" i="0" u="none" strike="noStrike" cap="none">
                <a:solidFill>
                  <a:schemeClr val="dk2"/>
                </a:solidFill>
                <a:latin typeface="Open Sans"/>
                <a:ea typeface="Open Sans"/>
                <a:cs typeface="Open Sans"/>
                <a:sym typeface="Open Sans"/>
              </a:defRPr>
            </a:lvl4pPr>
            <a:lvl5pPr marL="2286000" marR="0" lvl="4" indent="-304800" algn="l" rtl="0">
              <a:lnSpc>
                <a:spcPct val="115000"/>
              </a:lnSpc>
              <a:spcBef>
                <a:spcPts val="1600"/>
              </a:spcBef>
              <a:spcAft>
                <a:spcPts val="0"/>
              </a:spcAft>
              <a:buClr>
                <a:schemeClr val="dk2"/>
              </a:buClr>
              <a:buSzPts val="1200"/>
              <a:buFont typeface="Open Sans"/>
              <a:buChar char="○"/>
              <a:defRPr sz="1200" b="0" i="0" u="none" strike="noStrike" cap="none">
                <a:solidFill>
                  <a:schemeClr val="dk2"/>
                </a:solidFill>
                <a:latin typeface="Open Sans"/>
                <a:ea typeface="Open Sans"/>
                <a:cs typeface="Open Sans"/>
                <a:sym typeface="Open Sans"/>
              </a:defRPr>
            </a:lvl5pPr>
            <a:lvl6pPr marL="2743200" marR="0" lvl="5" indent="-304800" algn="l" rtl="0">
              <a:lnSpc>
                <a:spcPct val="115000"/>
              </a:lnSpc>
              <a:spcBef>
                <a:spcPts val="1600"/>
              </a:spcBef>
              <a:spcAft>
                <a:spcPts val="0"/>
              </a:spcAft>
              <a:buClr>
                <a:schemeClr val="dk2"/>
              </a:buClr>
              <a:buSzPts val="1200"/>
              <a:buFont typeface="Open Sans"/>
              <a:buChar char="■"/>
              <a:defRPr sz="1200" b="0" i="0" u="none" strike="noStrike" cap="none">
                <a:solidFill>
                  <a:schemeClr val="dk2"/>
                </a:solidFill>
                <a:latin typeface="Open Sans"/>
                <a:ea typeface="Open Sans"/>
                <a:cs typeface="Open Sans"/>
                <a:sym typeface="Open Sans"/>
              </a:defRPr>
            </a:lvl6pPr>
            <a:lvl7pPr marL="3200400" marR="0" lvl="6" indent="-304800" algn="l" rtl="0">
              <a:lnSpc>
                <a:spcPct val="115000"/>
              </a:lnSpc>
              <a:spcBef>
                <a:spcPts val="1600"/>
              </a:spcBef>
              <a:spcAft>
                <a:spcPts val="0"/>
              </a:spcAft>
              <a:buClr>
                <a:schemeClr val="dk2"/>
              </a:buClr>
              <a:buSzPts val="1200"/>
              <a:buFont typeface="Open Sans"/>
              <a:buChar char="●"/>
              <a:defRPr sz="1200" b="0" i="0" u="none" strike="noStrike" cap="none">
                <a:solidFill>
                  <a:schemeClr val="dk2"/>
                </a:solidFill>
                <a:latin typeface="Open Sans"/>
                <a:ea typeface="Open Sans"/>
                <a:cs typeface="Open Sans"/>
                <a:sym typeface="Open Sans"/>
              </a:defRPr>
            </a:lvl7pPr>
            <a:lvl8pPr marL="3657600" marR="0" lvl="7" indent="-304800" algn="l" rtl="0">
              <a:lnSpc>
                <a:spcPct val="115000"/>
              </a:lnSpc>
              <a:spcBef>
                <a:spcPts val="1600"/>
              </a:spcBef>
              <a:spcAft>
                <a:spcPts val="0"/>
              </a:spcAft>
              <a:buClr>
                <a:schemeClr val="dk2"/>
              </a:buClr>
              <a:buSzPts val="1200"/>
              <a:buFont typeface="Open Sans"/>
              <a:buChar char="○"/>
              <a:defRPr sz="1200" b="0" i="0" u="none" strike="noStrike" cap="none">
                <a:solidFill>
                  <a:schemeClr val="dk2"/>
                </a:solidFill>
                <a:latin typeface="Open Sans"/>
                <a:ea typeface="Open Sans"/>
                <a:cs typeface="Open Sans"/>
                <a:sym typeface="Open Sans"/>
              </a:defRPr>
            </a:lvl8pPr>
            <a:lvl9pPr marL="4114800" marR="0" lvl="8" indent="-304800" algn="l" rtl="0">
              <a:lnSpc>
                <a:spcPct val="115000"/>
              </a:lnSpc>
              <a:spcBef>
                <a:spcPts val="1600"/>
              </a:spcBef>
              <a:spcAft>
                <a:spcPts val="1600"/>
              </a:spcAft>
              <a:buClr>
                <a:schemeClr val="dk2"/>
              </a:buClr>
              <a:buSzPts val="1200"/>
              <a:buFont typeface="Open Sans"/>
              <a:buChar char="■"/>
              <a:defRPr sz="1200" b="0" i="0" u="none" strike="noStrike" cap="none">
                <a:solidFill>
                  <a:schemeClr val="dk2"/>
                </a:solidFill>
                <a:latin typeface="Open Sans"/>
                <a:ea typeface="Open Sans"/>
                <a:cs typeface="Open Sans"/>
                <a:sym typeface="Open Sans"/>
              </a:defRPr>
            </a:lvl9pPr>
          </a:lstStyle>
          <a:p>
            <a:pPr marL="3175" indent="0">
              <a:buFont typeface="Open Sans"/>
              <a:buNone/>
            </a:pPr>
            <a:r>
              <a:rPr lang="en-US" sz="1800" b="1" dirty="0">
                <a:solidFill>
                  <a:srgbClr val="0F23E8"/>
                </a:solidFill>
                <a:latin typeface="Open Sans" pitchFamily="34" charset="0"/>
                <a:ea typeface="Open Sans" pitchFamily="34" charset="0"/>
                <a:cs typeface="Open Sans" pitchFamily="34" charset="0"/>
              </a:rPr>
              <a:t>Climate Value</a:t>
            </a:r>
          </a:p>
          <a:p>
            <a:pPr marL="3175" indent="0">
              <a:buFont typeface="Open Sans"/>
              <a:buNone/>
            </a:pPr>
            <a:r>
              <a:rPr lang="en-US" sz="1600" dirty="0">
                <a:solidFill>
                  <a:srgbClr val="000000"/>
                </a:solidFill>
                <a:latin typeface="Open Sans" pitchFamily="34" charset="0"/>
                <a:ea typeface="Open Sans" pitchFamily="34" charset="0"/>
                <a:cs typeface="Open Sans" pitchFamily="34" charset="0"/>
              </a:rPr>
              <a:t>Climate value for that location </a:t>
            </a:r>
            <a:r>
              <a:rPr lang="en-US" sz="1600" b="1" dirty="0">
                <a:solidFill>
                  <a:srgbClr val="000000"/>
                </a:solidFill>
                <a:latin typeface="Open Sans" pitchFamily="34" charset="0"/>
                <a:ea typeface="Open Sans" pitchFamily="34" charset="0"/>
                <a:cs typeface="Open Sans" pitchFamily="34" charset="0"/>
              </a:rPr>
              <a:t>during a particular year </a:t>
            </a:r>
          </a:p>
          <a:p>
            <a:pPr marL="3175" indent="0">
              <a:buFont typeface="Open Sans"/>
              <a:buNone/>
            </a:pPr>
            <a:r>
              <a:rPr lang="en-US" sz="1600" b="1" dirty="0">
                <a:solidFill>
                  <a:srgbClr val="000000"/>
                </a:solidFill>
                <a:latin typeface="Open Sans" pitchFamily="34" charset="0"/>
                <a:ea typeface="Open Sans" pitchFamily="34" charset="0"/>
                <a:cs typeface="Open Sans" pitchFamily="34" charset="0"/>
              </a:rPr>
              <a:t>(e.g., the year of specimen collection)</a:t>
            </a:r>
            <a:endParaRPr lang="en-US" dirty="0">
              <a:solidFill>
                <a:srgbClr val="000000"/>
              </a:solidFill>
              <a:latin typeface="Open Sans" pitchFamily="34" charset="0"/>
              <a:ea typeface="Open Sans" pitchFamily="34" charset="0"/>
              <a:cs typeface="Open Sans" pitchFamily="34" charset="0"/>
            </a:endParaRPr>
          </a:p>
        </p:txBody>
      </p:sp>
      <p:cxnSp>
        <p:nvCxnSpPr>
          <p:cNvPr id="15" name="Straight Arrow Connector 14"/>
          <p:cNvCxnSpPr>
            <a:cxnSpLocks/>
          </p:cNvCxnSpPr>
          <p:nvPr/>
        </p:nvCxnSpPr>
        <p:spPr>
          <a:xfrm>
            <a:off x="840441" y="2783606"/>
            <a:ext cx="1152132" cy="2211475"/>
          </a:xfrm>
          <a:prstGeom prst="straightConnector1">
            <a:avLst/>
          </a:prstGeom>
          <a:ln w="38100">
            <a:solidFill>
              <a:srgbClr val="000000"/>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E9534EB-566E-436C-8D40-F4470131760B}"/>
              </a:ext>
            </a:extLst>
          </p:cNvPr>
          <p:cNvSpPr txBox="1"/>
          <p:nvPr/>
        </p:nvSpPr>
        <p:spPr>
          <a:xfrm>
            <a:off x="8015165" y="0"/>
            <a:ext cx="1128835" cy="261610"/>
          </a:xfrm>
          <a:prstGeom prst="rect">
            <a:avLst/>
          </a:prstGeom>
          <a:noFill/>
        </p:spPr>
        <p:txBody>
          <a:bodyPr wrap="none" rtlCol="0">
            <a:spAutoFit/>
          </a:bodyPr>
          <a:lstStyle/>
          <a:p>
            <a:r>
              <a:rPr lang="en-US" sz="1100" dirty="0">
                <a:latin typeface="Open Sans" panose="020B0604020202020204" charset="0"/>
                <a:ea typeface="Open Sans" panose="020B0604020202020204" charset="0"/>
                <a:cs typeface="Open Sans" panose="020B0604020202020204" charset="0"/>
              </a:rPr>
              <a:t>2. Background</a:t>
            </a:r>
          </a:p>
        </p:txBody>
      </p:sp>
    </p:spTree>
    <p:extLst>
      <p:ext uri="{BB962C8B-B14F-4D97-AF65-F5344CB8AC3E}">
        <p14:creationId xmlns:p14="http://schemas.microsoft.com/office/powerpoint/2010/main" val="42241190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98340" y="706369"/>
            <a:ext cx="8571300" cy="2146834"/>
          </a:xfrm>
        </p:spPr>
        <p:txBody>
          <a:bodyPr/>
          <a:lstStyle/>
          <a:p>
            <a:r>
              <a:rPr lang="en-US" sz="2400" b="0" dirty="0">
                <a:solidFill>
                  <a:srgbClr val="000000"/>
                </a:solidFill>
                <a:latin typeface="Open Sans" panose="020B0604020202020204" charset="0"/>
                <a:ea typeface="Open Sans" panose="020B0604020202020204" charset="0"/>
                <a:cs typeface="Open Sans" panose="020B0604020202020204" charset="0"/>
              </a:rPr>
              <a:t>Including the climate </a:t>
            </a:r>
            <a:r>
              <a:rPr lang="en-US" sz="2400" dirty="0">
                <a:solidFill>
                  <a:srgbClr val="000000"/>
                </a:solidFill>
                <a:latin typeface="Open Sans" panose="020B0604020202020204" charset="0"/>
                <a:ea typeface="Open Sans" panose="020B0604020202020204" charset="0"/>
                <a:cs typeface="Open Sans" panose="020B0604020202020204" charset="0"/>
              </a:rPr>
              <a:t>anomaly</a:t>
            </a:r>
            <a:r>
              <a:rPr lang="en-US" sz="2400" b="0" dirty="0">
                <a:solidFill>
                  <a:srgbClr val="000000"/>
                </a:solidFill>
                <a:latin typeface="Open Sans" panose="020B0604020202020204" charset="0"/>
                <a:ea typeface="Open Sans" panose="020B0604020202020204" charset="0"/>
                <a:cs typeface="Open Sans" panose="020B0604020202020204" charset="0"/>
              </a:rPr>
              <a:t> as an independent variable enables us to measure how plants respond to year-to-year (=interannual) </a:t>
            </a:r>
            <a:r>
              <a:rPr lang="en-US" sz="2400" dirty="0">
                <a:solidFill>
                  <a:srgbClr val="000000"/>
                </a:solidFill>
                <a:latin typeface="Open Sans" panose="020B0604020202020204" charset="0"/>
                <a:ea typeface="Open Sans" panose="020B0604020202020204" charset="0"/>
                <a:cs typeface="Open Sans" panose="020B0604020202020204" charset="0"/>
              </a:rPr>
              <a:t>variation</a:t>
            </a:r>
            <a:r>
              <a:rPr lang="en-US" sz="2400" b="0" dirty="0">
                <a:solidFill>
                  <a:srgbClr val="000000"/>
                </a:solidFill>
                <a:latin typeface="Open Sans" panose="020B0604020202020204" charset="0"/>
                <a:ea typeface="Open Sans" panose="020B0604020202020204" charset="0"/>
                <a:cs typeface="Open Sans" panose="020B0604020202020204" charset="0"/>
              </a:rPr>
              <a:t> in climate.</a:t>
            </a:r>
            <a:endParaRPr lang="en-US" sz="2400" dirty="0">
              <a:solidFill>
                <a:srgbClr val="000000"/>
              </a:solidFill>
              <a:latin typeface="Open Sans" panose="020B0604020202020204" charset="0"/>
              <a:ea typeface="Open Sans" panose="020B0604020202020204" charset="0"/>
              <a:cs typeface="Open Sans" panose="020B0604020202020204" charset="0"/>
            </a:endParaRPr>
          </a:p>
        </p:txBody>
      </p:sp>
      <p:sp>
        <p:nvSpPr>
          <p:cNvPr id="3" name="TextBox 2">
            <a:extLst>
              <a:ext uri="{FF2B5EF4-FFF2-40B4-BE49-F238E27FC236}">
                <a16:creationId xmlns:a16="http://schemas.microsoft.com/office/drawing/2014/main" id="{59D9D063-25E6-476E-957E-E9DA045DC9AF}"/>
              </a:ext>
            </a:extLst>
          </p:cNvPr>
          <p:cNvSpPr txBox="1"/>
          <p:nvPr/>
        </p:nvSpPr>
        <p:spPr>
          <a:xfrm>
            <a:off x="0" y="6473952"/>
            <a:ext cx="1128835" cy="261610"/>
          </a:xfrm>
          <a:prstGeom prst="rect">
            <a:avLst/>
          </a:prstGeom>
          <a:noFill/>
        </p:spPr>
        <p:txBody>
          <a:bodyPr wrap="none" rtlCol="0">
            <a:spAutoFit/>
          </a:bodyPr>
          <a:lstStyle/>
          <a:p>
            <a:r>
              <a:rPr lang="en-US" sz="1100" dirty="0">
                <a:latin typeface="Open Sans" panose="020B0604020202020204" charset="0"/>
                <a:ea typeface="Open Sans" panose="020B0604020202020204" charset="0"/>
                <a:cs typeface="Open Sans" panose="020B0604020202020204" charset="0"/>
              </a:rPr>
              <a:t>2. Background</a:t>
            </a:r>
          </a:p>
        </p:txBody>
      </p:sp>
    </p:spTree>
    <p:extLst>
      <p:ext uri="{BB962C8B-B14F-4D97-AF65-F5344CB8AC3E}">
        <p14:creationId xmlns:p14="http://schemas.microsoft.com/office/powerpoint/2010/main" val="34307462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9057C-A07A-455C-A346-2E57A3D6F678}"/>
              </a:ext>
            </a:extLst>
          </p:cNvPr>
          <p:cNvSpPr>
            <a:spLocks noGrp="1"/>
          </p:cNvSpPr>
          <p:nvPr>
            <p:ph type="title"/>
          </p:nvPr>
        </p:nvSpPr>
        <p:spPr/>
        <p:txBody>
          <a:bodyPr/>
          <a:lstStyle/>
          <a:p>
            <a:r>
              <a:rPr lang="en-US" dirty="0"/>
              <a:t>Our response variables</a:t>
            </a:r>
          </a:p>
        </p:txBody>
      </p:sp>
      <p:sp>
        <p:nvSpPr>
          <p:cNvPr id="3" name="Text Placeholder 2">
            <a:extLst>
              <a:ext uri="{FF2B5EF4-FFF2-40B4-BE49-F238E27FC236}">
                <a16:creationId xmlns:a16="http://schemas.microsoft.com/office/drawing/2014/main" id="{7B49A7E5-90B1-4507-9C44-3DE6A1BCE976}"/>
              </a:ext>
            </a:extLst>
          </p:cNvPr>
          <p:cNvSpPr>
            <a:spLocks noGrp="1"/>
          </p:cNvSpPr>
          <p:nvPr>
            <p:ph type="body" idx="1"/>
          </p:nvPr>
        </p:nvSpPr>
        <p:spPr>
          <a:xfrm>
            <a:off x="311700" y="1536567"/>
            <a:ext cx="8520600" cy="4403700"/>
          </a:xfrm>
        </p:spPr>
        <p:txBody>
          <a:bodyPr/>
          <a:lstStyle/>
          <a:p>
            <a:r>
              <a:rPr lang="en-US" dirty="0">
                <a:solidFill>
                  <a:srgbClr val="000000"/>
                </a:solidFill>
              </a:rPr>
              <a:t>Phenological data from herbarium specimens</a:t>
            </a:r>
          </a:p>
        </p:txBody>
      </p:sp>
      <p:pic>
        <p:nvPicPr>
          <p:cNvPr id="4" name="Picture 3">
            <a:extLst>
              <a:ext uri="{FF2B5EF4-FFF2-40B4-BE49-F238E27FC236}">
                <a16:creationId xmlns:a16="http://schemas.microsoft.com/office/drawing/2014/main" id="{07565616-CF7B-4970-AED3-5549A0469D16}"/>
              </a:ext>
            </a:extLst>
          </p:cNvPr>
          <p:cNvPicPr>
            <a:picLocks noChangeAspect="1"/>
          </p:cNvPicPr>
          <p:nvPr/>
        </p:nvPicPr>
        <p:blipFill>
          <a:blip r:embed="rId2"/>
          <a:stretch>
            <a:fillRect/>
          </a:stretch>
        </p:blipFill>
        <p:spPr>
          <a:xfrm>
            <a:off x="559307" y="2103119"/>
            <a:ext cx="8025386" cy="4316961"/>
          </a:xfrm>
          <a:prstGeom prst="rect">
            <a:avLst/>
          </a:prstGeom>
        </p:spPr>
      </p:pic>
      <p:sp>
        <p:nvSpPr>
          <p:cNvPr id="5" name="TextBox 4">
            <a:extLst>
              <a:ext uri="{FF2B5EF4-FFF2-40B4-BE49-F238E27FC236}">
                <a16:creationId xmlns:a16="http://schemas.microsoft.com/office/drawing/2014/main" id="{8AE0D71B-5AC2-46B4-8776-67DD241F4E12}"/>
              </a:ext>
            </a:extLst>
          </p:cNvPr>
          <p:cNvSpPr txBox="1"/>
          <p:nvPr/>
        </p:nvSpPr>
        <p:spPr>
          <a:xfrm>
            <a:off x="0" y="6473952"/>
            <a:ext cx="2512226" cy="261610"/>
          </a:xfrm>
          <a:prstGeom prst="rect">
            <a:avLst/>
          </a:prstGeom>
          <a:noFill/>
        </p:spPr>
        <p:txBody>
          <a:bodyPr wrap="none" rtlCol="0">
            <a:spAutoFit/>
          </a:bodyPr>
          <a:lstStyle/>
          <a:p>
            <a:r>
              <a:rPr lang="en-US" sz="1100" dirty="0">
                <a:latin typeface="Open Sans" panose="020B0604020202020204" charset="0"/>
                <a:ea typeface="Open Sans" panose="020B0604020202020204" charset="0"/>
                <a:cs typeface="Open Sans" panose="020B0604020202020204" charset="0"/>
              </a:rPr>
              <a:t>3. Exploring specimen data in CCH2</a:t>
            </a:r>
          </a:p>
        </p:txBody>
      </p:sp>
    </p:spTree>
    <p:extLst>
      <p:ext uri="{BB962C8B-B14F-4D97-AF65-F5344CB8AC3E}">
        <p14:creationId xmlns:p14="http://schemas.microsoft.com/office/powerpoint/2010/main" val="1488489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CBEC5C4-5D0B-471E-A615-FFCC32B85B8F}"/>
              </a:ext>
            </a:extLst>
          </p:cNvPr>
          <p:cNvSpPr>
            <a:spLocks noGrp="1"/>
          </p:cNvSpPr>
          <p:nvPr>
            <p:ph type="body" idx="1"/>
          </p:nvPr>
        </p:nvSpPr>
        <p:spPr>
          <a:xfrm>
            <a:off x="4690872" y="1688433"/>
            <a:ext cx="4141428" cy="4403700"/>
          </a:xfrm>
        </p:spPr>
        <p:txBody>
          <a:bodyPr/>
          <a:lstStyle/>
          <a:p>
            <a:pPr marL="114300" indent="0">
              <a:buNone/>
            </a:pPr>
            <a:r>
              <a:rPr lang="en-US" dirty="0">
                <a:solidFill>
                  <a:srgbClr val="000000"/>
                </a:solidFill>
              </a:rPr>
              <a:t>Flowers present =  TRUE</a:t>
            </a:r>
          </a:p>
          <a:p>
            <a:pPr marL="114300" indent="0">
              <a:buNone/>
            </a:pPr>
            <a:r>
              <a:rPr lang="en-US" dirty="0">
                <a:solidFill>
                  <a:srgbClr val="000000"/>
                </a:solidFill>
              </a:rPr>
              <a:t>Fruit present = TRUE</a:t>
            </a:r>
          </a:p>
        </p:txBody>
      </p:sp>
      <p:pic>
        <p:nvPicPr>
          <p:cNvPr id="4" name="Picture 3" descr="images.duckduckgo.jpg">
            <a:extLst>
              <a:ext uri="{FF2B5EF4-FFF2-40B4-BE49-F238E27FC236}">
                <a16:creationId xmlns:a16="http://schemas.microsoft.com/office/drawing/2014/main" id="{4CA0F9B3-2F4B-49E1-A304-3C6EB8238F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1700" y="238245"/>
            <a:ext cx="4254339" cy="6381509"/>
          </a:xfrm>
          <a:prstGeom prst="rect">
            <a:avLst/>
          </a:prstGeom>
        </p:spPr>
      </p:pic>
      <p:cxnSp>
        <p:nvCxnSpPr>
          <p:cNvPr id="6" name="Straight Arrow Connector 5">
            <a:extLst>
              <a:ext uri="{FF2B5EF4-FFF2-40B4-BE49-F238E27FC236}">
                <a16:creationId xmlns:a16="http://schemas.microsoft.com/office/drawing/2014/main" id="{E750B25E-9893-43F2-915D-C4E95483AF4E}"/>
              </a:ext>
            </a:extLst>
          </p:cNvPr>
          <p:cNvCxnSpPr/>
          <p:nvPr/>
        </p:nvCxnSpPr>
        <p:spPr>
          <a:xfrm flipH="1" flipV="1">
            <a:off x="3848100" y="1295400"/>
            <a:ext cx="946150" cy="6604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5FAFB969-605C-4528-B90E-218DE7130B5D}"/>
              </a:ext>
            </a:extLst>
          </p:cNvPr>
          <p:cNvCxnSpPr/>
          <p:nvPr/>
        </p:nvCxnSpPr>
        <p:spPr>
          <a:xfrm flipH="1">
            <a:off x="2597150" y="2238600"/>
            <a:ext cx="2235200" cy="3014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76F90D04-2EAB-428A-B71E-223AB36C027B}"/>
              </a:ext>
            </a:extLst>
          </p:cNvPr>
          <p:cNvSpPr txBox="1"/>
          <p:nvPr/>
        </p:nvSpPr>
        <p:spPr>
          <a:xfrm>
            <a:off x="6631774" y="0"/>
            <a:ext cx="2512226" cy="261610"/>
          </a:xfrm>
          <a:prstGeom prst="rect">
            <a:avLst/>
          </a:prstGeom>
          <a:noFill/>
        </p:spPr>
        <p:txBody>
          <a:bodyPr wrap="none" rtlCol="0">
            <a:spAutoFit/>
          </a:bodyPr>
          <a:lstStyle/>
          <a:p>
            <a:r>
              <a:rPr lang="en-US" sz="1100" dirty="0">
                <a:latin typeface="Open Sans" panose="020B0604020202020204" charset="0"/>
                <a:ea typeface="Open Sans" panose="020B0604020202020204" charset="0"/>
                <a:cs typeface="Open Sans" panose="020B0604020202020204" charset="0"/>
              </a:rPr>
              <a:t>3. Exploring specimen data in CCH2</a:t>
            </a:r>
          </a:p>
        </p:txBody>
      </p:sp>
    </p:spTree>
    <p:extLst>
      <p:ext uri="{BB962C8B-B14F-4D97-AF65-F5344CB8AC3E}">
        <p14:creationId xmlns:p14="http://schemas.microsoft.com/office/powerpoint/2010/main" val="17072362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ED483-60F5-4395-AD3D-843D1E8FF609}"/>
              </a:ext>
            </a:extLst>
          </p:cNvPr>
          <p:cNvSpPr>
            <a:spLocks noGrp="1"/>
          </p:cNvSpPr>
          <p:nvPr>
            <p:ph type="title"/>
          </p:nvPr>
        </p:nvSpPr>
        <p:spPr/>
        <p:txBody>
          <a:bodyPr/>
          <a:lstStyle/>
          <a:p>
            <a:r>
              <a:rPr lang="en-US" dirty="0"/>
              <a:t>In your dataset, you will have:</a:t>
            </a:r>
          </a:p>
        </p:txBody>
      </p:sp>
      <p:sp>
        <p:nvSpPr>
          <p:cNvPr id="3" name="Text Placeholder 2">
            <a:extLst>
              <a:ext uri="{FF2B5EF4-FFF2-40B4-BE49-F238E27FC236}">
                <a16:creationId xmlns:a16="http://schemas.microsoft.com/office/drawing/2014/main" id="{7B0F50C8-BBCF-4833-A8F3-8EB5153A6DCC}"/>
              </a:ext>
            </a:extLst>
          </p:cNvPr>
          <p:cNvSpPr>
            <a:spLocks noGrp="1"/>
          </p:cNvSpPr>
          <p:nvPr>
            <p:ph type="body" idx="1"/>
          </p:nvPr>
        </p:nvSpPr>
        <p:spPr/>
        <p:txBody>
          <a:bodyPr/>
          <a:lstStyle/>
          <a:p>
            <a:pPr>
              <a:buFont typeface="+mj-lt"/>
              <a:buAutoNum type="arabicPeriod"/>
            </a:pPr>
            <a:r>
              <a:rPr lang="en-US" dirty="0">
                <a:solidFill>
                  <a:srgbClr val="000000"/>
                </a:solidFill>
              </a:rPr>
              <a:t>Specimen data</a:t>
            </a:r>
          </a:p>
          <a:p>
            <a:pPr>
              <a:buFont typeface="+mj-lt"/>
              <a:buAutoNum type="arabicPeriod"/>
            </a:pPr>
            <a:r>
              <a:rPr lang="en-US" dirty="0">
                <a:solidFill>
                  <a:srgbClr val="000000"/>
                </a:solidFill>
              </a:rPr>
              <a:t>Phenological data merged to your specimen data</a:t>
            </a:r>
          </a:p>
          <a:p>
            <a:pPr>
              <a:buFont typeface="+mj-lt"/>
              <a:buAutoNum type="arabicPeriod"/>
            </a:pPr>
            <a:r>
              <a:rPr lang="en-US" dirty="0">
                <a:solidFill>
                  <a:srgbClr val="000000"/>
                </a:solidFill>
              </a:rPr>
              <a:t>Climate data (values depending on the latitude and longitude of the specimen’s collection location)</a:t>
            </a:r>
          </a:p>
          <a:p>
            <a:pPr lvl="1">
              <a:spcBef>
                <a:spcPts val="600"/>
              </a:spcBef>
            </a:pPr>
            <a:r>
              <a:rPr lang="en-US" dirty="0">
                <a:solidFill>
                  <a:srgbClr val="000000"/>
                </a:solidFill>
              </a:rPr>
              <a:t>From PRISM</a:t>
            </a:r>
          </a:p>
        </p:txBody>
      </p:sp>
      <p:sp>
        <p:nvSpPr>
          <p:cNvPr id="4" name="TextBox 3">
            <a:extLst>
              <a:ext uri="{FF2B5EF4-FFF2-40B4-BE49-F238E27FC236}">
                <a16:creationId xmlns:a16="http://schemas.microsoft.com/office/drawing/2014/main" id="{D08DE03A-86E1-4CB5-BC4B-5E1A448AC65A}"/>
              </a:ext>
            </a:extLst>
          </p:cNvPr>
          <p:cNvSpPr txBox="1"/>
          <p:nvPr/>
        </p:nvSpPr>
        <p:spPr>
          <a:xfrm>
            <a:off x="0" y="6473952"/>
            <a:ext cx="2512226" cy="261610"/>
          </a:xfrm>
          <a:prstGeom prst="rect">
            <a:avLst/>
          </a:prstGeom>
          <a:noFill/>
        </p:spPr>
        <p:txBody>
          <a:bodyPr wrap="none" rtlCol="0">
            <a:spAutoFit/>
          </a:bodyPr>
          <a:lstStyle/>
          <a:p>
            <a:r>
              <a:rPr lang="en-US" sz="1100" dirty="0">
                <a:latin typeface="Open Sans" panose="020B0604020202020204" charset="0"/>
                <a:ea typeface="Open Sans" panose="020B0604020202020204" charset="0"/>
                <a:cs typeface="Open Sans" panose="020B0604020202020204" charset="0"/>
              </a:rPr>
              <a:t>3. Exploring specimen data in CCH2</a:t>
            </a:r>
          </a:p>
        </p:txBody>
      </p:sp>
    </p:spTree>
    <p:extLst>
      <p:ext uri="{BB962C8B-B14F-4D97-AF65-F5344CB8AC3E}">
        <p14:creationId xmlns:p14="http://schemas.microsoft.com/office/powerpoint/2010/main" val="19852577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B1C42-707E-41EF-B6BC-E03CB4EF3E7B}"/>
              </a:ext>
            </a:extLst>
          </p:cNvPr>
          <p:cNvSpPr>
            <a:spLocks noGrp="1"/>
          </p:cNvSpPr>
          <p:nvPr>
            <p:ph type="title"/>
          </p:nvPr>
        </p:nvSpPr>
        <p:spPr/>
        <p:txBody>
          <a:bodyPr/>
          <a:lstStyle/>
          <a:p>
            <a:r>
              <a:rPr lang="en-US" dirty="0"/>
              <a:t>Sample species</a:t>
            </a:r>
          </a:p>
        </p:txBody>
      </p:sp>
      <p:sp>
        <p:nvSpPr>
          <p:cNvPr id="3" name="Text Placeholder 2">
            <a:extLst>
              <a:ext uri="{FF2B5EF4-FFF2-40B4-BE49-F238E27FC236}">
                <a16:creationId xmlns:a16="http://schemas.microsoft.com/office/drawing/2014/main" id="{7DF3243E-9460-48A1-A7A1-CA6A0FC1FC92}"/>
              </a:ext>
            </a:extLst>
          </p:cNvPr>
          <p:cNvSpPr>
            <a:spLocks noGrp="1"/>
          </p:cNvSpPr>
          <p:nvPr>
            <p:ph type="body" idx="1"/>
          </p:nvPr>
        </p:nvSpPr>
        <p:spPr/>
        <p:txBody>
          <a:bodyPr/>
          <a:lstStyle/>
          <a:p>
            <a:r>
              <a:rPr lang="en-US" dirty="0"/>
              <a:t>Buck brush - </a:t>
            </a:r>
            <a:r>
              <a:rPr lang="en-US" i="1" dirty="0"/>
              <a:t>Ceanothus cuneatus</a:t>
            </a:r>
          </a:p>
          <a:p>
            <a:r>
              <a:rPr lang="en-US" dirty="0"/>
              <a:t>Elegant Clarkia - </a:t>
            </a:r>
            <a:r>
              <a:rPr lang="en-US" i="1" dirty="0"/>
              <a:t>Clarkia </a:t>
            </a:r>
            <a:r>
              <a:rPr lang="en-US" i="1" dirty="0" err="1"/>
              <a:t>unguiculata</a:t>
            </a:r>
            <a:endParaRPr lang="en-US" i="1" dirty="0"/>
          </a:p>
          <a:p>
            <a:r>
              <a:rPr lang="en-US" dirty="0"/>
              <a:t>Chaparral clematis - </a:t>
            </a:r>
            <a:r>
              <a:rPr lang="en-US" i="1" dirty="0"/>
              <a:t>Clematis </a:t>
            </a:r>
            <a:r>
              <a:rPr lang="en-US" i="1" dirty="0" err="1"/>
              <a:t>lasiantha</a:t>
            </a:r>
            <a:endParaRPr lang="en-US" i="1" dirty="0"/>
          </a:p>
          <a:p>
            <a:r>
              <a:rPr lang="en-US" dirty="0"/>
              <a:t>Rubber rabbitbrush - </a:t>
            </a:r>
            <a:r>
              <a:rPr lang="en-US" i="1" dirty="0" err="1"/>
              <a:t>Ericameria</a:t>
            </a:r>
            <a:r>
              <a:rPr lang="en-US" i="1" dirty="0"/>
              <a:t> </a:t>
            </a:r>
            <a:r>
              <a:rPr lang="en-US" i="1" dirty="0" err="1"/>
              <a:t>nauseosa</a:t>
            </a:r>
            <a:endParaRPr lang="en-US" i="1" dirty="0"/>
          </a:p>
          <a:p>
            <a:r>
              <a:rPr lang="en-US" dirty="0"/>
              <a:t>Common woolly sunflower - </a:t>
            </a:r>
            <a:r>
              <a:rPr lang="en-US" i="1" dirty="0" err="1"/>
              <a:t>Eriophyllum</a:t>
            </a:r>
            <a:r>
              <a:rPr lang="en-US" i="1" dirty="0"/>
              <a:t> </a:t>
            </a:r>
            <a:r>
              <a:rPr lang="en-US" i="1" dirty="0" err="1"/>
              <a:t>lanatum</a:t>
            </a:r>
            <a:endParaRPr lang="en-US" i="1" dirty="0"/>
          </a:p>
          <a:p>
            <a:r>
              <a:rPr lang="en-US" dirty="0"/>
              <a:t>Sand-dune wallflower - </a:t>
            </a:r>
            <a:r>
              <a:rPr lang="en-US" i="1" dirty="0" err="1"/>
              <a:t>Erysimum</a:t>
            </a:r>
            <a:r>
              <a:rPr lang="en-US" i="1" dirty="0"/>
              <a:t> </a:t>
            </a:r>
            <a:r>
              <a:rPr lang="en-US" i="1" dirty="0" err="1"/>
              <a:t>capitatum</a:t>
            </a:r>
            <a:endParaRPr lang="en-US" i="1" dirty="0"/>
          </a:p>
          <a:p>
            <a:r>
              <a:rPr lang="en-US" dirty="0"/>
              <a:t>Arroyo lupine - </a:t>
            </a:r>
            <a:r>
              <a:rPr lang="en-US" i="1" dirty="0" err="1"/>
              <a:t>Lupinus</a:t>
            </a:r>
            <a:r>
              <a:rPr lang="en-US" i="1" dirty="0"/>
              <a:t> </a:t>
            </a:r>
            <a:r>
              <a:rPr lang="en-US" i="1" dirty="0" err="1"/>
              <a:t>succulentus</a:t>
            </a:r>
            <a:endParaRPr lang="en-US" i="1" dirty="0"/>
          </a:p>
          <a:p>
            <a:r>
              <a:rPr lang="en-US" dirty="0"/>
              <a:t>Slender phlox - </a:t>
            </a:r>
            <a:r>
              <a:rPr lang="en-US" i="1" dirty="0" err="1"/>
              <a:t>Microsteris</a:t>
            </a:r>
            <a:r>
              <a:rPr lang="en-US" i="1" dirty="0"/>
              <a:t> </a:t>
            </a:r>
            <a:r>
              <a:rPr lang="en-US" i="1" dirty="0" err="1"/>
              <a:t>gracilis</a:t>
            </a:r>
            <a:endParaRPr lang="en-US" i="1" dirty="0"/>
          </a:p>
          <a:p>
            <a:r>
              <a:rPr lang="en-US" dirty="0"/>
              <a:t>Sticky monkey-flower - </a:t>
            </a:r>
            <a:r>
              <a:rPr lang="en-US" i="1" dirty="0"/>
              <a:t>Mimulus </a:t>
            </a:r>
            <a:r>
              <a:rPr lang="en-US" i="1" dirty="0" err="1"/>
              <a:t>auranticus</a:t>
            </a:r>
            <a:endParaRPr lang="en-US" i="1" dirty="0"/>
          </a:p>
          <a:p>
            <a:r>
              <a:rPr lang="en-US" dirty="0"/>
              <a:t>Coyote mint - </a:t>
            </a:r>
            <a:r>
              <a:rPr lang="en-US" i="1" dirty="0" err="1"/>
              <a:t>Monardella</a:t>
            </a:r>
            <a:r>
              <a:rPr lang="en-US" i="1" dirty="0"/>
              <a:t> </a:t>
            </a:r>
            <a:r>
              <a:rPr lang="en-US" i="1" dirty="0" err="1"/>
              <a:t>villosa</a:t>
            </a:r>
            <a:endParaRPr lang="en-US" i="1" dirty="0"/>
          </a:p>
          <a:p>
            <a:r>
              <a:rPr lang="en-US" dirty="0"/>
              <a:t>Baby blue eyes - </a:t>
            </a:r>
            <a:r>
              <a:rPr lang="en-US" i="1" dirty="0" err="1"/>
              <a:t>Nemophila</a:t>
            </a:r>
            <a:r>
              <a:rPr lang="en-US" i="1" dirty="0"/>
              <a:t> </a:t>
            </a:r>
            <a:r>
              <a:rPr lang="en-US" i="1" dirty="0" err="1"/>
              <a:t>menziesii</a:t>
            </a:r>
            <a:endParaRPr lang="en-US" i="1" dirty="0"/>
          </a:p>
          <a:p>
            <a:r>
              <a:rPr lang="en-US" dirty="0"/>
              <a:t>Foothill penstemon - </a:t>
            </a:r>
            <a:r>
              <a:rPr lang="en-US" i="1" dirty="0"/>
              <a:t>Penstemon </a:t>
            </a:r>
            <a:r>
              <a:rPr lang="en-US" i="1" dirty="0" err="1"/>
              <a:t>heterophyllus</a:t>
            </a:r>
            <a:endParaRPr lang="en-US" i="1" dirty="0"/>
          </a:p>
          <a:p>
            <a:r>
              <a:rPr lang="en-US" dirty="0"/>
              <a:t>Lacy phacelia - </a:t>
            </a:r>
            <a:r>
              <a:rPr lang="en-US" i="1" dirty="0"/>
              <a:t>Phacelia </a:t>
            </a:r>
            <a:r>
              <a:rPr lang="en-US" i="1" dirty="0" err="1"/>
              <a:t>tanacetifolia</a:t>
            </a:r>
            <a:endParaRPr lang="en-US" i="1" dirty="0"/>
          </a:p>
          <a:p>
            <a:r>
              <a:rPr lang="en-US" dirty="0"/>
              <a:t>Hummingbird sage - </a:t>
            </a:r>
            <a:r>
              <a:rPr lang="en-US" i="1" dirty="0"/>
              <a:t>Salvia </a:t>
            </a:r>
            <a:r>
              <a:rPr lang="en-US" i="1" dirty="0" err="1"/>
              <a:t>spathacea</a:t>
            </a:r>
            <a:endParaRPr lang="en-US" i="1" dirty="0"/>
          </a:p>
        </p:txBody>
      </p:sp>
      <p:sp>
        <p:nvSpPr>
          <p:cNvPr id="4" name="TextBox 3">
            <a:extLst>
              <a:ext uri="{FF2B5EF4-FFF2-40B4-BE49-F238E27FC236}">
                <a16:creationId xmlns:a16="http://schemas.microsoft.com/office/drawing/2014/main" id="{8BFDBAED-438E-4CC9-A1E3-ED25E6AA2D41}"/>
              </a:ext>
            </a:extLst>
          </p:cNvPr>
          <p:cNvSpPr txBox="1"/>
          <p:nvPr/>
        </p:nvSpPr>
        <p:spPr>
          <a:xfrm>
            <a:off x="0" y="6473952"/>
            <a:ext cx="3778599" cy="261610"/>
          </a:xfrm>
          <a:prstGeom prst="rect">
            <a:avLst/>
          </a:prstGeom>
          <a:noFill/>
        </p:spPr>
        <p:txBody>
          <a:bodyPr wrap="none" rtlCol="0">
            <a:spAutoFit/>
          </a:bodyPr>
          <a:lstStyle/>
          <a:p>
            <a:r>
              <a:rPr lang="en-US" sz="1100" dirty="0">
                <a:latin typeface="Open Sans" panose="020B0604020202020204" charset="0"/>
                <a:ea typeface="Open Sans" panose="020B0604020202020204" charset="0"/>
                <a:cs typeface="Open Sans" panose="020B0604020202020204" charset="0"/>
              </a:rPr>
              <a:t>4. Selecting a study species and formulating a question</a:t>
            </a:r>
          </a:p>
        </p:txBody>
      </p:sp>
    </p:spTree>
    <p:extLst>
      <p:ext uri="{BB962C8B-B14F-4D97-AF65-F5344CB8AC3E}">
        <p14:creationId xmlns:p14="http://schemas.microsoft.com/office/powerpoint/2010/main" val="18220988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E5FA7-90CE-4CF4-9EFF-2C6212750F93}"/>
              </a:ext>
            </a:extLst>
          </p:cNvPr>
          <p:cNvSpPr>
            <a:spLocks noGrp="1"/>
          </p:cNvSpPr>
          <p:nvPr>
            <p:ph type="title"/>
          </p:nvPr>
        </p:nvSpPr>
        <p:spPr/>
        <p:txBody>
          <a:bodyPr/>
          <a:lstStyle/>
          <a:p>
            <a:r>
              <a:rPr lang="en-US" sz="4000" dirty="0"/>
              <a:t>What are one or two questions about your species’ phenological response to climate that you may want to investigate in this workshop?</a:t>
            </a:r>
          </a:p>
        </p:txBody>
      </p:sp>
      <p:sp>
        <p:nvSpPr>
          <p:cNvPr id="4" name="TextBox 3">
            <a:extLst>
              <a:ext uri="{FF2B5EF4-FFF2-40B4-BE49-F238E27FC236}">
                <a16:creationId xmlns:a16="http://schemas.microsoft.com/office/drawing/2014/main" id="{248CD676-4693-44AB-9C5A-75427F1E823F}"/>
              </a:ext>
            </a:extLst>
          </p:cNvPr>
          <p:cNvSpPr txBox="1"/>
          <p:nvPr/>
        </p:nvSpPr>
        <p:spPr>
          <a:xfrm>
            <a:off x="0" y="6473952"/>
            <a:ext cx="3778599" cy="261610"/>
          </a:xfrm>
          <a:prstGeom prst="rect">
            <a:avLst/>
          </a:prstGeom>
          <a:noFill/>
        </p:spPr>
        <p:txBody>
          <a:bodyPr wrap="none" rtlCol="0">
            <a:spAutoFit/>
          </a:bodyPr>
          <a:lstStyle/>
          <a:p>
            <a:r>
              <a:rPr lang="en-US" sz="1100" dirty="0">
                <a:latin typeface="Open Sans" panose="020B0604020202020204" charset="0"/>
                <a:ea typeface="Open Sans" panose="020B0604020202020204" charset="0"/>
                <a:cs typeface="Open Sans" panose="020B0604020202020204" charset="0"/>
              </a:rPr>
              <a:t>4. Selecting a study species and formulating a question</a:t>
            </a:r>
          </a:p>
        </p:txBody>
      </p:sp>
    </p:spTree>
    <p:extLst>
      <p:ext uri="{BB962C8B-B14F-4D97-AF65-F5344CB8AC3E}">
        <p14:creationId xmlns:p14="http://schemas.microsoft.com/office/powerpoint/2010/main" val="7186636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AF7F8A3-377C-4859-92DC-C2A4814A696B}"/>
              </a:ext>
            </a:extLst>
          </p:cNvPr>
          <p:cNvSpPr>
            <a:spLocks noGrp="1"/>
          </p:cNvSpPr>
          <p:nvPr>
            <p:ph type="title"/>
          </p:nvPr>
        </p:nvSpPr>
        <p:spPr/>
        <p:txBody>
          <a:bodyPr/>
          <a:lstStyle/>
          <a:p>
            <a:r>
              <a:rPr lang="en-US" dirty="0"/>
              <a:t>RStudio Cloud</a:t>
            </a:r>
          </a:p>
        </p:txBody>
      </p:sp>
      <p:sp>
        <p:nvSpPr>
          <p:cNvPr id="4" name="Text Placeholder 3">
            <a:extLst>
              <a:ext uri="{FF2B5EF4-FFF2-40B4-BE49-F238E27FC236}">
                <a16:creationId xmlns:a16="http://schemas.microsoft.com/office/drawing/2014/main" id="{0E2B8B2C-7CDF-4ECB-A7FB-E9427894D5B3}"/>
              </a:ext>
            </a:extLst>
          </p:cNvPr>
          <p:cNvSpPr>
            <a:spLocks noGrp="1"/>
          </p:cNvSpPr>
          <p:nvPr>
            <p:ph type="body" idx="1"/>
          </p:nvPr>
        </p:nvSpPr>
        <p:spPr/>
        <p:txBody>
          <a:bodyPr/>
          <a:lstStyle/>
          <a:p>
            <a:pPr marL="114300" indent="0">
              <a:buNone/>
            </a:pPr>
            <a:r>
              <a:rPr lang="en-US" dirty="0">
                <a:solidFill>
                  <a:srgbClr val="000000"/>
                </a:solidFill>
              </a:rPr>
              <a:t>https://rstudio.cloud/</a:t>
            </a:r>
          </a:p>
          <a:p>
            <a:pPr>
              <a:buFont typeface="+mj-lt"/>
              <a:buAutoNum type="arabicPeriod"/>
            </a:pPr>
            <a:r>
              <a:rPr lang="en-US" dirty="0">
                <a:solidFill>
                  <a:srgbClr val="000000"/>
                </a:solidFill>
              </a:rPr>
              <a:t>Create a user account (if you don’t already have one)</a:t>
            </a:r>
          </a:p>
          <a:p>
            <a:pPr>
              <a:buFont typeface="+mj-lt"/>
              <a:buAutoNum type="arabicPeriod"/>
            </a:pPr>
            <a:r>
              <a:rPr lang="en-US" dirty="0">
                <a:solidFill>
                  <a:srgbClr val="000000"/>
                </a:solidFill>
              </a:rPr>
              <a:t>Provide your email address to your instructor so you can be added to the project</a:t>
            </a:r>
          </a:p>
          <a:p>
            <a:pPr>
              <a:buFont typeface="+mj-lt"/>
              <a:buAutoNum type="arabicPeriod"/>
            </a:pPr>
            <a:r>
              <a:rPr lang="en-US" dirty="0">
                <a:solidFill>
                  <a:srgbClr val="000000"/>
                </a:solidFill>
              </a:rPr>
              <a:t>Click the link emailed to you by RStudio</a:t>
            </a:r>
          </a:p>
          <a:p>
            <a:pPr>
              <a:buFont typeface="+mj-lt"/>
              <a:buAutoNum type="arabicPeriod"/>
            </a:pPr>
            <a:r>
              <a:rPr lang="en-US" dirty="0">
                <a:solidFill>
                  <a:srgbClr val="000000"/>
                </a:solidFill>
              </a:rPr>
              <a:t>SAVE A PERMANENT COPY of the project to your own RStudio Cloud Workspace</a:t>
            </a:r>
          </a:p>
          <a:p>
            <a:pPr>
              <a:buFont typeface="+mj-lt"/>
              <a:buAutoNum type="arabicPeriod"/>
            </a:pPr>
            <a:r>
              <a:rPr lang="en-US" dirty="0">
                <a:solidFill>
                  <a:srgbClr val="000000"/>
                </a:solidFill>
              </a:rPr>
              <a:t>Upload the data file of your species (follow instructions in the code)</a:t>
            </a:r>
          </a:p>
          <a:p>
            <a:pPr marL="114300" indent="0">
              <a:buNone/>
            </a:pPr>
            <a:endParaRPr lang="en-US" dirty="0">
              <a:solidFill>
                <a:srgbClr val="000000"/>
              </a:solidFill>
            </a:endParaRPr>
          </a:p>
        </p:txBody>
      </p:sp>
      <p:sp>
        <p:nvSpPr>
          <p:cNvPr id="5" name="TextBox 4">
            <a:extLst>
              <a:ext uri="{FF2B5EF4-FFF2-40B4-BE49-F238E27FC236}">
                <a16:creationId xmlns:a16="http://schemas.microsoft.com/office/drawing/2014/main" id="{EFB6B619-477E-4715-B6FF-D9DC5FF3714A}"/>
              </a:ext>
            </a:extLst>
          </p:cNvPr>
          <p:cNvSpPr txBox="1"/>
          <p:nvPr/>
        </p:nvSpPr>
        <p:spPr>
          <a:xfrm>
            <a:off x="0" y="6473952"/>
            <a:ext cx="2217274" cy="261610"/>
          </a:xfrm>
          <a:prstGeom prst="rect">
            <a:avLst/>
          </a:prstGeom>
          <a:noFill/>
        </p:spPr>
        <p:txBody>
          <a:bodyPr wrap="none" rtlCol="0">
            <a:spAutoFit/>
          </a:bodyPr>
          <a:lstStyle/>
          <a:p>
            <a:r>
              <a:rPr lang="en-US" sz="1100" dirty="0">
                <a:latin typeface="Open Sans" panose="020B0604020202020204" charset="0"/>
                <a:ea typeface="Open Sans" panose="020B0604020202020204" charset="0"/>
                <a:cs typeface="Open Sans" panose="020B0604020202020204" charset="0"/>
              </a:rPr>
              <a:t>5. Orientation to RStudio Cloud</a:t>
            </a:r>
          </a:p>
        </p:txBody>
      </p:sp>
    </p:spTree>
    <p:extLst>
      <p:ext uri="{BB962C8B-B14F-4D97-AF65-F5344CB8AC3E}">
        <p14:creationId xmlns:p14="http://schemas.microsoft.com/office/powerpoint/2010/main" val="42361826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5CFEF4-72E9-4B76-AA39-86FD7C121C9E}"/>
              </a:ext>
            </a:extLst>
          </p:cNvPr>
          <p:cNvSpPr>
            <a:spLocks noGrp="1"/>
          </p:cNvSpPr>
          <p:nvPr>
            <p:ph type="title"/>
          </p:nvPr>
        </p:nvSpPr>
        <p:spPr/>
        <p:txBody>
          <a:bodyPr/>
          <a:lstStyle/>
          <a:p>
            <a:r>
              <a:rPr lang="en-US" dirty="0"/>
              <a:t>Analyses</a:t>
            </a:r>
          </a:p>
        </p:txBody>
      </p:sp>
      <p:sp>
        <p:nvSpPr>
          <p:cNvPr id="5" name="Subtitle 4">
            <a:extLst>
              <a:ext uri="{FF2B5EF4-FFF2-40B4-BE49-F238E27FC236}">
                <a16:creationId xmlns:a16="http://schemas.microsoft.com/office/drawing/2014/main" id="{3DF54DEE-C7A9-40A8-A79E-85DBC207278F}"/>
              </a:ext>
            </a:extLst>
          </p:cNvPr>
          <p:cNvSpPr>
            <a:spLocks noGrp="1"/>
          </p:cNvSpPr>
          <p:nvPr>
            <p:ph type="subTitle" idx="1"/>
          </p:nvPr>
        </p:nvSpPr>
        <p:spPr/>
        <p:txBody>
          <a:bodyPr/>
          <a:lstStyle/>
          <a:p>
            <a:endParaRPr lang="en-US"/>
          </a:p>
        </p:txBody>
      </p:sp>
      <p:sp>
        <p:nvSpPr>
          <p:cNvPr id="6" name="Text Placeholder 5">
            <a:extLst>
              <a:ext uri="{FF2B5EF4-FFF2-40B4-BE49-F238E27FC236}">
                <a16:creationId xmlns:a16="http://schemas.microsoft.com/office/drawing/2014/main" id="{54DCE429-8C6C-4906-B884-6FDBE7284107}"/>
              </a:ext>
            </a:extLst>
          </p:cNvPr>
          <p:cNvSpPr>
            <a:spLocks noGrp="1"/>
          </p:cNvSpPr>
          <p:nvPr>
            <p:ph type="body" idx="2"/>
          </p:nvPr>
        </p:nvSpPr>
        <p:spPr/>
        <p:txBody>
          <a:bodyPr/>
          <a:lstStyle/>
          <a:p>
            <a:endParaRPr lang="en-US"/>
          </a:p>
        </p:txBody>
      </p:sp>
      <p:sp>
        <p:nvSpPr>
          <p:cNvPr id="7" name="TextBox 6">
            <a:extLst>
              <a:ext uri="{FF2B5EF4-FFF2-40B4-BE49-F238E27FC236}">
                <a16:creationId xmlns:a16="http://schemas.microsoft.com/office/drawing/2014/main" id="{49847844-D3D0-4182-8199-5EA00C64DBE2}"/>
              </a:ext>
            </a:extLst>
          </p:cNvPr>
          <p:cNvSpPr txBox="1"/>
          <p:nvPr/>
        </p:nvSpPr>
        <p:spPr>
          <a:xfrm>
            <a:off x="0" y="6473952"/>
            <a:ext cx="2117887" cy="261610"/>
          </a:xfrm>
          <a:prstGeom prst="rect">
            <a:avLst/>
          </a:prstGeom>
          <a:noFill/>
        </p:spPr>
        <p:txBody>
          <a:bodyPr wrap="none" rtlCol="0">
            <a:spAutoFit/>
          </a:bodyPr>
          <a:lstStyle/>
          <a:p>
            <a:r>
              <a:rPr lang="en-US" sz="1100" dirty="0">
                <a:latin typeface="Open Sans" panose="020B0604020202020204" charset="0"/>
                <a:ea typeface="Open Sans" panose="020B0604020202020204" charset="0"/>
                <a:cs typeface="Open Sans" panose="020B0604020202020204" charset="0"/>
              </a:rPr>
              <a:t>6. Data cleaning and analyses</a:t>
            </a:r>
          </a:p>
        </p:txBody>
      </p:sp>
    </p:spTree>
    <p:extLst>
      <p:ext uri="{BB962C8B-B14F-4D97-AF65-F5344CB8AC3E}">
        <p14:creationId xmlns:p14="http://schemas.microsoft.com/office/powerpoint/2010/main" val="35821081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7"/>
          <p:cNvSpPr txBox="1">
            <a:spLocks noGrp="1"/>
          </p:cNvSpPr>
          <p:nvPr>
            <p:ph type="title"/>
          </p:nvPr>
        </p:nvSpPr>
        <p:spPr>
          <a:xfrm>
            <a:off x="347326" y="165855"/>
            <a:ext cx="8520600" cy="129481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Phenology: </a:t>
            </a:r>
            <a:r>
              <a:rPr lang="en" sz="3200" dirty="0"/>
              <a:t>the study of the timing of seasonal life cycle events</a:t>
            </a:r>
            <a:endParaRPr sz="3200" dirty="0"/>
          </a:p>
        </p:txBody>
      </p:sp>
      <p:sp>
        <p:nvSpPr>
          <p:cNvPr id="93" name="Google Shape;93;p17"/>
          <p:cNvSpPr txBox="1">
            <a:spLocks noGrp="1"/>
          </p:cNvSpPr>
          <p:nvPr>
            <p:ph type="body" idx="1"/>
          </p:nvPr>
        </p:nvSpPr>
        <p:spPr>
          <a:xfrm>
            <a:off x="0" y="6432525"/>
            <a:ext cx="9144000" cy="3039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800" dirty="0"/>
              <a:t>Photo CC Gmihail, https://commons.wikimedia.org/wiki/File:Acer_saccharinum_phenology.jpg</a:t>
            </a:r>
            <a:endParaRPr sz="800" dirty="0"/>
          </a:p>
        </p:txBody>
      </p:sp>
      <p:pic>
        <p:nvPicPr>
          <p:cNvPr id="5" name="Google Shape;94;p17">
            <a:extLst>
              <a:ext uri="{FF2B5EF4-FFF2-40B4-BE49-F238E27FC236}">
                <a16:creationId xmlns:a16="http://schemas.microsoft.com/office/drawing/2014/main" id="{DF49E32B-ECFA-1F45-A58C-1B89EACAD0EC}"/>
              </a:ext>
            </a:extLst>
          </p:cNvPr>
          <p:cNvPicPr preferRelativeResize="0"/>
          <p:nvPr/>
        </p:nvPicPr>
        <p:blipFill>
          <a:blip r:embed="rId3">
            <a:alphaModFix/>
          </a:blip>
          <a:stretch>
            <a:fillRect/>
          </a:stretch>
        </p:blipFill>
        <p:spPr>
          <a:xfrm>
            <a:off x="192976" y="1797451"/>
            <a:ext cx="8829300" cy="3807625"/>
          </a:xfrm>
          <a:prstGeom prst="rect">
            <a:avLst/>
          </a:prstGeom>
          <a:noFill/>
          <a:ln>
            <a:noFill/>
          </a:ln>
        </p:spPr>
      </p:pic>
      <p:sp>
        <p:nvSpPr>
          <p:cNvPr id="6" name="TextBox 5">
            <a:extLst>
              <a:ext uri="{FF2B5EF4-FFF2-40B4-BE49-F238E27FC236}">
                <a16:creationId xmlns:a16="http://schemas.microsoft.com/office/drawing/2014/main" id="{B2CFE217-592C-4EEA-91FF-0BC483FCFEA7}"/>
              </a:ext>
            </a:extLst>
          </p:cNvPr>
          <p:cNvSpPr txBox="1"/>
          <p:nvPr/>
        </p:nvSpPr>
        <p:spPr>
          <a:xfrm>
            <a:off x="0" y="6473952"/>
            <a:ext cx="1128835" cy="261610"/>
          </a:xfrm>
          <a:prstGeom prst="rect">
            <a:avLst/>
          </a:prstGeom>
          <a:noFill/>
        </p:spPr>
        <p:txBody>
          <a:bodyPr wrap="none" rtlCol="0">
            <a:spAutoFit/>
          </a:bodyPr>
          <a:lstStyle/>
          <a:p>
            <a:r>
              <a:rPr lang="en-US" sz="1100" dirty="0">
                <a:latin typeface="Open Sans" panose="020B0604020202020204" charset="0"/>
                <a:ea typeface="Open Sans" panose="020B0604020202020204" charset="0"/>
                <a:cs typeface="Open Sans" panose="020B0604020202020204" charset="0"/>
              </a:rPr>
              <a:t>2. Background</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47;p22">
            <a:extLst>
              <a:ext uri="{FF2B5EF4-FFF2-40B4-BE49-F238E27FC236}">
                <a16:creationId xmlns:a16="http://schemas.microsoft.com/office/drawing/2014/main" id="{99AF3939-CE4A-AF49-8898-9BBCC5005F14}"/>
              </a:ext>
            </a:extLst>
          </p:cNvPr>
          <p:cNvSpPr txBox="1">
            <a:spLocks noGrp="1"/>
          </p:cNvSpPr>
          <p:nvPr>
            <p:ph type="title"/>
          </p:nvPr>
        </p:nvSpPr>
        <p:spPr>
          <a:xfrm>
            <a:off x="114950" y="104082"/>
            <a:ext cx="8520600" cy="94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Linear Regression in R</a:t>
            </a:r>
            <a:endParaRPr dirty="0"/>
          </a:p>
        </p:txBody>
      </p:sp>
      <p:sp>
        <p:nvSpPr>
          <p:cNvPr id="9" name="Text Placeholder 2">
            <a:extLst>
              <a:ext uri="{FF2B5EF4-FFF2-40B4-BE49-F238E27FC236}">
                <a16:creationId xmlns:a16="http://schemas.microsoft.com/office/drawing/2014/main" id="{49F6F0BB-B189-CE45-92AB-610DFAE02CBA}"/>
              </a:ext>
            </a:extLst>
          </p:cNvPr>
          <p:cNvSpPr>
            <a:spLocks noGrp="1"/>
          </p:cNvSpPr>
          <p:nvPr>
            <p:ph type="body" idx="1"/>
          </p:nvPr>
        </p:nvSpPr>
        <p:spPr>
          <a:xfrm>
            <a:off x="-1" y="782125"/>
            <a:ext cx="9144001" cy="4403700"/>
          </a:xfrm>
        </p:spPr>
        <p:txBody>
          <a:bodyPr/>
          <a:lstStyle/>
          <a:p>
            <a:r>
              <a:rPr lang="en-US" sz="2400" dirty="0">
                <a:solidFill>
                  <a:srgbClr val="000000"/>
                </a:solidFill>
              </a:rPr>
              <a:t>Using the lm() function</a:t>
            </a:r>
          </a:p>
          <a:p>
            <a:pPr lvl="1"/>
            <a:r>
              <a:rPr lang="en-US" sz="2000" dirty="0">
                <a:solidFill>
                  <a:srgbClr val="000000"/>
                </a:solidFill>
              </a:rPr>
              <a:t>A “function” is a coding “command” that performs a specific task.</a:t>
            </a:r>
          </a:p>
          <a:p>
            <a:pPr lvl="1"/>
            <a:r>
              <a:rPr lang="en-US" sz="2000" dirty="0">
                <a:solidFill>
                  <a:srgbClr val="000000"/>
                </a:solidFill>
              </a:rPr>
              <a:t>In this case, the function </a:t>
            </a:r>
            <a:r>
              <a:rPr lang="en-US" sz="2000" i="1" dirty="0">
                <a:solidFill>
                  <a:srgbClr val="000000"/>
                </a:solidFill>
              </a:rPr>
              <a:t>lm </a:t>
            </a:r>
            <a:r>
              <a:rPr lang="en-US" sz="2000" dirty="0">
                <a:solidFill>
                  <a:srgbClr val="000000"/>
                </a:solidFill>
              </a:rPr>
              <a:t>(which stands for </a:t>
            </a:r>
            <a:r>
              <a:rPr lang="en-US" sz="2000" u="sng" dirty="0">
                <a:solidFill>
                  <a:srgbClr val="000000"/>
                </a:solidFill>
              </a:rPr>
              <a:t>l</a:t>
            </a:r>
            <a:r>
              <a:rPr lang="en-US" sz="2000" dirty="0">
                <a:solidFill>
                  <a:srgbClr val="000000"/>
                </a:solidFill>
              </a:rPr>
              <a:t>inear </a:t>
            </a:r>
            <a:r>
              <a:rPr lang="en-US" sz="2000" u="sng" dirty="0">
                <a:solidFill>
                  <a:srgbClr val="000000"/>
                </a:solidFill>
              </a:rPr>
              <a:t>m</a:t>
            </a:r>
            <a:r>
              <a:rPr lang="en-US" sz="2000" dirty="0">
                <a:solidFill>
                  <a:srgbClr val="000000"/>
                </a:solidFill>
              </a:rPr>
              <a:t>odel) performs linear regression on the input data set, which must contain one or more variables assigned to be the predictor variable(s) and a variable assigned to be the response variable.</a:t>
            </a:r>
          </a:p>
          <a:p>
            <a:pPr lvl="1"/>
            <a:r>
              <a:rPr lang="en-US" sz="2000" dirty="0">
                <a:solidFill>
                  <a:srgbClr val="000000"/>
                </a:solidFill>
              </a:rPr>
              <a:t>When you inspect the code, you’ll see that there is always information provided to a function </a:t>
            </a:r>
            <a:r>
              <a:rPr lang="en-US" sz="2000" b="1" dirty="0">
                <a:solidFill>
                  <a:srgbClr val="000000"/>
                </a:solidFill>
              </a:rPr>
              <a:t>within the parentheses </a:t>
            </a:r>
            <a:r>
              <a:rPr lang="en-US" sz="2000" dirty="0">
                <a:solidFill>
                  <a:srgbClr val="000000"/>
                </a:solidFill>
              </a:rPr>
              <a:t>that follow the command. This information comes in several pieces, which are called “</a:t>
            </a:r>
            <a:r>
              <a:rPr lang="en-US" sz="2000" b="1" dirty="0">
                <a:solidFill>
                  <a:srgbClr val="000000"/>
                </a:solidFill>
              </a:rPr>
              <a:t>arguments</a:t>
            </a:r>
            <a:r>
              <a:rPr lang="en-US" sz="2000" dirty="0">
                <a:solidFill>
                  <a:srgbClr val="000000"/>
                </a:solidFill>
              </a:rPr>
              <a:t>”.</a:t>
            </a:r>
            <a:r>
              <a:rPr lang="en-US" sz="2000" dirty="0">
                <a:solidFill>
                  <a:schemeClr val="bg1"/>
                </a:solidFill>
              </a:rPr>
              <a:t>. T</a:t>
            </a:r>
          </a:p>
        </p:txBody>
      </p:sp>
      <p:sp>
        <p:nvSpPr>
          <p:cNvPr id="4" name="TextBox 3">
            <a:extLst>
              <a:ext uri="{FF2B5EF4-FFF2-40B4-BE49-F238E27FC236}">
                <a16:creationId xmlns:a16="http://schemas.microsoft.com/office/drawing/2014/main" id="{65CC989B-46EF-4D6C-A9DE-57E356E0D822}"/>
              </a:ext>
            </a:extLst>
          </p:cNvPr>
          <p:cNvSpPr txBox="1"/>
          <p:nvPr/>
        </p:nvSpPr>
        <p:spPr>
          <a:xfrm>
            <a:off x="0" y="6473952"/>
            <a:ext cx="2117887" cy="261610"/>
          </a:xfrm>
          <a:prstGeom prst="rect">
            <a:avLst/>
          </a:prstGeom>
          <a:noFill/>
        </p:spPr>
        <p:txBody>
          <a:bodyPr wrap="none" rtlCol="0">
            <a:spAutoFit/>
          </a:bodyPr>
          <a:lstStyle/>
          <a:p>
            <a:r>
              <a:rPr lang="en-US" sz="1100" dirty="0">
                <a:latin typeface="Open Sans" panose="020B0604020202020204" charset="0"/>
                <a:ea typeface="Open Sans" panose="020B0604020202020204" charset="0"/>
                <a:cs typeface="Open Sans" panose="020B0604020202020204" charset="0"/>
              </a:rPr>
              <a:t>6. Data cleaning and analyses</a:t>
            </a:r>
          </a:p>
        </p:txBody>
      </p:sp>
    </p:spTree>
    <p:extLst>
      <p:ext uri="{BB962C8B-B14F-4D97-AF65-F5344CB8AC3E}">
        <p14:creationId xmlns:p14="http://schemas.microsoft.com/office/powerpoint/2010/main" val="40409647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0" y="782125"/>
            <a:ext cx="8520600" cy="5909988"/>
          </a:xfrm>
        </p:spPr>
        <p:txBody>
          <a:bodyPr/>
          <a:lstStyle/>
          <a:p>
            <a:r>
              <a:rPr lang="en-US" sz="2400" dirty="0">
                <a:solidFill>
                  <a:srgbClr val="000000"/>
                </a:solidFill>
              </a:rPr>
              <a:t>Using the lm() function</a:t>
            </a:r>
          </a:p>
          <a:p>
            <a:pPr lvl="1"/>
            <a:r>
              <a:rPr lang="en-US" sz="2400" dirty="0">
                <a:solidFill>
                  <a:srgbClr val="000000"/>
                </a:solidFill>
              </a:rPr>
              <a:t>Arguments used with the lm() function:</a:t>
            </a:r>
          </a:p>
          <a:p>
            <a:pPr lvl="2"/>
            <a:r>
              <a:rPr lang="en-US" sz="2000" dirty="0">
                <a:solidFill>
                  <a:srgbClr val="000000"/>
                </a:solidFill>
              </a:rPr>
              <a:t>When using the lm() function, you will specify (inside the parentheses) the </a:t>
            </a:r>
            <a:r>
              <a:rPr lang="en-US" sz="2000" b="1" dirty="0">
                <a:solidFill>
                  <a:srgbClr val="000000"/>
                </a:solidFill>
              </a:rPr>
              <a:t>response variable </a:t>
            </a:r>
            <a:r>
              <a:rPr lang="en-US" sz="2000" dirty="0">
                <a:solidFill>
                  <a:srgbClr val="000000"/>
                </a:solidFill>
              </a:rPr>
              <a:t>(the y-variable) and one or more </a:t>
            </a:r>
            <a:r>
              <a:rPr lang="en-US" sz="2000" b="1" dirty="0">
                <a:solidFill>
                  <a:srgbClr val="000000"/>
                </a:solidFill>
              </a:rPr>
              <a:t>predictor variables </a:t>
            </a:r>
            <a:r>
              <a:rPr lang="en-US" sz="2000" dirty="0">
                <a:solidFill>
                  <a:srgbClr val="000000"/>
                </a:solidFill>
              </a:rPr>
              <a:t>(the x-variables) in your “model”.</a:t>
            </a:r>
          </a:p>
          <a:p>
            <a:pPr lvl="2"/>
            <a:r>
              <a:rPr lang="en-US" sz="2000" dirty="0">
                <a:solidFill>
                  <a:srgbClr val="000000"/>
                </a:solidFill>
              </a:rPr>
              <a:t>When using the lm() function, you will also specify inside the parentheses the </a:t>
            </a:r>
            <a:r>
              <a:rPr lang="en-US" sz="2000" b="1" dirty="0">
                <a:solidFill>
                  <a:srgbClr val="000000"/>
                </a:solidFill>
              </a:rPr>
              <a:t>name of the data set </a:t>
            </a:r>
            <a:r>
              <a:rPr lang="en-US" sz="2000" dirty="0">
                <a:solidFill>
                  <a:srgbClr val="000000"/>
                </a:solidFill>
              </a:rPr>
              <a:t>on which the linear regression will be conducted.</a:t>
            </a:r>
          </a:p>
        </p:txBody>
      </p:sp>
      <p:sp>
        <p:nvSpPr>
          <p:cNvPr id="6" name="Google Shape;147;p22">
            <a:extLst>
              <a:ext uri="{FF2B5EF4-FFF2-40B4-BE49-F238E27FC236}">
                <a16:creationId xmlns:a16="http://schemas.microsoft.com/office/drawing/2014/main" id="{04B14B2C-CF65-564E-9781-D23FB03DD80E}"/>
              </a:ext>
            </a:extLst>
          </p:cNvPr>
          <p:cNvSpPr txBox="1">
            <a:spLocks noGrp="1"/>
          </p:cNvSpPr>
          <p:nvPr>
            <p:ph type="title"/>
          </p:nvPr>
        </p:nvSpPr>
        <p:spPr>
          <a:xfrm>
            <a:off x="114950" y="104082"/>
            <a:ext cx="8520600" cy="94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Linear Regression in R</a:t>
            </a:r>
            <a:endParaRPr dirty="0"/>
          </a:p>
        </p:txBody>
      </p:sp>
      <p:sp>
        <p:nvSpPr>
          <p:cNvPr id="4" name="TextBox 3">
            <a:extLst>
              <a:ext uri="{FF2B5EF4-FFF2-40B4-BE49-F238E27FC236}">
                <a16:creationId xmlns:a16="http://schemas.microsoft.com/office/drawing/2014/main" id="{800F194A-B562-4078-B0EC-FBD809E42130}"/>
              </a:ext>
            </a:extLst>
          </p:cNvPr>
          <p:cNvSpPr txBox="1"/>
          <p:nvPr/>
        </p:nvSpPr>
        <p:spPr>
          <a:xfrm>
            <a:off x="0" y="6473952"/>
            <a:ext cx="2117887" cy="261610"/>
          </a:xfrm>
          <a:prstGeom prst="rect">
            <a:avLst/>
          </a:prstGeom>
          <a:noFill/>
        </p:spPr>
        <p:txBody>
          <a:bodyPr wrap="none" rtlCol="0">
            <a:spAutoFit/>
          </a:bodyPr>
          <a:lstStyle/>
          <a:p>
            <a:r>
              <a:rPr lang="en-US" sz="1100" dirty="0">
                <a:latin typeface="Open Sans" panose="020B0604020202020204" charset="0"/>
                <a:ea typeface="Open Sans" panose="020B0604020202020204" charset="0"/>
                <a:cs typeface="Open Sans" panose="020B0604020202020204" charset="0"/>
              </a:rPr>
              <a:t>6. Data cleaning and analyses</a:t>
            </a:r>
          </a:p>
        </p:txBody>
      </p:sp>
    </p:spTree>
    <p:extLst>
      <p:ext uri="{BB962C8B-B14F-4D97-AF65-F5344CB8AC3E}">
        <p14:creationId xmlns:p14="http://schemas.microsoft.com/office/powerpoint/2010/main" val="7446475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5561047" y="1232359"/>
            <a:ext cx="2359440" cy="923330"/>
          </a:xfrm>
          <a:prstGeom prst="rect">
            <a:avLst/>
          </a:prstGeom>
          <a:noFill/>
        </p:spPr>
        <p:txBody>
          <a:bodyPr wrap="square" rtlCol="0">
            <a:spAutoFit/>
          </a:bodyPr>
          <a:lstStyle/>
          <a:p>
            <a:pPr algn="ctr"/>
            <a:r>
              <a:rPr lang="en-US" sz="1800" b="1" dirty="0"/>
              <a:t>Dependent variable = the response variable</a:t>
            </a:r>
          </a:p>
        </p:txBody>
      </p:sp>
      <p:sp>
        <p:nvSpPr>
          <p:cNvPr id="4" name="TextBox 3"/>
          <p:cNvSpPr txBox="1"/>
          <p:nvPr/>
        </p:nvSpPr>
        <p:spPr>
          <a:xfrm>
            <a:off x="139232" y="1677533"/>
            <a:ext cx="1838965" cy="369332"/>
          </a:xfrm>
          <a:prstGeom prst="rect">
            <a:avLst/>
          </a:prstGeom>
          <a:noFill/>
        </p:spPr>
        <p:txBody>
          <a:bodyPr wrap="none" rtlCol="0">
            <a:spAutoFit/>
          </a:bodyPr>
          <a:lstStyle/>
          <a:p>
            <a:r>
              <a:rPr lang="en-US" sz="1800" b="1" dirty="0"/>
              <a:t>Name of model</a:t>
            </a:r>
          </a:p>
        </p:txBody>
      </p:sp>
      <p:cxnSp>
        <p:nvCxnSpPr>
          <p:cNvPr id="6" name="Straight Arrow Connector 5"/>
          <p:cNvCxnSpPr>
            <a:stCxn id="4" idx="2"/>
          </p:cNvCxnSpPr>
          <p:nvPr/>
        </p:nvCxnSpPr>
        <p:spPr>
          <a:xfrm>
            <a:off x="1058715" y="2046865"/>
            <a:ext cx="0" cy="605499"/>
          </a:xfrm>
          <a:prstGeom prst="straightConnector1">
            <a:avLst/>
          </a:prstGeom>
          <a:ln w="44450">
            <a:tailEnd type="triangle" w="med" len="med"/>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295318" y="2009331"/>
            <a:ext cx="1159292" cy="369332"/>
          </a:xfrm>
          <a:prstGeom prst="rect">
            <a:avLst/>
          </a:prstGeom>
          <a:noFill/>
        </p:spPr>
        <p:txBody>
          <a:bodyPr wrap="none" rtlCol="0">
            <a:spAutoFit/>
          </a:bodyPr>
          <a:lstStyle/>
          <a:p>
            <a:r>
              <a:rPr lang="en-US" sz="1800" b="1" dirty="0"/>
              <a:t>Function</a:t>
            </a:r>
          </a:p>
        </p:txBody>
      </p:sp>
      <p:cxnSp>
        <p:nvCxnSpPr>
          <p:cNvPr id="9" name="Straight Arrow Connector 8"/>
          <p:cNvCxnSpPr>
            <a:stCxn id="8" idx="2"/>
          </p:cNvCxnSpPr>
          <p:nvPr/>
        </p:nvCxnSpPr>
        <p:spPr>
          <a:xfrm>
            <a:off x="1874964" y="2378663"/>
            <a:ext cx="0" cy="274025"/>
          </a:xfrm>
          <a:prstGeom prst="straightConnector1">
            <a:avLst/>
          </a:prstGeom>
          <a:ln w="44450">
            <a:tailEnd type="triangle"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cxnSpLocks/>
          </p:cNvCxnSpPr>
          <p:nvPr/>
        </p:nvCxnSpPr>
        <p:spPr>
          <a:xfrm>
            <a:off x="6740767" y="2129657"/>
            <a:ext cx="1" cy="554939"/>
          </a:xfrm>
          <a:prstGeom prst="straightConnector1">
            <a:avLst/>
          </a:prstGeom>
          <a:ln w="44450">
            <a:tailEnd type="triangle" w="med" len="med"/>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2931022" y="1474314"/>
            <a:ext cx="1967205" cy="369332"/>
          </a:xfrm>
          <a:prstGeom prst="rect">
            <a:avLst/>
          </a:prstGeom>
          <a:noFill/>
        </p:spPr>
        <p:txBody>
          <a:bodyPr wrap="none" rtlCol="0">
            <a:spAutoFit/>
          </a:bodyPr>
          <a:lstStyle/>
          <a:p>
            <a:r>
              <a:rPr lang="en-US" sz="1800" b="1" dirty="0"/>
              <a:t>Name of dataset</a:t>
            </a:r>
          </a:p>
        </p:txBody>
      </p:sp>
      <p:cxnSp>
        <p:nvCxnSpPr>
          <p:cNvPr id="23" name="Straight Arrow Connector 22"/>
          <p:cNvCxnSpPr>
            <a:cxnSpLocks/>
          </p:cNvCxnSpPr>
          <p:nvPr/>
        </p:nvCxnSpPr>
        <p:spPr>
          <a:xfrm>
            <a:off x="3774163" y="1930305"/>
            <a:ext cx="0" cy="722059"/>
          </a:xfrm>
          <a:prstGeom prst="straightConnector1">
            <a:avLst/>
          </a:prstGeom>
          <a:ln w="44450">
            <a:tailEnd type="triangle" w="med" len="med"/>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EA2165E9-AF0A-554D-9467-EBB26A7AAE04}"/>
              </a:ext>
            </a:extLst>
          </p:cNvPr>
          <p:cNvSpPr/>
          <p:nvPr/>
        </p:nvSpPr>
        <p:spPr>
          <a:xfrm>
            <a:off x="139232" y="3513581"/>
            <a:ext cx="8796046" cy="2862322"/>
          </a:xfrm>
          <a:prstGeom prst="rect">
            <a:avLst/>
          </a:prstGeom>
        </p:spPr>
        <p:txBody>
          <a:bodyPr wrap="square">
            <a:spAutoFit/>
          </a:bodyPr>
          <a:lstStyle/>
          <a:p>
            <a:pPr lvl="1"/>
            <a:r>
              <a:rPr lang="en-US" sz="2000" dirty="0">
                <a:latin typeface="Open Sans" pitchFamily="34" charset="0"/>
                <a:ea typeface="Open Sans" pitchFamily="34" charset="0"/>
                <a:cs typeface="Open Sans" pitchFamily="34" charset="0"/>
              </a:rPr>
              <a:t>This line of code will create an object (called “</a:t>
            </a:r>
            <a:r>
              <a:rPr lang="en-US" sz="2000" b="1" dirty="0">
                <a:latin typeface="Open Sans" pitchFamily="34" charset="0"/>
                <a:ea typeface="Open Sans" pitchFamily="34" charset="0"/>
                <a:cs typeface="Open Sans" pitchFamily="34" charset="0"/>
              </a:rPr>
              <a:t>My_Model</a:t>
            </a:r>
            <a:r>
              <a:rPr lang="en-US" sz="2000" dirty="0">
                <a:latin typeface="Open Sans" pitchFamily="34" charset="0"/>
                <a:ea typeface="Open Sans" pitchFamily="34" charset="0"/>
                <a:cs typeface="Open Sans" pitchFamily="34" charset="0"/>
              </a:rPr>
              <a:t>”) that contains the results of a linear model (“</a:t>
            </a:r>
            <a:r>
              <a:rPr lang="en-US" sz="2000" b="1" dirty="0">
                <a:latin typeface="Open Sans" pitchFamily="34" charset="0"/>
                <a:ea typeface="Open Sans" pitchFamily="34" charset="0"/>
                <a:cs typeface="Open Sans" pitchFamily="34" charset="0"/>
              </a:rPr>
              <a:t>lm</a:t>
            </a:r>
            <a:r>
              <a:rPr lang="en-US" sz="2000" dirty="0">
                <a:latin typeface="Open Sans" pitchFamily="34" charset="0"/>
                <a:ea typeface="Open Sans" pitchFamily="34" charset="0"/>
                <a:cs typeface="Open Sans" pitchFamily="34" charset="0"/>
              </a:rPr>
              <a:t>”) in which you’re testing the hypothesis that the Day of Year (DOY) on which flowering begins (“</a:t>
            </a:r>
            <a:r>
              <a:rPr lang="en-US" sz="2000" b="1" dirty="0">
                <a:latin typeface="Open Sans" pitchFamily="34" charset="0"/>
                <a:ea typeface="Open Sans" pitchFamily="34" charset="0"/>
                <a:cs typeface="Open Sans" pitchFamily="34" charset="0"/>
              </a:rPr>
              <a:t>startDayOfYear</a:t>
            </a:r>
            <a:r>
              <a:rPr lang="en-US" sz="2000" dirty="0">
                <a:latin typeface="Open Sans" pitchFamily="34" charset="0"/>
                <a:ea typeface="Open Sans" pitchFamily="34" charset="0"/>
                <a:cs typeface="Open Sans" pitchFamily="34" charset="0"/>
              </a:rPr>
              <a:t>”) can be predicted by the value of the spring temperature normal (“</a:t>
            </a:r>
            <a:r>
              <a:rPr lang="en-US" sz="2000" b="1" dirty="0" err="1">
                <a:latin typeface="Open Sans" pitchFamily="34" charset="0"/>
                <a:ea typeface="Open Sans" pitchFamily="34" charset="0"/>
                <a:cs typeface="Open Sans" pitchFamily="34" charset="0"/>
              </a:rPr>
              <a:t>Tave_sp_Normal</a:t>
            </a:r>
            <a:r>
              <a:rPr lang="en-US" sz="2000" dirty="0">
                <a:latin typeface="Open Sans" pitchFamily="34" charset="0"/>
                <a:ea typeface="Open Sans" pitchFamily="34" charset="0"/>
                <a:cs typeface="Open Sans" pitchFamily="34" charset="0"/>
              </a:rPr>
              <a:t>”) at the site where a specimen was collected.  </a:t>
            </a:r>
          </a:p>
          <a:p>
            <a:pPr lvl="1"/>
            <a:endParaRPr lang="en-US" sz="2000" dirty="0">
              <a:latin typeface="Open Sans" pitchFamily="34" charset="0"/>
              <a:ea typeface="Open Sans" pitchFamily="34" charset="0"/>
              <a:cs typeface="Open Sans" pitchFamily="34" charset="0"/>
            </a:endParaRPr>
          </a:p>
          <a:p>
            <a:pPr lvl="1"/>
            <a:r>
              <a:rPr lang="en-US" sz="2000" dirty="0">
                <a:latin typeface="Open Sans" pitchFamily="34" charset="0"/>
                <a:ea typeface="Open Sans" pitchFamily="34" charset="0"/>
                <a:cs typeface="Open Sans" pitchFamily="34" charset="0"/>
              </a:rPr>
              <a:t>The data are stored in a dataset (probably an Excel file) called “</a:t>
            </a:r>
            <a:r>
              <a:rPr lang="en-US" sz="2000" b="1" dirty="0" err="1">
                <a:latin typeface="Open Sans" pitchFamily="34" charset="0"/>
                <a:ea typeface="Open Sans" pitchFamily="34" charset="0"/>
                <a:cs typeface="Open Sans" pitchFamily="34" charset="0"/>
              </a:rPr>
              <a:t>new_my_data</a:t>
            </a:r>
            <a:r>
              <a:rPr lang="en-US" sz="2000" dirty="0">
                <a:latin typeface="Open Sans" pitchFamily="34" charset="0"/>
                <a:ea typeface="Open Sans" pitchFamily="34" charset="0"/>
                <a:cs typeface="Open Sans" pitchFamily="34" charset="0"/>
              </a:rPr>
              <a:t>”</a:t>
            </a:r>
          </a:p>
        </p:txBody>
      </p:sp>
      <p:sp>
        <p:nvSpPr>
          <p:cNvPr id="3" name="TextBox 2">
            <a:extLst>
              <a:ext uri="{FF2B5EF4-FFF2-40B4-BE49-F238E27FC236}">
                <a16:creationId xmlns:a16="http://schemas.microsoft.com/office/drawing/2014/main" id="{1EAD6BF7-1C3E-3949-854C-30666C23C508}"/>
              </a:ext>
            </a:extLst>
          </p:cNvPr>
          <p:cNvSpPr txBox="1"/>
          <p:nvPr/>
        </p:nvSpPr>
        <p:spPr>
          <a:xfrm>
            <a:off x="0" y="2658563"/>
            <a:ext cx="9158089" cy="707886"/>
          </a:xfrm>
          <a:prstGeom prst="rect">
            <a:avLst/>
          </a:prstGeom>
          <a:solidFill>
            <a:schemeClr val="bg1"/>
          </a:solidFill>
        </p:spPr>
        <p:txBody>
          <a:bodyPr wrap="square" rtlCol="0">
            <a:spAutoFit/>
          </a:bodyPr>
          <a:lstStyle/>
          <a:p>
            <a:r>
              <a:rPr lang="en-US" sz="2000" dirty="0">
                <a:latin typeface="Open Sans" panose="020B0604020202020204" charset="0"/>
                <a:ea typeface="Open Sans" panose="020B0604020202020204" charset="0"/>
                <a:cs typeface="Open Sans" panose="020B0604020202020204" charset="0"/>
              </a:rPr>
              <a:t>My_Model &lt;- </a:t>
            </a:r>
            <a:r>
              <a:rPr lang="en-US" sz="2000" dirty="0" err="1">
                <a:latin typeface="Open Sans" panose="020B0604020202020204" charset="0"/>
                <a:ea typeface="Open Sans" panose="020B0604020202020204" charset="0"/>
                <a:cs typeface="Open Sans" panose="020B0604020202020204" charset="0"/>
              </a:rPr>
              <a:t>lm</a:t>
            </a:r>
            <a:r>
              <a:rPr lang="en-US" sz="2000" dirty="0">
                <a:latin typeface="Open Sans" panose="020B0604020202020204" charset="0"/>
                <a:ea typeface="Open Sans" panose="020B0604020202020204" charset="0"/>
                <a:cs typeface="Open Sans" panose="020B0604020202020204" charset="0"/>
              </a:rPr>
              <a:t>(data = </a:t>
            </a:r>
            <a:r>
              <a:rPr lang="en-US" sz="2000" dirty="0" err="1">
                <a:latin typeface="Open Sans" panose="020B0604020202020204" charset="0"/>
                <a:ea typeface="Open Sans" panose="020B0604020202020204" charset="0"/>
                <a:cs typeface="Open Sans" panose="020B0604020202020204" charset="0"/>
              </a:rPr>
              <a:t>new_my_data</a:t>
            </a:r>
            <a:r>
              <a:rPr lang="en-US" sz="2000" dirty="0">
                <a:latin typeface="Open Sans" panose="020B0604020202020204" charset="0"/>
                <a:ea typeface="Open Sans" panose="020B0604020202020204" charset="0"/>
                <a:cs typeface="Open Sans" panose="020B0604020202020204" charset="0"/>
              </a:rPr>
              <a:t>, formula = </a:t>
            </a:r>
            <a:r>
              <a:rPr lang="en-US" sz="2000" dirty="0" err="1">
                <a:latin typeface="Open Sans" panose="020B0604020202020204" charset="0"/>
                <a:ea typeface="Open Sans" panose="020B0604020202020204" charset="0"/>
                <a:cs typeface="Open Sans" panose="020B0604020202020204" charset="0"/>
              </a:rPr>
              <a:t>startDayOfYear</a:t>
            </a:r>
            <a:r>
              <a:rPr lang="en-US" sz="2000" dirty="0">
                <a:latin typeface="Open Sans" panose="020B0604020202020204" charset="0"/>
                <a:ea typeface="Open Sans" panose="020B0604020202020204" charset="0"/>
                <a:cs typeface="Open Sans" panose="020B0604020202020204" charset="0"/>
              </a:rPr>
              <a:t> ~ 					</a:t>
            </a:r>
            <a:r>
              <a:rPr lang="en-US" sz="2000" dirty="0" err="1">
                <a:latin typeface="Open Sans" panose="020B0604020202020204" charset="0"/>
                <a:ea typeface="Open Sans" panose="020B0604020202020204" charset="0"/>
                <a:cs typeface="Open Sans" panose="020B0604020202020204" charset="0"/>
              </a:rPr>
              <a:t>Tave_sp_Normal</a:t>
            </a:r>
            <a:r>
              <a:rPr lang="en-US" sz="2000" dirty="0">
                <a:latin typeface="Open Sans" panose="020B0604020202020204" charset="0"/>
                <a:ea typeface="Open Sans" panose="020B0604020202020204" charset="0"/>
                <a:cs typeface="Open Sans" panose="020B0604020202020204" charset="0"/>
              </a:rPr>
              <a:t>)</a:t>
            </a:r>
          </a:p>
        </p:txBody>
      </p:sp>
      <p:sp>
        <p:nvSpPr>
          <p:cNvPr id="20" name="Google Shape;147;p22">
            <a:extLst>
              <a:ext uri="{FF2B5EF4-FFF2-40B4-BE49-F238E27FC236}">
                <a16:creationId xmlns:a16="http://schemas.microsoft.com/office/drawing/2014/main" id="{83E04D72-90CE-F74D-A245-395263CD619D}"/>
              </a:ext>
            </a:extLst>
          </p:cNvPr>
          <p:cNvSpPr txBox="1">
            <a:spLocks noGrp="1"/>
          </p:cNvSpPr>
          <p:nvPr>
            <p:ph type="title"/>
          </p:nvPr>
        </p:nvSpPr>
        <p:spPr>
          <a:xfrm>
            <a:off x="114950" y="104082"/>
            <a:ext cx="8520600" cy="94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Linear Regression in R</a:t>
            </a:r>
            <a:endParaRPr dirty="0"/>
          </a:p>
        </p:txBody>
      </p:sp>
      <p:sp>
        <p:nvSpPr>
          <p:cNvPr id="16" name="TextBox 15">
            <a:extLst>
              <a:ext uri="{FF2B5EF4-FFF2-40B4-BE49-F238E27FC236}">
                <a16:creationId xmlns:a16="http://schemas.microsoft.com/office/drawing/2014/main" id="{08FA3C1A-4329-4174-BB1F-7719A200D800}"/>
              </a:ext>
            </a:extLst>
          </p:cNvPr>
          <p:cNvSpPr txBox="1"/>
          <p:nvPr/>
        </p:nvSpPr>
        <p:spPr>
          <a:xfrm>
            <a:off x="0" y="6473952"/>
            <a:ext cx="2117887" cy="261610"/>
          </a:xfrm>
          <a:prstGeom prst="rect">
            <a:avLst/>
          </a:prstGeom>
          <a:noFill/>
        </p:spPr>
        <p:txBody>
          <a:bodyPr wrap="none" rtlCol="0">
            <a:spAutoFit/>
          </a:bodyPr>
          <a:lstStyle/>
          <a:p>
            <a:r>
              <a:rPr lang="en-US" sz="1100" dirty="0">
                <a:latin typeface="Open Sans" panose="020B0604020202020204" charset="0"/>
                <a:ea typeface="Open Sans" panose="020B0604020202020204" charset="0"/>
                <a:cs typeface="Open Sans" panose="020B0604020202020204" charset="0"/>
              </a:rPr>
              <a:t>6. Data cleaning and analyses</a:t>
            </a:r>
          </a:p>
        </p:txBody>
      </p:sp>
      <p:cxnSp>
        <p:nvCxnSpPr>
          <p:cNvPr id="19" name="Straight Arrow Connector 18"/>
          <p:cNvCxnSpPr>
            <a:cxnSpLocks/>
          </p:cNvCxnSpPr>
          <p:nvPr/>
        </p:nvCxnSpPr>
        <p:spPr>
          <a:xfrm flipH="1">
            <a:off x="5952744" y="3175954"/>
            <a:ext cx="788023" cy="11516"/>
          </a:xfrm>
          <a:prstGeom prst="straightConnector1">
            <a:avLst/>
          </a:prstGeom>
          <a:ln w="44450">
            <a:tailEnd type="triangle" w="med" len="med"/>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740767" y="3018856"/>
            <a:ext cx="2133918" cy="369332"/>
          </a:xfrm>
          <a:prstGeom prst="rect">
            <a:avLst/>
          </a:prstGeom>
          <a:noFill/>
        </p:spPr>
        <p:txBody>
          <a:bodyPr wrap="none" rtlCol="0">
            <a:spAutoFit/>
          </a:bodyPr>
          <a:lstStyle/>
          <a:p>
            <a:r>
              <a:rPr lang="en-US" sz="1800" b="1" dirty="0"/>
              <a:t>Predictor variable</a:t>
            </a:r>
          </a:p>
        </p:txBody>
      </p:sp>
    </p:spTree>
    <p:extLst>
      <p:ext uri="{BB962C8B-B14F-4D97-AF65-F5344CB8AC3E}">
        <p14:creationId xmlns:p14="http://schemas.microsoft.com/office/powerpoint/2010/main" val="4210760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9404" y="1077458"/>
            <a:ext cx="9044596" cy="4403700"/>
          </a:xfrm>
        </p:spPr>
        <p:txBody>
          <a:bodyPr/>
          <a:lstStyle/>
          <a:p>
            <a:r>
              <a:rPr lang="en-US" sz="2400" dirty="0">
                <a:solidFill>
                  <a:srgbClr val="000000"/>
                </a:solidFill>
              </a:rPr>
              <a:t>After using the lm function on your data, you can ask R to provide a summary of the model.  The summary function will give us information about the model. Recall that the name of the model is “</a:t>
            </a:r>
            <a:r>
              <a:rPr lang="en-US" sz="2400" b="1" dirty="0" err="1">
                <a:solidFill>
                  <a:srgbClr val="000000"/>
                </a:solidFill>
              </a:rPr>
              <a:t>My_Model</a:t>
            </a:r>
            <a:r>
              <a:rPr lang="en-US" sz="2400" dirty="0">
                <a:solidFill>
                  <a:srgbClr val="000000"/>
                </a:solidFill>
              </a:rPr>
              <a:t>”</a:t>
            </a: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065" t="51998" r="67777" b="5702"/>
          <a:stretch/>
        </p:blipFill>
        <p:spPr bwMode="auto">
          <a:xfrm>
            <a:off x="3082088" y="3157690"/>
            <a:ext cx="2227849" cy="243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p:nvPr/>
        </p:nvSpPr>
        <p:spPr>
          <a:xfrm>
            <a:off x="4359704" y="3772136"/>
            <a:ext cx="1946367" cy="369332"/>
          </a:xfrm>
          <a:prstGeom prst="rect">
            <a:avLst/>
          </a:prstGeom>
          <a:noFill/>
        </p:spPr>
        <p:txBody>
          <a:bodyPr wrap="none" rtlCol="0">
            <a:spAutoFit/>
          </a:bodyPr>
          <a:lstStyle/>
          <a:p>
            <a:r>
              <a:rPr lang="en-US" sz="1800" b="1" dirty="0">
                <a:latin typeface="Open Sans" panose="020B0604020202020204" charset="0"/>
                <a:ea typeface="Open Sans" panose="020B0604020202020204" charset="0"/>
                <a:cs typeface="Open Sans" panose="020B0604020202020204" charset="0"/>
              </a:rPr>
              <a:t>Name of model</a:t>
            </a:r>
          </a:p>
        </p:txBody>
      </p:sp>
      <p:cxnSp>
        <p:nvCxnSpPr>
          <p:cNvPr id="17" name="Straight Arrow Connector 16"/>
          <p:cNvCxnSpPr/>
          <p:nvPr/>
        </p:nvCxnSpPr>
        <p:spPr>
          <a:xfrm flipV="1">
            <a:off x="4764505" y="3497192"/>
            <a:ext cx="0" cy="322138"/>
          </a:xfrm>
          <a:prstGeom prst="straightConnector1">
            <a:avLst/>
          </a:prstGeom>
          <a:ln w="44450">
            <a:tailEnd type="triangle" w="med" len="med"/>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3200412" y="4141468"/>
            <a:ext cx="1200970" cy="369332"/>
          </a:xfrm>
          <a:prstGeom prst="rect">
            <a:avLst/>
          </a:prstGeom>
          <a:noFill/>
        </p:spPr>
        <p:txBody>
          <a:bodyPr wrap="none" rtlCol="0">
            <a:spAutoFit/>
          </a:bodyPr>
          <a:lstStyle/>
          <a:p>
            <a:r>
              <a:rPr lang="en-US" sz="1800" b="1" dirty="0">
                <a:latin typeface="Open Sans" panose="020B0604020202020204" charset="0"/>
                <a:ea typeface="Open Sans" panose="020B0604020202020204" charset="0"/>
                <a:cs typeface="Open Sans" panose="020B0604020202020204" charset="0"/>
              </a:rPr>
              <a:t>Function</a:t>
            </a:r>
          </a:p>
        </p:txBody>
      </p:sp>
      <p:cxnSp>
        <p:nvCxnSpPr>
          <p:cNvPr id="21" name="Straight Arrow Connector 20"/>
          <p:cNvCxnSpPr>
            <a:stCxn id="20" idx="0"/>
          </p:cNvCxnSpPr>
          <p:nvPr/>
        </p:nvCxnSpPr>
        <p:spPr>
          <a:xfrm flipH="1" flipV="1">
            <a:off x="3780058" y="3497192"/>
            <a:ext cx="20839" cy="644276"/>
          </a:xfrm>
          <a:prstGeom prst="straightConnector1">
            <a:avLst/>
          </a:prstGeom>
          <a:ln w="44450">
            <a:tailEnd type="triangle" w="med" len="med"/>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F14F7977-53C3-DE4B-BD71-CD9162A8D0DD}"/>
              </a:ext>
            </a:extLst>
          </p:cNvPr>
          <p:cNvSpPr txBox="1"/>
          <p:nvPr/>
        </p:nvSpPr>
        <p:spPr>
          <a:xfrm>
            <a:off x="3082088" y="3141282"/>
            <a:ext cx="4679307" cy="369332"/>
          </a:xfrm>
          <a:prstGeom prst="rect">
            <a:avLst/>
          </a:prstGeom>
          <a:solidFill>
            <a:schemeClr val="bg1"/>
          </a:solidFill>
        </p:spPr>
        <p:txBody>
          <a:bodyPr wrap="square" rtlCol="0">
            <a:spAutoFit/>
          </a:bodyPr>
          <a:lstStyle/>
          <a:p>
            <a:r>
              <a:rPr lang="en-US" sz="1800" b="1" dirty="0">
                <a:latin typeface="Open Sans" panose="020B0604020202020204" charset="0"/>
                <a:ea typeface="Open Sans" panose="020B0604020202020204" charset="0"/>
                <a:cs typeface="Open Sans" panose="020B0604020202020204" charset="0"/>
              </a:rPr>
              <a:t>  summary(My_Model)</a:t>
            </a:r>
          </a:p>
        </p:txBody>
      </p:sp>
      <p:sp>
        <p:nvSpPr>
          <p:cNvPr id="12" name="Google Shape;147;p22">
            <a:extLst>
              <a:ext uri="{FF2B5EF4-FFF2-40B4-BE49-F238E27FC236}">
                <a16:creationId xmlns:a16="http://schemas.microsoft.com/office/drawing/2014/main" id="{7D6D8F76-BF67-4A47-9F0E-8849EC07D1FB}"/>
              </a:ext>
            </a:extLst>
          </p:cNvPr>
          <p:cNvSpPr txBox="1">
            <a:spLocks noGrp="1"/>
          </p:cNvSpPr>
          <p:nvPr>
            <p:ph type="title"/>
          </p:nvPr>
        </p:nvSpPr>
        <p:spPr>
          <a:xfrm>
            <a:off x="114950" y="104082"/>
            <a:ext cx="8520600" cy="94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Linear Regression in R</a:t>
            </a:r>
            <a:endParaRPr dirty="0"/>
          </a:p>
        </p:txBody>
      </p:sp>
      <p:sp>
        <p:nvSpPr>
          <p:cNvPr id="10" name="TextBox 9">
            <a:extLst>
              <a:ext uri="{FF2B5EF4-FFF2-40B4-BE49-F238E27FC236}">
                <a16:creationId xmlns:a16="http://schemas.microsoft.com/office/drawing/2014/main" id="{4E06F1B5-E4EE-4C40-999A-ED69A9C30B5B}"/>
              </a:ext>
            </a:extLst>
          </p:cNvPr>
          <p:cNvSpPr txBox="1"/>
          <p:nvPr/>
        </p:nvSpPr>
        <p:spPr>
          <a:xfrm>
            <a:off x="0" y="6473952"/>
            <a:ext cx="2117887" cy="261610"/>
          </a:xfrm>
          <a:prstGeom prst="rect">
            <a:avLst/>
          </a:prstGeom>
          <a:noFill/>
        </p:spPr>
        <p:txBody>
          <a:bodyPr wrap="none" rtlCol="0">
            <a:spAutoFit/>
          </a:bodyPr>
          <a:lstStyle/>
          <a:p>
            <a:r>
              <a:rPr lang="en-US" sz="1100" dirty="0">
                <a:latin typeface="Open Sans" panose="020B0604020202020204" charset="0"/>
                <a:ea typeface="Open Sans" panose="020B0604020202020204" charset="0"/>
                <a:cs typeface="Open Sans" panose="020B0604020202020204" charset="0"/>
              </a:rPr>
              <a:t>6. Data cleaning and analyses</a:t>
            </a:r>
          </a:p>
        </p:txBody>
      </p:sp>
    </p:spTree>
    <p:extLst>
      <p:ext uri="{BB962C8B-B14F-4D97-AF65-F5344CB8AC3E}">
        <p14:creationId xmlns:p14="http://schemas.microsoft.com/office/powerpoint/2010/main" val="28767562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065" t="9697" b="2914"/>
          <a:stretch/>
        </p:blipFill>
        <p:spPr bwMode="auto">
          <a:xfrm>
            <a:off x="354930" y="1470665"/>
            <a:ext cx="8229851" cy="502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443026" y="2241269"/>
            <a:ext cx="1095172" cy="369332"/>
          </a:xfrm>
          <a:prstGeom prst="rect">
            <a:avLst/>
          </a:prstGeom>
          <a:noFill/>
        </p:spPr>
        <p:txBody>
          <a:bodyPr wrap="none" rtlCol="0">
            <a:spAutoFit/>
          </a:bodyPr>
          <a:lstStyle/>
          <a:p>
            <a:r>
              <a:rPr lang="en-US" sz="1800" b="1" dirty="0">
                <a:latin typeface="Open Sans" panose="020B0604020202020204" charset="0"/>
                <a:ea typeface="Open Sans" panose="020B0604020202020204" charset="0"/>
                <a:cs typeface="Open Sans" panose="020B0604020202020204" charset="0"/>
              </a:rPr>
              <a:t>Results:</a:t>
            </a:r>
          </a:p>
        </p:txBody>
      </p:sp>
      <p:sp>
        <p:nvSpPr>
          <p:cNvPr id="9" name="Google Shape;147;p22">
            <a:extLst>
              <a:ext uri="{FF2B5EF4-FFF2-40B4-BE49-F238E27FC236}">
                <a16:creationId xmlns:a16="http://schemas.microsoft.com/office/drawing/2014/main" id="{FC36EB9F-CC39-8C40-8B9D-911AAB05EB88}"/>
              </a:ext>
            </a:extLst>
          </p:cNvPr>
          <p:cNvSpPr txBox="1">
            <a:spLocks noGrp="1"/>
          </p:cNvSpPr>
          <p:nvPr>
            <p:ph type="title"/>
          </p:nvPr>
        </p:nvSpPr>
        <p:spPr>
          <a:xfrm>
            <a:off x="301067" y="330659"/>
            <a:ext cx="8520600" cy="94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Linear Regression in R</a:t>
            </a:r>
            <a:endParaRPr dirty="0"/>
          </a:p>
        </p:txBody>
      </p:sp>
      <p:sp>
        <p:nvSpPr>
          <p:cNvPr id="10" name="TextBox 9">
            <a:extLst>
              <a:ext uri="{FF2B5EF4-FFF2-40B4-BE49-F238E27FC236}">
                <a16:creationId xmlns:a16="http://schemas.microsoft.com/office/drawing/2014/main" id="{CFCCDBF2-C697-4560-A1D6-CCBC52884B4F}"/>
              </a:ext>
            </a:extLst>
          </p:cNvPr>
          <p:cNvSpPr txBox="1"/>
          <p:nvPr/>
        </p:nvSpPr>
        <p:spPr>
          <a:xfrm>
            <a:off x="0" y="1273859"/>
            <a:ext cx="9158089" cy="738664"/>
          </a:xfrm>
          <a:prstGeom prst="rect">
            <a:avLst/>
          </a:prstGeom>
          <a:solidFill>
            <a:schemeClr val="bg1"/>
          </a:solidFill>
        </p:spPr>
        <p:txBody>
          <a:bodyPr wrap="square" rtlCol="0">
            <a:spAutoFit/>
          </a:bodyPr>
          <a:lstStyle/>
          <a:p>
            <a:endParaRPr lang="en-US" sz="2200" dirty="0">
              <a:latin typeface="Open Sans" panose="020B0604020202020204" charset="0"/>
              <a:ea typeface="Open Sans" panose="020B0604020202020204" charset="0"/>
              <a:cs typeface="Open Sans" panose="020B0604020202020204" charset="0"/>
            </a:endParaRPr>
          </a:p>
          <a:p>
            <a:r>
              <a:rPr lang="en-US" sz="2000" dirty="0">
                <a:latin typeface="Open Sans" panose="020B0604020202020204" charset="0"/>
                <a:ea typeface="Open Sans" panose="020B0604020202020204" charset="0"/>
                <a:cs typeface="Open Sans" panose="020B0604020202020204" charset="0"/>
              </a:rPr>
              <a:t>My_Model &lt;- lm(</a:t>
            </a:r>
            <a:r>
              <a:rPr lang="en-US" sz="2000" dirty="0">
                <a:solidFill>
                  <a:srgbClr val="FF0000"/>
                </a:solidFill>
                <a:latin typeface="Open Sans" panose="020B0604020202020204" charset="0"/>
                <a:ea typeface="Open Sans" panose="020B0604020202020204" charset="0"/>
                <a:cs typeface="Open Sans" panose="020B0604020202020204" charset="0"/>
              </a:rPr>
              <a:t>startDayOfYear ~ </a:t>
            </a:r>
            <a:r>
              <a:rPr lang="en-US" sz="2000" dirty="0" err="1">
                <a:solidFill>
                  <a:srgbClr val="FF0000"/>
                </a:solidFill>
                <a:latin typeface="Open Sans" panose="020B0604020202020204" charset="0"/>
                <a:ea typeface="Open Sans" panose="020B0604020202020204" charset="0"/>
                <a:cs typeface="Open Sans" panose="020B0604020202020204" charset="0"/>
              </a:rPr>
              <a:t>Tave_sp_Normal</a:t>
            </a:r>
            <a:r>
              <a:rPr lang="en-US" sz="2000" dirty="0">
                <a:latin typeface="Open Sans" panose="020B0604020202020204" charset="0"/>
                <a:ea typeface="Open Sans" panose="020B0604020202020204" charset="0"/>
                <a:cs typeface="Open Sans" panose="020B0604020202020204" charset="0"/>
              </a:rPr>
              <a:t>, data = </a:t>
            </a:r>
            <a:r>
              <a:rPr lang="en-US" sz="2000" dirty="0" err="1">
                <a:latin typeface="Open Sans" panose="020B0604020202020204" charset="0"/>
                <a:ea typeface="Open Sans" panose="020B0604020202020204" charset="0"/>
                <a:cs typeface="Open Sans" panose="020B0604020202020204" charset="0"/>
              </a:rPr>
              <a:t>my_data</a:t>
            </a:r>
            <a:r>
              <a:rPr lang="en-US" sz="2000" dirty="0">
                <a:latin typeface="Open Sans" panose="020B0604020202020204" charset="0"/>
                <a:ea typeface="Open Sans" panose="020B0604020202020204" charset="0"/>
                <a:cs typeface="Open Sans" panose="020B0604020202020204" charset="0"/>
              </a:rPr>
              <a:t>)</a:t>
            </a:r>
          </a:p>
        </p:txBody>
      </p:sp>
      <p:sp>
        <p:nvSpPr>
          <p:cNvPr id="8" name="Rectangle 7">
            <a:extLst>
              <a:ext uri="{FF2B5EF4-FFF2-40B4-BE49-F238E27FC236}">
                <a16:creationId xmlns:a16="http://schemas.microsoft.com/office/drawing/2014/main" id="{5AFA1126-94D6-8F44-BEDB-740E8F268D7F}"/>
              </a:ext>
            </a:extLst>
          </p:cNvPr>
          <p:cNvSpPr/>
          <p:nvPr/>
        </p:nvSpPr>
        <p:spPr>
          <a:xfrm>
            <a:off x="3788418" y="1075890"/>
            <a:ext cx="2894057" cy="523220"/>
          </a:xfrm>
          <a:prstGeom prst="rect">
            <a:avLst/>
          </a:prstGeom>
        </p:spPr>
        <p:txBody>
          <a:bodyPr wrap="square">
            <a:spAutoFit/>
          </a:bodyPr>
          <a:lstStyle/>
          <a:p>
            <a:r>
              <a:rPr lang="en-US" sz="2800" b="1" dirty="0">
                <a:solidFill>
                  <a:srgbClr val="FF0000"/>
                </a:solidFill>
                <a:latin typeface="Open Sans" pitchFamily="34" charset="0"/>
                <a:ea typeface="Open Sans" pitchFamily="34" charset="0"/>
                <a:cs typeface="Open Sans" pitchFamily="34" charset="0"/>
              </a:rPr>
              <a:t>y ~ mx + b</a:t>
            </a:r>
            <a:endParaRPr lang="en-US" sz="2800" b="1" dirty="0">
              <a:solidFill>
                <a:srgbClr val="FF0000"/>
              </a:solidFill>
            </a:endParaRPr>
          </a:p>
        </p:txBody>
      </p:sp>
      <p:sp>
        <p:nvSpPr>
          <p:cNvPr id="11" name="TextBox 10">
            <a:extLst>
              <a:ext uri="{FF2B5EF4-FFF2-40B4-BE49-F238E27FC236}">
                <a16:creationId xmlns:a16="http://schemas.microsoft.com/office/drawing/2014/main" id="{97423156-4D6D-4AC8-812E-302576D68361}"/>
              </a:ext>
            </a:extLst>
          </p:cNvPr>
          <p:cNvSpPr txBox="1"/>
          <p:nvPr/>
        </p:nvSpPr>
        <p:spPr>
          <a:xfrm>
            <a:off x="0" y="6473952"/>
            <a:ext cx="2117887" cy="261610"/>
          </a:xfrm>
          <a:prstGeom prst="rect">
            <a:avLst/>
          </a:prstGeom>
          <a:noFill/>
        </p:spPr>
        <p:txBody>
          <a:bodyPr wrap="none" rtlCol="0">
            <a:spAutoFit/>
          </a:bodyPr>
          <a:lstStyle/>
          <a:p>
            <a:r>
              <a:rPr lang="en-US" sz="1100" dirty="0">
                <a:latin typeface="Open Sans" panose="020B0604020202020204" charset="0"/>
                <a:ea typeface="Open Sans" panose="020B0604020202020204" charset="0"/>
                <a:cs typeface="Open Sans" panose="020B0604020202020204" charset="0"/>
              </a:rPr>
              <a:t>6. Data cleaning and analyses</a:t>
            </a:r>
          </a:p>
        </p:txBody>
      </p:sp>
      <p:pic>
        <p:nvPicPr>
          <p:cNvPr id="2" name="Picture 1">
            <a:extLst>
              <a:ext uri="{FF2B5EF4-FFF2-40B4-BE49-F238E27FC236}">
                <a16:creationId xmlns:a16="http://schemas.microsoft.com/office/drawing/2014/main" id="{4EE1CB6A-97E0-447B-B094-0E71F6A75AD7}"/>
              </a:ext>
            </a:extLst>
          </p:cNvPr>
          <p:cNvPicPr>
            <a:picLocks noChangeAspect="1"/>
          </p:cNvPicPr>
          <p:nvPr/>
        </p:nvPicPr>
        <p:blipFill>
          <a:blip r:embed="rId3"/>
          <a:stretch>
            <a:fillRect/>
          </a:stretch>
        </p:blipFill>
        <p:spPr>
          <a:xfrm>
            <a:off x="1839950" y="2727764"/>
            <a:ext cx="6610350" cy="3629025"/>
          </a:xfrm>
          <a:prstGeom prst="rect">
            <a:avLst/>
          </a:prstGeom>
        </p:spPr>
      </p:pic>
      <p:sp>
        <p:nvSpPr>
          <p:cNvPr id="5" name="Rectangle 4"/>
          <p:cNvSpPr/>
          <p:nvPr/>
        </p:nvSpPr>
        <p:spPr>
          <a:xfrm>
            <a:off x="1728544" y="4283242"/>
            <a:ext cx="6164167" cy="786063"/>
          </a:xfrm>
          <a:prstGeom prst="rect">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006359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E7A607A3-FD1F-44D9-81AF-3966FE2EB81B}"/>
              </a:ext>
            </a:extLst>
          </p:cNvPr>
          <p:cNvPicPr>
            <a:picLocks noChangeAspect="1"/>
          </p:cNvPicPr>
          <p:nvPr/>
        </p:nvPicPr>
        <p:blipFill>
          <a:blip r:embed="rId2"/>
          <a:stretch>
            <a:fillRect/>
          </a:stretch>
        </p:blipFill>
        <p:spPr>
          <a:xfrm>
            <a:off x="1839950" y="2727764"/>
            <a:ext cx="6610350" cy="3629025"/>
          </a:xfrm>
          <a:prstGeom prst="rect">
            <a:avLst/>
          </a:prstGeom>
        </p:spPr>
      </p:pic>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7065" t="9697" b="2914"/>
          <a:stretch/>
        </p:blipFill>
        <p:spPr bwMode="auto">
          <a:xfrm>
            <a:off x="354930" y="1470665"/>
            <a:ext cx="8229851" cy="502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443026" y="2241269"/>
            <a:ext cx="1095172" cy="369332"/>
          </a:xfrm>
          <a:prstGeom prst="rect">
            <a:avLst/>
          </a:prstGeom>
          <a:noFill/>
        </p:spPr>
        <p:txBody>
          <a:bodyPr wrap="none" rtlCol="0">
            <a:spAutoFit/>
          </a:bodyPr>
          <a:lstStyle/>
          <a:p>
            <a:r>
              <a:rPr lang="en-US" sz="1800" b="1" dirty="0">
                <a:latin typeface="Open Sans" pitchFamily="34" charset="0"/>
                <a:ea typeface="Open Sans" pitchFamily="34" charset="0"/>
                <a:cs typeface="Open Sans" pitchFamily="34" charset="0"/>
              </a:rPr>
              <a:t>Results:</a:t>
            </a:r>
          </a:p>
        </p:txBody>
      </p:sp>
      <p:sp>
        <p:nvSpPr>
          <p:cNvPr id="5" name="Rectangle 4"/>
          <p:cNvSpPr/>
          <p:nvPr/>
        </p:nvSpPr>
        <p:spPr>
          <a:xfrm>
            <a:off x="1728544" y="4283242"/>
            <a:ext cx="6164167" cy="786063"/>
          </a:xfrm>
          <a:prstGeom prst="rect">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156137" y="3968464"/>
            <a:ext cx="1382061" cy="707886"/>
          </a:xfrm>
          <a:prstGeom prst="rect">
            <a:avLst/>
          </a:prstGeom>
          <a:noFill/>
        </p:spPr>
        <p:txBody>
          <a:bodyPr wrap="square" rtlCol="0">
            <a:spAutoFit/>
          </a:bodyPr>
          <a:lstStyle/>
          <a:p>
            <a:pPr algn="ctr"/>
            <a:r>
              <a:rPr lang="en-US" sz="1800" b="1" dirty="0">
                <a:latin typeface="Open Sans" pitchFamily="34" charset="0"/>
                <a:ea typeface="Open Sans" pitchFamily="34" charset="0"/>
                <a:cs typeface="Open Sans" pitchFamily="34" charset="0"/>
              </a:rPr>
              <a:t>Intercept</a:t>
            </a:r>
          </a:p>
          <a:p>
            <a:pPr algn="ctr"/>
            <a:r>
              <a:rPr lang="en-US" sz="1100" dirty="0">
                <a:latin typeface="Open Sans" pitchFamily="34" charset="0"/>
                <a:ea typeface="Open Sans" pitchFamily="34" charset="0"/>
                <a:cs typeface="Open Sans" pitchFamily="34" charset="0"/>
              </a:rPr>
              <a:t>(not important for our purposes)</a:t>
            </a:r>
          </a:p>
        </p:txBody>
      </p:sp>
      <p:sp>
        <p:nvSpPr>
          <p:cNvPr id="10" name="TextBox 9"/>
          <p:cNvSpPr txBox="1"/>
          <p:nvPr/>
        </p:nvSpPr>
        <p:spPr>
          <a:xfrm>
            <a:off x="308536" y="4730100"/>
            <a:ext cx="813043" cy="369332"/>
          </a:xfrm>
          <a:prstGeom prst="rect">
            <a:avLst/>
          </a:prstGeom>
          <a:noFill/>
        </p:spPr>
        <p:txBody>
          <a:bodyPr wrap="none" rtlCol="0">
            <a:spAutoFit/>
          </a:bodyPr>
          <a:lstStyle/>
          <a:p>
            <a:r>
              <a:rPr lang="en-US" sz="1800" b="1" dirty="0">
                <a:latin typeface="Open Sans" pitchFamily="34" charset="0"/>
                <a:ea typeface="Open Sans" pitchFamily="34" charset="0"/>
                <a:cs typeface="Open Sans" pitchFamily="34" charset="0"/>
              </a:rPr>
              <a:t>Slope</a:t>
            </a:r>
          </a:p>
        </p:txBody>
      </p:sp>
      <p:cxnSp>
        <p:nvCxnSpPr>
          <p:cNvPr id="11" name="Straight Arrow Connector 10"/>
          <p:cNvCxnSpPr>
            <a:stCxn id="9" idx="3"/>
          </p:cNvCxnSpPr>
          <p:nvPr/>
        </p:nvCxnSpPr>
        <p:spPr>
          <a:xfrm>
            <a:off x="1538198" y="4322407"/>
            <a:ext cx="1852704" cy="262293"/>
          </a:xfrm>
          <a:prstGeom prst="straightConnector1">
            <a:avLst/>
          </a:prstGeom>
          <a:ln w="44450">
            <a:solidFill>
              <a:srgbClr val="0F23E8"/>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1121579" y="4822433"/>
            <a:ext cx="2407684" cy="92333"/>
          </a:xfrm>
          <a:prstGeom prst="straightConnector1">
            <a:avLst/>
          </a:prstGeom>
          <a:ln w="44450">
            <a:solidFill>
              <a:srgbClr val="0F23E8"/>
            </a:solidFill>
            <a:tailEnd type="triangle" w="med" len="med"/>
          </a:ln>
        </p:spPr>
        <p:style>
          <a:lnRef idx="1">
            <a:schemeClr val="accent1"/>
          </a:lnRef>
          <a:fillRef idx="0">
            <a:schemeClr val="accent1"/>
          </a:fillRef>
          <a:effectRef idx="0">
            <a:schemeClr val="accent1"/>
          </a:effectRef>
          <a:fontRef idx="minor">
            <a:schemeClr val="tx1"/>
          </a:fontRef>
        </p:style>
      </p:cxnSp>
      <p:sp>
        <p:nvSpPr>
          <p:cNvPr id="15" name="Google Shape;147;p22">
            <a:extLst>
              <a:ext uri="{FF2B5EF4-FFF2-40B4-BE49-F238E27FC236}">
                <a16:creationId xmlns:a16="http://schemas.microsoft.com/office/drawing/2014/main" id="{B2852CC9-2158-4548-99E5-1B0184FFF1A3}"/>
              </a:ext>
            </a:extLst>
          </p:cNvPr>
          <p:cNvSpPr txBox="1">
            <a:spLocks noGrp="1"/>
          </p:cNvSpPr>
          <p:nvPr>
            <p:ph type="title"/>
          </p:nvPr>
        </p:nvSpPr>
        <p:spPr>
          <a:xfrm>
            <a:off x="301067" y="330659"/>
            <a:ext cx="8520600" cy="94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Linear Regression in R</a:t>
            </a:r>
            <a:endParaRPr dirty="0"/>
          </a:p>
        </p:txBody>
      </p:sp>
      <p:sp>
        <p:nvSpPr>
          <p:cNvPr id="13" name="TextBox 12">
            <a:extLst>
              <a:ext uri="{FF2B5EF4-FFF2-40B4-BE49-F238E27FC236}">
                <a16:creationId xmlns:a16="http://schemas.microsoft.com/office/drawing/2014/main" id="{28FE8D36-0954-7442-A0BB-D4A9EA980D1C}"/>
              </a:ext>
            </a:extLst>
          </p:cNvPr>
          <p:cNvSpPr txBox="1"/>
          <p:nvPr/>
        </p:nvSpPr>
        <p:spPr>
          <a:xfrm>
            <a:off x="0" y="1273859"/>
            <a:ext cx="9158089" cy="738664"/>
          </a:xfrm>
          <a:prstGeom prst="rect">
            <a:avLst/>
          </a:prstGeom>
          <a:solidFill>
            <a:schemeClr val="bg1"/>
          </a:solidFill>
        </p:spPr>
        <p:txBody>
          <a:bodyPr wrap="square" rtlCol="0">
            <a:spAutoFit/>
          </a:bodyPr>
          <a:lstStyle/>
          <a:p>
            <a:endParaRPr lang="en-US" sz="2200" dirty="0">
              <a:latin typeface="Open Sans" panose="020B0604020202020204" charset="0"/>
              <a:ea typeface="Open Sans" panose="020B0604020202020204" charset="0"/>
              <a:cs typeface="Open Sans" panose="020B0604020202020204" charset="0"/>
            </a:endParaRPr>
          </a:p>
          <a:p>
            <a:r>
              <a:rPr lang="en-US" sz="2000" dirty="0">
                <a:latin typeface="Open Sans" panose="020B0604020202020204" charset="0"/>
                <a:ea typeface="Open Sans" panose="020B0604020202020204" charset="0"/>
                <a:cs typeface="Open Sans" panose="020B0604020202020204" charset="0"/>
              </a:rPr>
              <a:t>My_Model &lt;- lm(startDayOfYear ~ </a:t>
            </a:r>
            <a:r>
              <a:rPr lang="en-US" sz="2000" dirty="0" err="1">
                <a:latin typeface="Open Sans" panose="020B0604020202020204" charset="0"/>
                <a:ea typeface="Open Sans" panose="020B0604020202020204" charset="0"/>
                <a:cs typeface="Open Sans" panose="020B0604020202020204" charset="0"/>
              </a:rPr>
              <a:t>Tave_sp_Normal</a:t>
            </a:r>
            <a:r>
              <a:rPr lang="en-US" sz="2000" dirty="0">
                <a:latin typeface="Open Sans" panose="020B0604020202020204" charset="0"/>
                <a:ea typeface="Open Sans" panose="020B0604020202020204" charset="0"/>
                <a:cs typeface="Open Sans" panose="020B0604020202020204" charset="0"/>
              </a:rPr>
              <a:t>, data = </a:t>
            </a:r>
            <a:r>
              <a:rPr lang="en-US" sz="2000" dirty="0" err="1">
                <a:latin typeface="Open Sans" panose="020B0604020202020204" charset="0"/>
                <a:ea typeface="Open Sans" panose="020B0604020202020204" charset="0"/>
                <a:cs typeface="Open Sans" panose="020B0604020202020204" charset="0"/>
              </a:rPr>
              <a:t>my_data</a:t>
            </a:r>
            <a:r>
              <a:rPr lang="en-US" sz="2000" dirty="0">
                <a:latin typeface="Open Sans" panose="020B0604020202020204" charset="0"/>
                <a:ea typeface="Open Sans" panose="020B0604020202020204" charset="0"/>
                <a:cs typeface="Open Sans" panose="020B0604020202020204" charset="0"/>
              </a:rPr>
              <a:t>)</a:t>
            </a:r>
          </a:p>
        </p:txBody>
      </p:sp>
      <p:sp>
        <p:nvSpPr>
          <p:cNvPr id="16" name="Rectangle 15">
            <a:extLst>
              <a:ext uri="{FF2B5EF4-FFF2-40B4-BE49-F238E27FC236}">
                <a16:creationId xmlns:a16="http://schemas.microsoft.com/office/drawing/2014/main" id="{8320CDF0-D43F-D344-BF77-0A77011C1749}"/>
              </a:ext>
            </a:extLst>
          </p:cNvPr>
          <p:cNvSpPr/>
          <p:nvPr/>
        </p:nvSpPr>
        <p:spPr>
          <a:xfrm>
            <a:off x="3788418" y="1075890"/>
            <a:ext cx="2894057" cy="523220"/>
          </a:xfrm>
          <a:prstGeom prst="rect">
            <a:avLst/>
          </a:prstGeom>
        </p:spPr>
        <p:txBody>
          <a:bodyPr wrap="square">
            <a:spAutoFit/>
          </a:bodyPr>
          <a:lstStyle/>
          <a:p>
            <a:r>
              <a:rPr lang="en-US" sz="2800" b="1" dirty="0">
                <a:solidFill>
                  <a:srgbClr val="FF0000"/>
                </a:solidFill>
                <a:latin typeface="Open Sans" pitchFamily="34" charset="0"/>
                <a:ea typeface="Open Sans" pitchFamily="34" charset="0"/>
                <a:cs typeface="Open Sans" pitchFamily="34" charset="0"/>
              </a:rPr>
              <a:t>y ~ mx + b</a:t>
            </a:r>
            <a:endParaRPr lang="en-US" sz="2800" b="1" dirty="0">
              <a:solidFill>
                <a:srgbClr val="FF0000"/>
              </a:solidFill>
            </a:endParaRPr>
          </a:p>
        </p:txBody>
      </p:sp>
      <p:sp>
        <p:nvSpPr>
          <p:cNvPr id="19" name="TextBox 18">
            <a:extLst>
              <a:ext uri="{FF2B5EF4-FFF2-40B4-BE49-F238E27FC236}">
                <a16:creationId xmlns:a16="http://schemas.microsoft.com/office/drawing/2014/main" id="{0E0F7ABB-A49C-4410-99E6-B2BD6D9B2DFA}"/>
              </a:ext>
            </a:extLst>
          </p:cNvPr>
          <p:cNvSpPr txBox="1"/>
          <p:nvPr/>
        </p:nvSpPr>
        <p:spPr>
          <a:xfrm>
            <a:off x="0" y="6473952"/>
            <a:ext cx="2117887" cy="261610"/>
          </a:xfrm>
          <a:prstGeom prst="rect">
            <a:avLst/>
          </a:prstGeom>
          <a:noFill/>
        </p:spPr>
        <p:txBody>
          <a:bodyPr wrap="none" rtlCol="0">
            <a:spAutoFit/>
          </a:bodyPr>
          <a:lstStyle/>
          <a:p>
            <a:r>
              <a:rPr lang="en-US" sz="1100" dirty="0">
                <a:latin typeface="Open Sans" panose="020B0604020202020204" charset="0"/>
                <a:ea typeface="Open Sans" panose="020B0604020202020204" charset="0"/>
                <a:cs typeface="Open Sans" panose="020B0604020202020204" charset="0"/>
              </a:rPr>
              <a:t>6. Data cleaning and analyses</a:t>
            </a:r>
          </a:p>
        </p:txBody>
      </p:sp>
    </p:spTree>
    <p:extLst>
      <p:ext uri="{BB962C8B-B14F-4D97-AF65-F5344CB8AC3E}">
        <p14:creationId xmlns:p14="http://schemas.microsoft.com/office/powerpoint/2010/main" val="11582300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435F9724-266C-4A52-AA0C-38419A937590}"/>
              </a:ext>
            </a:extLst>
          </p:cNvPr>
          <p:cNvPicPr>
            <a:picLocks noChangeAspect="1"/>
          </p:cNvPicPr>
          <p:nvPr/>
        </p:nvPicPr>
        <p:blipFill>
          <a:blip r:embed="rId2"/>
          <a:stretch>
            <a:fillRect/>
          </a:stretch>
        </p:blipFill>
        <p:spPr>
          <a:xfrm>
            <a:off x="1839950" y="2727764"/>
            <a:ext cx="6610350" cy="3629025"/>
          </a:xfrm>
          <a:prstGeom prst="rect">
            <a:avLst/>
          </a:prstGeom>
        </p:spPr>
      </p:pic>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7065" t="9697" b="2914"/>
          <a:stretch/>
        </p:blipFill>
        <p:spPr bwMode="auto">
          <a:xfrm>
            <a:off x="354930" y="1470665"/>
            <a:ext cx="8229851" cy="502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443026" y="2241269"/>
            <a:ext cx="1095172" cy="369332"/>
          </a:xfrm>
          <a:prstGeom prst="rect">
            <a:avLst/>
          </a:prstGeom>
          <a:noFill/>
        </p:spPr>
        <p:txBody>
          <a:bodyPr wrap="none" rtlCol="0">
            <a:spAutoFit/>
          </a:bodyPr>
          <a:lstStyle/>
          <a:p>
            <a:r>
              <a:rPr lang="en-US" sz="1800" b="1" dirty="0">
                <a:latin typeface="Open Sans" pitchFamily="34" charset="0"/>
                <a:ea typeface="Open Sans" pitchFamily="34" charset="0"/>
                <a:cs typeface="Open Sans" pitchFamily="34" charset="0"/>
              </a:rPr>
              <a:t>Results:</a:t>
            </a:r>
          </a:p>
        </p:txBody>
      </p:sp>
      <p:sp>
        <p:nvSpPr>
          <p:cNvPr id="5" name="Rectangle 4"/>
          <p:cNvSpPr/>
          <p:nvPr/>
        </p:nvSpPr>
        <p:spPr>
          <a:xfrm>
            <a:off x="1728544" y="4283242"/>
            <a:ext cx="6164167" cy="786063"/>
          </a:xfrm>
          <a:prstGeom prst="rect">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156137" y="3968464"/>
            <a:ext cx="1382061" cy="707886"/>
          </a:xfrm>
          <a:prstGeom prst="rect">
            <a:avLst/>
          </a:prstGeom>
          <a:noFill/>
        </p:spPr>
        <p:txBody>
          <a:bodyPr wrap="square" rtlCol="0">
            <a:spAutoFit/>
          </a:bodyPr>
          <a:lstStyle/>
          <a:p>
            <a:pPr algn="ctr"/>
            <a:r>
              <a:rPr lang="en-US" sz="1800" b="1" dirty="0">
                <a:latin typeface="Open Sans" pitchFamily="34" charset="0"/>
                <a:ea typeface="Open Sans" pitchFamily="34" charset="0"/>
                <a:cs typeface="Open Sans" pitchFamily="34" charset="0"/>
              </a:rPr>
              <a:t>Intercept</a:t>
            </a:r>
          </a:p>
          <a:p>
            <a:pPr algn="ctr"/>
            <a:r>
              <a:rPr lang="en-US" sz="1100" dirty="0">
                <a:latin typeface="Open Sans" pitchFamily="34" charset="0"/>
                <a:ea typeface="Open Sans" pitchFamily="34" charset="0"/>
                <a:cs typeface="Open Sans" pitchFamily="34" charset="0"/>
              </a:rPr>
              <a:t>(not important for our purposes)</a:t>
            </a:r>
          </a:p>
        </p:txBody>
      </p:sp>
      <p:sp>
        <p:nvSpPr>
          <p:cNvPr id="10" name="TextBox 9"/>
          <p:cNvSpPr txBox="1"/>
          <p:nvPr/>
        </p:nvSpPr>
        <p:spPr>
          <a:xfrm>
            <a:off x="308536" y="4730100"/>
            <a:ext cx="813043" cy="369332"/>
          </a:xfrm>
          <a:prstGeom prst="rect">
            <a:avLst/>
          </a:prstGeom>
          <a:noFill/>
        </p:spPr>
        <p:txBody>
          <a:bodyPr wrap="none" rtlCol="0">
            <a:spAutoFit/>
          </a:bodyPr>
          <a:lstStyle/>
          <a:p>
            <a:r>
              <a:rPr lang="en-US" sz="1800" b="1" dirty="0">
                <a:latin typeface="Open Sans" pitchFamily="34" charset="0"/>
                <a:ea typeface="Open Sans" pitchFamily="34" charset="0"/>
                <a:cs typeface="Open Sans" pitchFamily="34" charset="0"/>
              </a:rPr>
              <a:t>Slope</a:t>
            </a:r>
          </a:p>
        </p:txBody>
      </p:sp>
      <p:cxnSp>
        <p:nvCxnSpPr>
          <p:cNvPr id="11" name="Straight Arrow Connector 10"/>
          <p:cNvCxnSpPr>
            <a:stCxn id="9" idx="3"/>
          </p:cNvCxnSpPr>
          <p:nvPr/>
        </p:nvCxnSpPr>
        <p:spPr>
          <a:xfrm>
            <a:off x="1538198" y="4322407"/>
            <a:ext cx="1852704" cy="262293"/>
          </a:xfrm>
          <a:prstGeom prst="straightConnector1">
            <a:avLst/>
          </a:prstGeom>
          <a:ln w="44450">
            <a:solidFill>
              <a:srgbClr val="0F23E8"/>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1121579" y="4822433"/>
            <a:ext cx="2407684" cy="92333"/>
          </a:xfrm>
          <a:prstGeom prst="straightConnector1">
            <a:avLst/>
          </a:prstGeom>
          <a:ln w="44450">
            <a:solidFill>
              <a:srgbClr val="0F23E8"/>
            </a:solidFill>
            <a:tailEnd type="triangle" w="med" len="med"/>
          </a:ln>
        </p:spPr>
        <p:style>
          <a:lnRef idx="1">
            <a:schemeClr val="accent1"/>
          </a:lnRef>
          <a:fillRef idx="0">
            <a:schemeClr val="accent1"/>
          </a:fillRef>
          <a:effectRef idx="0">
            <a:schemeClr val="accent1"/>
          </a:effectRef>
          <a:fontRef idx="minor">
            <a:schemeClr val="tx1"/>
          </a:fontRef>
        </p:style>
      </p:cxnSp>
      <p:sp>
        <p:nvSpPr>
          <p:cNvPr id="15" name="Google Shape;147;p22">
            <a:extLst>
              <a:ext uri="{FF2B5EF4-FFF2-40B4-BE49-F238E27FC236}">
                <a16:creationId xmlns:a16="http://schemas.microsoft.com/office/drawing/2014/main" id="{B2852CC9-2158-4548-99E5-1B0184FFF1A3}"/>
              </a:ext>
            </a:extLst>
          </p:cNvPr>
          <p:cNvSpPr txBox="1">
            <a:spLocks noGrp="1"/>
          </p:cNvSpPr>
          <p:nvPr>
            <p:ph type="title"/>
          </p:nvPr>
        </p:nvSpPr>
        <p:spPr>
          <a:xfrm>
            <a:off x="301067" y="330659"/>
            <a:ext cx="8520600" cy="94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Linear Regression in R</a:t>
            </a:r>
            <a:endParaRPr dirty="0"/>
          </a:p>
        </p:txBody>
      </p:sp>
      <p:sp>
        <p:nvSpPr>
          <p:cNvPr id="13" name="TextBox 12">
            <a:extLst>
              <a:ext uri="{FF2B5EF4-FFF2-40B4-BE49-F238E27FC236}">
                <a16:creationId xmlns:a16="http://schemas.microsoft.com/office/drawing/2014/main" id="{28FE8D36-0954-7442-A0BB-D4A9EA980D1C}"/>
              </a:ext>
            </a:extLst>
          </p:cNvPr>
          <p:cNvSpPr txBox="1"/>
          <p:nvPr/>
        </p:nvSpPr>
        <p:spPr>
          <a:xfrm>
            <a:off x="0" y="1273859"/>
            <a:ext cx="9158089" cy="738664"/>
          </a:xfrm>
          <a:prstGeom prst="rect">
            <a:avLst/>
          </a:prstGeom>
          <a:solidFill>
            <a:schemeClr val="bg1"/>
          </a:solidFill>
        </p:spPr>
        <p:txBody>
          <a:bodyPr wrap="square" rtlCol="0">
            <a:spAutoFit/>
          </a:bodyPr>
          <a:lstStyle/>
          <a:p>
            <a:endParaRPr lang="en-US" sz="2200" dirty="0"/>
          </a:p>
          <a:p>
            <a:r>
              <a:rPr lang="en-US" sz="2000" dirty="0">
                <a:latin typeface="Open Sans" panose="020B0604020202020204" charset="0"/>
                <a:ea typeface="Open Sans" panose="020B0604020202020204" charset="0"/>
                <a:cs typeface="Open Sans" panose="020B0604020202020204" charset="0"/>
              </a:rPr>
              <a:t>My_Model &lt;- lm(</a:t>
            </a:r>
            <a:r>
              <a:rPr lang="en-US" sz="2000" dirty="0">
                <a:solidFill>
                  <a:srgbClr val="FF0000"/>
                </a:solidFill>
                <a:latin typeface="Open Sans" panose="020B0604020202020204" charset="0"/>
                <a:ea typeface="Open Sans" panose="020B0604020202020204" charset="0"/>
                <a:cs typeface="Open Sans" panose="020B0604020202020204" charset="0"/>
              </a:rPr>
              <a:t>startDayOfYear ~ </a:t>
            </a:r>
            <a:r>
              <a:rPr lang="en-US" sz="2000" dirty="0" err="1">
                <a:solidFill>
                  <a:srgbClr val="FF0000"/>
                </a:solidFill>
                <a:latin typeface="Open Sans" panose="020B0604020202020204" charset="0"/>
                <a:ea typeface="Open Sans" panose="020B0604020202020204" charset="0"/>
                <a:cs typeface="Open Sans" panose="020B0604020202020204" charset="0"/>
              </a:rPr>
              <a:t>Tave_sp_Normal</a:t>
            </a:r>
            <a:r>
              <a:rPr lang="en-US" sz="2000" dirty="0">
                <a:latin typeface="Open Sans" panose="020B0604020202020204" charset="0"/>
                <a:ea typeface="Open Sans" panose="020B0604020202020204" charset="0"/>
                <a:cs typeface="Open Sans" panose="020B0604020202020204" charset="0"/>
              </a:rPr>
              <a:t>, data = </a:t>
            </a:r>
            <a:r>
              <a:rPr lang="en-US" sz="2000" dirty="0" err="1">
                <a:latin typeface="Open Sans" panose="020B0604020202020204" charset="0"/>
                <a:ea typeface="Open Sans" panose="020B0604020202020204" charset="0"/>
                <a:cs typeface="Open Sans" panose="020B0604020202020204" charset="0"/>
              </a:rPr>
              <a:t>my_data</a:t>
            </a:r>
            <a:r>
              <a:rPr lang="en-US" sz="2000" dirty="0">
                <a:latin typeface="Open Sans" panose="020B0604020202020204" charset="0"/>
                <a:ea typeface="Open Sans" panose="020B0604020202020204" charset="0"/>
                <a:cs typeface="Open Sans" panose="020B0604020202020204" charset="0"/>
              </a:rPr>
              <a:t>)</a:t>
            </a:r>
          </a:p>
        </p:txBody>
      </p:sp>
      <p:sp>
        <p:nvSpPr>
          <p:cNvPr id="17" name="Rectangle 16">
            <a:extLst>
              <a:ext uri="{FF2B5EF4-FFF2-40B4-BE49-F238E27FC236}">
                <a16:creationId xmlns:a16="http://schemas.microsoft.com/office/drawing/2014/main" id="{47A8E3A4-1C51-B64B-8627-D3B439E3D8DD}"/>
              </a:ext>
            </a:extLst>
          </p:cNvPr>
          <p:cNvSpPr/>
          <p:nvPr/>
        </p:nvSpPr>
        <p:spPr>
          <a:xfrm>
            <a:off x="3529263" y="1151150"/>
            <a:ext cx="5731832" cy="400110"/>
          </a:xfrm>
          <a:prstGeom prst="rect">
            <a:avLst/>
          </a:prstGeom>
        </p:spPr>
        <p:txBody>
          <a:bodyPr wrap="square">
            <a:spAutoFit/>
          </a:bodyPr>
          <a:lstStyle/>
          <a:p>
            <a:r>
              <a:rPr lang="en-US" sz="2000" b="1" dirty="0">
                <a:latin typeface="Open Sans" pitchFamily="34" charset="0"/>
                <a:ea typeface="Open Sans" pitchFamily="34" charset="0"/>
                <a:cs typeface="Open Sans" pitchFamily="34" charset="0"/>
              </a:rPr>
              <a:t>DOY ~ -2.689(tmean_sp_anom) + 149.856</a:t>
            </a:r>
            <a:endParaRPr lang="en-US" sz="2000" b="1" dirty="0"/>
          </a:p>
        </p:txBody>
      </p:sp>
      <p:sp>
        <p:nvSpPr>
          <p:cNvPr id="16" name="TextBox 15">
            <a:extLst>
              <a:ext uri="{FF2B5EF4-FFF2-40B4-BE49-F238E27FC236}">
                <a16:creationId xmlns:a16="http://schemas.microsoft.com/office/drawing/2014/main" id="{28A380E9-6F43-4A28-B3D9-2C42BE733AD6}"/>
              </a:ext>
            </a:extLst>
          </p:cNvPr>
          <p:cNvSpPr txBox="1"/>
          <p:nvPr/>
        </p:nvSpPr>
        <p:spPr>
          <a:xfrm>
            <a:off x="0" y="6473952"/>
            <a:ext cx="2117887" cy="261610"/>
          </a:xfrm>
          <a:prstGeom prst="rect">
            <a:avLst/>
          </a:prstGeom>
          <a:noFill/>
        </p:spPr>
        <p:txBody>
          <a:bodyPr wrap="none" rtlCol="0">
            <a:spAutoFit/>
          </a:bodyPr>
          <a:lstStyle/>
          <a:p>
            <a:r>
              <a:rPr lang="en-US" sz="1100" dirty="0">
                <a:latin typeface="Open Sans" panose="020B0604020202020204" charset="0"/>
                <a:ea typeface="Open Sans" panose="020B0604020202020204" charset="0"/>
                <a:cs typeface="Open Sans" panose="020B0604020202020204" charset="0"/>
              </a:rPr>
              <a:t>6. Data cleaning and analyses</a:t>
            </a:r>
          </a:p>
        </p:txBody>
      </p:sp>
    </p:spTree>
    <p:extLst>
      <p:ext uri="{BB962C8B-B14F-4D97-AF65-F5344CB8AC3E}">
        <p14:creationId xmlns:p14="http://schemas.microsoft.com/office/powerpoint/2010/main" val="241876252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B2F1F76B-F1F4-4A22-B339-E8C1298850FC}"/>
              </a:ext>
            </a:extLst>
          </p:cNvPr>
          <p:cNvPicPr>
            <a:picLocks noChangeAspect="1"/>
          </p:cNvPicPr>
          <p:nvPr/>
        </p:nvPicPr>
        <p:blipFill>
          <a:blip r:embed="rId2"/>
          <a:stretch>
            <a:fillRect/>
          </a:stretch>
        </p:blipFill>
        <p:spPr>
          <a:xfrm>
            <a:off x="1839950" y="2727764"/>
            <a:ext cx="6610350" cy="3629025"/>
          </a:xfrm>
          <a:prstGeom prst="rect">
            <a:avLst/>
          </a:prstGeom>
        </p:spPr>
      </p:pic>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7065" t="9697" b="2914"/>
          <a:stretch/>
        </p:blipFill>
        <p:spPr bwMode="auto">
          <a:xfrm>
            <a:off x="354930" y="1470665"/>
            <a:ext cx="8229851" cy="502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443026" y="2241269"/>
            <a:ext cx="1095172" cy="369332"/>
          </a:xfrm>
          <a:prstGeom prst="rect">
            <a:avLst/>
          </a:prstGeom>
          <a:noFill/>
        </p:spPr>
        <p:txBody>
          <a:bodyPr wrap="none" rtlCol="0">
            <a:spAutoFit/>
          </a:bodyPr>
          <a:lstStyle/>
          <a:p>
            <a:r>
              <a:rPr lang="en-US" sz="1800" b="1" dirty="0">
                <a:latin typeface="Open Sans" pitchFamily="34" charset="0"/>
                <a:ea typeface="Open Sans" pitchFamily="34" charset="0"/>
                <a:cs typeface="Open Sans" pitchFamily="34" charset="0"/>
              </a:rPr>
              <a:t>Results:</a:t>
            </a:r>
          </a:p>
        </p:txBody>
      </p:sp>
      <p:sp>
        <p:nvSpPr>
          <p:cNvPr id="5" name="Rectangle 4"/>
          <p:cNvSpPr/>
          <p:nvPr/>
        </p:nvSpPr>
        <p:spPr>
          <a:xfrm>
            <a:off x="1728544" y="4283242"/>
            <a:ext cx="6164167" cy="786063"/>
          </a:xfrm>
          <a:prstGeom prst="rect">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156137" y="3968464"/>
            <a:ext cx="1382061" cy="707886"/>
          </a:xfrm>
          <a:prstGeom prst="rect">
            <a:avLst/>
          </a:prstGeom>
          <a:noFill/>
        </p:spPr>
        <p:txBody>
          <a:bodyPr wrap="square" rtlCol="0">
            <a:spAutoFit/>
          </a:bodyPr>
          <a:lstStyle/>
          <a:p>
            <a:pPr algn="ctr"/>
            <a:r>
              <a:rPr lang="en-US" sz="1800" b="1" dirty="0">
                <a:latin typeface="Open Sans" pitchFamily="34" charset="0"/>
                <a:ea typeface="Open Sans" pitchFamily="34" charset="0"/>
                <a:cs typeface="Open Sans" pitchFamily="34" charset="0"/>
              </a:rPr>
              <a:t>Intercept</a:t>
            </a:r>
          </a:p>
          <a:p>
            <a:pPr algn="ctr"/>
            <a:r>
              <a:rPr lang="en-US" sz="1100" dirty="0">
                <a:latin typeface="Open Sans" pitchFamily="34" charset="0"/>
                <a:ea typeface="Open Sans" pitchFamily="34" charset="0"/>
                <a:cs typeface="Open Sans" pitchFamily="34" charset="0"/>
              </a:rPr>
              <a:t>(not important for our purposes)</a:t>
            </a:r>
          </a:p>
        </p:txBody>
      </p:sp>
      <p:sp>
        <p:nvSpPr>
          <p:cNvPr id="10" name="TextBox 9"/>
          <p:cNvSpPr txBox="1"/>
          <p:nvPr/>
        </p:nvSpPr>
        <p:spPr>
          <a:xfrm>
            <a:off x="308536" y="4730100"/>
            <a:ext cx="813043" cy="369332"/>
          </a:xfrm>
          <a:prstGeom prst="rect">
            <a:avLst/>
          </a:prstGeom>
          <a:noFill/>
        </p:spPr>
        <p:txBody>
          <a:bodyPr wrap="none" rtlCol="0">
            <a:spAutoFit/>
          </a:bodyPr>
          <a:lstStyle/>
          <a:p>
            <a:r>
              <a:rPr lang="en-US" sz="1800" b="1" dirty="0">
                <a:latin typeface="Open Sans" pitchFamily="34" charset="0"/>
                <a:ea typeface="Open Sans" pitchFamily="34" charset="0"/>
                <a:cs typeface="Open Sans" pitchFamily="34" charset="0"/>
              </a:rPr>
              <a:t>Slope</a:t>
            </a:r>
          </a:p>
        </p:txBody>
      </p:sp>
      <p:cxnSp>
        <p:nvCxnSpPr>
          <p:cNvPr id="11" name="Straight Arrow Connector 10"/>
          <p:cNvCxnSpPr>
            <a:stCxn id="9" idx="3"/>
          </p:cNvCxnSpPr>
          <p:nvPr/>
        </p:nvCxnSpPr>
        <p:spPr>
          <a:xfrm>
            <a:off x="1538198" y="4322407"/>
            <a:ext cx="1852704" cy="262293"/>
          </a:xfrm>
          <a:prstGeom prst="straightConnector1">
            <a:avLst/>
          </a:prstGeom>
          <a:ln w="44450">
            <a:solidFill>
              <a:srgbClr val="0F23E8"/>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1121579" y="4822433"/>
            <a:ext cx="2407684" cy="92333"/>
          </a:xfrm>
          <a:prstGeom prst="straightConnector1">
            <a:avLst/>
          </a:prstGeom>
          <a:ln w="44450">
            <a:solidFill>
              <a:srgbClr val="0F23E8"/>
            </a:solidFill>
            <a:tailEnd type="triangle" w="med" len="med"/>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7910900" y="4322407"/>
            <a:ext cx="1076963" cy="369332"/>
          </a:xfrm>
          <a:prstGeom prst="rect">
            <a:avLst/>
          </a:prstGeom>
          <a:noFill/>
        </p:spPr>
        <p:txBody>
          <a:bodyPr wrap="square" rtlCol="0">
            <a:spAutoFit/>
          </a:bodyPr>
          <a:lstStyle/>
          <a:p>
            <a:r>
              <a:rPr lang="en-US" sz="1800" b="1" dirty="0">
                <a:latin typeface="Open Sans" pitchFamily="34" charset="0"/>
                <a:ea typeface="Open Sans" pitchFamily="34" charset="0"/>
                <a:cs typeface="Open Sans" pitchFamily="34" charset="0"/>
              </a:rPr>
              <a:t>P-value</a:t>
            </a:r>
          </a:p>
        </p:txBody>
      </p:sp>
      <p:cxnSp>
        <p:nvCxnSpPr>
          <p:cNvPr id="18" name="Straight Arrow Connector 17"/>
          <p:cNvCxnSpPr>
            <a:cxnSpLocks/>
          </p:cNvCxnSpPr>
          <p:nvPr/>
        </p:nvCxnSpPr>
        <p:spPr>
          <a:xfrm flipH="1">
            <a:off x="7584142" y="4753729"/>
            <a:ext cx="1142999" cy="0"/>
          </a:xfrm>
          <a:prstGeom prst="straightConnector1">
            <a:avLst/>
          </a:prstGeom>
          <a:ln w="44450">
            <a:solidFill>
              <a:srgbClr val="0F23E8"/>
            </a:solidFill>
            <a:tailEnd type="triangle" w="med" len="med"/>
          </a:ln>
        </p:spPr>
        <p:style>
          <a:lnRef idx="1">
            <a:schemeClr val="accent1"/>
          </a:lnRef>
          <a:fillRef idx="0">
            <a:schemeClr val="accent1"/>
          </a:fillRef>
          <a:effectRef idx="0">
            <a:schemeClr val="accent1"/>
          </a:effectRef>
          <a:fontRef idx="minor">
            <a:schemeClr val="tx1"/>
          </a:fontRef>
        </p:style>
      </p:cxnSp>
      <p:sp>
        <p:nvSpPr>
          <p:cNvPr id="15" name="Google Shape;147;p22">
            <a:extLst>
              <a:ext uri="{FF2B5EF4-FFF2-40B4-BE49-F238E27FC236}">
                <a16:creationId xmlns:a16="http://schemas.microsoft.com/office/drawing/2014/main" id="{B2852CC9-2158-4548-99E5-1B0184FFF1A3}"/>
              </a:ext>
            </a:extLst>
          </p:cNvPr>
          <p:cNvSpPr txBox="1">
            <a:spLocks noGrp="1"/>
          </p:cNvSpPr>
          <p:nvPr>
            <p:ph type="title"/>
          </p:nvPr>
        </p:nvSpPr>
        <p:spPr>
          <a:xfrm>
            <a:off x="301067" y="330659"/>
            <a:ext cx="8520600" cy="94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Linear Regression in R</a:t>
            </a:r>
            <a:endParaRPr dirty="0"/>
          </a:p>
        </p:txBody>
      </p:sp>
      <p:sp>
        <p:nvSpPr>
          <p:cNvPr id="13" name="TextBox 12">
            <a:extLst>
              <a:ext uri="{FF2B5EF4-FFF2-40B4-BE49-F238E27FC236}">
                <a16:creationId xmlns:a16="http://schemas.microsoft.com/office/drawing/2014/main" id="{28FE8D36-0954-7442-A0BB-D4A9EA980D1C}"/>
              </a:ext>
            </a:extLst>
          </p:cNvPr>
          <p:cNvSpPr txBox="1"/>
          <p:nvPr/>
        </p:nvSpPr>
        <p:spPr>
          <a:xfrm>
            <a:off x="0" y="1273859"/>
            <a:ext cx="9158089" cy="738664"/>
          </a:xfrm>
          <a:prstGeom prst="rect">
            <a:avLst/>
          </a:prstGeom>
          <a:solidFill>
            <a:schemeClr val="bg1"/>
          </a:solidFill>
        </p:spPr>
        <p:txBody>
          <a:bodyPr wrap="square" rtlCol="0">
            <a:spAutoFit/>
          </a:bodyPr>
          <a:lstStyle/>
          <a:p>
            <a:endParaRPr lang="en-US" sz="2200" dirty="0"/>
          </a:p>
          <a:p>
            <a:r>
              <a:rPr lang="en-US" sz="2000" dirty="0">
                <a:latin typeface="Open Sans" panose="020B0604020202020204" charset="0"/>
                <a:ea typeface="Open Sans" panose="020B0604020202020204" charset="0"/>
                <a:cs typeface="Open Sans" panose="020B0604020202020204" charset="0"/>
              </a:rPr>
              <a:t>My_Model &lt;- lm(</a:t>
            </a:r>
            <a:r>
              <a:rPr lang="en-US" sz="2000" dirty="0">
                <a:solidFill>
                  <a:srgbClr val="FF0000"/>
                </a:solidFill>
                <a:latin typeface="Open Sans" panose="020B0604020202020204" charset="0"/>
                <a:ea typeface="Open Sans" panose="020B0604020202020204" charset="0"/>
                <a:cs typeface="Open Sans" panose="020B0604020202020204" charset="0"/>
              </a:rPr>
              <a:t>startDayOfYear ~ </a:t>
            </a:r>
            <a:r>
              <a:rPr lang="en-US" sz="2000" dirty="0" err="1">
                <a:solidFill>
                  <a:srgbClr val="FF0000"/>
                </a:solidFill>
                <a:latin typeface="Open Sans" panose="020B0604020202020204" charset="0"/>
                <a:ea typeface="Open Sans" panose="020B0604020202020204" charset="0"/>
                <a:cs typeface="Open Sans" panose="020B0604020202020204" charset="0"/>
              </a:rPr>
              <a:t>Tave_sp_Normal</a:t>
            </a:r>
            <a:r>
              <a:rPr lang="en-US" sz="2000" dirty="0">
                <a:latin typeface="Open Sans" panose="020B0604020202020204" charset="0"/>
                <a:ea typeface="Open Sans" panose="020B0604020202020204" charset="0"/>
                <a:cs typeface="Open Sans" panose="020B0604020202020204" charset="0"/>
              </a:rPr>
              <a:t>, data = </a:t>
            </a:r>
            <a:r>
              <a:rPr lang="en-US" sz="2000" dirty="0" err="1">
                <a:latin typeface="Open Sans" panose="020B0604020202020204" charset="0"/>
                <a:ea typeface="Open Sans" panose="020B0604020202020204" charset="0"/>
                <a:cs typeface="Open Sans" panose="020B0604020202020204" charset="0"/>
              </a:rPr>
              <a:t>my_data</a:t>
            </a:r>
            <a:r>
              <a:rPr lang="en-US" sz="2000" dirty="0">
                <a:latin typeface="Open Sans" panose="020B0604020202020204" charset="0"/>
                <a:ea typeface="Open Sans" panose="020B0604020202020204" charset="0"/>
                <a:cs typeface="Open Sans" panose="020B0604020202020204" charset="0"/>
              </a:rPr>
              <a:t>)</a:t>
            </a:r>
          </a:p>
        </p:txBody>
      </p:sp>
      <p:sp>
        <p:nvSpPr>
          <p:cNvPr id="2" name="Rectangle 1">
            <a:extLst>
              <a:ext uri="{FF2B5EF4-FFF2-40B4-BE49-F238E27FC236}">
                <a16:creationId xmlns:a16="http://schemas.microsoft.com/office/drawing/2014/main" id="{1CCD41E2-A4D9-3648-93F1-15AFCE4BFD0F}"/>
              </a:ext>
            </a:extLst>
          </p:cNvPr>
          <p:cNvSpPr/>
          <p:nvPr/>
        </p:nvSpPr>
        <p:spPr>
          <a:xfrm>
            <a:off x="3529263" y="1151150"/>
            <a:ext cx="5731832" cy="400110"/>
          </a:xfrm>
          <a:prstGeom prst="rect">
            <a:avLst/>
          </a:prstGeom>
        </p:spPr>
        <p:txBody>
          <a:bodyPr wrap="square">
            <a:spAutoFit/>
          </a:bodyPr>
          <a:lstStyle/>
          <a:p>
            <a:r>
              <a:rPr lang="en-US" sz="2000" b="1" dirty="0">
                <a:latin typeface="Open Sans" pitchFamily="34" charset="0"/>
                <a:ea typeface="Open Sans" pitchFamily="34" charset="0"/>
                <a:cs typeface="Open Sans" pitchFamily="34" charset="0"/>
              </a:rPr>
              <a:t>DOY ~ -2.689(tmean_sp_anom) + 149.856</a:t>
            </a:r>
            <a:endParaRPr lang="en-US" sz="2000" b="1" dirty="0"/>
          </a:p>
        </p:txBody>
      </p:sp>
      <p:sp>
        <p:nvSpPr>
          <p:cNvPr id="8" name="Rectangle 7">
            <a:extLst>
              <a:ext uri="{FF2B5EF4-FFF2-40B4-BE49-F238E27FC236}">
                <a16:creationId xmlns:a16="http://schemas.microsoft.com/office/drawing/2014/main" id="{0C2FF72F-9172-864B-8272-97335395A9A2}"/>
              </a:ext>
            </a:extLst>
          </p:cNvPr>
          <p:cNvSpPr/>
          <p:nvPr/>
        </p:nvSpPr>
        <p:spPr>
          <a:xfrm>
            <a:off x="6345936" y="4676273"/>
            <a:ext cx="1069520" cy="23849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9441CC7F-DE4F-4925-BD5A-C63D6AC649CC}"/>
              </a:ext>
            </a:extLst>
          </p:cNvPr>
          <p:cNvSpPr txBox="1"/>
          <p:nvPr/>
        </p:nvSpPr>
        <p:spPr>
          <a:xfrm>
            <a:off x="0" y="6473952"/>
            <a:ext cx="2117887" cy="261610"/>
          </a:xfrm>
          <a:prstGeom prst="rect">
            <a:avLst/>
          </a:prstGeom>
          <a:noFill/>
        </p:spPr>
        <p:txBody>
          <a:bodyPr wrap="none" rtlCol="0">
            <a:spAutoFit/>
          </a:bodyPr>
          <a:lstStyle/>
          <a:p>
            <a:r>
              <a:rPr lang="en-US" sz="1100" dirty="0">
                <a:latin typeface="Open Sans" panose="020B0604020202020204" charset="0"/>
                <a:ea typeface="Open Sans" panose="020B0604020202020204" charset="0"/>
                <a:cs typeface="Open Sans" panose="020B0604020202020204" charset="0"/>
              </a:rPr>
              <a:t>6. Data cleaning and analyses</a:t>
            </a:r>
          </a:p>
        </p:txBody>
      </p:sp>
    </p:spTree>
    <p:extLst>
      <p:ext uri="{BB962C8B-B14F-4D97-AF65-F5344CB8AC3E}">
        <p14:creationId xmlns:p14="http://schemas.microsoft.com/office/powerpoint/2010/main" val="96389120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2"/>
          <p:cNvSpPr txBox="1">
            <a:spLocks noGrp="1"/>
          </p:cNvSpPr>
          <p:nvPr>
            <p:ph type="title"/>
          </p:nvPr>
        </p:nvSpPr>
        <p:spPr>
          <a:xfrm>
            <a:off x="301067" y="330659"/>
            <a:ext cx="8520600" cy="94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Linear Regression in R</a:t>
            </a:r>
            <a:endParaRPr dirty="0"/>
          </a:p>
        </p:txBody>
      </p:sp>
      <p:pic>
        <p:nvPicPr>
          <p:cNvPr id="148" name="Google Shape;148;p22"/>
          <p:cNvPicPr preferRelativeResize="0"/>
          <p:nvPr/>
        </p:nvPicPr>
        <p:blipFill>
          <a:blip r:embed="rId3">
            <a:alphaModFix/>
          </a:blip>
          <a:stretch>
            <a:fillRect/>
          </a:stretch>
        </p:blipFill>
        <p:spPr>
          <a:xfrm>
            <a:off x="2505075" y="2209692"/>
            <a:ext cx="4895850" cy="2667000"/>
          </a:xfrm>
          <a:prstGeom prst="rect">
            <a:avLst/>
          </a:prstGeom>
          <a:noFill/>
          <a:ln>
            <a:noFill/>
          </a:ln>
        </p:spPr>
      </p:pic>
      <p:sp>
        <p:nvSpPr>
          <p:cNvPr id="149" name="Google Shape;149;p22"/>
          <p:cNvSpPr txBox="1"/>
          <p:nvPr/>
        </p:nvSpPr>
        <p:spPr>
          <a:xfrm>
            <a:off x="2505075" y="5033000"/>
            <a:ext cx="4896000" cy="855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dirty="0">
                <a:latin typeface="Open Sans"/>
                <a:ea typeface="Open Sans"/>
                <a:cs typeface="Open Sans"/>
                <a:sym typeface="Open Sans"/>
              </a:rPr>
              <a:t>Predictor variable</a:t>
            </a:r>
            <a:endParaRPr sz="1800" b="1" dirty="0">
              <a:latin typeface="Open Sans"/>
              <a:ea typeface="Open Sans"/>
              <a:cs typeface="Open Sans"/>
              <a:sym typeface="Open Sans"/>
            </a:endParaRPr>
          </a:p>
        </p:txBody>
      </p:sp>
      <p:sp>
        <p:nvSpPr>
          <p:cNvPr id="150" name="Google Shape;150;p22"/>
          <p:cNvSpPr txBox="1"/>
          <p:nvPr/>
        </p:nvSpPr>
        <p:spPr>
          <a:xfrm>
            <a:off x="582225" y="2953850"/>
            <a:ext cx="1923000" cy="1134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dirty="0">
                <a:latin typeface="Open Sans"/>
                <a:ea typeface="Open Sans"/>
                <a:cs typeface="Open Sans"/>
                <a:sym typeface="Open Sans"/>
              </a:rPr>
              <a:t>Response variable</a:t>
            </a:r>
            <a:endParaRPr sz="1800" b="1" dirty="0">
              <a:latin typeface="Open Sans"/>
              <a:ea typeface="Open Sans"/>
              <a:cs typeface="Open Sans"/>
              <a:sym typeface="Open Sans"/>
            </a:endParaRPr>
          </a:p>
        </p:txBody>
      </p:sp>
      <p:cxnSp>
        <p:nvCxnSpPr>
          <p:cNvPr id="151" name="Google Shape;151;p22"/>
          <p:cNvCxnSpPr/>
          <p:nvPr/>
        </p:nvCxnSpPr>
        <p:spPr>
          <a:xfrm>
            <a:off x="2563100" y="2673925"/>
            <a:ext cx="4260600" cy="651900"/>
          </a:xfrm>
          <a:prstGeom prst="straightConnector1">
            <a:avLst/>
          </a:prstGeom>
          <a:noFill/>
          <a:ln w="38100" cap="flat" cmpd="sng">
            <a:solidFill>
              <a:srgbClr val="FF0000"/>
            </a:solidFill>
            <a:prstDash val="solid"/>
            <a:round/>
            <a:headEnd type="none" w="med" len="med"/>
            <a:tailEnd type="none" w="med" len="med"/>
          </a:ln>
        </p:spPr>
      </p:cxnSp>
      <p:sp>
        <p:nvSpPr>
          <p:cNvPr id="8" name="Google Shape;99;p17"/>
          <p:cNvSpPr txBox="1"/>
          <p:nvPr/>
        </p:nvSpPr>
        <p:spPr>
          <a:xfrm>
            <a:off x="4136065" y="1266492"/>
            <a:ext cx="4901609" cy="94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dirty="0">
                <a:latin typeface="Open Sans"/>
                <a:ea typeface="Open Sans"/>
                <a:cs typeface="Open Sans"/>
                <a:sym typeface="Open Sans"/>
              </a:rPr>
              <a:t>Slope = rate of change in Y as X changes</a:t>
            </a:r>
          </a:p>
          <a:p>
            <a:pPr marL="0" lvl="0" indent="0" algn="l" rtl="0">
              <a:spcBef>
                <a:spcPts val="0"/>
              </a:spcBef>
              <a:spcAft>
                <a:spcPts val="0"/>
              </a:spcAft>
              <a:buNone/>
            </a:pPr>
            <a:endParaRPr sz="1800" b="1" dirty="0">
              <a:latin typeface="Open Sans"/>
              <a:ea typeface="Open Sans"/>
              <a:cs typeface="Open Sans"/>
              <a:sym typeface="Open Sans"/>
            </a:endParaRPr>
          </a:p>
          <a:p>
            <a:pPr marL="0" lvl="0" indent="0" algn="ctr" rtl="0">
              <a:spcBef>
                <a:spcPts val="0"/>
              </a:spcBef>
              <a:spcAft>
                <a:spcPts val="0"/>
              </a:spcAft>
              <a:buNone/>
            </a:pPr>
            <a:r>
              <a:rPr lang="en" sz="1800" b="1" u="sng" dirty="0">
                <a:latin typeface="Open Sans"/>
                <a:ea typeface="Open Sans"/>
                <a:cs typeface="Open Sans"/>
                <a:sym typeface="Open Sans"/>
              </a:rPr>
              <a:t>ΔY (change in response variable)</a:t>
            </a:r>
            <a:endParaRPr sz="1800" b="1" u="sng" dirty="0">
              <a:latin typeface="Open Sans"/>
              <a:ea typeface="Open Sans"/>
              <a:cs typeface="Open Sans"/>
              <a:sym typeface="Open Sans"/>
            </a:endParaRPr>
          </a:p>
          <a:p>
            <a:pPr marL="0" lvl="0" indent="0" algn="ctr" rtl="0">
              <a:spcBef>
                <a:spcPts val="0"/>
              </a:spcBef>
              <a:spcAft>
                <a:spcPts val="0"/>
              </a:spcAft>
              <a:buNone/>
            </a:pPr>
            <a:r>
              <a:rPr lang="en" sz="1800" b="1" dirty="0">
                <a:latin typeface="Open Sans"/>
                <a:ea typeface="Open Sans"/>
                <a:cs typeface="Open Sans"/>
                <a:sym typeface="Open Sans"/>
              </a:rPr>
              <a:t>ΔX (change in predictor variable</a:t>
            </a:r>
            <a:endParaRPr sz="1800" b="1" dirty="0">
              <a:latin typeface="Open Sans"/>
              <a:ea typeface="Open Sans"/>
              <a:cs typeface="Open Sans"/>
              <a:sym typeface="Open Sans"/>
            </a:endParaRPr>
          </a:p>
        </p:txBody>
      </p:sp>
      <p:sp>
        <p:nvSpPr>
          <p:cNvPr id="9" name="TextBox 8">
            <a:extLst>
              <a:ext uri="{FF2B5EF4-FFF2-40B4-BE49-F238E27FC236}">
                <a16:creationId xmlns:a16="http://schemas.microsoft.com/office/drawing/2014/main" id="{4B617E3C-821F-4418-9CB0-BE64408C5E94}"/>
              </a:ext>
            </a:extLst>
          </p:cNvPr>
          <p:cNvSpPr txBox="1"/>
          <p:nvPr/>
        </p:nvSpPr>
        <p:spPr>
          <a:xfrm>
            <a:off x="0" y="6473952"/>
            <a:ext cx="2117887" cy="261610"/>
          </a:xfrm>
          <a:prstGeom prst="rect">
            <a:avLst/>
          </a:prstGeom>
          <a:noFill/>
        </p:spPr>
        <p:txBody>
          <a:bodyPr wrap="none" rtlCol="0">
            <a:spAutoFit/>
          </a:bodyPr>
          <a:lstStyle/>
          <a:p>
            <a:r>
              <a:rPr lang="en-US" sz="1100" dirty="0">
                <a:latin typeface="Open Sans" panose="020B0604020202020204" charset="0"/>
                <a:ea typeface="Open Sans" panose="020B0604020202020204" charset="0"/>
                <a:cs typeface="Open Sans" panose="020B0604020202020204" charset="0"/>
              </a:rPr>
              <a:t>6. Data cleaning and analyses</a:t>
            </a:r>
          </a:p>
        </p:txBody>
      </p:sp>
    </p:spTree>
    <p:extLst>
      <p:ext uri="{BB962C8B-B14F-4D97-AF65-F5344CB8AC3E}">
        <p14:creationId xmlns:p14="http://schemas.microsoft.com/office/powerpoint/2010/main" val="366131612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59BC599-C694-42D0-82B9-079AFF08B2E9}"/>
              </a:ext>
            </a:extLst>
          </p:cNvPr>
          <p:cNvPicPr>
            <a:picLocks noChangeAspect="1"/>
          </p:cNvPicPr>
          <p:nvPr/>
        </p:nvPicPr>
        <p:blipFill>
          <a:blip r:embed="rId3"/>
          <a:stretch>
            <a:fillRect/>
          </a:stretch>
        </p:blipFill>
        <p:spPr>
          <a:xfrm>
            <a:off x="1266825" y="826669"/>
            <a:ext cx="6610350" cy="3629025"/>
          </a:xfrm>
          <a:prstGeom prst="rect">
            <a:avLst/>
          </a:prstGeom>
        </p:spPr>
      </p:pic>
      <p:sp>
        <p:nvSpPr>
          <p:cNvPr id="7" name="TextBox 6"/>
          <p:cNvSpPr txBox="1"/>
          <p:nvPr/>
        </p:nvSpPr>
        <p:spPr>
          <a:xfrm>
            <a:off x="198645" y="2833012"/>
            <a:ext cx="813043" cy="369332"/>
          </a:xfrm>
          <a:prstGeom prst="rect">
            <a:avLst/>
          </a:prstGeom>
          <a:noFill/>
        </p:spPr>
        <p:txBody>
          <a:bodyPr wrap="none" rtlCol="0">
            <a:spAutoFit/>
          </a:bodyPr>
          <a:lstStyle/>
          <a:p>
            <a:r>
              <a:rPr lang="en-US" sz="1800" b="1" dirty="0">
                <a:latin typeface="Open Sans" pitchFamily="34" charset="0"/>
                <a:ea typeface="Open Sans" pitchFamily="34" charset="0"/>
                <a:cs typeface="Open Sans" pitchFamily="34" charset="0"/>
              </a:rPr>
              <a:t>Slope</a:t>
            </a:r>
          </a:p>
        </p:txBody>
      </p:sp>
      <p:cxnSp>
        <p:nvCxnSpPr>
          <p:cNvPr id="9" name="Straight Arrow Connector 8"/>
          <p:cNvCxnSpPr>
            <a:stCxn id="7" idx="3"/>
          </p:cNvCxnSpPr>
          <p:nvPr/>
        </p:nvCxnSpPr>
        <p:spPr>
          <a:xfrm flipV="1">
            <a:off x="1011688" y="2897857"/>
            <a:ext cx="1862141" cy="119821"/>
          </a:xfrm>
          <a:prstGeom prst="straightConnector1">
            <a:avLst/>
          </a:prstGeom>
          <a:ln w="44450">
            <a:tailEnd type="triangle" w="med" len="med"/>
          </a:ln>
        </p:spPr>
        <p:style>
          <a:lnRef idx="1">
            <a:schemeClr val="accent1"/>
          </a:lnRef>
          <a:fillRef idx="0">
            <a:schemeClr val="accent1"/>
          </a:fillRef>
          <a:effectRef idx="0">
            <a:schemeClr val="accent1"/>
          </a:effectRef>
          <a:fontRef idx="minor">
            <a:schemeClr val="tx1"/>
          </a:fontRef>
        </p:style>
      </p:cxnSp>
      <p:sp>
        <p:nvSpPr>
          <p:cNvPr id="12" name="Text Placeholder 2"/>
          <p:cNvSpPr>
            <a:spLocks noGrp="1"/>
          </p:cNvSpPr>
          <p:nvPr>
            <p:ph type="body" idx="1"/>
          </p:nvPr>
        </p:nvSpPr>
        <p:spPr>
          <a:xfrm>
            <a:off x="311700" y="4577805"/>
            <a:ext cx="8520600" cy="1852766"/>
          </a:xfrm>
        </p:spPr>
        <p:txBody>
          <a:bodyPr/>
          <a:lstStyle/>
          <a:p>
            <a:r>
              <a:rPr lang="en-US" sz="2000" b="1" dirty="0">
                <a:solidFill>
                  <a:srgbClr val="000000"/>
                </a:solidFill>
              </a:rPr>
              <a:t>Since our independent variable is the temperature normal (in °C) and our dependent variable is day of year (in days), the units of our slope are days/°C</a:t>
            </a:r>
          </a:p>
          <a:p>
            <a:r>
              <a:rPr lang="en-US" sz="2000" b="1" dirty="0">
                <a:solidFill>
                  <a:srgbClr val="000000"/>
                </a:solidFill>
              </a:rPr>
              <a:t>Plants flower 7.97 days </a:t>
            </a:r>
            <a:r>
              <a:rPr lang="en-US" sz="2000" b="1" i="1" dirty="0">
                <a:solidFill>
                  <a:srgbClr val="000000"/>
                </a:solidFill>
              </a:rPr>
              <a:t>earlier</a:t>
            </a:r>
            <a:r>
              <a:rPr lang="en-US" sz="2000" b="1" dirty="0">
                <a:solidFill>
                  <a:srgbClr val="000000"/>
                </a:solidFill>
              </a:rPr>
              <a:t> per 1°C increase in normal spring temperature</a:t>
            </a:r>
          </a:p>
        </p:txBody>
      </p:sp>
      <p:sp>
        <p:nvSpPr>
          <p:cNvPr id="6" name="TextBox 5">
            <a:extLst>
              <a:ext uri="{FF2B5EF4-FFF2-40B4-BE49-F238E27FC236}">
                <a16:creationId xmlns:a16="http://schemas.microsoft.com/office/drawing/2014/main" id="{533DF38D-66C3-490A-955D-2A9F36C2C07A}"/>
              </a:ext>
            </a:extLst>
          </p:cNvPr>
          <p:cNvSpPr txBox="1"/>
          <p:nvPr/>
        </p:nvSpPr>
        <p:spPr>
          <a:xfrm>
            <a:off x="0" y="6473952"/>
            <a:ext cx="2117887" cy="261610"/>
          </a:xfrm>
          <a:prstGeom prst="rect">
            <a:avLst/>
          </a:prstGeom>
          <a:noFill/>
        </p:spPr>
        <p:txBody>
          <a:bodyPr wrap="none" rtlCol="0">
            <a:spAutoFit/>
          </a:bodyPr>
          <a:lstStyle/>
          <a:p>
            <a:r>
              <a:rPr lang="en-US" sz="1100" dirty="0">
                <a:latin typeface="Open Sans" panose="020B0604020202020204" charset="0"/>
                <a:ea typeface="Open Sans" panose="020B0604020202020204" charset="0"/>
                <a:cs typeface="Open Sans" panose="020B0604020202020204" charset="0"/>
              </a:rPr>
              <a:t>6. Data cleaning and analyses</a:t>
            </a:r>
          </a:p>
        </p:txBody>
      </p:sp>
    </p:spTree>
    <p:extLst>
      <p:ext uri="{BB962C8B-B14F-4D97-AF65-F5344CB8AC3E}">
        <p14:creationId xmlns:p14="http://schemas.microsoft.com/office/powerpoint/2010/main" val="29609056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7EF24-8B63-409D-9DE2-743EE8A898AD}"/>
              </a:ext>
            </a:extLst>
          </p:cNvPr>
          <p:cNvSpPr>
            <a:spLocks noGrp="1"/>
          </p:cNvSpPr>
          <p:nvPr>
            <p:ph type="title"/>
          </p:nvPr>
        </p:nvSpPr>
        <p:spPr/>
        <p:txBody>
          <a:bodyPr/>
          <a:lstStyle/>
          <a:p>
            <a:r>
              <a:rPr lang="en-US" dirty="0"/>
              <a:t>Phenological events</a:t>
            </a:r>
          </a:p>
        </p:txBody>
      </p:sp>
      <p:sp>
        <p:nvSpPr>
          <p:cNvPr id="3" name="Text Placeholder 2">
            <a:extLst>
              <a:ext uri="{FF2B5EF4-FFF2-40B4-BE49-F238E27FC236}">
                <a16:creationId xmlns:a16="http://schemas.microsoft.com/office/drawing/2014/main" id="{54FCD3EB-48F2-469D-A063-700193DDCFD2}"/>
              </a:ext>
            </a:extLst>
          </p:cNvPr>
          <p:cNvSpPr>
            <a:spLocks noGrp="1"/>
          </p:cNvSpPr>
          <p:nvPr>
            <p:ph type="body" idx="1"/>
          </p:nvPr>
        </p:nvSpPr>
        <p:spPr/>
        <p:txBody>
          <a:bodyPr/>
          <a:lstStyle/>
          <a:p>
            <a:pPr marL="114300" indent="0">
              <a:buNone/>
            </a:pPr>
            <a:r>
              <a:rPr lang="en-US" b="1" dirty="0">
                <a:solidFill>
                  <a:srgbClr val="000000"/>
                </a:solidFill>
              </a:rPr>
              <a:t>Life cycle events for which the timing can be recorded on an individual plant include:</a:t>
            </a:r>
          </a:p>
          <a:p>
            <a:pPr marL="914400"/>
            <a:r>
              <a:rPr lang="en-US" b="1" dirty="0">
                <a:solidFill>
                  <a:srgbClr val="000000"/>
                </a:solidFill>
              </a:rPr>
              <a:t>germination of seeds</a:t>
            </a:r>
          </a:p>
          <a:p>
            <a:pPr marL="914400"/>
            <a:r>
              <a:rPr lang="en-US" b="1" dirty="0">
                <a:solidFill>
                  <a:srgbClr val="000000"/>
                </a:solidFill>
              </a:rPr>
              <a:t>appearance of flower buds (from which the season’s first flowers will appear)</a:t>
            </a:r>
          </a:p>
          <a:p>
            <a:pPr marL="914400"/>
            <a:r>
              <a:rPr lang="en-US" b="1" dirty="0">
                <a:solidFill>
                  <a:srgbClr val="000000"/>
                </a:solidFill>
              </a:rPr>
              <a:t>opening of flowers</a:t>
            </a:r>
          </a:p>
          <a:p>
            <a:pPr marL="914400"/>
            <a:r>
              <a:rPr lang="en-US" b="1" dirty="0">
                <a:solidFill>
                  <a:srgbClr val="000000"/>
                </a:solidFill>
              </a:rPr>
              <a:t>appearance of vegetative buds (from which the season’s first leaves will emerge)</a:t>
            </a:r>
          </a:p>
          <a:p>
            <a:pPr marL="914400"/>
            <a:r>
              <a:rPr lang="en-US" b="1" dirty="0">
                <a:solidFill>
                  <a:srgbClr val="000000"/>
                </a:solidFill>
              </a:rPr>
              <a:t>fruit maturity (when ripe fruits are ready to be eaten by fruit dispersers)</a:t>
            </a:r>
          </a:p>
          <a:p>
            <a:pPr marL="914400"/>
            <a:r>
              <a:rPr lang="en-US" b="1" dirty="0">
                <a:solidFill>
                  <a:srgbClr val="000000"/>
                </a:solidFill>
              </a:rPr>
              <a:t>seed dispersal (when fruits that are not eaten by animals split open or are wind-dispersed)</a:t>
            </a:r>
          </a:p>
          <a:p>
            <a:pPr marL="914400"/>
            <a:r>
              <a:rPr lang="en-US" b="1" dirty="0">
                <a:solidFill>
                  <a:srgbClr val="000000"/>
                </a:solidFill>
              </a:rPr>
              <a:t>leaf fall (deciduous plants)</a:t>
            </a:r>
          </a:p>
        </p:txBody>
      </p:sp>
      <p:sp>
        <p:nvSpPr>
          <p:cNvPr id="4" name="TextBox 3">
            <a:extLst>
              <a:ext uri="{FF2B5EF4-FFF2-40B4-BE49-F238E27FC236}">
                <a16:creationId xmlns:a16="http://schemas.microsoft.com/office/drawing/2014/main" id="{496B1417-1C69-40DE-883A-E610FE0F6269}"/>
              </a:ext>
            </a:extLst>
          </p:cNvPr>
          <p:cNvSpPr txBox="1"/>
          <p:nvPr/>
        </p:nvSpPr>
        <p:spPr>
          <a:xfrm>
            <a:off x="0" y="6473952"/>
            <a:ext cx="1128835" cy="261610"/>
          </a:xfrm>
          <a:prstGeom prst="rect">
            <a:avLst/>
          </a:prstGeom>
          <a:noFill/>
        </p:spPr>
        <p:txBody>
          <a:bodyPr wrap="none" rtlCol="0">
            <a:spAutoFit/>
          </a:bodyPr>
          <a:lstStyle/>
          <a:p>
            <a:r>
              <a:rPr lang="en-US" sz="1100" dirty="0">
                <a:latin typeface="Open Sans" panose="020B0604020202020204" charset="0"/>
                <a:ea typeface="Open Sans" panose="020B0604020202020204" charset="0"/>
                <a:cs typeface="Open Sans" panose="020B0604020202020204" charset="0"/>
              </a:rPr>
              <a:t>2. Background</a:t>
            </a:r>
          </a:p>
        </p:txBody>
      </p:sp>
    </p:spTree>
    <p:extLst>
      <p:ext uri="{BB962C8B-B14F-4D97-AF65-F5344CB8AC3E}">
        <p14:creationId xmlns:p14="http://schemas.microsoft.com/office/powerpoint/2010/main" val="180263044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2"/>
          <p:cNvSpPr>
            <a:spLocks noGrp="1"/>
          </p:cNvSpPr>
          <p:nvPr>
            <p:ph type="body" idx="1"/>
          </p:nvPr>
        </p:nvSpPr>
        <p:spPr>
          <a:xfrm>
            <a:off x="0" y="4357252"/>
            <a:ext cx="8907849" cy="1727201"/>
          </a:xfrm>
        </p:spPr>
        <p:txBody>
          <a:bodyPr/>
          <a:lstStyle/>
          <a:p>
            <a:r>
              <a:rPr lang="en-US" sz="2000" b="1" dirty="0">
                <a:solidFill>
                  <a:srgbClr val="000000"/>
                </a:solidFill>
              </a:rPr>
              <a:t>P-value: probability that the relationship indicated by the model is due to random chance</a:t>
            </a:r>
          </a:p>
          <a:p>
            <a:pPr lvl="1">
              <a:spcBef>
                <a:spcPts val="0"/>
              </a:spcBef>
            </a:pPr>
            <a:r>
              <a:rPr lang="en-US" sz="1800" b="1" dirty="0">
                <a:solidFill>
                  <a:srgbClr val="000000"/>
                </a:solidFill>
              </a:rPr>
              <a:t>High p-value (usually </a:t>
            </a:r>
            <a:r>
              <a:rPr lang="en-US" sz="1800" b="1" u="sng" dirty="0">
                <a:solidFill>
                  <a:srgbClr val="000000"/>
                </a:solidFill>
              </a:rPr>
              <a:t>&gt;</a:t>
            </a:r>
            <a:r>
              <a:rPr lang="en-US" sz="1800" b="1" dirty="0">
                <a:solidFill>
                  <a:srgbClr val="000000"/>
                </a:solidFill>
              </a:rPr>
              <a:t> 0.05): relationship not supported (slope = 0)</a:t>
            </a:r>
          </a:p>
          <a:p>
            <a:pPr lvl="1">
              <a:spcBef>
                <a:spcPts val="0"/>
              </a:spcBef>
            </a:pPr>
            <a:r>
              <a:rPr lang="en-US" sz="1800" b="1" dirty="0">
                <a:solidFill>
                  <a:srgbClr val="000000"/>
                </a:solidFill>
              </a:rPr>
              <a:t>Low p-value (usually &lt; 0.05): relationship supported (slope ≠ 0)</a:t>
            </a:r>
          </a:p>
        </p:txBody>
      </p:sp>
      <p:sp>
        <p:nvSpPr>
          <p:cNvPr id="7" name="TextBox 6">
            <a:extLst>
              <a:ext uri="{FF2B5EF4-FFF2-40B4-BE49-F238E27FC236}">
                <a16:creationId xmlns:a16="http://schemas.microsoft.com/office/drawing/2014/main" id="{D005CA31-BEA2-423D-8E7B-92D7F5F97512}"/>
              </a:ext>
            </a:extLst>
          </p:cNvPr>
          <p:cNvSpPr txBox="1"/>
          <p:nvPr/>
        </p:nvSpPr>
        <p:spPr>
          <a:xfrm>
            <a:off x="0" y="6473952"/>
            <a:ext cx="2117887" cy="261610"/>
          </a:xfrm>
          <a:prstGeom prst="rect">
            <a:avLst/>
          </a:prstGeom>
          <a:noFill/>
        </p:spPr>
        <p:txBody>
          <a:bodyPr wrap="none" rtlCol="0">
            <a:spAutoFit/>
          </a:bodyPr>
          <a:lstStyle/>
          <a:p>
            <a:r>
              <a:rPr lang="en-US" sz="1100" dirty="0">
                <a:latin typeface="Open Sans" panose="020B0604020202020204" charset="0"/>
                <a:ea typeface="Open Sans" panose="020B0604020202020204" charset="0"/>
                <a:cs typeface="Open Sans" panose="020B0604020202020204" charset="0"/>
              </a:rPr>
              <a:t>6. Data cleaning and analyses</a:t>
            </a:r>
          </a:p>
        </p:txBody>
      </p:sp>
      <p:pic>
        <p:nvPicPr>
          <p:cNvPr id="9" name="Picture 8">
            <a:extLst>
              <a:ext uri="{FF2B5EF4-FFF2-40B4-BE49-F238E27FC236}">
                <a16:creationId xmlns:a16="http://schemas.microsoft.com/office/drawing/2014/main" id="{0B3DC62E-3441-4359-9EDA-F1B326CB04A5}"/>
              </a:ext>
            </a:extLst>
          </p:cNvPr>
          <p:cNvPicPr>
            <a:picLocks noChangeAspect="1"/>
          </p:cNvPicPr>
          <p:nvPr/>
        </p:nvPicPr>
        <p:blipFill>
          <a:blip r:embed="rId3"/>
          <a:stretch>
            <a:fillRect/>
          </a:stretch>
        </p:blipFill>
        <p:spPr>
          <a:xfrm>
            <a:off x="1266825" y="826669"/>
            <a:ext cx="6610350" cy="3629025"/>
          </a:xfrm>
          <a:prstGeom prst="rect">
            <a:avLst/>
          </a:prstGeom>
        </p:spPr>
      </p:pic>
      <p:sp>
        <p:nvSpPr>
          <p:cNvPr id="6" name="TextBox 5"/>
          <p:cNvSpPr txBox="1"/>
          <p:nvPr/>
        </p:nvSpPr>
        <p:spPr>
          <a:xfrm>
            <a:off x="7830886" y="2336972"/>
            <a:ext cx="1076963" cy="369332"/>
          </a:xfrm>
          <a:prstGeom prst="rect">
            <a:avLst/>
          </a:prstGeom>
          <a:noFill/>
        </p:spPr>
        <p:txBody>
          <a:bodyPr wrap="square" rtlCol="0">
            <a:spAutoFit/>
          </a:bodyPr>
          <a:lstStyle/>
          <a:p>
            <a:r>
              <a:rPr lang="en-US" sz="1800" b="1" dirty="0">
                <a:latin typeface="Open Sans" pitchFamily="34" charset="0"/>
                <a:ea typeface="Open Sans" pitchFamily="34" charset="0"/>
                <a:cs typeface="Open Sans" pitchFamily="34" charset="0"/>
              </a:rPr>
              <a:t>P-value</a:t>
            </a:r>
          </a:p>
        </p:txBody>
      </p:sp>
      <p:cxnSp>
        <p:nvCxnSpPr>
          <p:cNvPr id="8" name="Straight Arrow Connector 7"/>
          <p:cNvCxnSpPr/>
          <p:nvPr/>
        </p:nvCxnSpPr>
        <p:spPr>
          <a:xfrm flipH="1">
            <a:off x="6850743" y="2521638"/>
            <a:ext cx="970854" cy="376200"/>
          </a:xfrm>
          <a:prstGeom prst="straightConnector1">
            <a:avLst/>
          </a:prstGeom>
          <a:ln w="44450">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973741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2"/>
          <p:cNvSpPr>
            <a:spLocks noGrp="1"/>
          </p:cNvSpPr>
          <p:nvPr>
            <p:ph type="body" idx="1"/>
          </p:nvPr>
        </p:nvSpPr>
        <p:spPr>
          <a:xfrm>
            <a:off x="0" y="4357252"/>
            <a:ext cx="8907849" cy="2158380"/>
          </a:xfrm>
        </p:spPr>
        <p:txBody>
          <a:bodyPr/>
          <a:lstStyle/>
          <a:p>
            <a:r>
              <a:rPr lang="en-US" sz="2000" b="1" dirty="0">
                <a:solidFill>
                  <a:srgbClr val="000000"/>
                </a:solidFill>
              </a:rPr>
              <a:t>P-value: probability that the relationship indicated by the model is due to random chance</a:t>
            </a:r>
          </a:p>
          <a:p>
            <a:pPr lvl="1">
              <a:spcBef>
                <a:spcPts val="0"/>
              </a:spcBef>
            </a:pPr>
            <a:r>
              <a:rPr lang="en-US" sz="1800" b="1" dirty="0">
                <a:solidFill>
                  <a:srgbClr val="000000"/>
                </a:solidFill>
              </a:rPr>
              <a:t>High p-value (usually </a:t>
            </a:r>
            <a:r>
              <a:rPr lang="en-US" sz="1800" b="1" u="sng" dirty="0">
                <a:solidFill>
                  <a:srgbClr val="000000"/>
                </a:solidFill>
              </a:rPr>
              <a:t>&gt;</a:t>
            </a:r>
            <a:r>
              <a:rPr lang="en-US" sz="1800" b="1" dirty="0">
                <a:solidFill>
                  <a:srgbClr val="000000"/>
                </a:solidFill>
              </a:rPr>
              <a:t> 0.05): The observed relationship does not differ significantly from what could be expected by chance</a:t>
            </a:r>
          </a:p>
          <a:p>
            <a:pPr lvl="1">
              <a:spcBef>
                <a:spcPts val="0"/>
              </a:spcBef>
            </a:pPr>
            <a:r>
              <a:rPr lang="en-US" sz="1800" b="1" dirty="0">
                <a:solidFill>
                  <a:srgbClr val="000000"/>
                </a:solidFill>
              </a:rPr>
              <a:t>Low p-value (usually &lt; 0.05): The observed relationship differs significantly from what could be expected by chance (slope ≠ 0)</a:t>
            </a:r>
          </a:p>
        </p:txBody>
      </p:sp>
      <p:sp>
        <p:nvSpPr>
          <p:cNvPr id="7" name="TextBox 6">
            <a:extLst>
              <a:ext uri="{FF2B5EF4-FFF2-40B4-BE49-F238E27FC236}">
                <a16:creationId xmlns:a16="http://schemas.microsoft.com/office/drawing/2014/main" id="{52AE8AE6-BDA3-4AE3-905F-82F6EC8F87B7}"/>
              </a:ext>
            </a:extLst>
          </p:cNvPr>
          <p:cNvSpPr txBox="1"/>
          <p:nvPr/>
        </p:nvSpPr>
        <p:spPr>
          <a:xfrm>
            <a:off x="0" y="6473952"/>
            <a:ext cx="2117887" cy="261610"/>
          </a:xfrm>
          <a:prstGeom prst="rect">
            <a:avLst/>
          </a:prstGeom>
          <a:noFill/>
        </p:spPr>
        <p:txBody>
          <a:bodyPr wrap="none" rtlCol="0">
            <a:spAutoFit/>
          </a:bodyPr>
          <a:lstStyle/>
          <a:p>
            <a:r>
              <a:rPr lang="en-US" sz="1100" dirty="0">
                <a:latin typeface="Open Sans" panose="020B0604020202020204" charset="0"/>
                <a:ea typeface="Open Sans" panose="020B0604020202020204" charset="0"/>
                <a:cs typeface="Open Sans" panose="020B0604020202020204" charset="0"/>
              </a:rPr>
              <a:t>6. Data cleaning and analyses</a:t>
            </a:r>
          </a:p>
        </p:txBody>
      </p:sp>
      <p:pic>
        <p:nvPicPr>
          <p:cNvPr id="9" name="Picture 8">
            <a:extLst>
              <a:ext uri="{FF2B5EF4-FFF2-40B4-BE49-F238E27FC236}">
                <a16:creationId xmlns:a16="http://schemas.microsoft.com/office/drawing/2014/main" id="{3DC2321E-0083-4F5C-91D8-E3846DCA1CE6}"/>
              </a:ext>
            </a:extLst>
          </p:cNvPr>
          <p:cNvPicPr>
            <a:picLocks noChangeAspect="1"/>
          </p:cNvPicPr>
          <p:nvPr/>
        </p:nvPicPr>
        <p:blipFill>
          <a:blip r:embed="rId3"/>
          <a:stretch>
            <a:fillRect/>
          </a:stretch>
        </p:blipFill>
        <p:spPr>
          <a:xfrm>
            <a:off x="1266825" y="826669"/>
            <a:ext cx="6610350" cy="3629025"/>
          </a:xfrm>
          <a:prstGeom prst="rect">
            <a:avLst/>
          </a:prstGeom>
        </p:spPr>
      </p:pic>
      <p:sp>
        <p:nvSpPr>
          <p:cNvPr id="6" name="TextBox 5"/>
          <p:cNvSpPr txBox="1"/>
          <p:nvPr/>
        </p:nvSpPr>
        <p:spPr>
          <a:xfrm>
            <a:off x="7830886" y="2336972"/>
            <a:ext cx="1076963" cy="369332"/>
          </a:xfrm>
          <a:prstGeom prst="rect">
            <a:avLst/>
          </a:prstGeom>
          <a:noFill/>
        </p:spPr>
        <p:txBody>
          <a:bodyPr wrap="square" rtlCol="0">
            <a:spAutoFit/>
          </a:bodyPr>
          <a:lstStyle/>
          <a:p>
            <a:r>
              <a:rPr lang="en-US" sz="1800" b="1" dirty="0">
                <a:latin typeface="Open Sans" pitchFamily="34" charset="0"/>
                <a:ea typeface="Open Sans" pitchFamily="34" charset="0"/>
                <a:cs typeface="Open Sans" pitchFamily="34" charset="0"/>
              </a:rPr>
              <a:t>P-value</a:t>
            </a:r>
          </a:p>
        </p:txBody>
      </p:sp>
      <p:cxnSp>
        <p:nvCxnSpPr>
          <p:cNvPr id="8" name="Straight Arrow Connector 7"/>
          <p:cNvCxnSpPr/>
          <p:nvPr/>
        </p:nvCxnSpPr>
        <p:spPr>
          <a:xfrm flipH="1">
            <a:off x="6850743" y="2521638"/>
            <a:ext cx="970854" cy="376200"/>
          </a:xfrm>
          <a:prstGeom prst="straightConnector1">
            <a:avLst/>
          </a:prstGeom>
          <a:ln w="44450">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303977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480B883-150C-4AB3-AADC-C6FF27157F94}"/>
              </a:ext>
            </a:extLst>
          </p:cNvPr>
          <p:cNvSpPr>
            <a:spLocks noGrp="1"/>
          </p:cNvSpPr>
          <p:nvPr>
            <p:ph type="title"/>
          </p:nvPr>
        </p:nvSpPr>
        <p:spPr/>
        <p:txBody>
          <a:bodyPr/>
          <a:lstStyle/>
          <a:p>
            <a:r>
              <a:rPr lang="en-US" dirty="0"/>
              <a:t>What did you find?</a:t>
            </a:r>
          </a:p>
        </p:txBody>
      </p:sp>
      <p:sp>
        <p:nvSpPr>
          <p:cNvPr id="5" name="Subtitle 4">
            <a:extLst>
              <a:ext uri="{FF2B5EF4-FFF2-40B4-BE49-F238E27FC236}">
                <a16:creationId xmlns:a16="http://schemas.microsoft.com/office/drawing/2014/main" id="{C70FB98A-D532-4DDD-9FC8-34A1E93345F1}"/>
              </a:ext>
            </a:extLst>
          </p:cNvPr>
          <p:cNvSpPr>
            <a:spLocks noGrp="1"/>
          </p:cNvSpPr>
          <p:nvPr>
            <p:ph type="subTitle" idx="1"/>
          </p:nvPr>
        </p:nvSpPr>
        <p:spPr/>
        <p:txBody>
          <a:bodyPr/>
          <a:lstStyle/>
          <a:p>
            <a:endParaRPr lang="en-US"/>
          </a:p>
        </p:txBody>
      </p:sp>
      <p:sp>
        <p:nvSpPr>
          <p:cNvPr id="6" name="Text Placeholder 5">
            <a:extLst>
              <a:ext uri="{FF2B5EF4-FFF2-40B4-BE49-F238E27FC236}">
                <a16:creationId xmlns:a16="http://schemas.microsoft.com/office/drawing/2014/main" id="{36B8958B-579C-4A74-8C58-89BDFFF327AE}"/>
              </a:ext>
            </a:extLst>
          </p:cNvPr>
          <p:cNvSpPr>
            <a:spLocks noGrp="1"/>
          </p:cNvSpPr>
          <p:nvPr>
            <p:ph type="body" idx="2"/>
          </p:nvPr>
        </p:nvSpPr>
        <p:spPr/>
        <p:txBody>
          <a:bodyPr/>
          <a:lstStyle/>
          <a:p>
            <a:r>
              <a:rPr lang="en-US" dirty="0"/>
              <a:t>Summarize your results in words and with a couple of figures on a slide</a:t>
            </a:r>
          </a:p>
          <a:p>
            <a:r>
              <a:rPr lang="en-US" dirty="0"/>
              <a:t>Share with the group!</a:t>
            </a:r>
          </a:p>
        </p:txBody>
      </p:sp>
      <p:sp>
        <p:nvSpPr>
          <p:cNvPr id="7" name="TextBox 6">
            <a:extLst>
              <a:ext uri="{FF2B5EF4-FFF2-40B4-BE49-F238E27FC236}">
                <a16:creationId xmlns:a16="http://schemas.microsoft.com/office/drawing/2014/main" id="{C06FD99E-AA37-4D2A-AF5B-94F8E9E60F7D}"/>
              </a:ext>
            </a:extLst>
          </p:cNvPr>
          <p:cNvSpPr txBox="1"/>
          <p:nvPr/>
        </p:nvSpPr>
        <p:spPr>
          <a:xfrm>
            <a:off x="0" y="6473952"/>
            <a:ext cx="1826141" cy="261610"/>
          </a:xfrm>
          <a:prstGeom prst="rect">
            <a:avLst/>
          </a:prstGeom>
          <a:noFill/>
        </p:spPr>
        <p:txBody>
          <a:bodyPr wrap="none" rtlCol="0">
            <a:spAutoFit/>
          </a:bodyPr>
          <a:lstStyle/>
          <a:p>
            <a:r>
              <a:rPr lang="en-US" sz="1100" dirty="0">
                <a:latin typeface="Open Sans" panose="020B0604020202020204" charset="0"/>
                <a:ea typeface="Open Sans" panose="020B0604020202020204" charset="0"/>
                <a:cs typeface="Open Sans" panose="020B0604020202020204" charset="0"/>
              </a:rPr>
              <a:t>7. Presentation of results</a:t>
            </a:r>
          </a:p>
        </p:txBody>
      </p:sp>
    </p:spTree>
    <p:extLst>
      <p:ext uri="{BB962C8B-B14F-4D97-AF65-F5344CB8AC3E}">
        <p14:creationId xmlns:p14="http://schemas.microsoft.com/office/powerpoint/2010/main" val="38754823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DBB9DF-8D6E-4722-BA51-A5E2DD3C7B79}"/>
              </a:ext>
            </a:extLst>
          </p:cNvPr>
          <p:cNvSpPr>
            <a:spLocks noGrp="1"/>
          </p:cNvSpPr>
          <p:nvPr>
            <p:ph type="title"/>
          </p:nvPr>
        </p:nvSpPr>
        <p:spPr/>
        <p:txBody>
          <a:bodyPr/>
          <a:lstStyle/>
          <a:p>
            <a:r>
              <a:rPr lang="en-US" dirty="0"/>
              <a:t>Why are phenological events important?</a:t>
            </a:r>
          </a:p>
        </p:txBody>
      </p:sp>
      <p:sp>
        <p:nvSpPr>
          <p:cNvPr id="3" name="Text Placeholder 2">
            <a:extLst>
              <a:ext uri="{FF2B5EF4-FFF2-40B4-BE49-F238E27FC236}">
                <a16:creationId xmlns:a16="http://schemas.microsoft.com/office/drawing/2014/main" id="{7E955423-8114-47BD-90B5-5C45FFFB449D}"/>
              </a:ext>
            </a:extLst>
          </p:cNvPr>
          <p:cNvSpPr>
            <a:spLocks noGrp="1"/>
          </p:cNvSpPr>
          <p:nvPr>
            <p:ph type="body" idx="1"/>
          </p:nvPr>
        </p:nvSpPr>
        <p:spPr/>
        <p:txBody>
          <a:bodyPr/>
          <a:lstStyle/>
          <a:p>
            <a:r>
              <a:rPr lang="en-US" b="1" dirty="0">
                <a:solidFill>
                  <a:srgbClr val="000000"/>
                </a:solidFill>
              </a:rPr>
              <a:t>The phenological timing of one species can affect many other species.</a:t>
            </a:r>
          </a:p>
          <a:p>
            <a:pPr lvl="1">
              <a:spcBef>
                <a:spcPts val="600"/>
              </a:spcBef>
            </a:pPr>
            <a:r>
              <a:rPr lang="en-US" b="1" dirty="0">
                <a:solidFill>
                  <a:srgbClr val="000000"/>
                </a:solidFill>
              </a:rPr>
              <a:t>Pollinators rely on flowering being available when they emerge.</a:t>
            </a:r>
          </a:p>
          <a:p>
            <a:pPr lvl="1">
              <a:spcBef>
                <a:spcPts val="600"/>
              </a:spcBef>
            </a:pPr>
            <a:r>
              <a:rPr lang="en-US" b="1" dirty="0">
                <a:solidFill>
                  <a:srgbClr val="000000"/>
                </a:solidFill>
              </a:rPr>
              <a:t>The timing of fruiting may affect creatures that depend on fruit availability, such as migratory birds or animals preparing for hibernation.</a:t>
            </a:r>
          </a:p>
          <a:p>
            <a:pPr lvl="1">
              <a:spcBef>
                <a:spcPts val="600"/>
              </a:spcBef>
            </a:pPr>
            <a:r>
              <a:rPr lang="en-US" b="1" dirty="0">
                <a:solidFill>
                  <a:srgbClr val="000000"/>
                </a:solidFill>
              </a:rPr>
              <a:t>The timing of budding or flowering may or may not synch up with emergence of herbivores, pests, or diseases.</a:t>
            </a:r>
          </a:p>
        </p:txBody>
      </p:sp>
      <p:sp>
        <p:nvSpPr>
          <p:cNvPr id="4" name="TextBox 3">
            <a:extLst>
              <a:ext uri="{FF2B5EF4-FFF2-40B4-BE49-F238E27FC236}">
                <a16:creationId xmlns:a16="http://schemas.microsoft.com/office/drawing/2014/main" id="{C80609F1-B4FC-4D68-8B3C-B2CFB466BDA3}"/>
              </a:ext>
            </a:extLst>
          </p:cNvPr>
          <p:cNvSpPr txBox="1"/>
          <p:nvPr/>
        </p:nvSpPr>
        <p:spPr>
          <a:xfrm>
            <a:off x="0" y="6473952"/>
            <a:ext cx="1128835" cy="261610"/>
          </a:xfrm>
          <a:prstGeom prst="rect">
            <a:avLst/>
          </a:prstGeom>
          <a:noFill/>
        </p:spPr>
        <p:txBody>
          <a:bodyPr wrap="none" rtlCol="0">
            <a:spAutoFit/>
          </a:bodyPr>
          <a:lstStyle/>
          <a:p>
            <a:r>
              <a:rPr lang="en-US" sz="1100" dirty="0">
                <a:latin typeface="Open Sans" panose="020B0604020202020204" charset="0"/>
                <a:ea typeface="Open Sans" panose="020B0604020202020204" charset="0"/>
                <a:cs typeface="Open Sans" panose="020B0604020202020204" charset="0"/>
              </a:rPr>
              <a:t>2. Background</a:t>
            </a:r>
          </a:p>
        </p:txBody>
      </p:sp>
    </p:spTree>
    <p:extLst>
      <p:ext uri="{BB962C8B-B14F-4D97-AF65-F5344CB8AC3E}">
        <p14:creationId xmlns:p14="http://schemas.microsoft.com/office/powerpoint/2010/main" val="24745352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DBB9DF-8D6E-4722-BA51-A5E2DD3C7B79}"/>
              </a:ext>
            </a:extLst>
          </p:cNvPr>
          <p:cNvSpPr>
            <a:spLocks noGrp="1"/>
          </p:cNvSpPr>
          <p:nvPr>
            <p:ph type="title"/>
          </p:nvPr>
        </p:nvSpPr>
        <p:spPr/>
        <p:txBody>
          <a:bodyPr/>
          <a:lstStyle/>
          <a:p>
            <a:r>
              <a:rPr lang="en-US" dirty="0"/>
              <a:t>Why are phenological events important?</a:t>
            </a:r>
          </a:p>
        </p:txBody>
      </p:sp>
      <p:sp>
        <p:nvSpPr>
          <p:cNvPr id="3" name="Text Placeholder 2">
            <a:extLst>
              <a:ext uri="{FF2B5EF4-FFF2-40B4-BE49-F238E27FC236}">
                <a16:creationId xmlns:a16="http://schemas.microsoft.com/office/drawing/2014/main" id="{7E955423-8114-47BD-90B5-5C45FFFB449D}"/>
              </a:ext>
            </a:extLst>
          </p:cNvPr>
          <p:cNvSpPr>
            <a:spLocks noGrp="1"/>
          </p:cNvSpPr>
          <p:nvPr>
            <p:ph type="body" idx="1"/>
          </p:nvPr>
        </p:nvSpPr>
        <p:spPr/>
        <p:txBody>
          <a:bodyPr/>
          <a:lstStyle/>
          <a:p>
            <a:r>
              <a:rPr lang="en-US" b="1" dirty="0">
                <a:solidFill>
                  <a:srgbClr val="000000"/>
                </a:solidFill>
              </a:rPr>
              <a:t>The phenological timing of one species can affect many other species.</a:t>
            </a:r>
          </a:p>
          <a:p>
            <a:pPr lvl="1">
              <a:spcBef>
                <a:spcPts val="600"/>
              </a:spcBef>
            </a:pPr>
            <a:r>
              <a:rPr lang="en-US" b="1" dirty="0">
                <a:solidFill>
                  <a:srgbClr val="000000"/>
                </a:solidFill>
              </a:rPr>
              <a:t>Pollinators rely on flowering being available when they emerge.</a:t>
            </a:r>
          </a:p>
          <a:p>
            <a:pPr lvl="1">
              <a:spcBef>
                <a:spcPts val="600"/>
              </a:spcBef>
            </a:pPr>
            <a:r>
              <a:rPr lang="en-US" b="1" dirty="0">
                <a:solidFill>
                  <a:srgbClr val="000000"/>
                </a:solidFill>
              </a:rPr>
              <a:t>The timing of fruiting may affect creatures that depend on fruit availability, such as migratory birds or animals preparing for hibernation.</a:t>
            </a:r>
          </a:p>
          <a:p>
            <a:pPr lvl="1">
              <a:spcBef>
                <a:spcPts val="600"/>
              </a:spcBef>
            </a:pPr>
            <a:r>
              <a:rPr lang="en-US" b="1" dirty="0">
                <a:solidFill>
                  <a:srgbClr val="000000"/>
                </a:solidFill>
              </a:rPr>
              <a:t>The timing of budding or flowering may or may not synch up with emergence of herbivores, pests, or diseases.</a:t>
            </a:r>
          </a:p>
          <a:p>
            <a:r>
              <a:rPr lang="en-US" b="1" dirty="0">
                <a:solidFill>
                  <a:srgbClr val="000000"/>
                </a:solidFill>
              </a:rPr>
              <a:t>Phenological timing can determine an individual plant’s fitness</a:t>
            </a:r>
          </a:p>
          <a:p>
            <a:pPr lvl="1">
              <a:spcBef>
                <a:spcPts val="600"/>
              </a:spcBef>
            </a:pPr>
            <a:r>
              <a:rPr lang="en-US" b="1" dirty="0">
                <a:solidFill>
                  <a:srgbClr val="000000"/>
                </a:solidFill>
              </a:rPr>
              <a:t>Some plants need to synch flowering time with favorable climatic conditions, such as wind or rainfall</a:t>
            </a:r>
          </a:p>
          <a:p>
            <a:pPr lvl="1">
              <a:spcBef>
                <a:spcPts val="600"/>
              </a:spcBef>
            </a:pPr>
            <a:r>
              <a:rPr lang="en-US" b="1" dirty="0">
                <a:solidFill>
                  <a:srgbClr val="000000"/>
                </a:solidFill>
              </a:rPr>
              <a:t>Animal-pollinated plants need pollinators to be available when they flower.</a:t>
            </a:r>
          </a:p>
          <a:p>
            <a:pPr lvl="1">
              <a:spcBef>
                <a:spcPts val="600"/>
              </a:spcBef>
            </a:pPr>
            <a:r>
              <a:rPr lang="en-US" b="1" dirty="0">
                <a:solidFill>
                  <a:srgbClr val="000000"/>
                </a:solidFill>
              </a:rPr>
              <a:t>Flowering too early might make the plant susceptible to frost, but flowering too late may make the plant susceptible to heat or drought conditions.</a:t>
            </a:r>
          </a:p>
        </p:txBody>
      </p:sp>
      <p:sp>
        <p:nvSpPr>
          <p:cNvPr id="4" name="TextBox 3">
            <a:extLst>
              <a:ext uri="{FF2B5EF4-FFF2-40B4-BE49-F238E27FC236}">
                <a16:creationId xmlns:a16="http://schemas.microsoft.com/office/drawing/2014/main" id="{ABE2088D-8993-45BA-A225-088C53AC87AE}"/>
              </a:ext>
            </a:extLst>
          </p:cNvPr>
          <p:cNvSpPr txBox="1"/>
          <p:nvPr/>
        </p:nvSpPr>
        <p:spPr>
          <a:xfrm>
            <a:off x="0" y="6473952"/>
            <a:ext cx="1128835" cy="261610"/>
          </a:xfrm>
          <a:prstGeom prst="rect">
            <a:avLst/>
          </a:prstGeom>
          <a:noFill/>
        </p:spPr>
        <p:txBody>
          <a:bodyPr wrap="none" rtlCol="0">
            <a:spAutoFit/>
          </a:bodyPr>
          <a:lstStyle/>
          <a:p>
            <a:r>
              <a:rPr lang="en-US" sz="1100" dirty="0">
                <a:latin typeface="Open Sans" panose="020B0604020202020204" charset="0"/>
                <a:ea typeface="Open Sans" panose="020B0604020202020204" charset="0"/>
                <a:cs typeface="Open Sans" panose="020B0604020202020204" charset="0"/>
              </a:rPr>
              <a:t>2. Background</a:t>
            </a:r>
          </a:p>
        </p:txBody>
      </p:sp>
    </p:spTree>
    <p:extLst>
      <p:ext uri="{BB962C8B-B14F-4D97-AF65-F5344CB8AC3E}">
        <p14:creationId xmlns:p14="http://schemas.microsoft.com/office/powerpoint/2010/main" val="13637905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pic>
        <p:nvPicPr>
          <p:cNvPr id="100" name="Google Shape;100;p18"/>
          <p:cNvPicPr preferRelativeResize="0"/>
          <p:nvPr/>
        </p:nvPicPr>
        <p:blipFill>
          <a:blip r:embed="rId3">
            <a:alphaModFix/>
          </a:blip>
          <a:stretch>
            <a:fillRect/>
          </a:stretch>
        </p:blipFill>
        <p:spPr>
          <a:xfrm>
            <a:off x="894975" y="1536567"/>
            <a:ext cx="3344420" cy="5016630"/>
          </a:xfrm>
          <a:prstGeom prst="rect">
            <a:avLst/>
          </a:prstGeom>
          <a:noFill/>
          <a:ln>
            <a:noFill/>
          </a:ln>
        </p:spPr>
      </p:pic>
      <p:pic>
        <p:nvPicPr>
          <p:cNvPr id="101" name="Google Shape;101;p18"/>
          <p:cNvPicPr preferRelativeResize="0"/>
          <p:nvPr/>
        </p:nvPicPr>
        <p:blipFill rotWithShape="1">
          <a:blip r:embed="rId4">
            <a:alphaModFix/>
          </a:blip>
          <a:srcRect l="4513" t="3993" r="1448"/>
          <a:stretch/>
        </p:blipFill>
        <p:spPr>
          <a:xfrm>
            <a:off x="4953000" y="1536575"/>
            <a:ext cx="3275840" cy="5016620"/>
          </a:xfrm>
          <a:prstGeom prst="rect">
            <a:avLst/>
          </a:prstGeom>
          <a:noFill/>
          <a:ln>
            <a:noFill/>
          </a:ln>
        </p:spPr>
      </p:pic>
      <p:sp>
        <p:nvSpPr>
          <p:cNvPr id="8" name="Title 1">
            <a:extLst>
              <a:ext uri="{FF2B5EF4-FFF2-40B4-BE49-F238E27FC236}">
                <a16:creationId xmlns:a16="http://schemas.microsoft.com/office/drawing/2014/main" id="{760270CF-9143-43F6-B0B1-8FE4E87294D4}"/>
              </a:ext>
            </a:extLst>
          </p:cNvPr>
          <p:cNvSpPr>
            <a:spLocks noGrp="1"/>
          </p:cNvSpPr>
          <p:nvPr>
            <p:ph type="title"/>
          </p:nvPr>
        </p:nvSpPr>
        <p:spPr>
          <a:xfrm>
            <a:off x="118872" y="393192"/>
            <a:ext cx="9144000" cy="1676400"/>
          </a:xfrm>
          <a:ln>
            <a:noFill/>
          </a:ln>
        </p:spPr>
        <p:txBody>
          <a:bodyPr/>
          <a:lstStyle/>
          <a:p>
            <a:r>
              <a:rPr lang="en-US" dirty="0"/>
              <a:t>Herbarium specimens</a:t>
            </a:r>
          </a:p>
        </p:txBody>
      </p:sp>
      <p:sp>
        <p:nvSpPr>
          <p:cNvPr id="9" name="TextBox 8">
            <a:extLst>
              <a:ext uri="{FF2B5EF4-FFF2-40B4-BE49-F238E27FC236}">
                <a16:creationId xmlns:a16="http://schemas.microsoft.com/office/drawing/2014/main" id="{17C0CE2F-9B45-4F7B-B3C8-8CD0229AEEBA}"/>
              </a:ext>
            </a:extLst>
          </p:cNvPr>
          <p:cNvSpPr txBox="1"/>
          <p:nvPr/>
        </p:nvSpPr>
        <p:spPr>
          <a:xfrm>
            <a:off x="0" y="6473952"/>
            <a:ext cx="1128835" cy="261610"/>
          </a:xfrm>
          <a:prstGeom prst="rect">
            <a:avLst/>
          </a:prstGeom>
          <a:noFill/>
        </p:spPr>
        <p:txBody>
          <a:bodyPr wrap="none" rtlCol="0">
            <a:spAutoFit/>
          </a:bodyPr>
          <a:lstStyle/>
          <a:p>
            <a:r>
              <a:rPr lang="en-US" sz="1100" dirty="0">
                <a:latin typeface="Open Sans" panose="020B0604020202020204" charset="0"/>
                <a:ea typeface="Open Sans" panose="020B0604020202020204" charset="0"/>
                <a:cs typeface="Open Sans" panose="020B0604020202020204" charset="0"/>
              </a:rPr>
              <a:t>2. Background</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872" y="393192"/>
            <a:ext cx="9144000" cy="1676400"/>
          </a:xfrm>
          <a:ln>
            <a:noFill/>
          </a:ln>
        </p:spPr>
        <p:txBody>
          <a:bodyPr/>
          <a:lstStyle/>
          <a:p>
            <a:r>
              <a:rPr lang="en-US" dirty="0"/>
              <a:t>Herbarium specimens</a:t>
            </a:r>
          </a:p>
        </p:txBody>
      </p:sp>
      <p:pic>
        <p:nvPicPr>
          <p:cNvPr id="6" name="Picture 5" descr="HerbariumSheetfrom188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739" y="2646459"/>
            <a:ext cx="2753717" cy="4126875"/>
          </a:xfrm>
          <a:prstGeom prst="rect">
            <a:avLst/>
          </a:prstGeom>
        </p:spPr>
      </p:pic>
      <p:sp>
        <p:nvSpPr>
          <p:cNvPr id="9" name="TextBox 8"/>
          <p:cNvSpPr txBox="1"/>
          <p:nvPr/>
        </p:nvSpPr>
        <p:spPr>
          <a:xfrm>
            <a:off x="450352" y="1157696"/>
            <a:ext cx="8057012" cy="1200329"/>
          </a:xfrm>
          <a:prstGeom prst="rect">
            <a:avLst/>
          </a:prstGeom>
          <a:noFill/>
          <a:ln w="38100" cmpd="sng">
            <a:noFill/>
          </a:ln>
        </p:spPr>
        <p:txBody>
          <a:bodyPr wrap="square" rtlCol="0">
            <a:spAutoFit/>
          </a:bodyPr>
          <a:lstStyle/>
          <a:p>
            <a:pPr algn="ctr"/>
            <a:r>
              <a:rPr lang="en-US" sz="2400" dirty="0">
                <a:latin typeface="Open Sans" panose="020B0604020202020204" charset="0"/>
                <a:ea typeface="Open Sans" panose="020B0604020202020204" charset="0"/>
                <a:cs typeface="Open Sans" panose="020B0604020202020204" charset="0"/>
              </a:rPr>
              <a:t>Information representing &gt;5,000,000 vascular plant herbarium sheets collected in the United States is available on-line</a:t>
            </a:r>
          </a:p>
        </p:txBody>
      </p:sp>
      <p:pic>
        <p:nvPicPr>
          <p:cNvPr id="4" name="Picture 3" descr="images.duckduckgo.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15725" y="2646459"/>
            <a:ext cx="2726267" cy="4089401"/>
          </a:xfrm>
          <a:prstGeom prst="rect">
            <a:avLst/>
          </a:prstGeom>
        </p:spPr>
      </p:pic>
      <p:pic>
        <p:nvPicPr>
          <p:cNvPr id="7" name="Picture 6" descr="images.duckduckgo.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05321" y="2646459"/>
            <a:ext cx="2847845" cy="4089401"/>
          </a:xfrm>
          <a:prstGeom prst="rect">
            <a:avLst/>
          </a:prstGeom>
        </p:spPr>
      </p:pic>
      <p:sp>
        <p:nvSpPr>
          <p:cNvPr id="8" name="TextBox 7">
            <a:extLst>
              <a:ext uri="{FF2B5EF4-FFF2-40B4-BE49-F238E27FC236}">
                <a16:creationId xmlns:a16="http://schemas.microsoft.com/office/drawing/2014/main" id="{E7C097C2-C0A2-4A72-A484-445CAB4D8F8A}"/>
              </a:ext>
            </a:extLst>
          </p:cNvPr>
          <p:cNvSpPr txBox="1"/>
          <p:nvPr/>
        </p:nvSpPr>
        <p:spPr>
          <a:xfrm>
            <a:off x="8015165" y="0"/>
            <a:ext cx="1128835" cy="261610"/>
          </a:xfrm>
          <a:prstGeom prst="rect">
            <a:avLst/>
          </a:prstGeom>
          <a:noFill/>
        </p:spPr>
        <p:txBody>
          <a:bodyPr wrap="none" rtlCol="0">
            <a:spAutoFit/>
          </a:bodyPr>
          <a:lstStyle/>
          <a:p>
            <a:r>
              <a:rPr lang="en-US" sz="1100" dirty="0">
                <a:latin typeface="Open Sans" panose="020B0604020202020204" charset="0"/>
                <a:ea typeface="Open Sans" panose="020B0604020202020204" charset="0"/>
                <a:cs typeface="Open Sans" panose="020B0604020202020204" charset="0"/>
              </a:rPr>
              <a:t>2. Background</a:t>
            </a:r>
          </a:p>
        </p:txBody>
      </p:sp>
    </p:spTree>
    <p:extLst>
      <p:ext uri="{BB962C8B-B14F-4D97-AF65-F5344CB8AC3E}">
        <p14:creationId xmlns:p14="http://schemas.microsoft.com/office/powerpoint/2010/main" val="1764966915"/>
      </p:ext>
    </p:extLst>
  </p:cSld>
  <p:clrMapOvr>
    <a:masterClrMapping/>
  </p:clrMapOvr>
</p:sld>
</file>

<file path=ppt/theme/theme1.xml><?xml version="1.0" encoding="utf-8"?>
<a:theme xmlns:a="http://schemas.openxmlformats.org/drawingml/2006/main" name="Tropic">
  <a:themeElements>
    <a:clrScheme name="Custom 1">
      <a:dk1>
        <a:srgbClr val="A1E8D9"/>
      </a:dk1>
      <a:lt1>
        <a:srgbClr val="FFFFFF"/>
      </a:lt1>
      <a:dk2>
        <a:srgbClr val="695D46"/>
      </a:dk2>
      <a:lt2>
        <a:srgbClr val="B3A77D"/>
      </a:lt2>
      <a:accent1>
        <a:srgbClr val="EF6C00"/>
      </a:accent1>
      <a:accent2>
        <a:srgbClr val="009668"/>
      </a:accent2>
      <a:accent3>
        <a:srgbClr val="4DB6AC"/>
      </a:accent3>
      <a:accent4>
        <a:srgbClr val="FF9800"/>
      </a:accent4>
      <a:accent5>
        <a:srgbClr val="CE93D8"/>
      </a:accent5>
      <a:accent6>
        <a:srgbClr val="EEFF41"/>
      </a:accent6>
      <a:hlink>
        <a:srgbClr val="CE93D8"/>
      </a:hlink>
      <a:folHlink>
        <a:srgbClr val="CE93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1546</TotalTime>
  <Words>3036</Words>
  <Application>Microsoft Office PowerPoint</Application>
  <PresentationFormat>On-screen Show (4:3)</PresentationFormat>
  <Paragraphs>312</Paragraphs>
  <Slides>52</Slides>
  <Notes>28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52</vt:i4>
      </vt:variant>
    </vt:vector>
  </HeadingPairs>
  <TitlesOfParts>
    <vt:vector size="57" baseType="lpstr">
      <vt:lpstr>PT Sans Narrow</vt:lpstr>
      <vt:lpstr>Open Sans</vt:lpstr>
      <vt:lpstr>Arial</vt:lpstr>
      <vt:lpstr>Calibri</vt:lpstr>
      <vt:lpstr>Tropic</vt:lpstr>
      <vt:lpstr>Welcome!</vt:lpstr>
      <vt:lpstr>Workshop outline</vt:lpstr>
      <vt:lpstr>Introductions  Workshop leader: Assistants: </vt:lpstr>
      <vt:lpstr>Phenology: the study of the timing of seasonal life cycle events</vt:lpstr>
      <vt:lpstr>Phenological events</vt:lpstr>
      <vt:lpstr>Why are phenological events important?</vt:lpstr>
      <vt:lpstr>Why are phenological events important?</vt:lpstr>
      <vt:lpstr>Herbarium specimens</vt:lpstr>
      <vt:lpstr>Herbarium specimens</vt:lpstr>
      <vt:lpstr>PowerPoint Presentation</vt:lpstr>
      <vt:lpstr>For many species, specimens are collected in the field when they’re flowering, because the flowers are needed to identify the species. </vt:lpstr>
      <vt:lpstr>Why herbarium specimens for phenology?</vt:lpstr>
      <vt:lpstr>Information needed for phenological research is available on herbarium specimen labels.</vt:lpstr>
      <vt:lpstr>The timing of phenological events can depend on many variables</vt:lpstr>
      <vt:lpstr>Goal of this workshop</vt:lpstr>
      <vt:lpstr>Goal of this workshop</vt:lpstr>
      <vt:lpstr>Question template</vt:lpstr>
      <vt:lpstr>Example question</vt:lpstr>
      <vt:lpstr>Phenological models</vt:lpstr>
      <vt:lpstr>Phenological models</vt:lpstr>
      <vt:lpstr>Phenological models</vt:lpstr>
      <vt:lpstr>Phenological models</vt:lpstr>
      <vt:lpstr>Phenological models</vt:lpstr>
      <vt:lpstr>Our predictor variables</vt:lpstr>
      <vt:lpstr>PowerPoint Presentation</vt:lpstr>
      <vt:lpstr>PowerPoint Presentation</vt:lpstr>
      <vt:lpstr>Climate variables at a given plant collection site can be measured at two temporal (time) scales: (1) long-term mean values (e.g., mean annual temperature from 1901-2000)  (2) climate in the year of collection</vt:lpstr>
      <vt:lpstr>Climate variables</vt:lpstr>
      <vt:lpstr>Climate variables</vt:lpstr>
      <vt:lpstr>Modeling plant phenological events using monthly or yearly climate values as the predictor variable does not control for all of the differences among locations that might affect the timing of these events.</vt:lpstr>
      <vt:lpstr>Climate variables</vt:lpstr>
      <vt:lpstr>Including the climate anomaly as an independent variable enables us to measure how plants respond to year-to-year (=interannual) variation in climate.</vt:lpstr>
      <vt:lpstr>Our response variables</vt:lpstr>
      <vt:lpstr>PowerPoint Presentation</vt:lpstr>
      <vt:lpstr>In your dataset, you will have:</vt:lpstr>
      <vt:lpstr>Sample species</vt:lpstr>
      <vt:lpstr>What are one or two questions about your species’ phenological response to climate that you may want to investigate in this workshop?</vt:lpstr>
      <vt:lpstr>RStudio Cloud</vt:lpstr>
      <vt:lpstr>Analyses</vt:lpstr>
      <vt:lpstr>Linear Regression in R</vt:lpstr>
      <vt:lpstr>Linear Regression in R</vt:lpstr>
      <vt:lpstr>Linear Regression in R</vt:lpstr>
      <vt:lpstr>Linear Regression in R</vt:lpstr>
      <vt:lpstr>Linear Regression in R</vt:lpstr>
      <vt:lpstr>Linear Regression in R</vt:lpstr>
      <vt:lpstr>Linear Regression in R</vt:lpstr>
      <vt:lpstr>Linear Regression in R</vt:lpstr>
      <vt:lpstr>Linear Regression in R</vt:lpstr>
      <vt:lpstr>PowerPoint Presentation</vt:lpstr>
      <vt:lpstr>PowerPoint Presentation</vt:lpstr>
      <vt:lpstr>PowerPoint Presentation</vt:lpstr>
      <vt:lpstr>What did you find?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dc:title>
  <dc:creator>Katie Pearson</dc:creator>
  <cp:lastModifiedBy>Katelin Pearson</cp:lastModifiedBy>
  <cp:revision>71</cp:revision>
  <dcterms:modified xsi:type="dcterms:W3CDTF">2021-07-19T18:11:11Z</dcterms:modified>
</cp:coreProperties>
</file>