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8" r:id="rId3"/>
    <p:sldId id="299" r:id="rId4"/>
    <p:sldId id="258" r:id="rId5"/>
    <p:sldId id="330" r:id="rId6"/>
    <p:sldId id="332" r:id="rId7"/>
    <p:sldId id="333" r:id="rId8"/>
    <p:sldId id="334" r:id="rId9"/>
    <p:sldId id="335" r:id="rId10"/>
    <p:sldId id="348" r:id="rId11"/>
    <p:sldId id="349" r:id="rId12"/>
    <p:sldId id="336" r:id="rId13"/>
    <p:sldId id="337" r:id="rId14"/>
    <p:sldId id="338" r:id="rId15"/>
    <p:sldId id="339" r:id="rId16"/>
    <p:sldId id="346" r:id="rId17"/>
    <p:sldId id="347" r:id="rId18"/>
    <p:sldId id="340" r:id="rId19"/>
    <p:sldId id="341" r:id="rId20"/>
    <p:sldId id="342" r:id="rId21"/>
    <p:sldId id="343" r:id="rId22"/>
    <p:sldId id="344" r:id="rId23"/>
    <p:sldId id="345" r:id="rId24"/>
    <p:sldId id="350" r:id="rId25"/>
    <p:sldId id="260" r:id="rId26"/>
    <p:sldId id="26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ED6"/>
    <a:srgbClr val="668829"/>
    <a:srgbClr val="9BC245"/>
    <a:srgbClr val="3366CC"/>
    <a:srgbClr val="FFFFFF"/>
    <a:srgbClr val="BCB800"/>
    <a:srgbClr val="4782B7"/>
    <a:srgbClr val="6596C3"/>
    <a:srgbClr val="C0C0C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94660"/>
  </p:normalViewPr>
  <p:slideViewPr>
    <p:cSldViewPr>
      <p:cViewPr>
        <p:scale>
          <a:sx n="100" d="100"/>
          <a:sy n="100" d="100"/>
        </p:scale>
        <p:origin x="-188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CD3C4-AE4E-A64E-8486-87952D330B19}" type="datetimeFigureOut">
              <a:rPr lang="en-US" smtClean="0"/>
              <a:t>11/12/14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4C575-C860-5142-B203-98A33A9C8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940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FEE6DF-C2D8-DF48-923C-DA677920A0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332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3175"/>
            <a:ext cx="7772400" cy="1927226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839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4A868-2E25-EE4B-AAB4-03523A93734A}" type="datetime1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75960-7EE5-DD49-9EAE-8F2F96C9D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1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9A1C-2342-5C4E-B52F-B4EE5ADB74A6}" type="datetime1">
              <a:rPr lang="en-US" smtClean="0"/>
              <a:t>11/12/14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748-68B1-1742-8628-C5B14B262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3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9390-6E52-A94D-AF98-3A17423EDDFE}" type="datetime1">
              <a:rPr lang="en-US" smtClean="0"/>
              <a:t>11/12/14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6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F13A4-62F3-0445-823C-3BDEC82ADB61}" type="datetime1">
              <a:rPr lang="en-US" smtClean="0"/>
              <a:t>11/12/14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3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78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151697" cy="640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84537"/>
            <a:ext cx="8229600" cy="5059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045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EC4EFE56-E6B1-574D-B097-F64A3F7392B1}" type="datetime1">
              <a:rPr lang="en-US" smtClean="0"/>
              <a:t>11/12/14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045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045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93EC6D98-DC87-2B4A-AC86-16214BBB20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hubzero-logo-20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12" y="215461"/>
            <a:ext cx="919148" cy="485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9360"/>
            <a:ext cx="91440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PT Sans Captio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hyperlink" Target="file://localhost/Users/mdlama/Dropbox/Work/QuantBio@W&amp;M/4th%20Year%20Overview%20Talk/Mikes%20Hub%20Stuff/videos/courses.mp4" TargetMode="External"/><Relationship Id="rId8" Type="http://schemas.openxmlformats.org/officeDocument/2006/relationships/image" Target="../media/image44.png"/><Relationship Id="rId9" Type="http://schemas.openxmlformats.org/officeDocument/2006/relationships/hyperlink" Target="http://nanohub.org/u" TargetMode="External"/><Relationship Id="rId10" Type="http://schemas.openxmlformats.org/officeDocument/2006/relationships/hyperlink" Target="http://purduenext.purdue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hyperlink" Target="file://localhost/Users/mdlama/Dropbox/Work/QuantBio@W&amp;M/4th%20Year%20Overview%20Talk/Mikes%20Hub%20Stuff/videos/groups.mp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hyperlink" Target="file://localhost/Users/mdlama/Dropbox/Work/QuantBio@W&amp;M/4th%20Year%20Overview%20Talk/Mikes%20Hub%20Stuff/videos/collections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8" Type="http://schemas.openxmlformats.org/officeDocument/2006/relationships/hyperlink" Target="file://localhost/Users/mdlama/Dropbox/Work/QuantBio@W&amp;M/4th%20Year%20Overview%20Talk/Mikes%20Hub%20Stuff/videos/rtd.mp4" TargetMode="External"/><Relationship Id="rId9" Type="http://schemas.openxmlformats.org/officeDocument/2006/relationships/hyperlink" Target="file://localhost/Users/mdlama/Dropbox/Work/QuantBio@W&amp;M/4th%20Year%20Overview%20Talk/Mikes%20Hub%20Stuff/videos/spiro-short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hyperlink" Target="file://localhost/Users/mdlama/Dropbox/Work/QuantBio@W&amp;M/4th%20Year%20Overview%20Talk/Mikes%20Hub%20Stuff/videos/submit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jpe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hyperlink" Target="file://localhost/Users/mdlama/Dropbox/Work/QuantBio@W&amp;M/4th%20Year%20Overview%20Talk/Mikes%20Hub%20Stuff/videos/resources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5.jpeg"/><Relationship Id="rId12" Type="http://schemas.openxmlformats.org/officeDocument/2006/relationships/image" Target="../media/image106.jpeg"/><Relationship Id="rId13" Type="http://schemas.openxmlformats.org/officeDocument/2006/relationships/image" Target="../media/image107.jpeg"/><Relationship Id="rId14" Type="http://schemas.openxmlformats.org/officeDocument/2006/relationships/image" Target="../media/image108.jpeg"/><Relationship Id="rId15" Type="http://schemas.openxmlformats.org/officeDocument/2006/relationships/oleObject" Target="../embeddings/oleObject3.bin"/><Relationship Id="rId16" Type="http://schemas.openxmlformats.org/officeDocument/2006/relationships/image" Target="../media/image96.png"/><Relationship Id="rId17" Type="http://schemas.openxmlformats.org/officeDocument/2006/relationships/image" Target="../media/image10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png"/><Relationship Id="rId8" Type="http://schemas.openxmlformats.org/officeDocument/2006/relationships/image" Target="../media/image102.jpeg"/><Relationship Id="rId9" Type="http://schemas.openxmlformats.org/officeDocument/2006/relationships/image" Target="../media/image103.jpeg"/><Relationship Id="rId10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6" Type="http://schemas.openxmlformats.org/officeDocument/2006/relationships/image" Target="../media/image19.jpe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7.png"/><Relationship Id="rId9" Type="http://schemas.openxmlformats.org/officeDocument/2006/relationships/hyperlink" Target="file://localhost/Volumes/NO%20NAME/videos/nanoHUB-20131001-20131031.mp4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hyperlink" Target="file://localhost/Users/mdlama/Dropbox/Work/QuantBio@W&amp;M/4th%20Year%20Overview%20Talk/Mikes%20Hub%20Stuff/videos/projects-for-research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hyperlink" Target="file://localhost/Users/mdlama/Dropbox/Work/QuantBio@W&amp;M/4th%20Year%20Overview%20Talk/Mikes%20Hub%20Stuff/videos/search.mp4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The HUBzero Platform</a:t>
            </a:r>
            <a:br>
              <a:rPr lang="en-US" sz="4800" dirty="0" smtClean="0"/>
            </a:br>
            <a:r>
              <a:rPr lang="en-US" sz="4800" dirty="0" smtClean="0"/>
              <a:t>for Scientific Collaboration</a:t>
            </a:r>
            <a:endParaRPr lang="en-US" sz="4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5F5F5F"/>
                </a:solidFill>
                <a:latin typeface="Trebuchet MS"/>
                <a:cs typeface="Trebuchet MS"/>
              </a:rPr>
              <a:t>Michael McLennan</a:t>
            </a:r>
            <a:br>
              <a:rPr lang="en-US" dirty="0" smtClean="0">
                <a:solidFill>
                  <a:srgbClr val="5F5F5F"/>
                </a:solidFill>
                <a:latin typeface="Trebuchet MS"/>
                <a:cs typeface="Trebuchet MS"/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  <a:latin typeface="Trebuchet MS"/>
                <a:cs typeface="Trebuchet MS"/>
              </a:rPr>
              <a:t>Director, HUBzero® Platform for Scientific Collaboration</a:t>
            </a:r>
          </a:p>
          <a:p>
            <a:r>
              <a:rPr lang="en-US" dirty="0" smtClean="0">
                <a:solidFill>
                  <a:srgbClr val="5F5F5F"/>
                </a:solidFill>
                <a:latin typeface="Trebuchet MS"/>
                <a:cs typeface="Trebuchet MS"/>
              </a:rPr>
              <a:t>Purdue University</a:t>
            </a:r>
            <a:endParaRPr lang="en-US" dirty="0">
              <a:solidFill>
                <a:srgbClr val="5F5F5F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83D1AFAD-F667-C34F-8FCC-4C511E2A2960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5" y="1371600"/>
            <a:ext cx="3226593" cy="430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2057400"/>
            <a:ext cx="3287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10:1</a:t>
            </a:r>
            <a:r>
              <a:rPr lang="en-US" sz="4800" dirty="0">
                <a:solidFill>
                  <a:schemeClr val="tx2"/>
                </a:solidFill>
                <a:latin typeface="OCR A Std"/>
                <a:cs typeface="OCR A Std"/>
              </a:rPr>
              <a:t>3</a:t>
            </a:r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am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0060" y="2895600"/>
            <a:ext cx="42529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Put that course online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as part of the dissemination</a:t>
            </a:r>
          </a:p>
          <a:p>
            <a:r>
              <a:rPr lang="en-US" sz="2800" dirty="0" smtClean="0">
                <a:latin typeface="+mn-lt"/>
              </a:rPr>
              <a:t>plan for the grant.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1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990600"/>
            <a:ext cx="2133600" cy="1941576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Learning Management System</a:t>
            </a:r>
            <a:endParaRPr lang="en-US" dirty="0">
              <a:cs typeface="+mj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1BA0C-66C3-414C-8972-D930D2531E03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37891" name="Picture 4" descr="nanohubu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246042"/>
            <a:ext cx="2120900" cy="113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7200" y="1524000"/>
            <a:ext cx="2857500" cy="1905000"/>
            <a:chOff x="457200" y="1524000"/>
            <a:chExt cx="3200400" cy="2133600"/>
          </a:xfrm>
        </p:grpSpPr>
        <p:pic>
          <p:nvPicPr>
            <p:cNvPr id="1639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524000"/>
              <a:ext cx="2333625" cy="126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393" name="Picture 2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438400"/>
              <a:ext cx="14478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639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209800"/>
              <a:ext cx="1508125" cy="127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757519" y="1397000"/>
            <a:ext cx="3929281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chemeClr val="accent1"/>
              </a:buClr>
              <a:buFont typeface="Wingdings" charset="0"/>
              <a:buChar char="ü"/>
            </a:pPr>
            <a:r>
              <a:rPr lang="en-US" dirty="0" smtClean="0"/>
              <a:t>Course builder</a:t>
            </a:r>
            <a:endParaRPr lang="en-US" dirty="0"/>
          </a:p>
          <a:p>
            <a:pPr eaLnBrk="1" hangingPunct="1">
              <a:spcBef>
                <a:spcPts val="800"/>
              </a:spcBef>
              <a:buClr>
                <a:schemeClr val="accent1"/>
              </a:buClr>
              <a:buFont typeface="Wingdings" charset="0"/>
              <a:buChar char="ü"/>
            </a:pPr>
            <a:r>
              <a:rPr lang="en-US" dirty="0" smtClean="0"/>
              <a:t>Hands-on assignments</a:t>
            </a:r>
          </a:p>
          <a:p>
            <a:pPr eaLnBrk="1" hangingPunct="1">
              <a:spcBef>
                <a:spcPts val="800"/>
              </a:spcBef>
              <a:buClr>
                <a:schemeClr val="accent1"/>
              </a:buClr>
              <a:buFont typeface="Wingdings" charset="0"/>
              <a:buChar char="ü"/>
            </a:pPr>
            <a:r>
              <a:rPr lang="en-US" dirty="0" smtClean="0"/>
              <a:t>Discussion forums</a:t>
            </a:r>
          </a:p>
          <a:p>
            <a:pPr eaLnBrk="1" hangingPunct="1">
              <a:spcBef>
                <a:spcPts val="800"/>
              </a:spcBef>
              <a:buClr>
                <a:schemeClr val="accent1"/>
              </a:buClr>
              <a:buFont typeface="Wingdings" charset="0"/>
              <a:buChar char="ü"/>
            </a:pPr>
            <a:r>
              <a:rPr lang="en-US" dirty="0" err="1" smtClean="0"/>
              <a:t>Gradebook</a:t>
            </a:r>
            <a:r>
              <a:rPr lang="en-US" dirty="0" smtClean="0"/>
              <a:t> for instructors</a:t>
            </a:r>
            <a:endParaRPr lang="en-US" dirty="0"/>
          </a:p>
        </p:txBody>
      </p:sp>
      <p:sp>
        <p:nvSpPr>
          <p:cNvPr id="15" name="Action Button: Forward or Next 14">
            <a:hlinkClick r:id="rId7" action="ppaction://hlinkfile" highlightClick="1"/>
          </p:cNvPr>
          <p:cNvSpPr/>
          <p:nvPr/>
        </p:nvSpPr>
        <p:spPr>
          <a:xfrm>
            <a:off x="3441700" y="2882900"/>
            <a:ext cx="609600" cy="6096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51645" y="3657600"/>
            <a:ext cx="526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Two Projects Using This Framework: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550" y="4245884"/>
            <a:ext cx="2590800" cy="1132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1979" y="5410200"/>
            <a:ext cx="2367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hlinkClick r:id="rId9"/>
              </a:rPr>
              <a:t>http://nanohub.org/u</a:t>
            </a:r>
            <a:endParaRPr lang="en-US" sz="1400" dirty="0" smtClean="0"/>
          </a:p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 nanotechnology courses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5701" y="5334000"/>
            <a:ext cx="2490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hlinkClick r:id="rId10"/>
              </a:rPr>
              <a:t>http://purduenext.purdue.edu</a:t>
            </a:r>
            <a:endParaRPr lang="en-US" sz="1400" dirty="0" smtClean="0"/>
          </a:p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 courses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25144" cy="4302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1600200"/>
            <a:ext cx="3287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11:14am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pic>
        <p:nvPicPr>
          <p:cNvPr id="6" name="Picture 5" descr="Out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4719647" cy="236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29200" y="2895600"/>
            <a:ext cx="3657600" cy="2209800"/>
          </a:xfrm>
          <a:prstGeom prst="roundRect">
            <a:avLst>
              <a:gd name="adj" fmla="val 815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cs typeface="Lucida Console"/>
              </a:rPr>
              <a:t>Email from Tim Fisher:</a:t>
            </a:r>
          </a:p>
          <a:p>
            <a:endParaRPr lang="en-US" sz="1000" dirty="0" smtClean="0">
              <a:solidFill>
                <a:schemeClr val="tx1">
                  <a:lumMod val="50000"/>
                </a:schemeClr>
              </a:solidFill>
              <a:cs typeface="Lucida Console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Lucida Console"/>
              </a:rPr>
              <a:t>Can you set up a web site for the program committee for our upcoming workshop?</a:t>
            </a:r>
          </a:p>
          <a:p>
            <a:endParaRPr lang="en-US" dirty="0">
              <a:solidFill>
                <a:srgbClr val="000000"/>
              </a:solidFill>
              <a:cs typeface="Lucida Console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81600" y="3352800"/>
            <a:ext cx="33528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Groups</a:t>
            </a:r>
            <a:endParaRPr lang="en-US" dirty="0"/>
          </a:p>
        </p:txBody>
      </p:sp>
      <p:sp>
        <p:nvSpPr>
          <p:cNvPr id="3" name="Text Box 100"/>
          <p:cNvSpPr txBox="1">
            <a:spLocks noChangeArrowheads="1"/>
          </p:cNvSpPr>
          <p:nvPr/>
        </p:nvSpPr>
        <p:spPr bwMode="auto">
          <a:xfrm>
            <a:off x="2246017" y="5715000"/>
            <a:ext cx="46519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chemeClr val="accent4">
                    <a:lumMod val="75000"/>
                  </a:schemeClr>
                </a:solidFill>
                <a:cs typeface="+mn-cs"/>
              </a:rPr>
              <a:t>“Mini Site” with public and private parts</a:t>
            </a:r>
            <a:endParaRPr lang="en-US" sz="2000" i="1" dirty="0">
              <a:solidFill>
                <a:schemeClr val="accent4">
                  <a:lumMod val="75000"/>
                </a:schemeClr>
              </a:solidFill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3509" y="1649770"/>
            <a:ext cx="2736647" cy="3406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Announcements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Blog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Calendar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Collections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Discussions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Projects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Wiki notes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Wish lists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56" y="1295400"/>
            <a:ext cx="5369442" cy="4114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Action Button: Forward or Next 6">
            <a:hlinkClick r:id="rId3" action="ppaction://hlinkfile" highlightClick="1"/>
          </p:cNvPr>
          <p:cNvSpPr/>
          <p:nvPr/>
        </p:nvSpPr>
        <p:spPr>
          <a:xfrm>
            <a:off x="5029200" y="4572000"/>
            <a:ext cx="6858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28975" cy="430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2057400"/>
            <a:ext cx="3287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12:23pm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0060" y="2895600"/>
            <a:ext cx="4398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Look around for cool new stuff while squeezing in some lunch.</a:t>
            </a:r>
            <a:endParaRPr lang="en-US" sz="28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079302" y="1059820"/>
            <a:ext cx="1050131" cy="1050131"/>
          </a:xfrm>
          <a:prstGeom prst="roundRect">
            <a:avLst/>
          </a:prstGeom>
          <a:gradFill>
            <a:gsLst>
              <a:gs pos="0">
                <a:srgbClr val="32AED6"/>
              </a:gs>
              <a:gs pos="100000">
                <a:srgbClr val="91BECD"/>
              </a:gs>
            </a:gsLst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8" descr="feature-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43151"/>
            <a:ext cx="1066800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ollec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438400"/>
            <a:ext cx="4648200" cy="33783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5" name="Text Box 100"/>
          <p:cNvSpPr txBox="1">
            <a:spLocks noChangeArrowheads="1"/>
          </p:cNvSpPr>
          <p:nvPr/>
        </p:nvSpPr>
        <p:spPr bwMode="auto">
          <a:xfrm>
            <a:off x="2623603" y="5861050"/>
            <a:ext cx="3896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rgbClr val="DB8A01"/>
                </a:solidFill>
                <a:cs typeface="+mn-cs"/>
              </a:rPr>
              <a:t>Find and save your favorite stuff</a:t>
            </a:r>
            <a:endParaRPr lang="en-US" sz="2000" i="1" dirty="0">
              <a:solidFill>
                <a:srgbClr val="DB8A01"/>
              </a:solidFill>
              <a:cs typeface="+mn-cs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251840" y="990600"/>
            <a:ext cx="575029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2AED6"/>
              </a:buClr>
              <a:buFont typeface="Wingdings" charset="0"/>
              <a:buChar char="ü"/>
            </a:pPr>
            <a:r>
              <a:rPr lang="en-US" sz="2000" dirty="0"/>
              <a:t>Simple way to post links/documents</a:t>
            </a:r>
          </a:p>
          <a:p>
            <a:pPr eaLnBrk="1" hangingPunct="1">
              <a:spcBef>
                <a:spcPts val="600"/>
              </a:spcBef>
              <a:buClr>
                <a:srgbClr val="32AED6"/>
              </a:buClr>
              <a:buFont typeface="Wingdings" charset="0"/>
              <a:buChar char="ü"/>
            </a:pPr>
            <a:r>
              <a:rPr lang="en-US" sz="2000" dirty="0"/>
              <a:t>Build your own collections</a:t>
            </a:r>
          </a:p>
          <a:p>
            <a:pPr eaLnBrk="1" hangingPunct="1">
              <a:spcBef>
                <a:spcPts val="600"/>
              </a:spcBef>
              <a:buClr>
                <a:srgbClr val="32AED6"/>
              </a:buClr>
              <a:buFont typeface="Wingdings" charset="0"/>
              <a:buChar char="ü"/>
            </a:pPr>
            <a:r>
              <a:rPr lang="en-US" sz="2000" dirty="0" smtClean="0"/>
              <a:t>Follow </a:t>
            </a:r>
            <a:r>
              <a:rPr lang="en-US" sz="2000" dirty="0"/>
              <a:t>other users/groups and their </a:t>
            </a:r>
            <a:r>
              <a:rPr lang="en-US" sz="2000" dirty="0" smtClean="0"/>
              <a:t>collections</a:t>
            </a:r>
            <a:endParaRPr lang="en-US" sz="2000" dirty="0"/>
          </a:p>
        </p:txBody>
      </p:sp>
      <p:sp>
        <p:nvSpPr>
          <p:cNvPr id="14" name="Action Button: Forward or Next 13">
            <a:hlinkClick r:id="rId4" action="ppaction://hlinkfile" highlightClick="1"/>
          </p:cNvPr>
          <p:cNvSpPr/>
          <p:nvPr/>
        </p:nvSpPr>
        <p:spPr>
          <a:xfrm>
            <a:off x="6629400" y="3788102"/>
            <a:ext cx="6858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6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3228975" cy="4305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2057400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1:42pm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0060" y="2895600"/>
            <a:ext cx="4398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Turn that MATLAB script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into something that other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people can use.</a:t>
            </a:r>
            <a:endParaRPr lang="en-US" sz="28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3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Deploying Live Tools for Others To Use</a:t>
            </a:r>
            <a:endParaRPr lang="en-US" dirty="0">
              <a:latin typeface="Calibri" charset="0"/>
            </a:endParaRPr>
          </a:p>
        </p:txBody>
      </p:sp>
      <p:grpSp>
        <p:nvGrpSpPr>
          <p:cNvPr id="9218" name="Group 39"/>
          <p:cNvGrpSpPr>
            <a:grpSpLocks/>
          </p:cNvGrpSpPr>
          <p:nvPr/>
        </p:nvGrpSpPr>
        <p:grpSpPr bwMode="auto">
          <a:xfrm>
            <a:off x="638175" y="1562100"/>
            <a:ext cx="3076575" cy="3889375"/>
            <a:chOff x="288" y="888"/>
            <a:chExt cx="2544" cy="3216"/>
          </a:xfrm>
        </p:grpSpPr>
        <p:pic>
          <p:nvPicPr>
            <p:cNvPr id="5" name="Picture 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984"/>
              <a:ext cx="2442" cy="2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288" y="888"/>
              <a:ext cx="2544" cy="3216"/>
            </a:xfrm>
            <a:prstGeom prst="foldedCorner">
              <a:avLst>
                <a:gd name="adj" fmla="val 10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600">
                <a:latin typeface="Lucida Console" charset="0"/>
              </a:endParaRPr>
            </a:p>
          </p:txBody>
        </p:sp>
      </p:grp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552575"/>
            <a:ext cx="401955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568325" y="1066800"/>
            <a:ext cx="2498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482B2"/>
                </a:solidFill>
                <a:latin typeface="Century Gothic" charset="0"/>
              </a:rPr>
              <a:t>Magnetic Tape:</a:t>
            </a: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030788" y="10668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482B2"/>
                </a:solidFill>
                <a:latin typeface="Century Gothic" charset="0"/>
              </a:rPr>
              <a:t>Live Tool: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6554788" y="1066800"/>
            <a:ext cx="1450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latin typeface="Century Gothic" charset="0"/>
              </a:rPr>
              <a:t>Priceless</a:t>
            </a:r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3044825" y="1066800"/>
            <a:ext cx="698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482B2"/>
                </a:solidFill>
                <a:latin typeface="Century Gothic" charset="0"/>
              </a:rPr>
              <a:t>$10</a:t>
            </a:r>
          </a:p>
        </p:txBody>
      </p:sp>
      <p:pic>
        <p:nvPicPr>
          <p:cNvPr id="12" name="Picture 33" descr="Hicks_Sullivan_Mag_Tape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306763"/>
            <a:ext cx="2208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Hamilton 10 Dollar B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4738688"/>
            <a:ext cx="260985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1" descr="f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3657600"/>
            <a:ext cx="725487" cy="869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2952750"/>
            <a:ext cx="2971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ction Button: Forward or Next 15">
            <a:hlinkClick r:id="rId8" action="ppaction://hlinkfile" highlightClick="1"/>
          </p:cNvPr>
          <p:cNvSpPr/>
          <p:nvPr/>
        </p:nvSpPr>
        <p:spPr>
          <a:xfrm>
            <a:off x="7883525" y="1663700"/>
            <a:ext cx="615950" cy="61595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9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6B2CFC-3F9E-3D4D-96EA-D9E7860B33B6}" type="slidenum">
              <a:rPr lang="en-US" sz="120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" name="Action Button: Forward or Next 1">
            <a:hlinkClick r:id="rId9" action="ppaction://hlinkfile" highlightClick="1"/>
          </p:cNvPr>
          <p:cNvSpPr/>
          <p:nvPr/>
        </p:nvSpPr>
        <p:spPr>
          <a:xfrm>
            <a:off x="3505200" y="1666875"/>
            <a:ext cx="609600" cy="6096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696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00400" cy="426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1600200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OCR A Std"/>
                <a:cs typeface="OCR A Std"/>
              </a:rPr>
              <a:t>3</a:t>
            </a:r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:20pm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pic>
        <p:nvPicPr>
          <p:cNvPr id="6" name="Picture 5" descr="Out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4719647" cy="236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29200" y="2895600"/>
            <a:ext cx="3657600" cy="2514600"/>
          </a:xfrm>
          <a:prstGeom prst="roundRect">
            <a:avLst>
              <a:gd name="adj" fmla="val 815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cs typeface="Lucida Console"/>
              </a:rPr>
              <a:t>Email from Ale Strachan:</a:t>
            </a:r>
          </a:p>
          <a:p>
            <a:endParaRPr lang="en-US" sz="1000" dirty="0" smtClean="0">
              <a:solidFill>
                <a:schemeClr val="tx1">
                  <a:lumMod val="50000"/>
                </a:schemeClr>
              </a:solidFill>
              <a:cs typeface="Lucida Console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Lucida Console"/>
              </a:rPr>
              <a:t>Here’s a spreadsheet with the </a:t>
            </a:r>
            <a:r>
              <a:rPr lang="en-US" sz="2400" dirty="0" err="1" smtClean="0">
                <a:solidFill>
                  <a:srgbClr val="000000"/>
                </a:solidFill>
                <a:cs typeface="Lucida Console"/>
              </a:rPr>
              <a:t>Smolyak</a:t>
            </a:r>
            <a:r>
              <a:rPr lang="en-US" sz="2400" dirty="0" smtClean="0">
                <a:solidFill>
                  <a:srgbClr val="000000"/>
                </a:solidFill>
                <a:cs typeface="Lucida Console"/>
              </a:rPr>
              <a:t> sparse grid parameters.  Can you run the simulations for us?</a:t>
            </a:r>
          </a:p>
          <a:p>
            <a:endParaRPr lang="en-US" dirty="0">
              <a:solidFill>
                <a:srgbClr val="000000"/>
              </a:solidFill>
              <a:cs typeface="Lucida Console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81600" y="3352800"/>
            <a:ext cx="33528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1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Computing</a:t>
            </a:r>
            <a:endParaRPr lang="en-US" dirty="0"/>
          </a:p>
        </p:txBody>
      </p:sp>
      <p:pic>
        <p:nvPicPr>
          <p:cNvPr id="5" name="Picture 22" descr="052209_iStock_Cloud_Compu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74423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3418053" y="2186267"/>
            <a:ext cx="2514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5" descr="My-Computer-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58573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 descr="CCEcom4_11-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1702306"/>
            <a:ext cx="9906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2449765"/>
            <a:ext cx="10763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0" y="2895600"/>
            <a:ext cx="11033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17" descr="120219191244-la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72" y="3797654"/>
            <a:ext cx="20574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7" y="3436497"/>
            <a:ext cx="206057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6" y="5040410"/>
            <a:ext cx="22225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24" y="5099148"/>
            <a:ext cx="1447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4550" y="1066800"/>
            <a:ext cx="1244600" cy="453197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444" y="1393498"/>
            <a:ext cx="1986049" cy="157169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1664" y="3615091"/>
            <a:ext cx="1587500" cy="158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54667" y="5090987"/>
            <a:ext cx="1341495" cy="538609"/>
          </a:xfrm>
          <a:prstGeom prst="rect">
            <a:avLst/>
          </a:prstGeom>
          <a:solidFill>
            <a:srgbClr val="91BECD"/>
          </a:solidFill>
        </p:spPr>
        <p:txBody>
          <a:bodyPr wrap="none" tIns="0" rIns="91440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  <a:latin typeface="Myriad Pro Semibold"/>
                <a:cs typeface="Myriad Pro Semibold"/>
              </a:rPr>
              <a:t>NAMD</a:t>
            </a:r>
            <a:endParaRPr lang="en-US" sz="3200" dirty="0">
              <a:solidFill>
                <a:schemeClr val="bg2"/>
              </a:solidFill>
              <a:latin typeface="Myriad Pro Semibold"/>
              <a:cs typeface="Myriad Pro Semibold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0172" y="3642273"/>
            <a:ext cx="1752600" cy="14901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8584" y="5036697"/>
            <a:ext cx="1396092" cy="685800"/>
          </a:xfrm>
          <a:prstGeom prst="rect">
            <a:avLst/>
          </a:prstGeom>
        </p:spPr>
      </p:pic>
      <p:sp>
        <p:nvSpPr>
          <p:cNvPr id="32" name="Action Button: Forward or Next 31">
            <a:hlinkClick r:id="rId16" action="ppaction://hlinkfile" highlightClick="1"/>
          </p:cNvPr>
          <p:cNvSpPr/>
          <p:nvPr/>
        </p:nvSpPr>
        <p:spPr>
          <a:xfrm>
            <a:off x="4539592" y="2293497"/>
            <a:ext cx="6858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00"/>
          <p:cNvSpPr txBox="1">
            <a:spLocks noChangeArrowheads="1"/>
          </p:cNvSpPr>
          <p:nvPr/>
        </p:nvSpPr>
        <p:spPr bwMode="auto">
          <a:xfrm>
            <a:off x="1483222" y="5868547"/>
            <a:ext cx="61775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chemeClr val="accent4">
                    <a:lumMod val="75000"/>
                  </a:schemeClr>
                </a:solidFill>
                <a:cs typeface="+mn-cs"/>
              </a:rPr>
              <a:t>Access research codes and remote supercomputers</a:t>
            </a:r>
            <a:endParaRPr lang="en-US" sz="2000" i="1" dirty="0">
              <a:solidFill>
                <a:schemeClr val="accent4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02FEC-1DF0-B14D-B117-4BB442CCB5C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1124917" y="1371600"/>
            <a:ext cx="69640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200" dirty="0">
                <a:solidFill>
                  <a:schemeClr val="accent1"/>
                </a:solidFill>
                <a:latin typeface="+mj-lt"/>
              </a:rPr>
              <a:t>What is HUBzero?</a:t>
            </a:r>
          </a:p>
        </p:txBody>
      </p:sp>
      <p:pic>
        <p:nvPicPr>
          <p:cNvPr id="10243" name="Picture 6" descr="opensource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16263"/>
            <a:ext cx="236220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8"/>
          <p:cNvSpPr txBox="1">
            <a:spLocks noChangeArrowheads="1"/>
          </p:cNvSpPr>
          <p:nvPr/>
        </p:nvSpPr>
        <p:spPr bwMode="auto">
          <a:xfrm>
            <a:off x="4267200" y="3140075"/>
            <a:ext cx="3340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Open source software platform</a:t>
            </a:r>
          </a:p>
          <a:p>
            <a:pPr algn="ctr" eaLnBrk="1" hangingPunct="1"/>
            <a:r>
              <a:rPr lang="en-US" sz="1800" dirty="0"/>
              <a:t>used for building</a:t>
            </a:r>
          </a:p>
          <a:p>
            <a:pPr algn="ctr" eaLnBrk="1" hangingPunct="1">
              <a:spcBef>
                <a:spcPts val="800"/>
              </a:spcBef>
            </a:pPr>
            <a:r>
              <a:rPr lang="en-US" i="1" dirty="0">
                <a:solidFill>
                  <a:srgbClr val="008000"/>
                </a:solidFill>
              </a:rPr>
              <a:t>“Science Gateways”</a:t>
            </a:r>
          </a:p>
          <a:p>
            <a:pPr algn="ctr" eaLnBrk="1" hangingPunct="1"/>
            <a:r>
              <a:rPr lang="en-US" i="1" dirty="0">
                <a:solidFill>
                  <a:srgbClr val="008000"/>
                </a:solidFill>
              </a:rPr>
              <a:t>“</a:t>
            </a:r>
            <a:r>
              <a:rPr lang="en-US" altLang="ja-JP" i="1" dirty="0" err="1">
                <a:solidFill>
                  <a:srgbClr val="008000"/>
                </a:solidFill>
              </a:rPr>
              <a:t>Collaboratories</a:t>
            </a:r>
            <a:r>
              <a:rPr lang="en-US" i="1" dirty="0">
                <a:solidFill>
                  <a:srgbClr val="008000"/>
                </a:solidFill>
              </a:rPr>
              <a:t>”</a:t>
            </a:r>
            <a:endParaRPr lang="en-US" altLang="ja-JP" i="1" dirty="0">
              <a:solidFill>
                <a:srgbClr val="008000"/>
              </a:solidFill>
            </a:endParaRPr>
          </a:p>
          <a:p>
            <a:pPr algn="ctr" eaLnBrk="1" hangingPunct="1"/>
            <a:r>
              <a:rPr lang="en-US" i="1" dirty="0">
                <a:solidFill>
                  <a:srgbClr val="008000"/>
                </a:solidFill>
              </a:rPr>
              <a:t>“Hubs”</a:t>
            </a:r>
          </a:p>
        </p:txBody>
      </p:sp>
    </p:spTree>
    <p:extLst>
      <p:ext uri="{BB962C8B-B14F-4D97-AF65-F5344CB8AC3E}">
        <p14:creationId xmlns:p14="http://schemas.microsoft.com/office/powerpoint/2010/main" val="276318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Powerful Computational Support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rot="5400000">
            <a:off x="1894309" y="3757088"/>
            <a:ext cx="68580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5400000">
            <a:off x="1638300" y="2898319"/>
            <a:ext cx="53340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>
            <a:off x="2324100" y="2898319"/>
            <a:ext cx="533400" cy="0"/>
          </a:xfrm>
          <a:prstGeom prst="straightConnector1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type="non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911008" y="4090811"/>
            <a:ext cx="1685925" cy="1760239"/>
            <a:chOff x="6086475" y="3048000"/>
            <a:chExt cx="2413000" cy="251936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475" y="3048000"/>
              <a:ext cx="2413000" cy="251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6464300" y="3551238"/>
              <a:ext cx="1663700" cy="1181100"/>
              <a:chOff x="3000" y="1700"/>
              <a:chExt cx="1154" cy="820"/>
            </a:xfrm>
          </p:grpSpPr>
          <p:sp>
            <p:nvSpPr>
              <p:cNvPr id="11" name="Oval 15"/>
              <p:cNvSpPr>
                <a:spLocks noChangeArrowheads="1"/>
              </p:cNvSpPr>
              <p:nvPr/>
            </p:nvSpPr>
            <p:spPr bwMode="auto">
              <a:xfrm>
                <a:off x="3000" y="2448"/>
                <a:ext cx="48" cy="45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2" name="Group 16"/>
              <p:cNvGrpSpPr>
                <a:grpSpLocks/>
              </p:cNvGrpSpPr>
              <p:nvPr/>
            </p:nvGrpSpPr>
            <p:grpSpPr bwMode="auto">
              <a:xfrm>
                <a:off x="3000" y="2424"/>
                <a:ext cx="48" cy="96"/>
                <a:chOff x="3168" y="2016"/>
                <a:chExt cx="48" cy="96"/>
              </a:xfrm>
            </p:grpSpPr>
            <p:sp>
              <p:nvSpPr>
                <p:cNvPr id="83" name="Line 17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4" name="Line 18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5" name="Line 19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" name="Group 20"/>
              <p:cNvGrpSpPr>
                <a:grpSpLocks/>
              </p:cNvGrpSpPr>
              <p:nvPr/>
            </p:nvGrpSpPr>
            <p:grpSpPr bwMode="auto">
              <a:xfrm>
                <a:off x="3096" y="2256"/>
                <a:ext cx="48" cy="192"/>
                <a:chOff x="3168" y="2016"/>
                <a:chExt cx="48" cy="96"/>
              </a:xfrm>
            </p:grpSpPr>
            <p:sp>
              <p:nvSpPr>
                <p:cNvPr id="80" name="Line 21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1" name="Line 22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2" name="Line 23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4" name="Group 24"/>
              <p:cNvGrpSpPr>
                <a:grpSpLocks/>
              </p:cNvGrpSpPr>
              <p:nvPr/>
            </p:nvGrpSpPr>
            <p:grpSpPr bwMode="auto">
              <a:xfrm>
                <a:off x="3192" y="2208"/>
                <a:ext cx="48" cy="192"/>
                <a:chOff x="3168" y="2016"/>
                <a:chExt cx="48" cy="96"/>
              </a:xfrm>
            </p:grpSpPr>
            <p:sp>
              <p:nvSpPr>
                <p:cNvPr id="77" name="Line 25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8" name="Line 26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9" name="Line 27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5" name="Oval 28"/>
              <p:cNvSpPr>
                <a:spLocks noChangeArrowheads="1"/>
              </p:cNvSpPr>
              <p:nvPr/>
            </p:nvSpPr>
            <p:spPr bwMode="auto">
              <a:xfrm>
                <a:off x="3096" y="2309"/>
                <a:ext cx="48" cy="43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6" name="Oval 29"/>
              <p:cNvSpPr>
                <a:spLocks noChangeArrowheads="1"/>
              </p:cNvSpPr>
              <p:nvPr/>
            </p:nvSpPr>
            <p:spPr bwMode="auto">
              <a:xfrm>
                <a:off x="3192" y="2300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7" name="Group 30"/>
              <p:cNvGrpSpPr>
                <a:grpSpLocks/>
              </p:cNvGrpSpPr>
              <p:nvPr/>
            </p:nvGrpSpPr>
            <p:grpSpPr bwMode="auto">
              <a:xfrm>
                <a:off x="3288" y="2202"/>
                <a:ext cx="48" cy="192"/>
                <a:chOff x="3168" y="2016"/>
                <a:chExt cx="48" cy="96"/>
              </a:xfrm>
            </p:grpSpPr>
            <p:sp>
              <p:nvSpPr>
                <p:cNvPr id="74" name="Line 31"/>
                <p:cNvSpPr>
                  <a:spLocks noChangeShapeType="1"/>
                </p:cNvSpPr>
                <p:nvPr/>
              </p:nvSpPr>
              <p:spPr bwMode="auto">
                <a:xfrm>
                  <a:off x="3173" y="2016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5" name="Line 32"/>
                <p:cNvSpPr>
                  <a:spLocks noChangeShapeType="1"/>
                </p:cNvSpPr>
                <p:nvPr/>
              </p:nvSpPr>
              <p:spPr bwMode="auto">
                <a:xfrm>
                  <a:off x="3173" y="2112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6" name="Line 33"/>
                <p:cNvSpPr>
                  <a:spLocks noChangeShapeType="1"/>
                </p:cNvSpPr>
                <p:nvPr/>
              </p:nvSpPr>
              <p:spPr bwMode="auto">
                <a:xfrm>
                  <a:off x="3193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8" name="Oval 34"/>
              <p:cNvSpPr>
                <a:spLocks noChangeArrowheads="1"/>
              </p:cNvSpPr>
              <p:nvPr/>
            </p:nvSpPr>
            <p:spPr bwMode="auto">
              <a:xfrm>
                <a:off x="3289" y="2250"/>
                <a:ext cx="47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9" name="Group 35"/>
              <p:cNvGrpSpPr>
                <a:grpSpLocks/>
              </p:cNvGrpSpPr>
              <p:nvPr/>
            </p:nvGrpSpPr>
            <p:grpSpPr bwMode="auto">
              <a:xfrm>
                <a:off x="3384" y="2112"/>
                <a:ext cx="48" cy="138"/>
                <a:chOff x="3168" y="2016"/>
                <a:chExt cx="48" cy="96"/>
              </a:xfrm>
            </p:grpSpPr>
            <p:sp>
              <p:nvSpPr>
                <p:cNvPr id="71" name="Line 36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2" name="Line 37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3" name="Line 38"/>
                <p:cNvSpPr>
                  <a:spLocks noChangeShapeType="1"/>
                </p:cNvSpPr>
                <p:nvPr/>
              </p:nvSpPr>
              <p:spPr bwMode="auto">
                <a:xfrm>
                  <a:off x="3193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0" name="Oval 39"/>
              <p:cNvSpPr>
                <a:spLocks noChangeArrowheads="1"/>
              </p:cNvSpPr>
              <p:nvPr/>
            </p:nvSpPr>
            <p:spPr bwMode="auto">
              <a:xfrm>
                <a:off x="3384" y="2154"/>
                <a:ext cx="46" cy="47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1" name="Group 40"/>
              <p:cNvGrpSpPr>
                <a:grpSpLocks/>
              </p:cNvGrpSpPr>
              <p:nvPr/>
            </p:nvGrpSpPr>
            <p:grpSpPr bwMode="auto">
              <a:xfrm>
                <a:off x="3452" y="1854"/>
                <a:ext cx="48" cy="258"/>
                <a:chOff x="3168" y="2016"/>
                <a:chExt cx="48" cy="96"/>
              </a:xfrm>
            </p:grpSpPr>
            <p:sp>
              <p:nvSpPr>
                <p:cNvPr id="68" name="Line 41"/>
                <p:cNvSpPr>
                  <a:spLocks noChangeShapeType="1"/>
                </p:cNvSpPr>
                <p:nvPr/>
              </p:nvSpPr>
              <p:spPr bwMode="auto">
                <a:xfrm>
                  <a:off x="3162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9" name="Line 42"/>
                <p:cNvSpPr>
                  <a:spLocks noChangeShapeType="1"/>
                </p:cNvSpPr>
                <p:nvPr/>
              </p:nvSpPr>
              <p:spPr bwMode="auto">
                <a:xfrm>
                  <a:off x="3162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70" name="Line 43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" name="Oval 44"/>
              <p:cNvSpPr>
                <a:spLocks noChangeArrowheads="1"/>
              </p:cNvSpPr>
              <p:nvPr/>
            </p:nvSpPr>
            <p:spPr bwMode="auto">
              <a:xfrm>
                <a:off x="3451" y="1956"/>
                <a:ext cx="44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3" name="Group 45"/>
              <p:cNvGrpSpPr>
                <a:grpSpLocks/>
              </p:cNvGrpSpPr>
              <p:nvPr/>
            </p:nvGrpSpPr>
            <p:grpSpPr bwMode="auto">
              <a:xfrm>
                <a:off x="3528" y="1880"/>
                <a:ext cx="48" cy="258"/>
                <a:chOff x="3168" y="2016"/>
                <a:chExt cx="48" cy="96"/>
              </a:xfrm>
            </p:grpSpPr>
            <p:sp>
              <p:nvSpPr>
                <p:cNvPr id="65" name="Line 46"/>
                <p:cNvSpPr>
                  <a:spLocks noChangeShapeType="1"/>
                </p:cNvSpPr>
                <p:nvPr/>
              </p:nvSpPr>
              <p:spPr bwMode="auto">
                <a:xfrm>
                  <a:off x="3173" y="2016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6" name="Line 47"/>
                <p:cNvSpPr>
                  <a:spLocks noChangeShapeType="1"/>
                </p:cNvSpPr>
                <p:nvPr/>
              </p:nvSpPr>
              <p:spPr bwMode="auto">
                <a:xfrm>
                  <a:off x="3173" y="2112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7" name="Line 48"/>
                <p:cNvSpPr>
                  <a:spLocks noChangeShapeType="1"/>
                </p:cNvSpPr>
                <p:nvPr/>
              </p:nvSpPr>
              <p:spPr bwMode="auto">
                <a:xfrm>
                  <a:off x="3193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4" name="Oval 49"/>
              <p:cNvSpPr>
                <a:spLocks noChangeArrowheads="1"/>
              </p:cNvSpPr>
              <p:nvPr/>
            </p:nvSpPr>
            <p:spPr bwMode="auto">
              <a:xfrm>
                <a:off x="3529" y="1982"/>
                <a:ext cx="47" cy="47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5" name="Group 50"/>
              <p:cNvGrpSpPr>
                <a:grpSpLocks/>
              </p:cNvGrpSpPr>
              <p:nvPr/>
            </p:nvGrpSpPr>
            <p:grpSpPr bwMode="auto">
              <a:xfrm>
                <a:off x="3602" y="2016"/>
                <a:ext cx="48" cy="150"/>
                <a:chOff x="3168" y="2016"/>
                <a:chExt cx="48" cy="96"/>
              </a:xfrm>
            </p:grpSpPr>
            <p:sp>
              <p:nvSpPr>
                <p:cNvPr id="62" name="Line 51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3" name="Line 52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4" name="Line 53"/>
                <p:cNvSpPr>
                  <a:spLocks noChangeShapeType="1"/>
                </p:cNvSpPr>
                <p:nvPr/>
              </p:nvSpPr>
              <p:spPr bwMode="auto">
                <a:xfrm>
                  <a:off x="3193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6" name="Oval 54"/>
              <p:cNvSpPr>
                <a:spLocks noChangeArrowheads="1"/>
              </p:cNvSpPr>
              <p:nvPr/>
            </p:nvSpPr>
            <p:spPr bwMode="auto">
              <a:xfrm>
                <a:off x="3602" y="2064"/>
                <a:ext cx="45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7" name="Group 55"/>
              <p:cNvGrpSpPr>
                <a:grpSpLocks/>
              </p:cNvGrpSpPr>
              <p:nvPr/>
            </p:nvGrpSpPr>
            <p:grpSpPr bwMode="auto">
              <a:xfrm>
                <a:off x="3672" y="2040"/>
                <a:ext cx="48" cy="96"/>
                <a:chOff x="3168" y="2016"/>
                <a:chExt cx="48" cy="96"/>
              </a:xfrm>
            </p:grpSpPr>
            <p:sp>
              <p:nvSpPr>
                <p:cNvPr id="59" name="Line 56"/>
                <p:cNvSpPr>
                  <a:spLocks noChangeShapeType="1"/>
                </p:cNvSpPr>
                <p:nvPr/>
              </p:nvSpPr>
              <p:spPr bwMode="auto">
                <a:xfrm>
                  <a:off x="3168" y="201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0" name="Line 57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1" name="Line 58"/>
                <p:cNvSpPr>
                  <a:spLocks noChangeShapeType="1"/>
                </p:cNvSpPr>
                <p:nvPr/>
              </p:nvSpPr>
              <p:spPr bwMode="auto">
                <a:xfrm>
                  <a:off x="3192" y="2010"/>
                  <a:ext cx="0" cy="10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8" name="Oval 59"/>
              <p:cNvSpPr>
                <a:spLocks noChangeArrowheads="1"/>
              </p:cNvSpPr>
              <p:nvPr/>
            </p:nvSpPr>
            <p:spPr bwMode="auto">
              <a:xfrm>
                <a:off x="3672" y="2064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29" name="Group 60"/>
              <p:cNvGrpSpPr>
                <a:grpSpLocks/>
              </p:cNvGrpSpPr>
              <p:nvPr/>
            </p:nvGrpSpPr>
            <p:grpSpPr bwMode="auto">
              <a:xfrm>
                <a:off x="3740" y="1878"/>
                <a:ext cx="48" cy="150"/>
                <a:chOff x="3168" y="2016"/>
                <a:chExt cx="48" cy="96"/>
              </a:xfrm>
            </p:grpSpPr>
            <p:sp>
              <p:nvSpPr>
                <p:cNvPr id="56" name="Line 61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7" name="Line 62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8" name="Line 63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" name="Oval 64"/>
              <p:cNvSpPr>
                <a:spLocks noChangeArrowheads="1"/>
              </p:cNvSpPr>
              <p:nvPr/>
            </p:nvSpPr>
            <p:spPr bwMode="auto">
              <a:xfrm>
                <a:off x="3740" y="1926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1" name="Group 65"/>
              <p:cNvGrpSpPr>
                <a:grpSpLocks/>
              </p:cNvGrpSpPr>
              <p:nvPr/>
            </p:nvGrpSpPr>
            <p:grpSpPr bwMode="auto">
              <a:xfrm>
                <a:off x="3802" y="1700"/>
                <a:ext cx="48" cy="162"/>
                <a:chOff x="3168" y="2016"/>
                <a:chExt cx="48" cy="96"/>
              </a:xfrm>
            </p:grpSpPr>
            <p:sp>
              <p:nvSpPr>
                <p:cNvPr id="53" name="Line 66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4" name="Line 67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5" name="Line 68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2" name="Oval 69"/>
              <p:cNvSpPr>
                <a:spLocks noChangeArrowheads="1"/>
              </p:cNvSpPr>
              <p:nvPr/>
            </p:nvSpPr>
            <p:spPr bwMode="auto">
              <a:xfrm>
                <a:off x="3802" y="1782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3" name="Group 70"/>
              <p:cNvGrpSpPr>
                <a:grpSpLocks/>
              </p:cNvGrpSpPr>
              <p:nvPr/>
            </p:nvGrpSpPr>
            <p:grpSpPr bwMode="auto">
              <a:xfrm>
                <a:off x="3864" y="1968"/>
                <a:ext cx="48" cy="186"/>
                <a:chOff x="3168" y="2016"/>
                <a:chExt cx="48" cy="96"/>
              </a:xfrm>
            </p:grpSpPr>
            <p:sp>
              <p:nvSpPr>
                <p:cNvPr id="50" name="Line 71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1" name="Line 72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3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52" name="Line 73"/>
                <p:cNvSpPr>
                  <a:spLocks noChangeShapeType="1"/>
                </p:cNvSpPr>
                <p:nvPr/>
              </p:nvSpPr>
              <p:spPr bwMode="auto">
                <a:xfrm>
                  <a:off x="3193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4" name="Oval 74"/>
              <p:cNvSpPr>
                <a:spLocks noChangeArrowheads="1"/>
              </p:cNvSpPr>
              <p:nvPr/>
            </p:nvSpPr>
            <p:spPr bwMode="auto">
              <a:xfrm>
                <a:off x="3864" y="2034"/>
                <a:ext cx="45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5" name="Group 75"/>
              <p:cNvGrpSpPr>
                <a:grpSpLocks/>
              </p:cNvGrpSpPr>
              <p:nvPr/>
            </p:nvGrpSpPr>
            <p:grpSpPr bwMode="auto">
              <a:xfrm>
                <a:off x="3944" y="2096"/>
                <a:ext cx="48" cy="96"/>
                <a:chOff x="3168" y="2016"/>
                <a:chExt cx="48" cy="96"/>
              </a:xfrm>
            </p:grpSpPr>
            <p:sp>
              <p:nvSpPr>
                <p:cNvPr id="47" name="Line 76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8" name="Line 77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9" name="Line 78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6" name="Oval 79"/>
              <p:cNvSpPr>
                <a:spLocks noChangeArrowheads="1"/>
              </p:cNvSpPr>
              <p:nvPr/>
            </p:nvSpPr>
            <p:spPr bwMode="auto">
              <a:xfrm>
                <a:off x="3944" y="2120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7" name="Group 80"/>
              <p:cNvGrpSpPr>
                <a:grpSpLocks/>
              </p:cNvGrpSpPr>
              <p:nvPr/>
            </p:nvGrpSpPr>
            <p:grpSpPr bwMode="auto">
              <a:xfrm>
                <a:off x="4024" y="2140"/>
                <a:ext cx="48" cy="96"/>
                <a:chOff x="3168" y="2016"/>
                <a:chExt cx="48" cy="96"/>
              </a:xfrm>
            </p:grpSpPr>
            <p:sp>
              <p:nvSpPr>
                <p:cNvPr id="44" name="Line 81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5" name="Line 82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6" name="Line 83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" name="Oval 84"/>
              <p:cNvSpPr>
                <a:spLocks noChangeArrowheads="1"/>
              </p:cNvSpPr>
              <p:nvPr/>
            </p:nvSpPr>
            <p:spPr bwMode="auto">
              <a:xfrm>
                <a:off x="4024" y="2164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39" name="Group 85"/>
              <p:cNvGrpSpPr>
                <a:grpSpLocks/>
              </p:cNvGrpSpPr>
              <p:nvPr/>
            </p:nvGrpSpPr>
            <p:grpSpPr bwMode="auto">
              <a:xfrm>
                <a:off x="4106" y="2172"/>
                <a:ext cx="48" cy="96"/>
                <a:chOff x="3168" y="2016"/>
                <a:chExt cx="48" cy="96"/>
              </a:xfrm>
            </p:grpSpPr>
            <p:sp>
              <p:nvSpPr>
                <p:cNvPr id="41" name="Line 86"/>
                <p:cNvSpPr>
                  <a:spLocks noChangeShapeType="1"/>
                </p:cNvSpPr>
                <p:nvPr/>
              </p:nvSpPr>
              <p:spPr bwMode="auto">
                <a:xfrm>
                  <a:off x="3168" y="20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2" name="Line 87"/>
                <p:cNvSpPr>
                  <a:spLocks noChangeShapeType="1"/>
                </p:cNvSpPr>
                <p:nvPr/>
              </p:nvSpPr>
              <p:spPr bwMode="auto">
                <a:xfrm>
                  <a:off x="3168" y="2112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43" name="Line 88"/>
                <p:cNvSpPr>
                  <a:spLocks noChangeShapeType="1"/>
                </p:cNvSpPr>
                <p:nvPr/>
              </p:nvSpPr>
              <p:spPr bwMode="auto">
                <a:xfrm>
                  <a:off x="3192" y="20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40" name="Oval 89"/>
              <p:cNvSpPr>
                <a:spLocks noChangeArrowheads="1"/>
              </p:cNvSpPr>
              <p:nvPr/>
            </p:nvSpPr>
            <p:spPr bwMode="auto">
              <a:xfrm>
                <a:off x="4106" y="2196"/>
                <a:ext cx="48" cy="4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86" name="Rectangle 85"/>
          <p:cNvSpPr/>
          <p:nvPr/>
        </p:nvSpPr>
        <p:spPr>
          <a:xfrm>
            <a:off x="685800" y="3165019"/>
            <a:ext cx="2209800" cy="4651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Simulation Model</a:t>
            </a:r>
          </a:p>
        </p:txBody>
      </p:sp>
      <p:sp>
        <p:nvSpPr>
          <p:cNvPr id="90" name="TextBox 109"/>
          <p:cNvSpPr txBox="1">
            <a:spLocks noChangeArrowheads="1"/>
          </p:cNvSpPr>
          <p:nvPr/>
        </p:nvSpPr>
        <p:spPr bwMode="auto">
          <a:xfrm>
            <a:off x="1761934" y="5864423"/>
            <a:ext cx="1960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Uncertainty in Outputs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496" y="1915949"/>
            <a:ext cx="3352800" cy="1475005"/>
          </a:xfrm>
          <a:prstGeom prst="rect">
            <a:avLst/>
          </a:prstGeom>
        </p:spPr>
      </p:pic>
      <p:pic>
        <p:nvPicPr>
          <p:cNvPr id="9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96" y="2971800"/>
            <a:ext cx="98389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 Box 100"/>
          <p:cNvSpPr txBox="1">
            <a:spLocks noChangeArrowheads="1"/>
          </p:cNvSpPr>
          <p:nvPr/>
        </p:nvSpPr>
        <p:spPr bwMode="auto">
          <a:xfrm>
            <a:off x="653392" y="914400"/>
            <a:ext cx="31839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chemeClr val="tx2"/>
                </a:solidFill>
                <a:cs typeface="+mn-cs"/>
              </a:rPr>
              <a:t>Uncertainty Quantification</a:t>
            </a:r>
            <a:endParaRPr lang="en-US" sz="2000" i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96" name="Text Box 100"/>
          <p:cNvSpPr txBox="1">
            <a:spLocks noChangeArrowheads="1"/>
          </p:cNvSpPr>
          <p:nvPr/>
        </p:nvSpPr>
        <p:spPr bwMode="auto">
          <a:xfrm>
            <a:off x="5597826" y="914400"/>
            <a:ext cx="26134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rgbClr val="0482B2"/>
                </a:solidFill>
                <a:cs typeface="+mn-cs"/>
              </a:rPr>
              <a:t>Automated Workflow</a:t>
            </a:r>
            <a:endParaRPr lang="en-US" sz="2000" i="1" dirty="0">
              <a:solidFill>
                <a:srgbClr val="0482B2"/>
              </a:solidFill>
              <a:cs typeface="+mn-cs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4572000" y="914400"/>
            <a:ext cx="0" cy="5257800"/>
          </a:xfrm>
          <a:prstGeom prst="line">
            <a:avLst/>
          </a:prstGeom>
          <a:ln w="6350" cmpd="sng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2" descr="pd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17" y="1945819"/>
            <a:ext cx="1006723" cy="67151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pdf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17" y="1945819"/>
            <a:ext cx="1016246" cy="6778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9"/>
          <p:cNvSpPr txBox="1">
            <a:spLocks noChangeArrowheads="1"/>
          </p:cNvSpPr>
          <p:nvPr/>
        </p:nvSpPr>
        <p:spPr bwMode="auto">
          <a:xfrm>
            <a:off x="785169" y="1553870"/>
            <a:ext cx="2948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/>
              <a:t>Parameter Probability Distributions</a:t>
            </a:r>
            <a:endParaRPr lang="en-US" sz="1400" dirty="0"/>
          </a:p>
        </p:txBody>
      </p:sp>
      <p:sp>
        <p:nvSpPr>
          <p:cNvPr id="106" name="TextBox 109"/>
          <p:cNvSpPr txBox="1">
            <a:spLocks noChangeArrowheads="1"/>
          </p:cNvSpPr>
          <p:nvPr/>
        </p:nvSpPr>
        <p:spPr bwMode="auto">
          <a:xfrm>
            <a:off x="5776532" y="1567353"/>
            <a:ext cx="22067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/>
              <a:t>Pegasus “DAX” Workflow</a:t>
            </a:r>
            <a:endParaRPr lang="en-US" sz="1400" dirty="0"/>
          </a:p>
        </p:txBody>
      </p:sp>
      <p:pic>
        <p:nvPicPr>
          <p:cNvPr id="10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08" y="3461847"/>
            <a:ext cx="2133600" cy="181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10" descr="ew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91" y="4419600"/>
            <a:ext cx="1389261" cy="1371600"/>
          </a:xfrm>
          <a:prstGeom prst="rect">
            <a:avLst/>
          </a:prstGeom>
        </p:spPr>
      </p:pic>
      <p:pic>
        <p:nvPicPr>
          <p:cNvPr id="112" name="Picture 111" descr="al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9600"/>
            <a:ext cx="1389261" cy="1371600"/>
          </a:xfrm>
          <a:prstGeom prst="rect">
            <a:avLst/>
          </a:prstGeom>
        </p:spPr>
      </p:pic>
      <p:sp>
        <p:nvSpPr>
          <p:cNvPr id="113" name="TextBox 109"/>
          <p:cNvSpPr txBox="1">
            <a:spLocks noChangeArrowheads="1"/>
          </p:cNvSpPr>
          <p:nvPr/>
        </p:nvSpPr>
        <p:spPr bwMode="auto">
          <a:xfrm>
            <a:off x="527818" y="5769302"/>
            <a:ext cx="943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smtClean="0">
                <a:solidFill>
                  <a:srgbClr val="7F7F7F"/>
                </a:solidFill>
              </a:rPr>
              <a:t>Alejandro</a:t>
            </a:r>
            <a:br>
              <a:rPr lang="en-US" sz="1400" dirty="0" smtClean="0">
                <a:solidFill>
                  <a:srgbClr val="7F7F7F"/>
                </a:solidFill>
              </a:rPr>
            </a:br>
            <a:r>
              <a:rPr lang="en-US" sz="1400" dirty="0" smtClean="0">
                <a:solidFill>
                  <a:srgbClr val="7F7F7F"/>
                </a:solidFill>
              </a:rPr>
              <a:t>Strachan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114" name="TextBox 109"/>
          <p:cNvSpPr txBox="1">
            <a:spLocks noChangeArrowheads="1"/>
          </p:cNvSpPr>
          <p:nvPr/>
        </p:nvSpPr>
        <p:spPr bwMode="auto">
          <a:xfrm>
            <a:off x="7682041" y="5769302"/>
            <a:ext cx="903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 err="1" smtClean="0">
                <a:solidFill>
                  <a:srgbClr val="7F7F7F"/>
                </a:solidFill>
              </a:rPr>
              <a:t>Ewa</a:t>
            </a:r>
            <a:r>
              <a:rPr lang="en-US" sz="1400" dirty="0" smtClean="0">
                <a:solidFill>
                  <a:srgbClr val="7F7F7F"/>
                </a:solidFill>
              </a:rPr>
              <a:t/>
            </a:r>
            <a:br>
              <a:rPr lang="en-US" sz="1400" dirty="0" smtClean="0">
                <a:solidFill>
                  <a:srgbClr val="7F7F7F"/>
                </a:solidFill>
              </a:rPr>
            </a:br>
            <a:r>
              <a:rPr lang="en-US" sz="1400" dirty="0" err="1" smtClean="0">
                <a:solidFill>
                  <a:srgbClr val="7F7F7F"/>
                </a:solidFill>
              </a:rPr>
              <a:t>Deelman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9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37745" cy="4311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2348805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5:42pm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0060" y="3187005"/>
            <a:ext cx="36032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Post a copy of that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technical report so that</a:t>
            </a:r>
          </a:p>
          <a:p>
            <a:r>
              <a:rPr lang="en-US" sz="2800" dirty="0" smtClean="0">
                <a:latin typeface="+mn-lt"/>
              </a:rPr>
              <a:t>others can access it.</a:t>
            </a:r>
            <a:endParaRPr lang="en-US" sz="28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6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Dissemination and Digital Publication</a:t>
            </a:r>
            <a:endParaRPr lang="en-US" dirty="0"/>
          </a:p>
        </p:txBody>
      </p:sp>
      <p:pic>
        <p:nvPicPr>
          <p:cNvPr id="3" name="Picture 2" descr="mega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2200787" cy="2590800"/>
          </a:xfrm>
          <a:prstGeom prst="rect">
            <a:avLst/>
          </a:prstGeom>
        </p:spPr>
      </p:pic>
      <p:pic>
        <p:nvPicPr>
          <p:cNvPr id="6" name="Picture 5" descr="ear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24100"/>
            <a:ext cx="434905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971800"/>
            <a:ext cx="3441700" cy="927100"/>
          </a:xfrm>
          <a:prstGeom prst="rect">
            <a:avLst/>
          </a:prstGeom>
        </p:spPr>
      </p:pic>
      <p:sp>
        <p:nvSpPr>
          <p:cNvPr id="8" name="Text Box 100"/>
          <p:cNvSpPr txBox="1">
            <a:spLocks noChangeArrowheads="1"/>
          </p:cNvSpPr>
          <p:nvPr/>
        </p:nvSpPr>
        <p:spPr bwMode="auto">
          <a:xfrm>
            <a:off x="1739838" y="5861050"/>
            <a:ext cx="56643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chemeClr val="accent4">
                    <a:lumMod val="75000"/>
                  </a:schemeClr>
                </a:solidFill>
                <a:cs typeface="+mn-cs"/>
              </a:rPr>
              <a:t>Disseminate your work to a worldwide audience</a:t>
            </a:r>
            <a:endParaRPr lang="en-US" sz="2000" i="1" dirty="0">
              <a:solidFill>
                <a:schemeClr val="accent4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776" y="4038600"/>
            <a:ext cx="2381724" cy="16408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69568" y="1339639"/>
            <a:ext cx="611489" cy="457200"/>
          </a:xfrm>
          <a:prstGeom prst="roundRect">
            <a:avLst/>
          </a:prstGeom>
          <a:gradFill>
            <a:gsLst>
              <a:gs pos="0">
                <a:srgbClr val="32AED6"/>
              </a:gs>
              <a:gs pos="100000">
                <a:srgbClr val="91BECD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384217" y="1916170"/>
            <a:ext cx="815318" cy="609600"/>
          </a:xfrm>
          <a:prstGeom prst="roundRect">
            <a:avLst/>
          </a:prstGeom>
          <a:gradFill>
            <a:gsLst>
              <a:gs pos="0">
                <a:srgbClr val="32AED6"/>
              </a:gs>
              <a:gs pos="100000">
                <a:srgbClr val="91BECD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69568" y="1894937"/>
            <a:ext cx="407659" cy="304800"/>
          </a:xfrm>
          <a:prstGeom prst="roundRect">
            <a:avLst/>
          </a:prstGeom>
          <a:gradFill>
            <a:gsLst>
              <a:gs pos="0">
                <a:srgbClr val="7DBC38"/>
              </a:gs>
              <a:gs pos="100000">
                <a:srgbClr val="B2CE96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35422" y="1590137"/>
            <a:ext cx="713403" cy="533400"/>
          </a:xfrm>
          <a:prstGeom prst="roundRect">
            <a:avLst/>
          </a:prstGeom>
          <a:gradFill>
            <a:gsLst>
              <a:gs pos="0">
                <a:srgbClr val="7DBC38"/>
              </a:gs>
              <a:gs pos="100000">
                <a:srgbClr val="B2CE96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180388" y="2645102"/>
            <a:ext cx="1019148" cy="762000"/>
          </a:xfrm>
          <a:prstGeom prst="roundRect">
            <a:avLst/>
          </a:prstGeom>
          <a:gradFill>
            <a:gsLst>
              <a:gs pos="0">
                <a:srgbClr val="7DBC38"/>
              </a:gs>
              <a:gs pos="100000">
                <a:srgbClr val="B2CE96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277603" y="1089141"/>
            <a:ext cx="407659" cy="304800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B0"/>
              </a:gs>
            </a:gsLst>
            <a:lin ang="16200000" scaled="0"/>
            <a:tileRect/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88047" y="1339639"/>
            <a:ext cx="611489" cy="457200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B0"/>
              </a:gs>
            </a:gsLst>
            <a:lin ang="16200000" scaled="0"/>
            <a:tileRect/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5335422" y="2232141"/>
            <a:ext cx="815318" cy="609600"/>
          </a:xfrm>
          <a:prstGeom prst="round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B0"/>
              </a:gs>
            </a:gsLst>
            <a:lin ang="16200000" scaled="0"/>
            <a:tileRect/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462298" y="1481090"/>
            <a:ext cx="305744" cy="228600"/>
          </a:xfrm>
          <a:prstGeom prst="roundRect">
            <a:avLst/>
          </a:prstGeom>
          <a:gradFill>
            <a:gsLst>
              <a:gs pos="0">
                <a:srgbClr val="7DBC38"/>
              </a:gs>
              <a:gs pos="100000">
                <a:srgbClr val="B2CE96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763356" y="1089141"/>
            <a:ext cx="203830" cy="152400"/>
          </a:xfrm>
          <a:prstGeom prst="roundRect">
            <a:avLst/>
          </a:prstGeom>
          <a:gradFill>
            <a:gsLst>
              <a:gs pos="0">
                <a:srgbClr val="7DBC38"/>
              </a:gs>
              <a:gs pos="100000">
                <a:srgbClr val="B2CE96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15592" y="1307235"/>
            <a:ext cx="203830" cy="152400"/>
          </a:xfrm>
          <a:prstGeom prst="roundRect">
            <a:avLst/>
          </a:prstGeom>
          <a:gradFill>
            <a:gsLst>
              <a:gs pos="0">
                <a:srgbClr val="32AED6"/>
              </a:gs>
              <a:gs pos="100000">
                <a:srgbClr val="91BECD"/>
              </a:gs>
            </a:gsLst>
          </a:gra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24600" y="1007983"/>
            <a:ext cx="244169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dirty="0" smtClean="0"/>
              <a:t>Tools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dirty="0" smtClean="0"/>
              <a:t>Seminars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dirty="0" smtClean="0"/>
              <a:t>Teaching Materials</a:t>
            </a:r>
          </a:p>
          <a:p>
            <a:pPr marL="342900" indent="-342900">
              <a:spcBef>
                <a:spcPts val="400"/>
              </a:spcBef>
              <a:buClr>
                <a:srgbClr val="32AED6"/>
              </a:buClr>
              <a:buFont typeface="Wingdings" charset="2"/>
              <a:buChar char="ü"/>
            </a:pPr>
            <a:r>
              <a:rPr lang="en-US" dirty="0" smtClean="0"/>
              <a:t>Tech Reports</a:t>
            </a:r>
          </a:p>
        </p:txBody>
      </p:sp>
      <p:sp>
        <p:nvSpPr>
          <p:cNvPr id="24" name="Action Button: Forward or Next 23">
            <a:hlinkClick r:id="rId6" action="ppaction://hlinkfile" highlightClick="1"/>
          </p:cNvPr>
          <p:cNvSpPr/>
          <p:nvPr/>
        </p:nvSpPr>
        <p:spPr>
          <a:xfrm>
            <a:off x="4191000" y="3537604"/>
            <a:ext cx="6858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1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97 -0.22863 C -0.16811 -0.25643 -0.13008 -0.28399 -0.09569 -0.246 C -0.0613 -0.20801 -0.03074 -0.104 -4.72734E-6 -2.49942E-6 " pathEditMode="relative" rAng="0" ptsTypes="aaA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86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3199 -0.15497 C -0.25616 -0.17281 -0.19225 -0.19041 -0.13893 -0.1647 C -0.08562 -0.13899 -0.0231 -0.02734 -3.17471E-6 3.3426E-6 " pathEditMode="relative" rAng="0" ptsTypes="aaA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5" y="59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21083 -0.11003 C -0.18235 -0.14084 -0.1537 -0.17165 -0.11861 -0.15335 C -0.08353 -0.13505 -0.04185 -0.06764 -3.75478E-6 2.87005E-6 " pathEditMode="relative" rAng="0" ptsTypes="aaA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2" y="240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0774 -0.05444 C -0.26328 -0.09497 -0.21882 -0.13528 -0.16759 -0.12624 C -0.11636 -0.11721 -0.02796 -0.02108 -2.40361E-6 -4.49386E-7 " pathEditMode="relative" rAng="0" ptsTypes="a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7" y="-132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22768 -0.01598 C -0.19451 -0.05096 -0.16134 -0.08594 -0.12348 -0.08316 C -0.08562 -0.08038 -0.04289 -0.04031 -3.65405E-6 5.3741E-7 " pathEditMode="relative" rAng="0" ptsTypes="aaA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5" y="-271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13668 -0.08965 C -0.11028 -0.11953 -0.08388 -0.14918 -0.06113 -0.13435 C -0.03838 -0.11953 -0.01928 -0.05977 1.66725E-7 2.17744E-6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5" y="150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3772 -0.01459 C -0.11445 -0.04285 -0.09117 -0.07111 -0.06825 -0.06879 C -0.04532 -0.06648 -0.02275 -0.03335 -4.31747E-6 -3.18508E-6 " pathEditMode="relative" rAng="0" ptsTypes="aaA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7" y="-210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8629 -0.01597 C -0.06962 -0.03726 -0.05278 -0.05833 -0.03837 -0.05578 C -0.02396 -0.05324 -0.01198 -0.02662 1.94444E-6 -4.44444E-6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131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-0.11164 0.04306 C -0.09497 0.01366 -0.0783 -0.01574 -0.05973 -0.02292 C -0.04115 -0.03009 -0.02066 -0.01505 4.72222E-6 -3.7037E-7 " pathEditMode="relative" rAng="0" ptsTypes="aaA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7032 0.02847 C -0.0599 0.00926 -0.04931 -0.00996 -0.0375 -0.01482 C -0.0257 -0.01968 -0.00625 -0.00255 4.16667E-6 4.07407E-6 " pathEditMode="relative" rAng="0" ptsTypes="aaA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-24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3698 0.01158 C -0.0335 0.00301 -0.02986 -0.00555 -0.02361 -0.0074 C -0.01736 -0.00926 -0.00868 -0.00463 -2.5E-6 -2.59259E-6 " pathEditMode="relative" rAng="0" ptsTypes="aaA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0073" y="762000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7:12pm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8561" y="1615589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Done for the day</a:t>
            </a:r>
            <a:endParaRPr lang="en-US" sz="28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2299749"/>
            <a:ext cx="4495800" cy="33718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16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6</a:t>
            </a:r>
            <a:r>
              <a:rPr lang="en-US" dirty="0" smtClean="0">
                <a:cs typeface="+mj-cs"/>
              </a:rPr>
              <a:t>0+ Hubs for many disciplines</a:t>
            </a:r>
            <a:endParaRPr lang="en-US" dirty="0">
              <a:cs typeface="+mj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29-30,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HUBbub 2014, Indianapolis</a:t>
            </a:r>
            <a:endParaRPr lang="en-US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F7B0C-CBF9-BE40-8AEC-98A57C8412FA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092450" y="1117600"/>
            <a:ext cx="6153150" cy="505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  <a:tab pos="3657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smtClean="0">
                <a:solidFill>
                  <a:srgbClr val="FF8000"/>
                </a:solidFill>
              </a:rPr>
              <a:t>705,725</a:t>
            </a:r>
            <a:r>
              <a:rPr lang="en-US" dirty="0">
                <a:cs typeface="+mn-cs"/>
              </a:rPr>
              <a:t>	</a:t>
            </a:r>
            <a:r>
              <a:rPr lang="en-US" dirty="0" smtClean="0"/>
              <a:t>330,939</a:t>
            </a: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nanoHUB.org</a:t>
            </a:r>
            <a:endParaRPr lang="en-US" dirty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smtClean="0">
                <a:solidFill>
                  <a:srgbClr val="FF8000"/>
                </a:solidFill>
                <a:cs typeface="+mn-cs"/>
              </a:rPr>
              <a:t>364,304</a:t>
            </a:r>
            <a:r>
              <a:rPr lang="en-US" dirty="0">
                <a:cs typeface="+mn-cs"/>
              </a:rPr>
              <a:t>	</a:t>
            </a:r>
            <a:r>
              <a:rPr lang="en-US" dirty="0" smtClean="0">
                <a:cs typeface="+mn-cs"/>
              </a:rPr>
              <a:t>118,016</a:t>
            </a:r>
            <a:r>
              <a:rPr lang="en-US" dirty="0">
                <a:cs typeface="+mn-cs"/>
              </a:rPr>
              <a:t>	</a:t>
            </a:r>
            <a:r>
              <a:rPr lang="en-US" dirty="0" err="1" smtClean="0">
                <a:cs typeface="+mn-cs"/>
              </a:rPr>
              <a:t>nees.org</a:t>
            </a:r>
            <a:endParaRPr lang="en-US" dirty="0" smtClean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63,487</a:t>
            </a:r>
            <a:r>
              <a:rPr lang="en-US" dirty="0"/>
              <a:t>	</a:t>
            </a:r>
            <a:r>
              <a:rPr lang="en-US" dirty="0" smtClean="0"/>
              <a:t>32,236</a:t>
            </a:r>
            <a:r>
              <a:rPr lang="en-US" dirty="0"/>
              <a:t>	</a:t>
            </a:r>
            <a:r>
              <a:rPr lang="en-US" dirty="0" err="1" smtClean="0"/>
              <a:t>pharmaHUB.org</a:t>
            </a:r>
            <a:endParaRPr lang="en-US" dirty="0" smtClean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62,495</a:t>
            </a:r>
            <a:r>
              <a:rPr lang="en-US" dirty="0"/>
              <a:t>	</a:t>
            </a:r>
            <a:r>
              <a:rPr lang="en-US" dirty="0" smtClean="0"/>
              <a:t>5,492</a:t>
            </a:r>
            <a:r>
              <a:rPr lang="en-US" dirty="0"/>
              <a:t>	</a:t>
            </a:r>
            <a:r>
              <a:rPr lang="en-US" dirty="0" err="1" smtClean="0"/>
              <a:t>HABRIcentral.org</a:t>
            </a:r>
            <a:endParaRPr lang="en-US" dirty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smtClean="0">
                <a:solidFill>
                  <a:srgbClr val="FF8000"/>
                </a:solidFill>
                <a:cs typeface="+mn-cs"/>
              </a:rPr>
              <a:t>53,507</a:t>
            </a:r>
            <a:r>
              <a:rPr lang="en-US" dirty="0">
                <a:cs typeface="+mn-cs"/>
              </a:rPr>
              <a:t>	</a:t>
            </a:r>
            <a:r>
              <a:rPr lang="en-US" dirty="0" smtClean="0">
                <a:cs typeface="+mn-cs"/>
              </a:rPr>
              <a:t>13,487</a:t>
            </a:r>
            <a:r>
              <a:rPr lang="en-US" dirty="0">
                <a:cs typeface="+mn-cs"/>
              </a:rPr>
              <a:t>	</a:t>
            </a:r>
            <a:r>
              <a:rPr lang="en-US" dirty="0" err="1" smtClean="0">
                <a:cs typeface="+mn-cs"/>
              </a:rPr>
              <a:t>vhub.org</a:t>
            </a:r>
            <a:endParaRPr lang="en-US" dirty="0" smtClean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49,559</a:t>
            </a:r>
            <a:r>
              <a:rPr lang="en-US" dirty="0"/>
              <a:t>	</a:t>
            </a:r>
            <a:r>
              <a:rPr lang="en-US" dirty="0" smtClean="0"/>
              <a:t>23,168</a:t>
            </a:r>
            <a:r>
              <a:rPr lang="en-US" dirty="0"/>
              <a:t>	</a:t>
            </a:r>
            <a:r>
              <a:rPr lang="en-US" dirty="0" err="1" smtClean="0"/>
              <a:t>GlobalHUB.org</a:t>
            </a:r>
            <a:endParaRPr lang="en-US" dirty="0" smtClean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47,972</a:t>
            </a:r>
            <a:r>
              <a:rPr lang="en-US" dirty="0"/>
              <a:t>	</a:t>
            </a:r>
            <a:r>
              <a:rPr lang="en-US" dirty="0" smtClean="0"/>
              <a:t>6,976</a:t>
            </a:r>
            <a:r>
              <a:rPr lang="en-US" dirty="0"/>
              <a:t>	</a:t>
            </a:r>
            <a:r>
              <a:rPr lang="en-US" dirty="0" err="1" smtClean="0"/>
              <a:t>ciHUB.org</a:t>
            </a:r>
            <a:endParaRPr lang="en-US" dirty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smtClean="0">
                <a:solidFill>
                  <a:srgbClr val="FF8000"/>
                </a:solidFill>
                <a:cs typeface="+mn-cs"/>
              </a:rPr>
              <a:t>47,085</a:t>
            </a:r>
            <a:r>
              <a:rPr lang="en-US" dirty="0">
                <a:cs typeface="+mn-cs"/>
              </a:rPr>
              <a:t>	</a:t>
            </a:r>
            <a:r>
              <a:rPr lang="en-US" dirty="0" smtClean="0">
                <a:cs typeface="+mn-cs"/>
              </a:rPr>
              <a:t>12,788</a:t>
            </a:r>
            <a:r>
              <a:rPr lang="en-US" dirty="0">
                <a:cs typeface="+mn-cs"/>
              </a:rPr>
              <a:t>	</a:t>
            </a:r>
            <a:r>
              <a:rPr lang="en-US" dirty="0" err="1" smtClean="0">
                <a:cs typeface="+mn-cs"/>
              </a:rPr>
              <a:t>cceHUB.org</a:t>
            </a:r>
            <a:endParaRPr lang="en-US" dirty="0" smtClean="0"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46,083</a:t>
            </a:r>
            <a:r>
              <a:rPr lang="en-US" dirty="0"/>
              <a:t>	</a:t>
            </a:r>
            <a:r>
              <a:rPr lang="en-US" dirty="0" smtClean="0"/>
              <a:t>5,166</a:t>
            </a:r>
            <a:r>
              <a:rPr lang="en-US" dirty="0"/>
              <a:t>	</a:t>
            </a:r>
            <a:r>
              <a:rPr lang="en-US" dirty="0" smtClean="0"/>
              <a:t>PURR</a:t>
            </a:r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45,833</a:t>
            </a:r>
            <a:r>
              <a:rPr lang="en-US" dirty="0"/>
              <a:t>	</a:t>
            </a:r>
            <a:r>
              <a:rPr lang="en-US" dirty="0" smtClean="0"/>
              <a:t>5,473</a:t>
            </a:r>
            <a:r>
              <a:rPr lang="en-US" dirty="0"/>
              <a:t>	</a:t>
            </a:r>
            <a:r>
              <a:rPr lang="en-US" dirty="0" err="1" smtClean="0"/>
              <a:t>iemhub.org</a:t>
            </a:r>
            <a:endParaRPr lang="en-US" dirty="0" smtClean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45,176</a:t>
            </a:r>
            <a:r>
              <a:rPr lang="en-US" dirty="0"/>
              <a:t>	</a:t>
            </a:r>
            <a:r>
              <a:rPr lang="en-US" dirty="0" smtClean="0"/>
              <a:t>9,069</a:t>
            </a:r>
            <a:r>
              <a:rPr lang="en-US" dirty="0"/>
              <a:t>	</a:t>
            </a:r>
            <a:r>
              <a:rPr lang="en-US" dirty="0" err="1" smtClean="0"/>
              <a:t>molecularHUB.org</a:t>
            </a:r>
            <a:endParaRPr lang="en-US" dirty="0" smtClean="0"/>
          </a:p>
          <a:p>
            <a:pPr>
              <a:lnSpc>
                <a:spcPct val="150000"/>
              </a:lnSpc>
              <a:defRPr/>
            </a:pPr>
            <a:r>
              <a:rPr lang="en-US" dirty="0"/>
              <a:t>	</a:t>
            </a:r>
            <a:r>
              <a:rPr lang="en-US" dirty="0" smtClean="0">
                <a:solidFill>
                  <a:srgbClr val="FF8000"/>
                </a:solidFill>
              </a:rPr>
              <a:t>41,048</a:t>
            </a:r>
            <a:r>
              <a:rPr lang="en-US" dirty="0"/>
              <a:t>	</a:t>
            </a:r>
            <a:r>
              <a:rPr lang="en-US" dirty="0" smtClean="0"/>
              <a:t>8,078</a:t>
            </a:r>
            <a:r>
              <a:rPr lang="en-US" dirty="0"/>
              <a:t>	</a:t>
            </a:r>
            <a:r>
              <a:rPr lang="en-US" dirty="0" err="1" smtClean="0"/>
              <a:t>StemEdHub.org</a:t>
            </a:r>
            <a:endParaRPr lang="en-US" dirty="0"/>
          </a:p>
        </p:txBody>
      </p:sp>
      <p:pic>
        <p:nvPicPr>
          <p:cNvPr id="9302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241425"/>
            <a:ext cx="125571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03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650158"/>
            <a:ext cx="1246187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04" name="Picture 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285090"/>
            <a:ext cx="14652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058891"/>
            <a:ext cx="74453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6" name="Picture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2876357"/>
            <a:ext cx="5381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08" name="Picture 9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953358"/>
            <a:ext cx="71755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0" name="Picture 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467624"/>
            <a:ext cx="1541462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1" name="Picture 9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5767644"/>
            <a:ext cx="4476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2" name="Picture 9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3693823"/>
            <a:ext cx="66833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314" name="Text Box 98"/>
          <p:cNvSpPr txBox="1">
            <a:spLocks noChangeArrowheads="1"/>
          </p:cNvSpPr>
          <p:nvPr/>
        </p:nvSpPr>
        <p:spPr bwMode="auto">
          <a:xfrm>
            <a:off x="3073400" y="957263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r"/>
                <a:tab pos="1828800" algn="r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chemeClr val="accent1"/>
                </a:solidFill>
                <a:latin typeface="ITC Kabel Std Medium" charset="0"/>
                <a:cs typeface="+mn-cs"/>
              </a:rPr>
              <a:t>	</a:t>
            </a:r>
            <a:r>
              <a:rPr lang="en-US" sz="1400" dirty="0">
                <a:solidFill>
                  <a:srgbClr val="7F7F7F"/>
                </a:solidFill>
                <a:latin typeface="ITC Kabel Std Medium" charset="0"/>
                <a:cs typeface="+mn-cs"/>
              </a:rPr>
              <a:t>visitors	users</a:t>
            </a:r>
          </a:p>
        </p:txBody>
      </p:sp>
      <p:grpSp>
        <p:nvGrpSpPr>
          <p:cNvPr id="19471" name="Group 102"/>
          <p:cNvGrpSpPr>
            <a:grpSpLocks/>
          </p:cNvGrpSpPr>
          <p:nvPr/>
        </p:nvGrpSpPr>
        <p:grpSpPr bwMode="auto">
          <a:xfrm>
            <a:off x="339725" y="1295400"/>
            <a:ext cx="2733675" cy="4800600"/>
            <a:chOff x="102" y="816"/>
            <a:chExt cx="1722" cy="3024"/>
          </a:xfrm>
        </p:grpSpPr>
        <p:sp>
          <p:nvSpPr>
            <p:cNvPr id="9316" name="Text Box 100"/>
            <p:cNvSpPr txBox="1">
              <a:spLocks noChangeArrowheads="1"/>
            </p:cNvSpPr>
            <p:nvPr/>
          </p:nvSpPr>
          <p:spPr bwMode="auto">
            <a:xfrm>
              <a:off x="102" y="2093"/>
              <a:ext cx="1580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8000"/>
                  </a:solidFill>
                  <a:latin typeface="ITC Kabel Std Medium" charset="0"/>
                  <a:cs typeface="+mn-cs"/>
                </a:rPr>
                <a:t>~</a:t>
              </a:r>
              <a:r>
                <a:rPr lang="en-US" sz="3600" b="1" dirty="0" smtClean="0">
                  <a:solidFill>
                    <a:srgbClr val="FF8000"/>
                  </a:solidFill>
                  <a:latin typeface="ITC Kabel Std Medium" charset="0"/>
                  <a:cs typeface="+mn-cs"/>
                </a:rPr>
                <a:t>1,800,000</a:t>
              </a:r>
              <a:r>
                <a:rPr lang="en-US" dirty="0">
                  <a:solidFill>
                    <a:schemeClr val="accent6"/>
                  </a:solidFill>
                  <a:cs typeface="+mn-cs"/>
                </a:rPr>
                <a:t/>
              </a:r>
              <a:br>
                <a:rPr lang="en-US" dirty="0">
                  <a:solidFill>
                    <a:schemeClr val="accent6"/>
                  </a:solidFill>
                  <a:cs typeface="+mn-cs"/>
                </a:rPr>
              </a:br>
              <a:r>
                <a:rPr lang="en-US" dirty="0">
                  <a:solidFill>
                    <a:srgbClr val="7F7F7F"/>
                  </a:solidFill>
                  <a:cs typeface="+mn-cs"/>
                </a:rPr>
                <a:t>visitors total</a:t>
              </a:r>
            </a:p>
          </p:txBody>
        </p:sp>
        <p:sp>
          <p:nvSpPr>
            <p:cNvPr id="9317" name="AutoShape 101"/>
            <p:cNvSpPr>
              <a:spLocks/>
            </p:cNvSpPr>
            <p:nvPr/>
          </p:nvSpPr>
          <p:spPr bwMode="auto">
            <a:xfrm>
              <a:off x="1680" y="816"/>
              <a:ext cx="144" cy="3024"/>
            </a:xfrm>
            <a:prstGeom prst="leftBrace">
              <a:avLst>
                <a:gd name="adj1" fmla="val 53667"/>
                <a:gd name="adj2" fmla="val 4899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947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5362091"/>
            <a:ext cx="13335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4511288"/>
            <a:ext cx="606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0400" y="4088290"/>
            <a:ext cx="1022350" cy="3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6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13477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Global community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8A587-1DA9-8741-9207-A38EFAB53E6A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18437" name="Picture 5" descr="PUsig_go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24025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43175" y="2305050"/>
            <a:ext cx="561975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1"/>
                </a:solidFill>
              </a:rPr>
              <a:t>27</a:t>
            </a:r>
          </a:p>
        </p:txBody>
      </p:sp>
      <p:pic>
        <p:nvPicPr>
          <p:cNvPr id="180228" name="Picture 4" descr="logo_iu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328738"/>
            <a:ext cx="209073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5" descr="clemson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370013"/>
            <a:ext cx="13382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6" descr="uw-madison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295400"/>
            <a:ext cx="11430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82" name="Picture 26" descr="ANd9GcTPDbtMAd79KFF0ed9tDGBygGSaNSkE--ULd2xB4VFh7mku4uA&amp;t=1&amp;usg=__eNBdGORGDC5vlDiA9sAXUFOiVTo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879600"/>
            <a:ext cx="4572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700" name="Picture 44" descr="ANd9GcTbVZspIrKm5ZMxtqVJ4PXy6kTgRM5UQ6cSl_ybbgF3GLUzWJHwZ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847850"/>
            <a:ext cx="35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ANd9GcTzMq-MEfmBznfny9xGbubwkIkhLUpsE5iHdz3UEnfBBnlX6Tpup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75260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ANd9GcRgPQzKxxFfZVGVfUSDkv15RazN3pEE-m4tSHYaub7xpWriG55rK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576513"/>
            <a:ext cx="8001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ANd9GcS5xpn7hRG4xs8nnDOtba4gLFd3w07_7zBMR12KTy38_wU3EU0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568575"/>
            <a:ext cx="838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ANd9GcQ33CkphrCLrLiW7_0Hh0USrSIZCtKbARTNCopaZeNgl50iWNl0p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44763"/>
            <a:ext cx="9144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 descr="suny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1828800"/>
            <a:ext cx="13811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27" name="Object 19"/>
          <p:cNvGraphicFramePr>
            <a:graphicFrameLocks noChangeAspect="1"/>
          </p:cNvGraphicFramePr>
          <p:nvPr/>
        </p:nvGraphicFramePr>
        <p:xfrm>
          <a:off x="3190875" y="1866900"/>
          <a:ext cx="144780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Image" r:id="rId15" imgW="2895238" imgH="850794" progId="Photoshop.Image.10">
                  <p:embed/>
                </p:oleObj>
              </mc:Choice>
              <mc:Fallback>
                <p:oleObj name="Image" r:id="rId15" imgW="2895238" imgH="85079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75" y="1866900"/>
                        <a:ext cx="1447800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7972" y="3438526"/>
            <a:ext cx="8098828" cy="2733674"/>
            <a:chOff x="587972" y="3438526"/>
            <a:chExt cx="8098828" cy="2733674"/>
          </a:xfrm>
        </p:grpSpPr>
        <p:sp>
          <p:nvSpPr>
            <p:cNvPr id="17428" name="AutoShape 20"/>
            <p:cNvSpPr>
              <a:spLocks/>
            </p:cNvSpPr>
            <p:nvPr/>
          </p:nvSpPr>
          <p:spPr bwMode="auto">
            <a:xfrm rot="5400000">
              <a:off x="4591050" y="-333374"/>
              <a:ext cx="228600" cy="7772400"/>
            </a:xfrm>
            <a:prstGeom prst="rightBracket">
              <a:avLst>
                <a:gd name="adj" fmla="val 283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4067175" y="3790951"/>
              <a:ext cx="4619625" cy="141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69863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285750" indent="-285750">
                <a:lnSpc>
                  <a:spcPct val="120000"/>
                </a:lnSpc>
                <a:buFont typeface="Wingdings" charset="2"/>
                <a:buChar char="§"/>
                <a:defRPr/>
              </a:pPr>
              <a:r>
                <a:rPr lang="en-US" dirty="0" smtClean="0"/>
                <a:t>Non-profit organization</a:t>
              </a:r>
            </a:p>
            <a:p>
              <a:pPr marL="285750" indent="-285750">
                <a:lnSpc>
                  <a:spcPct val="120000"/>
                </a:lnSpc>
                <a:buFont typeface="Wingdings" charset="2"/>
                <a:buChar char="§"/>
                <a:defRPr/>
              </a:pPr>
              <a:r>
                <a:rPr lang="en-US" dirty="0" smtClean="0"/>
                <a:t>Independent owner of HUBzero code</a:t>
              </a:r>
            </a:p>
            <a:p>
              <a:pPr marL="285750" indent="-285750">
                <a:lnSpc>
                  <a:spcPct val="120000"/>
                </a:lnSpc>
                <a:buFont typeface="Wingdings" charset="2"/>
                <a:buChar char="§"/>
                <a:defRPr/>
              </a:pPr>
              <a:r>
                <a:rPr lang="en-US" dirty="0" smtClean="0"/>
                <a:t>Promotes dissemination and outreach</a:t>
              </a:r>
            </a:p>
            <a:p>
              <a:pPr marL="285750" indent="-285750">
                <a:lnSpc>
                  <a:spcPct val="120000"/>
                </a:lnSpc>
                <a:buFont typeface="Wingdings" charset="2"/>
                <a:buChar char="§"/>
                <a:defRPr/>
              </a:pPr>
              <a:r>
                <a:rPr lang="en-US" dirty="0" smtClean="0"/>
                <a:t>Coordinates software contributions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27600" y="5405735"/>
              <a:ext cx="6488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0482B2"/>
                  </a:solidFill>
                </a:rPr>
                <a:t>Only $5,000 to join – 20 hours of tech support</a:t>
              </a:r>
              <a:endParaRPr lang="en-US" sz="2400" i="1" dirty="0">
                <a:solidFill>
                  <a:srgbClr val="0482B2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7972" y="3683000"/>
              <a:ext cx="3628428" cy="175678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976127" y="5802868"/>
              <a:ext cx="5191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Lucida Console"/>
                  <a:cs typeface="Lucida Console"/>
                </a:rPr>
                <a:t>https://</a:t>
              </a:r>
              <a:r>
                <a:rPr lang="en-US" dirty="0" err="1">
                  <a:latin typeface="Lucida Console"/>
                  <a:cs typeface="Lucida Console"/>
                </a:rPr>
                <a:t>hubzero.org</a:t>
              </a:r>
              <a:r>
                <a:rPr lang="en-US" dirty="0">
                  <a:latin typeface="Lucida Console"/>
                  <a:cs typeface="Lucida Console"/>
                </a:rPr>
                <a:t>/about/foundation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503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19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"/>
                                        <p:tgtEl>
                                          <p:spTgt spid="19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bzero-logo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2222500" cy="1168400"/>
          </a:xfrm>
          <a:prstGeom prst="rect">
            <a:avLst/>
          </a:prstGeom>
        </p:spPr>
      </p:pic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-85725" y="3724275"/>
            <a:ext cx="9372600" cy="1981200"/>
          </a:xfrm>
          <a:prstGeom prst="rect">
            <a:avLst/>
          </a:prstGeom>
          <a:solidFill>
            <a:srgbClr val="DBE9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More 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D0E77-A8F0-014F-9555-1BF19F7FFD4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4044950" y="1590675"/>
            <a:ext cx="3148518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482B2"/>
                </a:solidFill>
                <a:latin typeface="Trebuchet MS" charset="0"/>
              </a:rPr>
              <a:t>Michael McLennan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Director, HUBzero® Project</a:t>
            </a:r>
          </a:p>
          <a:p>
            <a:pPr>
              <a:defRPr/>
            </a:pPr>
            <a:r>
              <a:rPr lang="en-US" dirty="0" err="1">
                <a:solidFill>
                  <a:srgbClr val="7F7F7F"/>
                </a:solidFill>
              </a:rPr>
              <a:t>mmclennan@purdue.edu</a:t>
            </a:r>
            <a:endParaRPr lang="en-US" dirty="0">
              <a:solidFill>
                <a:srgbClr val="7F7F7F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dirty="0"/>
              <a:t>http://</a:t>
            </a:r>
            <a:r>
              <a:rPr lang="en-US" dirty="0" err="1"/>
              <a:t>hubzero.org</a:t>
            </a:r>
            <a:r>
              <a:rPr lang="en-US" dirty="0"/>
              <a:t>/pressroom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2819400" y="3751263"/>
            <a:ext cx="4191000" cy="1924050"/>
          </a:xfrm>
          <a:prstGeom prst="rect">
            <a:avLst/>
          </a:prstGeom>
          <a:solidFill>
            <a:srgbClr val="DBE9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2880" tIns="182880" rIns="182880" bIns="228600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5878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1"/>
              </a:buClr>
              <a:buFont typeface="Wingdings" charset="0"/>
              <a:buChar char="§"/>
              <a:defRPr/>
            </a:pPr>
            <a:r>
              <a:rPr lang="en-US" dirty="0" smtClean="0"/>
              <a:t>Simulation/modeling tools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Font typeface="Wingdings" charset="0"/>
              <a:buChar char="§"/>
              <a:defRPr/>
            </a:pPr>
            <a:r>
              <a:rPr lang="en-US" dirty="0" smtClean="0"/>
              <a:t>Data management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Font typeface="Wingdings" charset="0"/>
              <a:buChar char="§"/>
              <a:defRPr/>
            </a:pPr>
            <a:r>
              <a:rPr lang="en-US" dirty="0" smtClean="0"/>
              <a:t>Collaboration and social networking</a:t>
            </a:r>
          </a:p>
          <a:p>
            <a:pPr>
              <a:spcBef>
                <a:spcPct val="50000"/>
              </a:spcBef>
              <a:buClr>
                <a:schemeClr val="accent1"/>
              </a:buClr>
              <a:buFont typeface="Wingdings" charset="0"/>
              <a:buChar char="§"/>
              <a:defRPr/>
            </a:pPr>
            <a:r>
              <a:rPr lang="en-US" dirty="0" smtClean="0"/>
              <a:t>Analytics to measure impact</a:t>
            </a:r>
          </a:p>
        </p:txBody>
      </p:sp>
    </p:spTree>
    <p:extLst>
      <p:ext uri="{BB962C8B-B14F-4D97-AF65-F5344CB8AC3E}">
        <p14:creationId xmlns:p14="http://schemas.microsoft.com/office/powerpoint/2010/main" val="146152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838200"/>
            <a:ext cx="2133600" cy="1941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" y="3316010"/>
            <a:ext cx="8229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Platform for Scientific Collaboration</a:t>
            </a:r>
            <a:endParaRPr lang="en-US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7A280-6AA8-094A-B81B-B19434CF81D6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143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948112"/>
            <a:ext cx="1501775" cy="1308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00525"/>
            <a:ext cx="1501775" cy="13081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756025"/>
            <a:ext cx="1501775" cy="13081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1233487" y="5572918"/>
            <a:ext cx="2271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1"/>
                </a:solidFill>
              </a:rPr>
              <a:t>Computational Tools</a:t>
            </a:r>
          </a:p>
        </p:txBody>
      </p:sp>
      <p:pic>
        <p:nvPicPr>
          <p:cNvPr id="1434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756025"/>
            <a:ext cx="1501775" cy="13081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48112"/>
            <a:ext cx="1501775" cy="13081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56112"/>
            <a:ext cx="163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5275263" y="5572125"/>
            <a:ext cx="27257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1"/>
                </a:solidFill>
              </a:rPr>
              <a:t>Databases / Publications</a:t>
            </a:r>
          </a:p>
        </p:txBody>
      </p:sp>
      <p:sp>
        <p:nvSpPr>
          <p:cNvPr id="14348" name="TextBox 15"/>
          <p:cNvSpPr txBox="1">
            <a:spLocks noChangeArrowheads="1"/>
          </p:cNvSpPr>
          <p:nvPr/>
        </p:nvSpPr>
        <p:spPr bwMode="auto">
          <a:xfrm>
            <a:off x="381000" y="2692122"/>
            <a:ext cx="3033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1"/>
                </a:solidFill>
              </a:rPr>
              <a:t>Group/Project Collaboration</a:t>
            </a:r>
          </a:p>
        </p:txBody>
      </p:sp>
      <p:pic>
        <p:nvPicPr>
          <p:cNvPr id="14349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1193800"/>
            <a:ext cx="391001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hubzero-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2592110"/>
            <a:ext cx="2552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914900" y="1079500"/>
            <a:ext cx="2133600" cy="1422400"/>
            <a:chOff x="6096000" y="1219200"/>
            <a:chExt cx="3200400" cy="2133600"/>
          </a:xfrm>
        </p:grpSpPr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219200"/>
              <a:ext cx="2333625" cy="126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0" y="2133600"/>
              <a:ext cx="14478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905000"/>
              <a:ext cx="1508125" cy="127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6116032" y="2692400"/>
            <a:ext cx="2494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accent1"/>
                </a:solidFill>
              </a:rPr>
              <a:t>Learning Management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9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Started with </a:t>
            </a:r>
            <a:r>
              <a:rPr lang="en-US" dirty="0" err="1"/>
              <a:t>nanoHUB.org</a:t>
            </a:r>
            <a:endParaRPr lang="en-US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1392-CD42-A744-ABFD-00E291CCE127}" type="slidenum">
              <a:rPr lang="en-US"/>
              <a:pPr/>
              <a:t>4</a:t>
            </a:fld>
            <a:endParaRPr lang="en-US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01725"/>
            <a:ext cx="3086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2971800" y="1752600"/>
          <a:ext cx="2495550" cy="205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Image" r:id="rId4" imgW="2328480" imgH="1923129" progId="Photoshop.Image.10">
                  <p:embed/>
                </p:oleObj>
              </mc:Choice>
              <mc:Fallback>
                <p:oleObj name="Image" r:id="rId4" imgW="2328480" imgH="1923129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752600"/>
                        <a:ext cx="2495550" cy="205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4" name="Picture 6" descr="nsf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24526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6854825" y="2395538"/>
            <a:ext cx="1371600" cy="106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  <a:t>Awards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  <a:t>EEC-0228390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  <a:t>EEC-0634750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  <a:t>OCI-0438246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  <a:cs typeface="ＭＳ Ｐゴシック" charset="0"/>
              </a:rPr>
              <a:t>OCI-0721680 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781675" y="1276350"/>
            <a:ext cx="18256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accent1"/>
                </a:solidFill>
                <a:latin typeface="Arial Narrow" charset="0"/>
                <a:cs typeface="ＭＳ Ｐゴシック" charset="0"/>
              </a:rPr>
              <a:t>Network for</a:t>
            </a:r>
            <a:br>
              <a:rPr lang="en-US">
                <a:solidFill>
                  <a:schemeClr val="accent1"/>
                </a:solidFill>
                <a:latin typeface="Arial Narrow" charset="0"/>
                <a:cs typeface="ＭＳ Ｐゴシック" charset="0"/>
              </a:rPr>
            </a:br>
            <a:r>
              <a:rPr lang="en-US">
                <a:solidFill>
                  <a:schemeClr val="accent1"/>
                </a:solidFill>
                <a:latin typeface="Arial Narrow" charset="0"/>
                <a:cs typeface="ＭＳ Ｐゴシック" charset="0"/>
              </a:rPr>
              <a:t>Computational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accent1"/>
                </a:solidFill>
                <a:latin typeface="Arial Narrow" charset="0"/>
                <a:cs typeface="ＭＳ Ｐゴシック" charset="0"/>
              </a:rPr>
              <a:t>Nanotechnology</a:t>
            </a:r>
          </a:p>
          <a:p>
            <a:r>
              <a:rPr lang="en-US">
                <a:solidFill>
                  <a:schemeClr val="bg2"/>
                </a:solidFill>
                <a:latin typeface="Arial Narrow" charset="0"/>
                <a:cs typeface="ＭＳ Ｐゴシック" charset="0"/>
              </a:rPr>
              <a:t>Established in 2002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482600" y="3868738"/>
            <a:ext cx="454508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141413" algn="r"/>
                <a:tab pos="12541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accent2"/>
                </a:solidFill>
              </a:rPr>
              <a:t>	</a:t>
            </a:r>
            <a:r>
              <a:rPr lang="en-US" sz="2400" b="1" dirty="0" smtClean="0">
                <a:solidFill>
                  <a:srgbClr val="FF6600"/>
                </a:solidFill>
              </a:rPr>
              <a:t>705,725</a:t>
            </a:r>
            <a:r>
              <a:rPr lang="en-US" dirty="0"/>
              <a:t>	</a:t>
            </a:r>
            <a:r>
              <a:rPr lang="en-US" sz="2000" dirty="0">
                <a:solidFill>
                  <a:srgbClr val="5F5F5F"/>
                </a:solidFill>
              </a:rPr>
              <a:t>Visitors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en-US" sz="2400" dirty="0" smtClean="0">
                <a:solidFill>
                  <a:srgbClr val="FF6600"/>
                </a:solidFill>
              </a:rPr>
              <a:t>330,939</a:t>
            </a:r>
            <a:r>
              <a:rPr lang="en-US" dirty="0"/>
              <a:t>	</a:t>
            </a:r>
            <a:r>
              <a:rPr lang="en-US" sz="2000" dirty="0">
                <a:solidFill>
                  <a:srgbClr val="5F5F5F"/>
                </a:solidFill>
              </a:rPr>
              <a:t>Users</a:t>
            </a:r>
          </a:p>
          <a:p>
            <a:r>
              <a:rPr lang="en-US" dirty="0"/>
              <a:t>	</a:t>
            </a:r>
            <a:r>
              <a:rPr lang="en-US" sz="2000" dirty="0" smtClean="0"/>
              <a:t>349</a:t>
            </a:r>
            <a:r>
              <a:rPr lang="en-US" sz="2000" dirty="0"/>
              <a:t>	</a:t>
            </a:r>
            <a:r>
              <a:rPr lang="en-US" sz="2000" dirty="0">
                <a:solidFill>
                  <a:srgbClr val="5F5F5F"/>
                </a:solidFill>
              </a:rPr>
              <a:t>Simulation Tools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4,568</a:t>
            </a:r>
            <a:r>
              <a:rPr lang="en-US" sz="2000" dirty="0"/>
              <a:t>	</a:t>
            </a:r>
            <a:r>
              <a:rPr lang="en-US" sz="2000" dirty="0">
                <a:solidFill>
                  <a:srgbClr val="5F5F5F"/>
                </a:solidFill>
              </a:rPr>
              <a:t>Resources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1,110</a:t>
            </a:r>
            <a:r>
              <a:rPr lang="en-US" sz="2000" dirty="0"/>
              <a:t>	</a:t>
            </a:r>
            <a:r>
              <a:rPr lang="en-US" sz="2000" dirty="0">
                <a:solidFill>
                  <a:srgbClr val="5F5F5F"/>
                </a:solidFill>
              </a:rPr>
              <a:t>Citations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22,649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rgbClr val="5F5F5F"/>
                </a:solidFill>
              </a:rPr>
              <a:t>Students at 185 Institutions</a:t>
            </a:r>
            <a:endParaRPr lang="en-US" sz="2000" dirty="0">
              <a:solidFill>
                <a:srgbClr val="5F5F5F"/>
              </a:solidFill>
            </a:endParaRPr>
          </a:p>
        </p:txBody>
      </p:sp>
      <p:graphicFrame>
        <p:nvGraphicFramePr>
          <p:cNvPr id="32789" name="Object 21"/>
          <p:cNvGraphicFramePr>
            <a:graphicFrameLocks noChangeAspect="1"/>
          </p:cNvGraphicFramePr>
          <p:nvPr/>
        </p:nvGraphicFramePr>
        <p:xfrm>
          <a:off x="5276850" y="3998913"/>
          <a:ext cx="2695575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Image" r:id="rId7" imgW="5352381" imgH="3638095" progId="Photoshop.Image.10">
                  <p:embed/>
                </p:oleObj>
              </mc:Choice>
              <mc:Fallback>
                <p:oleObj name="Image" r:id="rId7" imgW="5352381" imgH="3638095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850" y="3998913"/>
                        <a:ext cx="2695575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ction Button: Forward or Next 1">
            <a:hlinkClick r:id="rId9" action="ppaction://hlinkfile" highlightClick="1"/>
          </p:cNvPr>
          <p:cNvSpPr/>
          <p:nvPr/>
        </p:nvSpPr>
        <p:spPr>
          <a:xfrm>
            <a:off x="6324600" y="4572000"/>
            <a:ext cx="609600" cy="6096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6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289425"/>
            <a:ext cx="7772400" cy="1654175"/>
          </a:xfrm>
        </p:spPr>
        <p:txBody>
          <a:bodyPr>
            <a:normAutofit/>
          </a:bodyPr>
          <a:lstStyle/>
          <a:p>
            <a:pPr algn="ctr"/>
            <a:r>
              <a:rPr lang="en-US" cap="none" dirty="0" err="1" smtClean="0">
                <a:solidFill>
                  <a:schemeClr val="tx2"/>
                </a:solidFill>
              </a:rPr>
              <a:t>nanoHUB.org</a:t>
            </a:r>
            <a:r>
              <a:rPr lang="en-US" cap="none" dirty="0" smtClean="0">
                <a:solidFill>
                  <a:schemeClr val="tx2"/>
                </a:solidFill>
              </a:rPr>
              <a:t>:</a:t>
            </a: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sz="4800" cap="none" dirty="0" smtClean="0"/>
              <a:t>Your </a:t>
            </a:r>
            <a:r>
              <a:rPr lang="en-US" sz="4800" cap="none" dirty="0"/>
              <a:t>Workday on Steroids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444" y="2362200"/>
            <a:ext cx="24384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60" y="2362200"/>
            <a:ext cx="243974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44" y="2362200"/>
            <a:ext cx="2436972" cy="1828800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53" y="1114098"/>
            <a:ext cx="401689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51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28484" cy="430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1600200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8:37am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pic>
        <p:nvPicPr>
          <p:cNvPr id="6" name="Picture 5" descr="Outl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4719647" cy="236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29200" y="2895600"/>
            <a:ext cx="3657600" cy="2514600"/>
          </a:xfrm>
          <a:prstGeom prst="roundRect">
            <a:avLst>
              <a:gd name="adj" fmla="val 8153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cs typeface="Lucida Console"/>
              </a:rPr>
              <a:t>Email from Ale Strachan:</a:t>
            </a:r>
          </a:p>
          <a:p>
            <a:endParaRPr lang="en-US" sz="1000" dirty="0" smtClean="0">
              <a:solidFill>
                <a:schemeClr val="tx1">
                  <a:lumMod val="50000"/>
                </a:schemeClr>
              </a:solidFill>
              <a:cs typeface="Lucida Console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Lucida Console"/>
              </a:rPr>
              <a:t>We should get started on our paper.  Can you share the preliminary data from your experiments?</a:t>
            </a:r>
          </a:p>
          <a:p>
            <a:endParaRPr lang="en-US" dirty="0">
              <a:solidFill>
                <a:srgbClr val="000000"/>
              </a:solidFill>
              <a:cs typeface="Lucida Console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181600" y="3352800"/>
            <a:ext cx="3352800" cy="0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4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Projects</a:t>
            </a:r>
            <a:endParaRPr lang="en-US" dirty="0"/>
          </a:p>
        </p:txBody>
      </p:sp>
      <p:pic>
        <p:nvPicPr>
          <p:cNvPr id="3" name="Picture 46" descr="af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12033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685800" y="3600450"/>
            <a:ext cx="7791450" cy="2133600"/>
          </a:xfrm>
          <a:prstGeom prst="roundRect">
            <a:avLst>
              <a:gd name="adj" fmla="val 6250"/>
            </a:avLst>
          </a:prstGeom>
          <a:solidFill>
            <a:schemeClr val="bg1">
              <a:lumMod val="65000"/>
            </a:scheme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066800" y="2835275"/>
            <a:ext cx="701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752600" y="26955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346325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940050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535363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129088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4724400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318125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5911850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6507163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100888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7696200" y="2682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14001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42950" y="4121150"/>
            <a:ext cx="1301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Project Area</a:t>
            </a: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352550"/>
            <a:ext cx="609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81150"/>
            <a:ext cx="606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37" descr="Document Line Chart-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5748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scienti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981200"/>
            <a:ext cx="90487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460375" y="3143250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Researcher</a:t>
            </a:r>
          </a:p>
        </p:txBody>
      </p:sp>
      <p:pic>
        <p:nvPicPr>
          <p:cNvPr id="24" name="Picture 42" descr="scienti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5048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9" descr="e_m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0" descr="e_ma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1334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1" descr="scienti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123950"/>
            <a:ext cx="5048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4" descr="dropbo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3" descr="natu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00150"/>
            <a:ext cx="12096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96"/>
          <p:cNvGrpSpPr>
            <a:grpSpLocks/>
          </p:cNvGrpSpPr>
          <p:nvPr/>
        </p:nvGrpSpPr>
        <p:grpSpPr bwMode="auto">
          <a:xfrm>
            <a:off x="2381250" y="3667125"/>
            <a:ext cx="1009650" cy="1914525"/>
            <a:chOff x="1536" y="2586"/>
            <a:chExt cx="636" cy="1206"/>
          </a:xfrm>
        </p:grpSpPr>
        <p:pic>
          <p:nvPicPr>
            <p:cNvPr id="31" name="Picture 60" descr="scienti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" y="2883"/>
              <a:ext cx="318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1" descr="scienti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" y="2967"/>
              <a:ext cx="318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3" descr="scientis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3165"/>
              <a:ext cx="426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62"/>
            <p:cNvSpPr>
              <a:spLocks noChangeShapeType="1"/>
            </p:cNvSpPr>
            <p:nvPr/>
          </p:nvSpPr>
          <p:spPr bwMode="auto">
            <a:xfrm>
              <a:off x="1536" y="2640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Text Box 69"/>
            <p:cNvSpPr txBox="1">
              <a:spLocks noChangeArrowheads="1"/>
            </p:cNvSpPr>
            <p:nvPr/>
          </p:nvSpPr>
          <p:spPr bwMode="auto">
            <a:xfrm>
              <a:off x="1644" y="2586"/>
              <a:ext cx="4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Team</a:t>
              </a:r>
            </a:p>
          </p:txBody>
        </p:sp>
      </p:grpSp>
      <p:grpSp>
        <p:nvGrpSpPr>
          <p:cNvPr id="36" name="Group 97"/>
          <p:cNvGrpSpPr>
            <a:grpSpLocks/>
          </p:cNvGrpSpPr>
          <p:nvPr/>
        </p:nvGrpSpPr>
        <p:grpSpPr bwMode="auto">
          <a:xfrm>
            <a:off x="3524250" y="3667125"/>
            <a:ext cx="1514475" cy="1914525"/>
            <a:chOff x="2256" y="2586"/>
            <a:chExt cx="954" cy="1206"/>
          </a:xfrm>
        </p:grpSpPr>
        <p:pic>
          <p:nvPicPr>
            <p:cNvPr id="37" name="Picture 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" y="3003"/>
              <a:ext cx="278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8" name="Picture 5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" y="3147"/>
              <a:ext cx="277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9" name="Picture 56" descr="Document Line Chart-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3089"/>
              <a:ext cx="511" cy="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Line 64"/>
            <p:cNvSpPr>
              <a:spLocks noChangeShapeType="1"/>
            </p:cNvSpPr>
            <p:nvPr/>
          </p:nvSpPr>
          <p:spPr bwMode="auto">
            <a:xfrm>
              <a:off x="2256" y="2640"/>
              <a:ext cx="0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Text Box 70"/>
            <p:cNvSpPr txBox="1">
              <a:spLocks noChangeArrowheads="1"/>
            </p:cNvSpPr>
            <p:nvPr/>
          </p:nvSpPr>
          <p:spPr bwMode="auto">
            <a:xfrm>
              <a:off x="2384" y="258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Repository</a:t>
              </a:r>
            </a:p>
          </p:txBody>
        </p:sp>
      </p:grpSp>
      <p:grpSp>
        <p:nvGrpSpPr>
          <p:cNvPr id="42" name="Group 98"/>
          <p:cNvGrpSpPr>
            <a:grpSpLocks/>
          </p:cNvGrpSpPr>
          <p:nvPr/>
        </p:nvGrpSpPr>
        <p:grpSpPr bwMode="auto">
          <a:xfrm>
            <a:off x="5105400" y="3667125"/>
            <a:ext cx="1409700" cy="1914525"/>
            <a:chOff x="3252" y="2586"/>
            <a:chExt cx="888" cy="1206"/>
          </a:xfrm>
        </p:grpSpPr>
        <p:pic>
          <p:nvPicPr>
            <p:cNvPr id="43" name="Picture 59" descr="update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" y="2874"/>
              <a:ext cx="8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Line 65"/>
            <p:cNvSpPr>
              <a:spLocks noChangeShapeType="1"/>
            </p:cNvSpPr>
            <p:nvPr/>
          </p:nvSpPr>
          <p:spPr bwMode="auto">
            <a:xfrm>
              <a:off x="3252" y="2640"/>
              <a:ext cx="0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" name="Text Box 71"/>
            <p:cNvSpPr txBox="1">
              <a:spLocks noChangeArrowheads="1"/>
            </p:cNvSpPr>
            <p:nvPr/>
          </p:nvSpPr>
          <p:spPr bwMode="auto">
            <a:xfrm>
              <a:off x="3436" y="2586"/>
              <a:ext cx="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Updates</a:t>
              </a:r>
            </a:p>
          </p:txBody>
        </p:sp>
      </p:grpSp>
      <p:grpSp>
        <p:nvGrpSpPr>
          <p:cNvPr id="46" name="Group 79"/>
          <p:cNvGrpSpPr>
            <a:grpSpLocks/>
          </p:cNvGrpSpPr>
          <p:nvPr/>
        </p:nvGrpSpPr>
        <p:grpSpPr bwMode="auto">
          <a:xfrm>
            <a:off x="6019800" y="1066800"/>
            <a:ext cx="1092200" cy="1447800"/>
            <a:chOff x="4568" y="864"/>
            <a:chExt cx="688" cy="912"/>
          </a:xfrm>
        </p:grpSpPr>
        <p:pic>
          <p:nvPicPr>
            <p:cNvPr id="47" name="Picture 5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" y="1089"/>
              <a:ext cx="687" cy="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8" name="Picture 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" y="864"/>
              <a:ext cx="68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9" name="Group 99"/>
          <p:cNvGrpSpPr>
            <a:grpSpLocks/>
          </p:cNvGrpSpPr>
          <p:nvPr/>
        </p:nvGrpSpPr>
        <p:grpSpPr bwMode="auto">
          <a:xfrm>
            <a:off x="6648450" y="3667125"/>
            <a:ext cx="1676400" cy="1943100"/>
            <a:chOff x="4224" y="2586"/>
            <a:chExt cx="1056" cy="1224"/>
          </a:xfrm>
        </p:grpSpPr>
        <p:sp>
          <p:nvSpPr>
            <p:cNvPr id="50" name="Line 66"/>
            <p:cNvSpPr>
              <a:spLocks noChangeShapeType="1"/>
            </p:cNvSpPr>
            <p:nvPr/>
          </p:nvSpPr>
          <p:spPr bwMode="auto">
            <a:xfrm>
              <a:off x="4224" y="2640"/>
              <a:ext cx="0" cy="11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Text Box 72"/>
            <p:cNvSpPr txBox="1">
              <a:spLocks noChangeArrowheads="1"/>
            </p:cNvSpPr>
            <p:nvPr/>
          </p:nvSpPr>
          <p:spPr bwMode="auto">
            <a:xfrm>
              <a:off x="4296" y="2586"/>
              <a:ext cx="8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>
                  <a:cs typeface="+mn-cs"/>
                </a:rPr>
                <a:t>Publications</a:t>
              </a:r>
            </a:p>
          </p:txBody>
        </p:sp>
        <p:pic>
          <p:nvPicPr>
            <p:cNvPr id="52" name="Picture 7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880"/>
              <a:ext cx="528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3" name="Picture 76" descr="spreadshee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94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" name="Group 89"/>
            <p:cNvGrpSpPr>
              <a:grpSpLocks/>
            </p:cNvGrpSpPr>
            <p:nvPr/>
          </p:nvGrpSpPr>
          <p:grpSpPr bwMode="auto">
            <a:xfrm>
              <a:off x="4896" y="3255"/>
              <a:ext cx="309" cy="540"/>
              <a:chOff x="4896" y="3255"/>
              <a:chExt cx="309" cy="540"/>
            </a:xfrm>
          </p:grpSpPr>
          <p:sp>
            <p:nvSpPr>
              <p:cNvPr id="60" name="Freeform 80"/>
              <p:cNvSpPr>
                <a:spLocks/>
              </p:cNvSpPr>
              <p:nvPr/>
            </p:nvSpPr>
            <p:spPr bwMode="auto">
              <a:xfrm rot="2700000">
                <a:off x="4798" y="3410"/>
                <a:ext cx="531" cy="240"/>
              </a:xfrm>
              <a:custGeom>
                <a:avLst/>
                <a:gdLst>
                  <a:gd name="T0" fmla="*/ 0 w 531"/>
                  <a:gd name="T1" fmla="*/ 99 h 240"/>
                  <a:gd name="T2" fmla="*/ 99 w 531"/>
                  <a:gd name="T3" fmla="*/ 0 h 240"/>
                  <a:gd name="T4" fmla="*/ 531 w 531"/>
                  <a:gd name="T5" fmla="*/ 0 h 240"/>
                  <a:gd name="T6" fmla="*/ 531 w 531"/>
                  <a:gd name="T7" fmla="*/ 240 h 240"/>
                  <a:gd name="T8" fmla="*/ 99 w 531"/>
                  <a:gd name="T9" fmla="*/ 240 h 240"/>
                  <a:gd name="T10" fmla="*/ 0 w 531"/>
                  <a:gd name="T11" fmla="*/ 162 h 240"/>
                  <a:gd name="T12" fmla="*/ 0 w 531"/>
                  <a:gd name="T13" fmla="*/ 9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1" h="240">
                    <a:moveTo>
                      <a:pt x="0" y="99"/>
                    </a:moveTo>
                    <a:lnTo>
                      <a:pt x="99" y="0"/>
                    </a:lnTo>
                    <a:lnTo>
                      <a:pt x="531" y="0"/>
                    </a:lnTo>
                    <a:lnTo>
                      <a:pt x="531" y="240"/>
                    </a:lnTo>
                    <a:lnTo>
                      <a:pt x="99" y="240"/>
                    </a:lnTo>
                    <a:lnTo>
                      <a:pt x="0" y="162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Oval 81"/>
              <p:cNvSpPr>
                <a:spLocks noChangeArrowheads="1"/>
              </p:cNvSpPr>
              <p:nvPr/>
            </p:nvSpPr>
            <p:spPr bwMode="auto">
              <a:xfrm rot="2700000">
                <a:off x="4896" y="3366"/>
                <a:ext cx="48" cy="48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Text Box 82"/>
              <p:cNvSpPr txBox="1">
                <a:spLocks noChangeArrowheads="1"/>
              </p:cNvSpPr>
              <p:nvPr/>
            </p:nvSpPr>
            <p:spPr bwMode="auto">
              <a:xfrm rot="2700000">
                <a:off x="4913" y="3440"/>
                <a:ext cx="3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onsolas" charset="0"/>
                    <a:cs typeface="+mn-cs"/>
                  </a:rPr>
                  <a:t>DOI</a:t>
                </a:r>
              </a:p>
            </p:txBody>
          </p:sp>
          <p:sp>
            <p:nvSpPr>
              <p:cNvPr id="63" name="Line 88"/>
              <p:cNvSpPr>
                <a:spLocks noChangeShapeType="1"/>
              </p:cNvSpPr>
              <p:nvPr/>
            </p:nvSpPr>
            <p:spPr bwMode="auto">
              <a:xfrm flipV="1">
                <a:off x="4920" y="3255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55" name="Group 90"/>
            <p:cNvGrpSpPr>
              <a:grpSpLocks/>
            </p:cNvGrpSpPr>
            <p:nvPr/>
          </p:nvGrpSpPr>
          <p:grpSpPr bwMode="auto">
            <a:xfrm>
              <a:off x="4440" y="3270"/>
              <a:ext cx="309" cy="540"/>
              <a:chOff x="4896" y="3255"/>
              <a:chExt cx="309" cy="540"/>
            </a:xfrm>
          </p:grpSpPr>
          <p:sp>
            <p:nvSpPr>
              <p:cNvPr id="56" name="Freeform 91"/>
              <p:cNvSpPr>
                <a:spLocks/>
              </p:cNvSpPr>
              <p:nvPr/>
            </p:nvSpPr>
            <p:spPr bwMode="auto">
              <a:xfrm rot="2700000">
                <a:off x="4798" y="3410"/>
                <a:ext cx="531" cy="240"/>
              </a:xfrm>
              <a:custGeom>
                <a:avLst/>
                <a:gdLst>
                  <a:gd name="T0" fmla="*/ 0 w 531"/>
                  <a:gd name="T1" fmla="*/ 99 h 240"/>
                  <a:gd name="T2" fmla="*/ 99 w 531"/>
                  <a:gd name="T3" fmla="*/ 0 h 240"/>
                  <a:gd name="T4" fmla="*/ 531 w 531"/>
                  <a:gd name="T5" fmla="*/ 0 h 240"/>
                  <a:gd name="T6" fmla="*/ 531 w 531"/>
                  <a:gd name="T7" fmla="*/ 240 h 240"/>
                  <a:gd name="T8" fmla="*/ 99 w 531"/>
                  <a:gd name="T9" fmla="*/ 240 h 240"/>
                  <a:gd name="T10" fmla="*/ 0 w 531"/>
                  <a:gd name="T11" fmla="*/ 162 h 240"/>
                  <a:gd name="T12" fmla="*/ 0 w 531"/>
                  <a:gd name="T13" fmla="*/ 9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1" h="240">
                    <a:moveTo>
                      <a:pt x="0" y="99"/>
                    </a:moveTo>
                    <a:lnTo>
                      <a:pt x="99" y="0"/>
                    </a:lnTo>
                    <a:lnTo>
                      <a:pt x="531" y="0"/>
                    </a:lnTo>
                    <a:lnTo>
                      <a:pt x="531" y="240"/>
                    </a:lnTo>
                    <a:lnTo>
                      <a:pt x="99" y="240"/>
                    </a:lnTo>
                    <a:lnTo>
                      <a:pt x="0" y="162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7" name="Oval 92"/>
              <p:cNvSpPr>
                <a:spLocks noChangeArrowheads="1"/>
              </p:cNvSpPr>
              <p:nvPr/>
            </p:nvSpPr>
            <p:spPr bwMode="auto">
              <a:xfrm rot="2700000">
                <a:off x="4896" y="3366"/>
                <a:ext cx="48" cy="48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" name="Text Box 93"/>
              <p:cNvSpPr txBox="1">
                <a:spLocks noChangeArrowheads="1"/>
              </p:cNvSpPr>
              <p:nvPr/>
            </p:nvSpPr>
            <p:spPr bwMode="auto">
              <a:xfrm rot="2700000">
                <a:off x="4913" y="3440"/>
                <a:ext cx="35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latin typeface="Consolas" charset="0"/>
                    <a:cs typeface="+mn-cs"/>
                  </a:rPr>
                  <a:t>DOI</a:t>
                </a:r>
              </a:p>
            </p:txBody>
          </p:sp>
          <p:sp>
            <p:nvSpPr>
              <p:cNvPr id="59" name="Line 94"/>
              <p:cNvSpPr>
                <a:spLocks noChangeShapeType="1"/>
              </p:cNvSpPr>
              <p:nvPr/>
            </p:nvSpPr>
            <p:spPr bwMode="auto">
              <a:xfrm flipV="1">
                <a:off x="4920" y="3255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4" name="Text Box 100"/>
          <p:cNvSpPr txBox="1">
            <a:spLocks noChangeArrowheads="1"/>
          </p:cNvSpPr>
          <p:nvPr/>
        </p:nvSpPr>
        <p:spPr bwMode="auto">
          <a:xfrm>
            <a:off x="2184400" y="5861050"/>
            <a:ext cx="48809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4">
                    <a:lumMod val="75000"/>
                  </a:schemeClr>
                </a:solidFill>
                <a:cs typeface="+mn-cs"/>
              </a:rPr>
              <a:t>Make Science/Engineering Reproducible</a:t>
            </a:r>
          </a:p>
        </p:txBody>
      </p:sp>
      <p:sp>
        <p:nvSpPr>
          <p:cNvPr id="65" name="Action Button: Forward or Next 64">
            <a:hlinkClick r:id="rId14" action="ppaction://hlinkfile" highlightClick="1"/>
          </p:cNvPr>
          <p:cNvSpPr/>
          <p:nvPr/>
        </p:nvSpPr>
        <p:spPr>
          <a:xfrm>
            <a:off x="881063" y="4681538"/>
            <a:ext cx="838200" cy="8382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3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17 0.06709 C -0.07066 0.0502 -0.06597 0.03332 -0.05347 0.02221 C -0.04097 0.01111 -0.02048 0.00556 5.55556E-7 8.67916E-6 " pathEditMode="relative" ptsTypes="a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03 0.04488 C -0.09947 0.02799 -0.09392 0.01134 -0.07638 0.00393 C -0.05885 -0.00347 -0.02951 -0.00185 6.94444E-6 2.07495E-6 " pathEditMode="relative" ptsTypes="aaA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02 0.02637 C -0.16406 -0.00787 -0.1401 -0.04187 -0.10885 -0.04627 C -0.0776 -0.05066 -0.03889 -0.02545 -1.11111E-6 -2.26232E-6 " pathEditMode="relative" ptsTypes="aaA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48 0.08443 C -0.31268 0.04858 -0.2717 0.01272 -0.21285 -0.00139 C -0.15417 -0.0155 -0.07709 -0.00787 -2.77778E-7 -2.07495E-6 " pathEditMode="relative" ptsTypes="aaA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06 0.00139 C 0.08386 -0.01249 0.07483 -0.02614 0.05938 -0.02637 C 0.04393 -0.0266 0.02188 -0.01342 -1.38889E-6 1.13347E-6 " pathEditMode="relative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64" grpId="0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228484" cy="4302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4145" y="2057400"/>
            <a:ext cx="2843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OCR A Std"/>
                <a:cs typeface="OCR A Std"/>
              </a:rPr>
              <a:t>9:45am</a:t>
            </a:r>
            <a:endParaRPr lang="en-US" sz="4800" dirty="0">
              <a:solidFill>
                <a:schemeClr val="tx2"/>
              </a:solidFill>
              <a:latin typeface="OCR A Std"/>
              <a:cs typeface="OCR A St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0060" y="2895600"/>
            <a:ext cx="31408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Find some notes</a:t>
            </a:r>
          </a:p>
          <a:p>
            <a:r>
              <a:rPr lang="en-US" sz="2800" dirty="0" smtClean="0">
                <a:latin typeface="+mn-lt"/>
              </a:rPr>
              <a:t>for teaching your</a:t>
            </a:r>
          </a:p>
          <a:p>
            <a:r>
              <a:rPr lang="en-US" sz="2800" dirty="0" smtClean="0">
                <a:latin typeface="+mn-lt"/>
              </a:rPr>
              <a:t>quantum mechanics</a:t>
            </a:r>
          </a:p>
          <a:p>
            <a:r>
              <a:rPr lang="en-US" sz="2800" dirty="0" smtClean="0">
                <a:latin typeface="+mn-lt"/>
              </a:rPr>
              <a:t>class tomorrow.</a:t>
            </a:r>
            <a:endParaRPr lang="en-US" sz="2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F1FB8-04C1-E048-BE3F-0FF945C4C7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Repository for Community Resources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20644" y="4953000"/>
            <a:ext cx="55707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/>
              <a:t>I</a:t>
            </a:r>
            <a:r>
              <a:rPr lang="en-US" sz="2400" dirty="0" smtClean="0"/>
              <a:t>nstant search</a:t>
            </a:r>
          </a:p>
          <a:p>
            <a:pPr marL="342900" indent="-342900"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Search inside documents</a:t>
            </a:r>
          </a:p>
          <a:p>
            <a:pPr marL="342900" indent="-342900">
              <a:buClr>
                <a:srgbClr val="32AED6"/>
              </a:buClr>
              <a:buFont typeface="Wingdings" charset="2"/>
              <a:buChar char="ü"/>
            </a:pPr>
            <a:r>
              <a:rPr lang="en-US" sz="2400" dirty="0" smtClean="0"/>
              <a:t>Filter by types, tags, and other facets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4335938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2682601" cy="207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057400"/>
            <a:ext cx="2463800" cy="187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267" y="3179118"/>
            <a:ext cx="2425933" cy="187198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8" name="Action Button: Forward or Next 7">
            <a:hlinkClick r:id="rId6" action="ppaction://hlinkfile" highlightClick="1"/>
          </p:cNvPr>
          <p:cNvSpPr/>
          <p:nvPr/>
        </p:nvSpPr>
        <p:spPr>
          <a:xfrm>
            <a:off x="7162800" y="4114800"/>
            <a:ext cx="685800" cy="6858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9BE54-086F-8142-9763-2292171B0BC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5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HUBzero-2014">
  <a:themeElements>
    <a:clrScheme name="Custom 4">
      <a:dk1>
        <a:sysClr val="windowText" lastClr="000000"/>
      </a:dk1>
      <a:lt1>
        <a:srgbClr val="FFFFFF"/>
      </a:lt1>
      <a:dk2>
        <a:srgbClr val="0482B2"/>
      </a:dk2>
      <a:lt2>
        <a:srgbClr val="FFFFFF"/>
      </a:lt2>
      <a:accent1>
        <a:srgbClr val="0482B2"/>
      </a:accent1>
      <a:accent2>
        <a:srgbClr val="609CFF"/>
      </a:accent2>
      <a:accent3>
        <a:srgbClr val="ACD0FF"/>
      </a:accent3>
      <a:accent4>
        <a:srgbClr val="FEAE28"/>
      </a:accent4>
      <a:accent5>
        <a:srgbClr val="FF0000"/>
      </a:accent5>
      <a:accent6>
        <a:srgbClr val="728EB8"/>
      </a:accent6>
      <a:hlink>
        <a:srgbClr val="639FFF"/>
      </a:hlink>
      <a:folHlink>
        <a:srgbClr val="7DB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HUBzero-2014.thmx</Template>
  <TotalTime>1899</TotalTime>
  <Words>480</Words>
  <Application>Microsoft Macintosh PowerPoint</Application>
  <PresentationFormat>On-screen Show (4:3)</PresentationFormat>
  <Paragraphs>178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HUBzero-2014</vt:lpstr>
      <vt:lpstr>Image</vt:lpstr>
      <vt:lpstr>The HUBzero Platform for Scientific Collaboration</vt:lpstr>
      <vt:lpstr>PowerPoint Presentation</vt:lpstr>
      <vt:lpstr>Platform for Scientific Collaboration</vt:lpstr>
      <vt:lpstr>Started with nanoHUB.org</vt:lpstr>
      <vt:lpstr>nanoHUB.org: Your Workday on Steroids</vt:lpstr>
      <vt:lpstr>PowerPoint Presentation</vt:lpstr>
      <vt:lpstr>Collaborative Projects</vt:lpstr>
      <vt:lpstr>PowerPoint Presentation</vt:lpstr>
      <vt:lpstr>Repository for Community Resources</vt:lpstr>
      <vt:lpstr>PowerPoint Presentation</vt:lpstr>
      <vt:lpstr>Learning Management System</vt:lpstr>
      <vt:lpstr>PowerPoint Presentation</vt:lpstr>
      <vt:lpstr>User Groups</vt:lpstr>
      <vt:lpstr>PowerPoint Presentation</vt:lpstr>
      <vt:lpstr>Collections</vt:lpstr>
      <vt:lpstr>PowerPoint Presentation</vt:lpstr>
      <vt:lpstr>Deploying Live Tools for Others To Use</vt:lpstr>
      <vt:lpstr>PowerPoint Presentation</vt:lpstr>
      <vt:lpstr>Research Computing</vt:lpstr>
      <vt:lpstr>Powerful Computational Support</vt:lpstr>
      <vt:lpstr>PowerPoint Presentation</vt:lpstr>
      <vt:lpstr>Dissemination and Digital Publication</vt:lpstr>
      <vt:lpstr>PowerPoint Presentation</vt:lpstr>
      <vt:lpstr>60+ Hubs for many disciplines</vt:lpstr>
      <vt:lpstr>Global community</vt:lpstr>
      <vt:lpstr>More information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McLennan</dc:creator>
  <cp:lastModifiedBy>Drew LaMar</cp:lastModifiedBy>
  <cp:revision>93</cp:revision>
  <dcterms:created xsi:type="dcterms:W3CDTF">2012-09-22T15:45:17Z</dcterms:created>
  <dcterms:modified xsi:type="dcterms:W3CDTF">2014-11-12T16:43:54Z</dcterms:modified>
</cp:coreProperties>
</file>