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43891200" cy="32918400"/>
  <p:notesSz cx="7010400" cy="9236075"/>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66FF66"/>
    <a:srgbClr val="33CC33"/>
    <a:srgbClr val="0628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197EFA-742B-44D3-96D7-F13C743D6F1E}" v="2263" dt="2021-07-18T16:53:31.400"/>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590" autoAdjust="0"/>
    <p:restoredTop sz="96433" autoAdjust="0"/>
  </p:normalViewPr>
  <p:slideViewPr>
    <p:cSldViewPr snapToGrid="0">
      <p:cViewPr>
        <p:scale>
          <a:sx n="100" d="100"/>
          <a:sy n="100" d="100"/>
        </p:scale>
        <p:origin x="72" y="-6108"/>
      </p:cViewPr>
      <p:guideLst>
        <p:guide orient="horz" pos="10368"/>
        <p:guide pos="13824"/>
      </p:guideLst>
    </p:cSldViewPr>
  </p:slid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rnes, John H (Southcentral)" userId="fc3036d4-4b6a-4f6b-a0e5-e7740ef47971" providerId="ADAL" clId="{83197EFA-742B-44D3-96D7-F13C743D6F1E}"/>
    <pc:docChg chg="undo redo custSel modSld modMainMaster modNotesMaster modHandout">
      <pc:chgData name="Starnes, John H (Southcentral)" userId="fc3036d4-4b6a-4f6b-a0e5-e7740ef47971" providerId="ADAL" clId="{83197EFA-742B-44D3-96D7-F13C743D6F1E}" dt="2021-07-18T18:02:16.180" v="3829" actId="20577"/>
      <pc:docMkLst>
        <pc:docMk/>
      </pc:docMkLst>
      <pc:sldChg chg="addSp delSp modSp mod setBg">
        <pc:chgData name="Starnes, John H (Southcentral)" userId="fc3036d4-4b6a-4f6b-a0e5-e7740ef47971" providerId="ADAL" clId="{83197EFA-742B-44D3-96D7-F13C743D6F1E}" dt="2021-07-18T18:02:16.180" v="3829" actId="20577"/>
        <pc:sldMkLst>
          <pc:docMk/>
          <pc:sldMk cId="931198942" sldId="256"/>
        </pc:sldMkLst>
        <pc:spChg chg="add del mod">
          <ac:chgData name="Starnes, John H (Southcentral)" userId="fc3036d4-4b6a-4f6b-a0e5-e7740ef47971" providerId="ADAL" clId="{83197EFA-742B-44D3-96D7-F13C743D6F1E}" dt="2021-07-17T13:35:21.059" v="93" actId="478"/>
          <ac:spMkLst>
            <pc:docMk/>
            <pc:sldMk cId="931198942" sldId="256"/>
            <ac:spMk id="3" creationId="{96C72D6E-6E41-46CC-9643-2659B6248BC5}"/>
          </ac:spMkLst>
        </pc:spChg>
        <pc:spChg chg="mod">
          <ac:chgData name="Starnes, John H (Southcentral)" userId="fc3036d4-4b6a-4f6b-a0e5-e7740ef47971" providerId="ADAL" clId="{83197EFA-742B-44D3-96D7-F13C743D6F1E}" dt="2021-07-17T14:45:10.521" v="782" actId="207"/>
          <ac:spMkLst>
            <pc:docMk/>
            <pc:sldMk cId="931198942" sldId="256"/>
            <ac:spMk id="4" creationId="{00000000-0000-0000-0000-000000000000}"/>
          </ac:spMkLst>
        </pc:spChg>
        <pc:spChg chg="mod">
          <ac:chgData name="Starnes, John H (Southcentral)" userId="fc3036d4-4b6a-4f6b-a0e5-e7740ef47971" providerId="ADAL" clId="{83197EFA-742B-44D3-96D7-F13C743D6F1E}" dt="2021-07-17T14:43:19.746" v="773" actId="207"/>
          <ac:spMkLst>
            <pc:docMk/>
            <pc:sldMk cId="931198942" sldId="256"/>
            <ac:spMk id="7" creationId="{00000000-0000-0000-0000-000000000000}"/>
          </ac:spMkLst>
        </pc:spChg>
        <pc:spChg chg="mod">
          <ac:chgData name="Starnes, John H (Southcentral)" userId="fc3036d4-4b6a-4f6b-a0e5-e7740ef47971" providerId="ADAL" clId="{83197EFA-742B-44D3-96D7-F13C743D6F1E}" dt="2021-07-17T15:02:40.260" v="1232" actId="1076"/>
          <ac:spMkLst>
            <pc:docMk/>
            <pc:sldMk cId="931198942" sldId="256"/>
            <ac:spMk id="8" creationId="{00000000-0000-0000-0000-000000000000}"/>
          </ac:spMkLst>
        </pc:spChg>
        <pc:spChg chg="del mod">
          <ac:chgData name="Starnes, John H (Southcentral)" userId="fc3036d4-4b6a-4f6b-a0e5-e7740ef47971" providerId="ADAL" clId="{83197EFA-742B-44D3-96D7-F13C743D6F1E}" dt="2021-07-17T13:34:45.291" v="89" actId="478"/>
          <ac:spMkLst>
            <pc:docMk/>
            <pc:sldMk cId="931198942" sldId="256"/>
            <ac:spMk id="9" creationId="{00000000-0000-0000-0000-000000000000}"/>
          </ac:spMkLst>
        </pc:spChg>
        <pc:spChg chg="add mod ord">
          <ac:chgData name="Starnes, John H (Southcentral)" userId="fc3036d4-4b6a-4f6b-a0e5-e7740ef47971" providerId="ADAL" clId="{83197EFA-742B-44D3-96D7-F13C743D6F1E}" dt="2021-07-18T16:52:43.566" v="3823" actId="313"/>
          <ac:spMkLst>
            <pc:docMk/>
            <pc:sldMk cId="931198942" sldId="256"/>
            <ac:spMk id="11" creationId="{F0BC7A39-0B0E-4491-B3F8-7C0B0BB5C739}"/>
          </ac:spMkLst>
        </pc:spChg>
        <pc:spChg chg="mod">
          <ac:chgData name="Starnes, John H (Southcentral)" userId="fc3036d4-4b6a-4f6b-a0e5-e7740ef47971" providerId="ADAL" clId="{83197EFA-742B-44D3-96D7-F13C743D6F1E}" dt="2021-07-18T16:53:35.725" v="3826" actId="20577"/>
          <ac:spMkLst>
            <pc:docMk/>
            <pc:sldMk cId="931198942" sldId="256"/>
            <ac:spMk id="12" creationId="{00000000-0000-0000-0000-000000000000}"/>
          </ac:spMkLst>
        </pc:spChg>
        <pc:spChg chg="mod">
          <ac:chgData name="Starnes, John H (Southcentral)" userId="fc3036d4-4b6a-4f6b-a0e5-e7740ef47971" providerId="ADAL" clId="{83197EFA-742B-44D3-96D7-F13C743D6F1E}" dt="2021-07-17T15:02:46.570" v="1233" actId="1076"/>
          <ac:spMkLst>
            <pc:docMk/>
            <pc:sldMk cId="931198942" sldId="256"/>
            <ac:spMk id="13" creationId="{00000000-0000-0000-0000-000000000000}"/>
          </ac:spMkLst>
        </pc:spChg>
        <pc:spChg chg="mod">
          <ac:chgData name="Starnes, John H (Southcentral)" userId="fc3036d4-4b6a-4f6b-a0e5-e7740ef47971" providerId="ADAL" clId="{83197EFA-742B-44D3-96D7-F13C743D6F1E}" dt="2021-07-17T14:59:13.287" v="898" actId="1035"/>
          <ac:spMkLst>
            <pc:docMk/>
            <pc:sldMk cId="931198942" sldId="256"/>
            <ac:spMk id="14" creationId="{AFDCEAC4-CAEA-46AF-95BA-E12B94705AE4}"/>
          </ac:spMkLst>
        </pc:spChg>
        <pc:spChg chg="mod">
          <ac:chgData name="Starnes, John H (Southcentral)" userId="fc3036d4-4b6a-4f6b-a0e5-e7740ef47971" providerId="ADAL" clId="{83197EFA-742B-44D3-96D7-F13C743D6F1E}" dt="2021-07-18T18:02:16.180" v="3829" actId="20577"/>
          <ac:spMkLst>
            <pc:docMk/>
            <pc:sldMk cId="931198942" sldId="256"/>
            <ac:spMk id="15" creationId="{DE404E84-0F5A-4A5C-A09B-5D4262EBFD14}"/>
          </ac:spMkLst>
        </pc:spChg>
        <pc:spChg chg="mod">
          <ac:chgData name="Starnes, John H (Southcentral)" userId="fc3036d4-4b6a-4f6b-a0e5-e7740ef47971" providerId="ADAL" clId="{83197EFA-742B-44D3-96D7-F13C743D6F1E}" dt="2021-07-17T14:43:39.861" v="775" actId="207"/>
          <ac:spMkLst>
            <pc:docMk/>
            <pc:sldMk cId="931198942" sldId="256"/>
            <ac:spMk id="16" creationId="{00000000-0000-0000-0000-000000000000}"/>
          </ac:spMkLst>
        </pc:spChg>
        <pc:spChg chg="mod">
          <ac:chgData name="Starnes, John H (Southcentral)" userId="fc3036d4-4b6a-4f6b-a0e5-e7740ef47971" providerId="ADAL" clId="{83197EFA-742B-44D3-96D7-F13C743D6F1E}" dt="2021-07-17T15:02:25.731" v="1230" actId="1076"/>
          <ac:spMkLst>
            <pc:docMk/>
            <pc:sldMk cId="931198942" sldId="256"/>
            <ac:spMk id="17" creationId="{926962FB-0AF0-46DD-8881-45694468CD16}"/>
          </ac:spMkLst>
        </pc:spChg>
        <pc:spChg chg="mod">
          <ac:chgData name="Starnes, John H (Southcentral)" userId="fc3036d4-4b6a-4f6b-a0e5-e7740ef47971" providerId="ADAL" clId="{83197EFA-742B-44D3-96D7-F13C743D6F1E}" dt="2021-07-17T15:02:36.139" v="1231" actId="1076"/>
          <ac:spMkLst>
            <pc:docMk/>
            <pc:sldMk cId="931198942" sldId="256"/>
            <ac:spMk id="18" creationId="{6E135872-1053-4A73-B7A3-D40B1A20D3AE}"/>
          </ac:spMkLst>
        </pc:spChg>
        <pc:spChg chg="add del mod">
          <ac:chgData name="Starnes, John H (Southcentral)" userId="fc3036d4-4b6a-4f6b-a0e5-e7740ef47971" providerId="ADAL" clId="{83197EFA-742B-44D3-96D7-F13C743D6F1E}" dt="2021-07-17T14:30:16.849" v="725" actId="767"/>
          <ac:spMkLst>
            <pc:docMk/>
            <pc:sldMk cId="931198942" sldId="256"/>
            <ac:spMk id="19" creationId="{7F52C073-C0EB-4E65-96E3-DB35B208527B}"/>
          </ac:spMkLst>
        </pc:spChg>
        <pc:spChg chg="mod">
          <ac:chgData name="Starnes, John H (Southcentral)" userId="fc3036d4-4b6a-4f6b-a0e5-e7740ef47971" providerId="ADAL" clId="{83197EFA-742B-44D3-96D7-F13C743D6F1E}" dt="2021-07-17T14:43:50.533" v="776" actId="207"/>
          <ac:spMkLst>
            <pc:docMk/>
            <pc:sldMk cId="931198942" sldId="256"/>
            <ac:spMk id="21" creationId="{00000000-0000-0000-0000-000000000000}"/>
          </ac:spMkLst>
        </pc:spChg>
        <pc:spChg chg="mod">
          <ac:chgData name="Starnes, John H (Southcentral)" userId="fc3036d4-4b6a-4f6b-a0e5-e7740ef47971" providerId="ADAL" clId="{83197EFA-742B-44D3-96D7-F13C743D6F1E}" dt="2021-07-17T15:02:58.372" v="1235" actId="1076"/>
          <ac:spMkLst>
            <pc:docMk/>
            <pc:sldMk cId="931198942" sldId="256"/>
            <ac:spMk id="25" creationId="{00000000-0000-0000-0000-000000000000}"/>
          </ac:spMkLst>
        </pc:spChg>
        <pc:spChg chg="mod">
          <ac:chgData name="Starnes, John H (Southcentral)" userId="fc3036d4-4b6a-4f6b-a0e5-e7740ef47971" providerId="ADAL" clId="{83197EFA-742B-44D3-96D7-F13C743D6F1E}" dt="2021-07-17T15:41:09.515" v="1611" actId="6549"/>
          <ac:spMkLst>
            <pc:docMk/>
            <pc:sldMk cId="931198942" sldId="256"/>
            <ac:spMk id="29" creationId="{FFB23599-5F23-4A3B-BE20-A18F847111C0}"/>
          </ac:spMkLst>
        </pc:spChg>
        <pc:spChg chg="mod">
          <ac:chgData name="Starnes, John H (Southcentral)" userId="fc3036d4-4b6a-4f6b-a0e5-e7740ef47971" providerId="ADAL" clId="{83197EFA-742B-44D3-96D7-F13C743D6F1E}" dt="2021-07-17T15:58:37.596" v="1730" actId="20577"/>
          <ac:spMkLst>
            <pc:docMk/>
            <pc:sldMk cId="931198942" sldId="256"/>
            <ac:spMk id="33" creationId="{00000000-0000-0000-0000-000000000000}"/>
          </ac:spMkLst>
        </pc:spChg>
        <pc:spChg chg="mod">
          <ac:chgData name="Starnes, John H (Southcentral)" userId="fc3036d4-4b6a-4f6b-a0e5-e7740ef47971" providerId="ADAL" clId="{83197EFA-742B-44D3-96D7-F13C743D6F1E}" dt="2021-07-17T15:43:21.339" v="1665" actId="20577"/>
          <ac:spMkLst>
            <pc:docMk/>
            <pc:sldMk cId="931198942" sldId="256"/>
            <ac:spMk id="44" creationId="{07D61E61-517F-45F3-AE9C-E2AD49310DB9}"/>
          </ac:spMkLst>
        </pc:spChg>
        <pc:graphicFrameChg chg="mod">
          <ac:chgData name="Starnes, John H (Southcentral)" userId="fc3036d4-4b6a-4f6b-a0e5-e7740ef47971" providerId="ADAL" clId="{83197EFA-742B-44D3-96D7-F13C743D6F1E}" dt="2021-07-17T15:26:08.386" v="1412" actId="20577"/>
          <ac:graphicFrameMkLst>
            <pc:docMk/>
            <pc:sldMk cId="931198942" sldId="256"/>
            <ac:graphicFrameMk id="5" creationId="{8A920E5C-21A4-48FD-8F31-CE7801114810}"/>
          </ac:graphicFrameMkLst>
        </pc:graphicFrameChg>
        <pc:graphicFrameChg chg="add mod ord modGraphic">
          <ac:chgData name="Starnes, John H (Southcentral)" userId="fc3036d4-4b6a-4f6b-a0e5-e7740ef47971" providerId="ADAL" clId="{83197EFA-742B-44D3-96D7-F13C743D6F1E}" dt="2021-07-17T16:09:59.961" v="3822" actId="13244"/>
          <ac:graphicFrameMkLst>
            <pc:docMk/>
            <pc:sldMk cId="931198942" sldId="256"/>
            <ac:graphicFrameMk id="6" creationId="{096CDC37-DA67-4503-AA45-385419A9A5F4}"/>
          </ac:graphicFrameMkLst>
        </pc:graphicFrameChg>
        <pc:graphicFrameChg chg="del mod">
          <ac:chgData name="Starnes, John H (Southcentral)" userId="fc3036d4-4b6a-4f6b-a0e5-e7740ef47971" providerId="ADAL" clId="{83197EFA-742B-44D3-96D7-F13C743D6F1E}" dt="2021-07-17T14:16:19.727" v="303" actId="21"/>
          <ac:graphicFrameMkLst>
            <pc:docMk/>
            <pc:sldMk cId="931198942" sldId="256"/>
            <ac:graphicFrameMk id="22" creationId="{59A76B35-9382-41B2-9364-2CC6AFAD3D7E}"/>
          </ac:graphicFrameMkLst>
        </pc:graphicFrameChg>
        <pc:graphicFrameChg chg="add mod">
          <ac:chgData name="Starnes, John H (Southcentral)" userId="fc3036d4-4b6a-4f6b-a0e5-e7740ef47971" providerId="ADAL" clId="{83197EFA-742B-44D3-96D7-F13C743D6F1E}" dt="2021-07-17T16:09:46.121" v="3821" actId="13244"/>
          <ac:graphicFrameMkLst>
            <pc:docMk/>
            <pc:sldMk cId="931198942" sldId="256"/>
            <ac:graphicFrameMk id="27" creationId="{D43EC3FE-18E8-4842-B95F-097D78A97D45}"/>
          </ac:graphicFrameMkLst>
        </pc:graphicFrameChg>
        <pc:graphicFrameChg chg="add mod">
          <ac:chgData name="Starnes, John H (Southcentral)" userId="fc3036d4-4b6a-4f6b-a0e5-e7740ef47971" providerId="ADAL" clId="{83197EFA-742B-44D3-96D7-F13C743D6F1E}" dt="2021-07-17T16:09:01.517" v="3819" actId="13244"/>
          <ac:graphicFrameMkLst>
            <pc:docMk/>
            <pc:sldMk cId="931198942" sldId="256"/>
            <ac:graphicFrameMk id="32" creationId="{6D8EFBF7-F44F-4C84-B845-5AD6871C19A3}"/>
          </ac:graphicFrameMkLst>
        </pc:graphicFrameChg>
        <pc:graphicFrameChg chg="del mod">
          <ac:chgData name="Starnes, John H (Southcentral)" userId="fc3036d4-4b6a-4f6b-a0e5-e7740ef47971" providerId="ADAL" clId="{83197EFA-742B-44D3-96D7-F13C743D6F1E}" dt="2021-07-17T14:11:52.542" v="281" actId="478"/>
          <ac:graphicFrameMkLst>
            <pc:docMk/>
            <pc:sldMk cId="931198942" sldId="256"/>
            <ac:graphicFrameMk id="48" creationId="{8E0DE99D-584F-42DC-956B-E08E08AC02C0}"/>
          </ac:graphicFrameMkLst>
        </pc:graphicFrameChg>
        <pc:picChg chg="mod">
          <ac:chgData name="Starnes, John H (Southcentral)" userId="fc3036d4-4b6a-4f6b-a0e5-e7740ef47971" providerId="ADAL" clId="{83197EFA-742B-44D3-96D7-F13C743D6F1E}" dt="2021-07-17T14:02:34.959" v="274" actId="962"/>
          <ac:picMkLst>
            <pc:docMk/>
            <pc:sldMk cId="931198942" sldId="256"/>
            <ac:picMk id="24" creationId="{00000000-0000-0000-0000-000000000000}"/>
          </ac:picMkLst>
        </pc:picChg>
        <pc:picChg chg="mod">
          <ac:chgData name="Starnes, John H (Southcentral)" userId="fc3036d4-4b6a-4f6b-a0e5-e7740ef47971" providerId="ADAL" clId="{83197EFA-742B-44D3-96D7-F13C743D6F1E}" dt="2021-07-17T15:02:52.921" v="1234" actId="1076"/>
          <ac:picMkLst>
            <pc:docMk/>
            <pc:sldMk cId="931198942" sldId="256"/>
            <ac:picMk id="43" creationId="{341EAA37-371D-4BD1-9C8B-BD1F5CCD9279}"/>
          </ac:picMkLst>
        </pc:picChg>
      </pc:sldChg>
      <pc:sldMasterChg chg="modSp mod">
        <pc:chgData name="Starnes, John H (Southcentral)" userId="fc3036d4-4b6a-4f6b-a0e5-e7740ef47971" providerId="ADAL" clId="{83197EFA-742B-44D3-96D7-F13C743D6F1E}" dt="2021-07-17T14:46:49.970" v="784" actId="207"/>
        <pc:sldMasterMkLst>
          <pc:docMk/>
          <pc:sldMasterMk cId="2508807471" sldId="2147483660"/>
        </pc:sldMasterMkLst>
        <pc:spChg chg="mod">
          <ac:chgData name="Starnes, John H (Southcentral)" userId="fc3036d4-4b6a-4f6b-a0e5-e7740ef47971" providerId="ADAL" clId="{83197EFA-742B-44D3-96D7-F13C743D6F1E}" dt="2021-07-17T14:46:49.970" v="784" actId="207"/>
          <ac:spMkLst>
            <pc:docMk/>
            <pc:sldMasterMk cId="2508807471" sldId="2147483660"/>
            <ac:spMk id="7"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'Q4'!$I$10</c:f>
              <c:strCache>
                <c:ptCount val="1"/>
                <c:pt idx="0">
                  <c:v>Buffer</c:v>
                </c:pt>
              </c:strCache>
            </c:strRef>
          </c:tx>
          <c:spPr>
            <a:solidFill>
              <a:schemeClr val="accent1"/>
            </a:solidFill>
            <a:ln>
              <a:noFill/>
            </a:ln>
            <a:effectLst/>
          </c:spPr>
          <c:invertIfNegative val="0"/>
          <c:cat>
            <c:strRef>
              <c:f>'Q4'!$H$11:$H$15</c:f>
              <c:strCache>
                <c:ptCount val="5"/>
                <c:pt idx="0">
                  <c:v>Participating in this FMN enhanced my ability to teach a quantitative biology concept in my classroom.</c:v>
                </c:pt>
                <c:pt idx="1">
                  <c:v>Participating in this FMN increased my knowledge of quantitative teaching resources.</c:v>
                </c:pt>
                <c:pt idx="2">
                  <c:v>Working with peers from a variety of instructional settings is valuable.</c:v>
                </c:pt>
                <c:pt idx="3">
                  <c:v>Participating in this FMN allowed me to work with colleagues whom I would not otherwise have an opportunity to meet.</c:v>
                </c:pt>
                <c:pt idx="4">
                  <c:v>Having pedagogical conversations during our synchronous meetings is valuable.</c:v>
                </c:pt>
              </c:strCache>
            </c:strRef>
          </c:cat>
          <c:val>
            <c:numRef>
              <c:f>'Q4'!$I$11:$I$15</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0-35E5-4D8B-90C9-C1AB63022979}"/>
            </c:ext>
          </c:extLst>
        </c:ser>
        <c:ser>
          <c:idx val="1"/>
          <c:order val="1"/>
          <c:tx>
            <c:strRef>
              <c:f>'Q4'!$J$10</c:f>
              <c:strCache>
                <c:ptCount val="1"/>
                <c:pt idx="0">
                  <c:v>Strongly agree</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'Q4'!$H$11:$H$15</c:f>
              <c:strCache>
                <c:ptCount val="5"/>
                <c:pt idx="0">
                  <c:v>Participating in this FMN enhanced my ability to teach a quantitative biology concept in my classroom.</c:v>
                </c:pt>
                <c:pt idx="1">
                  <c:v>Participating in this FMN increased my knowledge of quantitative teaching resources.</c:v>
                </c:pt>
                <c:pt idx="2">
                  <c:v>Working with peers from a variety of instructional settings is valuable.</c:v>
                </c:pt>
                <c:pt idx="3">
                  <c:v>Participating in this FMN allowed me to work with colleagues whom I would not otherwise have an opportunity to meet.</c:v>
                </c:pt>
                <c:pt idx="4">
                  <c:v>Having pedagogical conversations during our synchronous meetings is valuable.</c:v>
                </c:pt>
              </c:strCache>
            </c:strRef>
          </c:cat>
          <c:val>
            <c:numRef>
              <c:f>'Q4'!$J$11:$J$15</c:f>
              <c:numCache>
                <c:formatCode>0%</c:formatCode>
                <c:ptCount val="5"/>
                <c:pt idx="0">
                  <c:v>0.25</c:v>
                </c:pt>
                <c:pt idx="1">
                  <c:v>0.5</c:v>
                </c:pt>
                <c:pt idx="2">
                  <c:v>0.75</c:v>
                </c:pt>
                <c:pt idx="3">
                  <c:v>1</c:v>
                </c:pt>
                <c:pt idx="4">
                  <c:v>1</c:v>
                </c:pt>
              </c:numCache>
            </c:numRef>
          </c:val>
          <c:extLst>
            <c:ext xmlns:c16="http://schemas.microsoft.com/office/drawing/2014/chart" uri="{C3380CC4-5D6E-409C-BE32-E72D297353CC}">
              <c16:uniqueId val="{00000001-35E5-4D8B-90C9-C1AB63022979}"/>
            </c:ext>
          </c:extLst>
        </c:ser>
        <c:ser>
          <c:idx val="2"/>
          <c:order val="2"/>
          <c:tx>
            <c:strRef>
              <c:f>'Q4'!$K$10</c:f>
              <c:strCache>
                <c:ptCount val="1"/>
                <c:pt idx="0">
                  <c:v>Somewhat agree</c:v>
                </c:pt>
              </c:strCache>
            </c:strRef>
          </c:tx>
          <c:spPr>
            <a:solidFill>
              <a:schemeClr val="accent6">
                <a:lumMod val="40000"/>
                <a:lumOff val="60000"/>
              </a:schemeClr>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2-35E5-4D8B-90C9-C1AB63022979}"/>
                </c:ext>
              </c:extLst>
            </c:dLbl>
            <c:dLbl>
              <c:idx val="4"/>
              <c:delete val="1"/>
              <c:extLst>
                <c:ext xmlns:c15="http://schemas.microsoft.com/office/drawing/2012/chart" uri="{CE6537A1-D6FC-4f65-9D91-7224C49458BB}"/>
                <c:ext xmlns:c16="http://schemas.microsoft.com/office/drawing/2014/chart" uri="{C3380CC4-5D6E-409C-BE32-E72D297353CC}">
                  <c16:uniqueId val="{00000003-35E5-4D8B-90C9-C1AB63022979}"/>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'Q4'!$H$11:$H$15</c:f>
              <c:strCache>
                <c:ptCount val="5"/>
                <c:pt idx="0">
                  <c:v>Participating in this FMN enhanced my ability to teach a quantitative biology concept in my classroom.</c:v>
                </c:pt>
                <c:pt idx="1">
                  <c:v>Participating in this FMN increased my knowledge of quantitative teaching resources.</c:v>
                </c:pt>
                <c:pt idx="2">
                  <c:v>Working with peers from a variety of instructional settings is valuable.</c:v>
                </c:pt>
                <c:pt idx="3">
                  <c:v>Participating in this FMN allowed me to work with colleagues whom I would not otherwise have an opportunity to meet.</c:v>
                </c:pt>
                <c:pt idx="4">
                  <c:v>Having pedagogical conversations during our synchronous meetings is valuable.</c:v>
                </c:pt>
              </c:strCache>
            </c:strRef>
          </c:cat>
          <c:val>
            <c:numRef>
              <c:f>'Q4'!$K$11:$K$15</c:f>
              <c:numCache>
                <c:formatCode>0%</c:formatCode>
                <c:ptCount val="5"/>
                <c:pt idx="0">
                  <c:v>0.75</c:v>
                </c:pt>
                <c:pt idx="1">
                  <c:v>0.5</c:v>
                </c:pt>
                <c:pt idx="2">
                  <c:v>0.25</c:v>
                </c:pt>
                <c:pt idx="3">
                  <c:v>0</c:v>
                </c:pt>
                <c:pt idx="4">
                  <c:v>0</c:v>
                </c:pt>
              </c:numCache>
            </c:numRef>
          </c:val>
          <c:extLst>
            <c:ext xmlns:c16="http://schemas.microsoft.com/office/drawing/2014/chart" uri="{C3380CC4-5D6E-409C-BE32-E72D297353CC}">
              <c16:uniqueId val="{00000004-35E5-4D8B-90C9-C1AB63022979}"/>
            </c:ext>
          </c:extLst>
        </c:ser>
        <c:ser>
          <c:idx val="3"/>
          <c:order val="3"/>
          <c:tx>
            <c:strRef>
              <c:f>'Q4'!$L$10</c:f>
              <c:strCache>
                <c:ptCount val="1"/>
                <c:pt idx="0">
                  <c:v>Neither agree nor disagree</c:v>
                </c:pt>
              </c:strCache>
            </c:strRef>
          </c:tx>
          <c:spPr>
            <a:solidFill>
              <a:schemeClr val="bg1">
                <a:lumMod val="85000"/>
              </a:schemeClr>
            </a:solidFill>
            <a:ln>
              <a:noFill/>
            </a:ln>
            <a:effectLst/>
          </c:spPr>
          <c:invertIfNegative val="0"/>
          <c:cat>
            <c:strRef>
              <c:f>'Q4'!$H$11:$H$15</c:f>
              <c:strCache>
                <c:ptCount val="5"/>
                <c:pt idx="0">
                  <c:v>Participating in this FMN enhanced my ability to teach a quantitative biology concept in my classroom.</c:v>
                </c:pt>
                <c:pt idx="1">
                  <c:v>Participating in this FMN increased my knowledge of quantitative teaching resources.</c:v>
                </c:pt>
                <c:pt idx="2">
                  <c:v>Working with peers from a variety of instructional settings is valuable.</c:v>
                </c:pt>
                <c:pt idx="3">
                  <c:v>Participating in this FMN allowed me to work with colleagues whom I would not otherwise have an opportunity to meet.</c:v>
                </c:pt>
                <c:pt idx="4">
                  <c:v>Having pedagogical conversations during our synchronous meetings is valuable.</c:v>
                </c:pt>
              </c:strCache>
            </c:strRef>
          </c:cat>
          <c:val>
            <c:numRef>
              <c:f>'Q4'!$L$11:$L$15</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5-35E5-4D8B-90C9-C1AB63022979}"/>
            </c:ext>
          </c:extLst>
        </c:ser>
        <c:ser>
          <c:idx val="4"/>
          <c:order val="4"/>
          <c:tx>
            <c:strRef>
              <c:f>'Q4'!$M$10</c:f>
              <c:strCache>
                <c:ptCount val="1"/>
                <c:pt idx="0">
                  <c:v>Somewhat disagree</c:v>
                </c:pt>
              </c:strCache>
            </c:strRef>
          </c:tx>
          <c:spPr>
            <a:solidFill>
              <a:schemeClr val="accent4">
                <a:lumMod val="40000"/>
                <a:lumOff val="60000"/>
              </a:schemeClr>
            </a:solidFill>
            <a:ln>
              <a:noFill/>
            </a:ln>
            <a:effectLst/>
          </c:spPr>
          <c:invertIfNegative val="0"/>
          <c:cat>
            <c:strRef>
              <c:f>'Q4'!$H$11:$H$15</c:f>
              <c:strCache>
                <c:ptCount val="5"/>
                <c:pt idx="0">
                  <c:v>Participating in this FMN enhanced my ability to teach a quantitative biology concept in my classroom.</c:v>
                </c:pt>
                <c:pt idx="1">
                  <c:v>Participating in this FMN increased my knowledge of quantitative teaching resources.</c:v>
                </c:pt>
                <c:pt idx="2">
                  <c:v>Working with peers from a variety of instructional settings is valuable.</c:v>
                </c:pt>
                <c:pt idx="3">
                  <c:v>Participating in this FMN allowed me to work with colleagues whom I would not otherwise have an opportunity to meet.</c:v>
                </c:pt>
                <c:pt idx="4">
                  <c:v>Having pedagogical conversations during our synchronous meetings is valuable.</c:v>
                </c:pt>
              </c:strCache>
            </c:strRef>
          </c:cat>
          <c:val>
            <c:numRef>
              <c:f>'Q4'!$M$11:$M$15</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6-35E5-4D8B-90C9-C1AB63022979}"/>
            </c:ext>
          </c:extLst>
        </c:ser>
        <c:ser>
          <c:idx val="5"/>
          <c:order val="5"/>
          <c:tx>
            <c:strRef>
              <c:f>'Q4'!$N$10</c:f>
              <c:strCache>
                <c:ptCount val="1"/>
                <c:pt idx="0">
                  <c:v>Strongly disagree</c:v>
                </c:pt>
              </c:strCache>
            </c:strRef>
          </c:tx>
          <c:spPr>
            <a:solidFill>
              <a:schemeClr val="accent2">
                <a:lumMod val="40000"/>
                <a:lumOff val="60000"/>
              </a:schemeClr>
            </a:solidFill>
            <a:ln>
              <a:noFill/>
            </a:ln>
            <a:effectLst/>
          </c:spPr>
          <c:invertIfNegative val="0"/>
          <c:cat>
            <c:strRef>
              <c:f>'Q4'!$H$11:$H$15</c:f>
              <c:strCache>
                <c:ptCount val="5"/>
                <c:pt idx="0">
                  <c:v>Participating in this FMN enhanced my ability to teach a quantitative biology concept in my classroom.</c:v>
                </c:pt>
                <c:pt idx="1">
                  <c:v>Participating in this FMN increased my knowledge of quantitative teaching resources.</c:v>
                </c:pt>
                <c:pt idx="2">
                  <c:v>Working with peers from a variety of instructional settings is valuable.</c:v>
                </c:pt>
                <c:pt idx="3">
                  <c:v>Participating in this FMN allowed me to work with colleagues whom I would not otherwise have an opportunity to meet.</c:v>
                </c:pt>
                <c:pt idx="4">
                  <c:v>Having pedagogical conversations during our synchronous meetings is valuable.</c:v>
                </c:pt>
              </c:strCache>
            </c:strRef>
          </c:cat>
          <c:val>
            <c:numRef>
              <c:f>'Q4'!$N$11:$N$15</c:f>
              <c:numCache>
                <c:formatCode>0%</c:formatCode>
                <c:ptCount val="5"/>
                <c:pt idx="0">
                  <c:v>0</c:v>
                </c:pt>
                <c:pt idx="1">
                  <c:v>0</c:v>
                </c:pt>
                <c:pt idx="2">
                  <c:v>0</c:v>
                </c:pt>
                <c:pt idx="3">
                  <c:v>0</c:v>
                </c:pt>
                <c:pt idx="4">
                  <c:v>0</c:v>
                </c:pt>
              </c:numCache>
            </c:numRef>
          </c:val>
          <c:extLst>
            <c:ext xmlns:c16="http://schemas.microsoft.com/office/drawing/2014/chart" uri="{C3380CC4-5D6E-409C-BE32-E72D297353CC}">
              <c16:uniqueId val="{00000007-35E5-4D8B-90C9-C1AB63022979}"/>
            </c:ext>
          </c:extLst>
        </c:ser>
        <c:ser>
          <c:idx val="6"/>
          <c:order val="6"/>
          <c:tx>
            <c:strRef>
              <c:f>'Q4'!$O$10</c:f>
              <c:strCache>
                <c:ptCount val="1"/>
                <c:pt idx="0">
                  <c:v>Buffer</c:v>
                </c:pt>
              </c:strCache>
            </c:strRef>
          </c:tx>
          <c:spPr>
            <a:noFill/>
            <a:ln>
              <a:noFill/>
            </a:ln>
            <a:effectLst/>
          </c:spPr>
          <c:invertIfNegative val="0"/>
          <c:cat>
            <c:strRef>
              <c:f>'Q4'!$H$11:$H$15</c:f>
              <c:strCache>
                <c:ptCount val="5"/>
                <c:pt idx="0">
                  <c:v>Participating in this FMN enhanced my ability to teach a quantitative biology concept in my classroom.</c:v>
                </c:pt>
                <c:pt idx="1">
                  <c:v>Participating in this FMN increased my knowledge of quantitative teaching resources.</c:v>
                </c:pt>
                <c:pt idx="2">
                  <c:v>Working with peers from a variety of instructional settings is valuable.</c:v>
                </c:pt>
                <c:pt idx="3">
                  <c:v>Participating in this FMN allowed me to work with colleagues whom I would not otherwise have an opportunity to meet.</c:v>
                </c:pt>
                <c:pt idx="4">
                  <c:v>Having pedagogical conversations during our synchronous meetings is valuable.</c:v>
                </c:pt>
              </c:strCache>
            </c:strRef>
          </c:cat>
          <c:val>
            <c:numRef>
              <c:f>'Q4'!$O$11:$O$15</c:f>
              <c:numCache>
                <c:formatCode>0%</c:formatCode>
                <c:ptCount val="5"/>
                <c:pt idx="0">
                  <c:v>1</c:v>
                </c:pt>
                <c:pt idx="1">
                  <c:v>1</c:v>
                </c:pt>
                <c:pt idx="2">
                  <c:v>1</c:v>
                </c:pt>
                <c:pt idx="3">
                  <c:v>1</c:v>
                </c:pt>
                <c:pt idx="4">
                  <c:v>1</c:v>
                </c:pt>
              </c:numCache>
            </c:numRef>
          </c:val>
          <c:extLst>
            <c:ext xmlns:c16="http://schemas.microsoft.com/office/drawing/2014/chart" uri="{C3380CC4-5D6E-409C-BE32-E72D297353CC}">
              <c16:uniqueId val="{00000008-35E5-4D8B-90C9-C1AB63022979}"/>
            </c:ext>
          </c:extLst>
        </c:ser>
        <c:dLbls>
          <c:showLegendKey val="0"/>
          <c:showVal val="0"/>
          <c:showCatName val="0"/>
          <c:showSerName val="0"/>
          <c:showPercent val="0"/>
          <c:showBubbleSize val="0"/>
        </c:dLbls>
        <c:gapWidth val="150"/>
        <c:overlap val="100"/>
        <c:axId val="421295992"/>
        <c:axId val="421303536"/>
      </c:barChart>
      <c:catAx>
        <c:axId val="4212959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421303536"/>
        <c:crosses val="autoZero"/>
        <c:auto val="1"/>
        <c:lblAlgn val="ctr"/>
        <c:lblOffset val="100"/>
        <c:noMultiLvlLbl val="0"/>
      </c:catAx>
      <c:valAx>
        <c:axId val="421303536"/>
        <c:scaling>
          <c:orientation val="minMax"/>
          <c:max val="0.5"/>
        </c:scaling>
        <c:delete val="1"/>
        <c:axPos val="b"/>
        <c:numFmt formatCode="0%" sourceLinked="1"/>
        <c:majorTickMark val="none"/>
        <c:minorTickMark val="none"/>
        <c:tickLblPos val="nextTo"/>
        <c:crossAx val="421295992"/>
        <c:crosses val="autoZero"/>
        <c:crossBetween val="between"/>
      </c:valAx>
      <c:spPr>
        <a:noFill/>
        <a:ln>
          <a:noFill/>
        </a:ln>
        <a:effectLst/>
      </c:spPr>
    </c:plotArea>
    <c:legend>
      <c:legendPos val="b"/>
      <c:legendEntry>
        <c:idx val="0"/>
        <c:delete val="1"/>
      </c:legendEntry>
      <c:legendEntry>
        <c:idx val="6"/>
        <c:delete val="1"/>
      </c:legendEntry>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2.5108725093250066E-2"/>
          <c:y val="3.5161031610069442E-2"/>
          <c:w val="0.97489127490674998"/>
          <c:h val="0.96483896838993055"/>
        </c:manualLayout>
      </c:layout>
      <c:scatterChart>
        <c:scatterStyle val="lineMarker"/>
        <c:varyColors val="0"/>
        <c:ser>
          <c:idx val="0"/>
          <c:order val="0"/>
          <c:tx>
            <c:strRef>
              <c:f>'Q3'!$K$3</c:f>
              <c:strCache>
                <c:ptCount val="1"/>
                <c:pt idx="0">
                  <c:v>I am willing to share teaching resources I have developed or adapted with the participants in this Incubator.</c:v>
                </c:pt>
              </c:strCache>
            </c:strRef>
          </c:tx>
          <c:spPr>
            <a:ln w="25400" cap="rnd">
              <a:solidFill>
                <a:schemeClr val="accent1"/>
              </a:solidFill>
              <a:round/>
            </a:ln>
            <a:effectLst/>
          </c:spPr>
          <c:marker>
            <c:symbol val="circle"/>
            <c:size val="25"/>
            <c:spPr>
              <a:solidFill>
                <a:schemeClr val="accent1"/>
              </a:solidFill>
              <a:ln w="9525">
                <a:noFill/>
              </a:ln>
              <a:effectLst/>
            </c:spPr>
          </c:marker>
          <c:dPt>
            <c:idx val="0"/>
            <c:marker>
              <c:symbol val="circle"/>
              <c:size val="25"/>
              <c:spPr>
                <a:solidFill>
                  <a:schemeClr val="bg1">
                    <a:lumMod val="75000"/>
                  </a:schemeClr>
                </a:solidFill>
                <a:ln w="9525">
                  <a:noFill/>
                </a:ln>
                <a:effectLst/>
              </c:spPr>
            </c:marker>
            <c:bubble3D val="0"/>
            <c:extLst>
              <c:ext xmlns:c16="http://schemas.microsoft.com/office/drawing/2014/chart" uri="{C3380CC4-5D6E-409C-BE32-E72D297353CC}">
                <c16:uniqueId val="{00000000-22C8-433C-AED4-78C74596921A}"/>
              </c:ext>
            </c:extLst>
          </c:dPt>
          <c:dPt>
            <c:idx val="1"/>
            <c:marker>
              <c:symbol val="circle"/>
              <c:size val="25"/>
              <c:spPr>
                <a:solidFill>
                  <a:schemeClr val="accent6"/>
                </a:solidFill>
                <a:ln w="9525">
                  <a:noFill/>
                </a:ln>
                <a:effectLst/>
              </c:spPr>
            </c:marker>
            <c:bubble3D val="0"/>
            <c:spPr>
              <a:ln w="25400" cap="rnd">
                <a:solidFill>
                  <a:schemeClr val="accent6"/>
                </a:solidFill>
                <a:round/>
              </a:ln>
              <a:effectLst/>
            </c:spPr>
            <c:extLst>
              <c:ext xmlns:c16="http://schemas.microsoft.com/office/drawing/2014/chart" uri="{C3380CC4-5D6E-409C-BE32-E72D297353CC}">
                <c16:uniqueId val="{00000002-22C8-433C-AED4-78C74596921A}"/>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'Q3'!$L$3:$M$3</c:f>
              <c:numCache>
                <c:formatCode>General</c:formatCode>
                <c:ptCount val="2"/>
                <c:pt idx="0">
                  <c:v>4</c:v>
                </c:pt>
                <c:pt idx="1">
                  <c:v>4.5</c:v>
                </c:pt>
              </c:numCache>
            </c:numRef>
          </c:xVal>
          <c:yVal>
            <c:numRef>
              <c:f>'Q3'!$O$3:$P$3</c:f>
              <c:numCache>
                <c:formatCode>General</c:formatCode>
                <c:ptCount val="2"/>
                <c:pt idx="0">
                  <c:v>1</c:v>
                </c:pt>
                <c:pt idx="1">
                  <c:v>1</c:v>
                </c:pt>
              </c:numCache>
            </c:numRef>
          </c:yVal>
          <c:smooth val="0"/>
          <c:extLst>
            <c:ext xmlns:c16="http://schemas.microsoft.com/office/drawing/2014/chart" uri="{C3380CC4-5D6E-409C-BE32-E72D297353CC}">
              <c16:uniqueId val="{00000003-22C8-433C-AED4-78C74596921A}"/>
            </c:ext>
          </c:extLst>
        </c:ser>
        <c:ser>
          <c:idx val="1"/>
          <c:order val="1"/>
          <c:tx>
            <c:strRef>
              <c:f>'Q3'!$K$4</c:f>
              <c:strCache>
                <c:ptCount val="1"/>
                <c:pt idx="0">
                  <c:v>I am willing to share teaching resources I have personally developed or adapted publicly for anyone to use.</c:v>
                </c:pt>
              </c:strCache>
            </c:strRef>
          </c:tx>
          <c:spPr>
            <a:ln w="25400" cap="rnd">
              <a:solidFill>
                <a:schemeClr val="accent6"/>
              </a:solidFill>
              <a:round/>
            </a:ln>
            <a:effectLst/>
          </c:spPr>
          <c:marker>
            <c:symbol val="circle"/>
            <c:size val="25"/>
            <c:spPr>
              <a:solidFill>
                <a:schemeClr val="accent1"/>
              </a:solidFill>
              <a:ln w="9525">
                <a:noFill/>
              </a:ln>
              <a:effectLst/>
            </c:spPr>
          </c:marker>
          <c:dPt>
            <c:idx val="0"/>
            <c:marker>
              <c:symbol val="circle"/>
              <c:size val="25"/>
              <c:spPr>
                <a:solidFill>
                  <a:schemeClr val="bg1">
                    <a:lumMod val="75000"/>
                  </a:schemeClr>
                </a:solidFill>
                <a:ln w="9525">
                  <a:noFill/>
                </a:ln>
                <a:effectLst/>
              </c:spPr>
            </c:marker>
            <c:bubble3D val="0"/>
            <c:extLst>
              <c:ext xmlns:c16="http://schemas.microsoft.com/office/drawing/2014/chart" uri="{C3380CC4-5D6E-409C-BE32-E72D297353CC}">
                <c16:uniqueId val="{00000004-22C8-433C-AED4-78C74596921A}"/>
              </c:ext>
            </c:extLst>
          </c:dPt>
          <c:dPt>
            <c:idx val="1"/>
            <c:marker>
              <c:symbol val="circle"/>
              <c:size val="25"/>
              <c:spPr>
                <a:solidFill>
                  <a:schemeClr val="accent6"/>
                </a:solidFill>
                <a:ln w="9525">
                  <a:noFill/>
                </a:ln>
                <a:effectLst/>
              </c:spPr>
            </c:marker>
            <c:bubble3D val="0"/>
            <c:extLst>
              <c:ext xmlns:c16="http://schemas.microsoft.com/office/drawing/2014/chart" uri="{C3380CC4-5D6E-409C-BE32-E72D297353CC}">
                <c16:uniqueId val="{00000005-22C8-433C-AED4-78C74596921A}"/>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'Q3'!$L$4:$M$4</c:f>
              <c:numCache>
                <c:formatCode>General</c:formatCode>
                <c:ptCount val="2"/>
                <c:pt idx="0">
                  <c:v>3.75</c:v>
                </c:pt>
                <c:pt idx="1">
                  <c:v>4.5</c:v>
                </c:pt>
              </c:numCache>
            </c:numRef>
          </c:xVal>
          <c:yVal>
            <c:numRef>
              <c:f>'Q3'!$O$4:$P$4</c:f>
              <c:numCache>
                <c:formatCode>General</c:formatCode>
                <c:ptCount val="2"/>
                <c:pt idx="0">
                  <c:v>2</c:v>
                </c:pt>
                <c:pt idx="1">
                  <c:v>2</c:v>
                </c:pt>
              </c:numCache>
            </c:numRef>
          </c:yVal>
          <c:smooth val="0"/>
          <c:extLst>
            <c:ext xmlns:c16="http://schemas.microsoft.com/office/drawing/2014/chart" uri="{C3380CC4-5D6E-409C-BE32-E72D297353CC}">
              <c16:uniqueId val="{00000006-22C8-433C-AED4-78C74596921A}"/>
            </c:ext>
          </c:extLst>
        </c:ser>
        <c:ser>
          <c:idx val="2"/>
          <c:order val="2"/>
          <c:tx>
            <c:strRef>
              <c:f>'Q3'!$K$5</c:f>
              <c:strCache>
                <c:ptCount val="1"/>
                <c:pt idx="0">
                  <c:v>I can adapt OER materials for my classes.</c:v>
                </c:pt>
              </c:strCache>
            </c:strRef>
          </c:tx>
          <c:spPr>
            <a:ln w="25400" cap="rnd">
              <a:solidFill>
                <a:schemeClr val="accent6"/>
              </a:solidFill>
              <a:round/>
            </a:ln>
            <a:effectLst/>
          </c:spPr>
          <c:marker>
            <c:symbol val="circle"/>
            <c:size val="25"/>
            <c:spPr>
              <a:solidFill>
                <a:schemeClr val="accent1"/>
              </a:solidFill>
              <a:ln w="9525">
                <a:noFill/>
              </a:ln>
              <a:effectLst/>
            </c:spPr>
          </c:marker>
          <c:dPt>
            <c:idx val="0"/>
            <c:marker>
              <c:symbol val="circle"/>
              <c:size val="25"/>
              <c:spPr>
                <a:solidFill>
                  <a:schemeClr val="bg1">
                    <a:lumMod val="75000"/>
                  </a:schemeClr>
                </a:solidFill>
                <a:ln w="9525">
                  <a:noFill/>
                </a:ln>
                <a:effectLst/>
              </c:spPr>
            </c:marker>
            <c:bubble3D val="0"/>
            <c:extLst>
              <c:ext xmlns:c16="http://schemas.microsoft.com/office/drawing/2014/chart" uri="{C3380CC4-5D6E-409C-BE32-E72D297353CC}">
                <c16:uniqueId val="{00000007-22C8-433C-AED4-78C74596921A}"/>
              </c:ext>
            </c:extLst>
          </c:dPt>
          <c:dPt>
            <c:idx val="1"/>
            <c:marker>
              <c:symbol val="circle"/>
              <c:size val="25"/>
              <c:spPr>
                <a:solidFill>
                  <a:schemeClr val="accent6"/>
                </a:solidFill>
                <a:ln w="9525">
                  <a:noFill/>
                </a:ln>
                <a:effectLst/>
              </c:spPr>
            </c:marker>
            <c:bubble3D val="0"/>
            <c:extLst>
              <c:ext xmlns:c16="http://schemas.microsoft.com/office/drawing/2014/chart" uri="{C3380CC4-5D6E-409C-BE32-E72D297353CC}">
                <c16:uniqueId val="{00000008-22C8-433C-AED4-78C74596921A}"/>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'Q3'!$L$5:$M$5</c:f>
              <c:numCache>
                <c:formatCode>General</c:formatCode>
                <c:ptCount val="2"/>
                <c:pt idx="0">
                  <c:v>3.25</c:v>
                </c:pt>
                <c:pt idx="1">
                  <c:v>4.75</c:v>
                </c:pt>
              </c:numCache>
            </c:numRef>
          </c:xVal>
          <c:yVal>
            <c:numRef>
              <c:f>'Q3'!$O$5:$P$5</c:f>
              <c:numCache>
                <c:formatCode>General</c:formatCode>
                <c:ptCount val="2"/>
                <c:pt idx="0">
                  <c:v>3</c:v>
                </c:pt>
                <c:pt idx="1">
                  <c:v>3</c:v>
                </c:pt>
              </c:numCache>
            </c:numRef>
          </c:yVal>
          <c:smooth val="0"/>
          <c:extLst>
            <c:ext xmlns:c16="http://schemas.microsoft.com/office/drawing/2014/chart" uri="{C3380CC4-5D6E-409C-BE32-E72D297353CC}">
              <c16:uniqueId val="{00000009-22C8-433C-AED4-78C74596921A}"/>
            </c:ext>
          </c:extLst>
        </c:ser>
        <c:ser>
          <c:idx val="3"/>
          <c:order val="3"/>
          <c:tx>
            <c:strRef>
              <c:f>'Q3'!$K$6</c:f>
              <c:strCache>
                <c:ptCount val="1"/>
                <c:pt idx="0">
                  <c:v>I can find useful OER materials for teaching quantitative skills online.</c:v>
                </c:pt>
              </c:strCache>
            </c:strRef>
          </c:tx>
          <c:spPr>
            <a:ln w="25400" cap="rnd">
              <a:solidFill>
                <a:schemeClr val="accent6"/>
              </a:solidFill>
              <a:round/>
            </a:ln>
            <a:effectLst/>
          </c:spPr>
          <c:marker>
            <c:symbol val="circle"/>
            <c:size val="25"/>
            <c:spPr>
              <a:solidFill>
                <a:schemeClr val="accent1"/>
              </a:solidFill>
              <a:ln w="9525">
                <a:noFill/>
              </a:ln>
              <a:effectLst/>
            </c:spPr>
          </c:marker>
          <c:dPt>
            <c:idx val="0"/>
            <c:marker>
              <c:symbol val="circle"/>
              <c:size val="25"/>
              <c:spPr>
                <a:solidFill>
                  <a:schemeClr val="bg1">
                    <a:lumMod val="75000"/>
                  </a:schemeClr>
                </a:solidFill>
                <a:ln w="9525">
                  <a:noFill/>
                </a:ln>
                <a:effectLst/>
              </c:spPr>
            </c:marker>
            <c:bubble3D val="0"/>
            <c:extLst>
              <c:ext xmlns:c16="http://schemas.microsoft.com/office/drawing/2014/chart" uri="{C3380CC4-5D6E-409C-BE32-E72D297353CC}">
                <c16:uniqueId val="{0000000A-22C8-433C-AED4-78C74596921A}"/>
              </c:ext>
            </c:extLst>
          </c:dPt>
          <c:dPt>
            <c:idx val="1"/>
            <c:marker>
              <c:symbol val="circle"/>
              <c:size val="25"/>
              <c:spPr>
                <a:solidFill>
                  <a:schemeClr val="accent6"/>
                </a:solidFill>
                <a:ln w="9525">
                  <a:noFill/>
                </a:ln>
                <a:effectLst/>
              </c:spPr>
            </c:marker>
            <c:bubble3D val="0"/>
            <c:extLst>
              <c:ext xmlns:c16="http://schemas.microsoft.com/office/drawing/2014/chart" uri="{C3380CC4-5D6E-409C-BE32-E72D297353CC}">
                <c16:uniqueId val="{0000000B-22C8-433C-AED4-78C74596921A}"/>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'Q3'!$L$6:$M$6</c:f>
              <c:numCache>
                <c:formatCode>General</c:formatCode>
                <c:ptCount val="2"/>
                <c:pt idx="0">
                  <c:v>2.25</c:v>
                </c:pt>
                <c:pt idx="1">
                  <c:v>4.25</c:v>
                </c:pt>
              </c:numCache>
            </c:numRef>
          </c:xVal>
          <c:yVal>
            <c:numRef>
              <c:f>'Q3'!$O$6:$P$6</c:f>
              <c:numCache>
                <c:formatCode>General</c:formatCode>
                <c:ptCount val="2"/>
                <c:pt idx="0">
                  <c:v>4</c:v>
                </c:pt>
                <c:pt idx="1">
                  <c:v>4</c:v>
                </c:pt>
              </c:numCache>
            </c:numRef>
          </c:yVal>
          <c:smooth val="0"/>
          <c:extLst>
            <c:ext xmlns:c16="http://schemas.microsoft.com/office/drawing/2014/chart" uri="{C3380CC4-5D6E-409C-BE32-E72D297353CC}">
              <c16:uniqueId val="{0000000C-22C8-433C-AED4-78C74596921A}"/>
            </c:ext>
          </c:extLst>
        </c:ser>
        <c:ser>
          <c:idx val="4"/>
          <c:order val="4"/>
          <c:tx>
            <c:strRef>
              <c:f>'Q3'!$N$2</c:f>
              <c:strCache>
                <c:ptCount val="1"/>
                <c:pt idx="0">
                  <c:v>% Growth</c:v>
                </c:pt>
              </c:strCache>
            </c:strRef>
          </c:tx>
          <c:spPr>
            <a:ln w="25400" cap="rnd">
              <a:noFill/>
              <a:round/>
            </a:ln>
            <a:effectLst/>
          </c:spPr>
          <c:marker>
            <c:symbol val="diamond"/>
            <c:size val="32"/>
            <c:spPr>
              <a:solidFill>
                <a:schemeClr val="accent6">
                  <a:lumMod val="40000"/>
                  <a:lumOff val="60000"/>
                </a:schemeClr>
              </a:solidFill>
              <a:ln w="9525">
                <a:noFill/>
              </a:ln>
              <a:effectLst/>
            </c:spPr>
          </c:marker>
          <c:dLbls>
            <c:dLbl>
              <c:idx val="0"/>
              <c:tx>
                <c:rich>
                  <a:bodyPr/>
                  <a:lstStyle/>
                  <a:p>
                    <a:fld id="{C7B3F67B-BA22-4254-AE95-D70DD4D5D331}"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22C8-433C-AED4-78C74596921A}"/>
                </c:ext>
              </c:extLst>
            </c:dLbl>
            <c:dLbl>
              <c:idx val="1"/>
              <c:tx>
                <c:rich>
                  <a:bodyPr/>
                  <a:lstStyle/>
                  <a:p>
                    <a:fld id="{2AE0ABDF-FB0A-4562-BEAD-15C141CE9944}"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22C8-433C-AED4-78C74596921A}"/>
                </c:ext>
              </c:extLst>
            </c:dLbl>
            <c:dLbl>
              <c:idx val="2"/>
              <c:tx>
                <c:rich>
                  <a:bodyPr/>
                  <a:lstStyle/>
                  <a:p>
                    <a:fld id="{79113C4D-551C-4DD8-ACF8-142E0382AF64}"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22C8-433C-AED4-78C74596921A}"/>
                </c:ext>
              </c:extLst>
            </c:dLbl>
            <c:dLbl>
              <c:idx val="3"/>
              <c:tx>
                <c:rich>
                  <a:bodyPr/>
                  <a:lstStyle/>
                  <a:p>
                    <a:fld id="{9C8821A3-85A2-4FCD-B5E5-6BC2862635C9}" type="CELLRANGE">
                      <a:rPr lang="en-US"/>
                      <a:pPr/>
                      <a:t>[CELLRANGE]</a:t>
                    </a:fld>
                    <a:endParaRPr lang="en-US"/>
                  </a:p>
                </c:rich>
              </c:tx>
              <c:dLblPos val="ct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22C8-433C-AED4-78C74596921A}"/>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'Q3'!$Q$3:$Q$6</c:f>
              <c:numCache>
                <c:formatCode>General</c:formatCode>
                <c:ptCount val="4"/>
                <c:pt idx="0">
                  <c:v>6</c:v>
                </c:pt>
                <c:pt idx="1">
                  <c:v>6</c:v>
                </c:pt>
                <c:pt idx="2">
                  <c:v>6</c:v>
                </c:pt>
                <c:pt idx="3">
                  <c:v>6</c:v>
                </c:pt>
              </c:numCache>
            </c:numRef>
          </c:xVal>
          <c:yVal>
            <c:numRef>
              <c:f>'Q3'!$P$3:$P$6</c:f>
              <c:numCache>
                <c:formatCode>General</c:formatCode>
                <c:ptCount val="4"/>
                <c:pt idx="0">
                  <c:v>1</c:v>
                </c:pt>
                <c:pt idx="1">
                  <c:v>2</c:v>
                </c:pt>
                <c:pt idx="2">
                  <c:v>3</c:v>
                </c:pt>
                <c:pt idx="3">
                  <c:v>4</c:v>
                </c:pt>
              </c:numCache>
            </c:numRef>
          </c:yVal>
          <c:smooth val="0"/>
          <c:extLst>
            <c:ext xmlns:c15="http://schemas.microsoft.com/office/drawing/2012/chart" uri="{02D57815-91ED-43cb-92C2-25804820EDAC}">
              <c15:datalabelsRange>
                <c15:f>'Q3'!$N$3:$N$6</c15:f>
                <c15:dlblRangeCache>
                  <c:ptCount val="4"/>
                  <c:pt idx="0">
                    <c:v>13%</c:v>
                  </c:pt>
                  <c:pt idx="1">
                    <c:v>20%</c:v>
                  </c:pt>
                  <c:pt idx="2">
                    <c:v>46%</c:v>
                  </c:pt>
                  <c:pt idx="3">
                    <c:v>89%</c:v>
                  </c:pt>
                </c15:dlblRangeCache>
              </c15:datalabelsRange>
            </c:ext>
            <c:ext xmlns:c16="http://schemas.microsoft.com/office/drawing/2014/chart" uri="{C3380CC4-5D6E-409C-BE32-E72D297353CC}">
              <c16:uniqueId val="{00000011-22C8-433C-AED4-78C74596921A}"/>
            </c:ext>
          </c:extLst>
        </c:ser>
        <c:ser>
          <c:idx val="5"/>
          <c:order val="5"/>
          <c:tx>
            <c:strRef>
              <c:f>'Q3'!$K$8:$K$10</c:f>
              <c:strCache>
                <c:ptCount val="1"/>
                <c:pt idx="0">
                  <c:v>Before After % Growth</c:v>
                </c:pt>
              </c:strCache>
            </c:strRef>
          </c:tx>
          <c:spPr>
            <a:ln w="25400" cap="rnd">
              <a:noFill/>
              <a:round/>
            </a:ln>
            <a:effectLst/>
          </c:spPr>
          <c:marker>
            <c:symbol val="circle"/>
            <c:size val="8"/>
            <c:spPr>
              <a:solidFill>
                <a:schemeClr val="accent1"/>
              </a:solidFill>
              <a:ln w="9525">
                <a:noFill/>
              </a:ln>
              <a:effectLst/>
            </c:spPr>
          </c:marker>
          <c:dPt>
            <c:idx val="0"/>
            <c:marker>
              <c:symbol val="circle"/>
              <c:size val="8"/>
              <c:spPr>
                <a:solidFill>
                  <a:schemeClr val="bg1">
                    <a:lumMod val="75000"/>
                  </a:schemeClr>
                </a:solidFill>
                <a:ln w="9525">
                  <a:noFill/>
                </a:ln>
                <a:effectLst/>
              </c:spPr>
            </c:marker>
            <c:bubble3D val="0"/>
            <c:extLst>
              <c:ext xmlns:c16="http://schemas.microsoft.com/office/drawing/2014/chart" uri="{C3380CC4-5D6E-409C-BE32-E72D297353CC}">
                <c16:uniqueId val="{00000012-22C8-433C-AED4-78C74596921A}"/>
              </c:ext>
            </c:extLst>
          </c:dPt>
          <c:dPt>
            <c:idx val="1"/>
            <c:marker>
              <c:symbol val="circle"/>
              <c:size val="8"/>
              <c:spPr>
                <a:solidFill>
                  <a:schemeClr val="accent6"/>
                </a:solidFill>
                <a:ln w="9525">
                  <a:noFill/>
                </a:ln>
                <a:effectLst/>
              </c:spPr>
            </c:marker>
            <c:bubble3D val="0"/>
            <c:extLst>
              <c:ext xmlns:c16="http://schemas.microsoft.com/office/drawing/2014/chart" uri="{C3380CC4-5D6E-409C-BE32-E72D297353CC}">
                <c16:uniqueId val="{00000013-22C8-433C-AED4-78C74596921A}"/>
              </c:ext>
            </c:extLst>
          </c:dPt>
          <c:dPt>
            <c:idx val="2"/>
            <c:marker>
              <c:symbol val="diamond"/>
              <c:size val="11"/>
              <c:spPr>
                <a:solidFill>
                  <a:schemeClr val="accent6">
                    <a:lumMod val="40000"/>
                    <a:lumOff val="60000"/>
                  </a:schemeClr>
                </a:solidFill>
                <a:ln w="9525">
                  <a:noFill/>
                </a:ln>
                <a:effectLst/>
              </c:spPr>
            </c:marker>
            <c:bubble3D val="0"/>
            <c:extLst>
              <c:ext xmlns:c16="http://schemas.microsoft.com/office/drawing/2014/chart" uri="{C3380CC4-5D6E-409C-BE32-E72D297353CC}">
                <c16:uniqueId val="{00000014-22C8-433C-AED4-78C74596921A}"/>
              </c:ext>
            </c:extLst>
          </c:dPt>
          <c:dLbls>
            <c:dLbl>
              <c:idx val="0"/>
              <c:tx>
                <c:rich>
                  <a:bodyPr/>
                  <a:lstStyle/>
                  <a:p>
                    <a:fld id="{1C88A1D6-37C0-49B1-808A-91D9649845D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22C8-433C-AED4-78C74596921A}"/>
                </c:ext>
              </c:extLst>
            </c:dLbl>
            <c:dLbl>
              <c:idx val="1"/>
              <c:tx>
                <c:rich>
                  <a:bodyPr/>
                  <a:lstStyle/>
                  <a:p>
                    <a:fld id="{D9777577-9132-4C79-8FBE-BE2E4A4F119A}"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3-22C8-433C-AED4-78C74596921A}"/>
                </c:ext>
              </c:extLst>
            </c:dLbl>
            <c:dLbl>
              <c:idx val="2"/>
              <c:tx>
                <c:rich>
                  <a:bodyPr/>
                  <a:lstStyle/>
                  <a:p>
                    <a:fld id="{F7A6018E-9336-4763-9F64-5C094E2CAB09}"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22C8-433C-AED4-78C74596921A}"/>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'Q3'!$M$8:$M$10</c:f>
              <c:numCache>
                <c:formatCode>General</c:formatCode>
                <c:ptCount val="3"/>
                <c:pt idx="0">
                  <c:v>2.5</c:v>
                </c:pt>
                <c:pt idx="1">
                  <c:v>3.5</c:v>
                </c:pt>
                <c:pt idx="2">
                  <c:v>4.5</c:v>
                </c:pt>
              </c:numCache>
            </c:numRef>
          </c:xVal>
          <c:yVal>
            <c:numRef>
              <c:f>'Q3'!$L$8:$L$10</c:f>
              <c:numCache>
                <c:formatCode>General</c:formatCode>
                <c:ptCount val="3"/>
                <c:pt idx="0">
                  <c:v>5</c:v>
                </c:pt>
                <c:pt idx="1">
                  <c:v>5</c:v>
                </c:pt>
                <c:pt idx="2">
                  <c:v>5</c:v>
                </c:pt>
              </c:numCache>
            </c:numRef>
          </c:yVal>
          <c:smooth val="0"/>
          <c:extLst>
            <c:ext xmlns:c15="http://schemas.microsoft.com/office/drawing/2012/chart" uri="{02D57815-91ED-43cb-92C2-25804820EDAC}">
              <c15:datalabelsRange>
                <c15:f>'Q3'!$K$8:$K$10</c15:f>
                <c15:dlblRangeCache>
                  <c:ptCount val="3"/>
                  <c:pt idx="0">
                    <c:v>Before</c:v>
                  </c:pt>
                  <c:pt idx="1">
                    <c:v>After</c:v>
                  </c:pt>
                  <c:pt idx="2">
                    <c:v>% Growth</c:v>
                  </c:pt>
                </c15:dlblRangeCache>
              </c15:datalabelsRange>
            </c:ext>
            <c:ext xmlns:c16="http://schemas.microsoft.com/office/drawing/2014/chart" uri="{C3380CC4-5D6E-409C-BE32-E72D297353CC}">
              <c16:uniqueId val="{00000015-22C8-433C-AED4-78C74596921A}"/>
            </c:ext>
          </c:extLst>
        </c:ser>
        <c:ser>
          <c:idx val="6"/>
          <c:order val="6"/>
          <c:tx>
            <c:strRef>
              <c:f>'Q3'!$K$12:$K$17</c:f>
              <c:strCache>
                <c:ptCount val="1"/>
                <c:pt idx="0">
                  <c:v>Scale: Strongly Agree (5) Agree (4) Neutral (3) Disagree (2) Strongly Disagree (1)</c:v>
                </c:pt>
              </c:strCache>
            </c:strRef>
          </c:tx>
          <c:spPr>
            <a:ln w="25400" cap="rnd">
              <a:noFill/>
              <a:round/>
            </a:ln>
            <a:effectLst/>
          </c:spPr>
          <c:marker>
            <c:symbol val="circle"/>
            <c:size val="5"/>
            <c:spPr>
              <a:noFill/>
              <a:ln w="9525">
                <a:noFill/>
              </a:ln>
              <a:effectLst/>
            </c:spPr>
          </c:marker>
          <c:dLbls>
            <c:dLbl>
              <c:idx val="0"/>
              <c:tx>
                <c:rich>
                  <a:bodyPr/>
                  <a:lstStyle/>
                  <a:p>
                    <a:fld id="{D3D337DD-385F-4178-BC00-8EBA74862B5E}"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6-22C8-433C-AED4-78C74596921A}"/>
                </c:ext>
              </c:extLst>
            </c:dLbl>
            <c:dLbl>
              <c:idx val="1"/>
              <c:tx>
                <c:rich>
                  <a:bodyPr rot="0" spcFirstLastPara="1" vertOverflow="ellipsis" horzOverflow="clip"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DBD6B3EC-2E88-4D01-A78A-DE6C1E949F40}" type="CELLRANGE">
                      <a:rPr lang="en-US"/>
                      <a:pPr>
                        <a:defRPr>
                          <a:solidFill>
                            <a:schemeClr val="tx1">
                              <a:lumMod val="75000"/>
                              <a:lumOff val="25000"/>
                            </a:schemeClr>
                          </a:solidFill>
                        </a:defRPr>
                      </a:pPr>
                      <a:t>[CELLRANGE]</a:t>
                    </a:fld>
                    <a:endParaRPr lang="en-US"/>
                  </a:p>
                </c:rich>
              </c:tx>
              <c:spPr>
                <a:noFill/>
                <a:ln>
                  <a:noFill/>
                </a:ln>
                <a:effectLst/>
              </c:spPr>
              <c:txPr>
                <a:bodyPr rot="0" spcFirstLastPara="1" vertOverflow="ellipsis" horzOverflow="clip"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dlblFieldTable/>
                  <c15:xForSave val="1"/>
                  <c15:showDataLabelsRange val="1"/>
                </c:ext>
                <c:ext xmlns:c16="http://schemas.microsoft.com/office/drawing/2014/chart" uri="{C3380CC4-5D6E-409C-BE32-E72D297353CC}">
                  <c16:uniqueId val="{00000017-22C8-433C-AED4-78C74596921A}"/>
                </c:ext>
              </c:extLst>
            </c:dLbl>
            <c:dLbl>
              <c:idx val="2"/>
              <c:tx>
                <c:rich>
                  <a:bodyPr/>
                  <a:lstStyle/>
                  <a:p>
                    <a:fld id="{59C6DA63-6704-4797-95D9-BED40C1C9DFE}"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8-22C8-433C-AED4-78C74596921A}"/>
                </c:ext>
              </c:extLst>
            </c:dLbl>
            <c:dLbl>
              <c:idx val="3"/>
              <c:tx>
                <c:rich>
                  <a:bodyPr/>
                  <a:lstStyle/>
                  <a:p>
                    <a:fld id="{4DA3BC95-DF40-4CC1-953B-736C632492EE}"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9-22C8-433C-AED4-78C74596921A}"/>
                </c:ext>
              </c:extLst>
            </c:dLbl>
            <c:dLbl>
              <c:idx val="4"/>
              <c:tx>
                <c:rich>
                  <a:bodyPr/>
                  <a:lstStyle/>
                  <a:p>
                    <a:fld id="{A89B1AB9-16B4-4DC0-BC2C-694124F6FF6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A-22C8-433C-AED4-78C74596921A}"/>
                </c:ext>
              </c:extLst>
            </c:dLbl>
            <c:dLbl>
              <c:idx val="5"/>
              <c:tx>
                <c:rich>
                  <a:bodyPr/>
                  <a:lstStyle/>
                  <a:p>
                    <a:fld id="{A273E878-49D1-497A-8443-3165CDFCB88E}"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B-22C8-433C-AED4-78C74596921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'Q3'!$L$12:$L$17</c:f>
              <c:numCache>
                <c:formatCode>General</c:formatCode>
                <c:ptCount val="6"/>
                <c:pt idx="0">
                  <c:v>0</c:v>
                </c:pt>
                <c:pt idx="1">
                  <c:v>0.5</c:v>
                </c:pt>
                <c:pt idx="2">
                  <c:v>2</c:v>
                </c:pt>
                <c:pt idx="3">
                  <c:v>3</c:v>
                </c:pt>
                <c:pt idx="4">
                  <c:v>4</c:v>
                </c:pt>
                <c:pt idx="5">
                  <c:v>5</c:v>
                </c:pt>
              </c:numCache>
            </c:numRef>
          </c:xVal>
          <c:yVal>
            <c:numRef>
              <c:f>'Q3'!$M$12:$M$17</c:f>
              <c:numCache>
                <c:formatCode>General</c:formatCode>
                <c:ptCount val="6"/>
                <c:pt idx="0">
                  <c:v>-0.25</c:v>
                </c:pt>
                <c:pt idx="1">
                  <c:v>-0.25</c:v>
                </c:pt>
                <c:pt idx="2">
                  <c:v>-0.25</c:v>
                </c:pt>
                <c:pt idx="3">
                  <c:v>-0.25</c:v>
                </c:pt>
                <c:pt idx="4">
                  <c:v>-0.25</c:v>
                </c:pt>
                <c:pt idx="5">
                  <c:v>-0.25</c:v>
                </c:pt>
              </c:numCache>
            </c:numRef>
          </c:yVal>
          <c:smooth val="0"/>
          <c:extLst>
            <c:ext xmlns:c15="http://schemas.microsoft.com/office/drawing/2012/chart" uri="{02D57815-91ED-43cb-92C2-25804820EDAC}">
              <c15:datalabelsRange>
                <c15:f>'Q3'!$K$20:$K$25</c15:f>
                <c15:dlblRangeCache>
                  <c:ptCount val="6"/>
                  <c:pt idx="0">
                    <c:v>Scale:</c:v>
                  </c:pt>
                  <c:pt idx="1">
                    <c:v>Strongly Disagree (1)</c:v>
                  </c:pt>
                  <c:pt idx="2">
                    <c:v>Disagree (2)</c:v>
                  </c:pt>
                  <c:pt idx="3">
                    <c:v>Neutral (3)</c:v>
                  </c:pt>
                  <c:pt idx="4">
                    <c:v>Agree (4)</c:v>
                  </c:pt>
                  <c:pt idx="5">
                    <c:v>Strongly Agree (5)</c:v>
                  </c:pt>
                </c15:dlblRangeCache>
              </c15:datalabelsRange>
            </c:ext>
            <c:ext xmlns:c16="http://schemas.microsoft.com/office/drawing/2014/chart" uri="{C3380CC4-5D6E-409C-BE32-E72D297353CC}">
              <c16:uniqueId val="{0000001C-22C8-433C-AED4-78C74596921A}"/>
            </c:ext>
          </c:extLst>
        </c:ser>
        <c:ser>
          <c:idx val="7"/>
          <c:order val="7"/>
          <c:tx>
            <c:strRef>
              <c:f>'Q3'!$R$2</c:f>
              <c:strCache>
                <c:ptCount val="1"/>
                <c:pt idx="0">
                  <c:v>Y Holder</c:v>
                </c:pt>
              </c:strCache>
            </c:strRef>
          </c:tx>
          <c:spPr>
            <a:ln w="25400" cap="rnd">
              <a:noFill/>
              <a:round/>
            </a:ln>
            <a:effectLst/>
          </c:spPr>
          <c:marker>
            <c:symbol val="circle"/>
            <c:size val="5"/>
            <c:spPr>
              <a:noFill/>
              <a:ln w="9525">
                <a:noFill/>
              </a:ln>
              <a:effectLst/>
            </c:spPr>
          </c:marker>
          <c:dLbls>
            <c:dLbl>
              <c:idx val="0"/>
              <c:tx>
                <c:rich>
                  <a:bodyPr/>
                  <a:lstStyle/>
                  <a:p>
                    <a:fld id="{CC6CB984-E10C-4EC4-BE89-E8E1C2952A8B}" type="CELLRANGE">
                      <a:rPr lang="en-US"/>
                      <a:pPr/>
                      <a:t>[CELLRANGE]</a:t>
                    </a:fld>
                    <a:endParaRPr lang="en-US"/>
                  </a:p>
                </c:rich>
              </c:tx>
              <c:dLblPos val="l"/>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D-22C8-433C-AED4-78C74596921A}"/>
                </c:ext>
              </c:extLst>
            </c:dLbl>
            <c:dLbl>
              <c:idx val="1"/>
              <c:layout>
                <c:manualLayout>
                  <c:x val="-0.26342844975684726"/>
                  <c:y val="0"/>
                </c:manualLayout>
              </c:layout>
              <c:tx>
                <c:rich>
                  <a:bodyPr/>
                  <a:lstStyle/>
                  <a:p>
                    <a:fld id="{787ECA90-EB62-41D5-AE84-BF680C437171}"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layout>
                    <c:manualLayout>
                      <c:w val="0.34589175347798162"/>
                      <c:h val="0.15302359560194942"/>
                    </c:manualLayout>
                  </c15:layout>
                  <c15:dlblFieldTable/>
                  <c15:showDataLabelsRange val="1"/>
                </c:ext>
                <c:ext xmlns:c16="http://schemas.microsoft.com/office/drawing/2014/chart" uri="{C3380CC4-5D6E-409C-BE32-E72D297353CC}">
                  <c16:uniqueId val="{0000001E-22C8-433C-AED4-78C74596921A}"/>
                </c:ext>
              </c:extLst>
            </c:dLbl>
            <c:dLbl>
              <c:idx val="2"/>
              <c:tx>
                <c:rich>
                  <a:bodyPr rot="0" spcFirstLastPara="1" vertOverflow="ellipsis" horzOverflow="clip"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fld id="{0F078CD7-B17F-4E71-9B5A-603EB75BF3EA}" type="CELLRANGE">
                      <a:rPr lang="en-US"/>
                      <a:pPr algn="l">
                        <a:defRPr sz="1100">
                          <a:solidFill>
                            <a:schemeClr val="tx1">
                              <a:lumMod val="75000"/>
                              <a:lumOff val="25000"/>
                            </a:schemeClr>
                          </a:solidFill>
                        </a:defRPr>
                      </a:pPr>
                      <a:t>[CELLRANGE]</a:t>
                    </a:fld>
                    <a:endParaRPr lang="en-US"/>
                  </a:p>
                </c:rich>
              </c:tx>
              <c:spPr>
                <a:noFill/>
                <a:ln>
                  <a:noFill/>
                </a:ln>
                <a:effectLst/>
              </c:spPr>
              <c:txPr>
                <a:bodyPr rot="0" spcFirstLastPara="1" vertOverflow="ellipsis" horzOverflow="clip" vert="horz" wrap="square" lIns="38100" tIns="19050" rIns="38100" bIns="19050" anchor="ctr" anchorCtr="0">
                  <a:noAutofit/>
                </a:bodyPr>
                <a:lstStyle/>
                <a:p>
                  <a:pPr algn="l">
                    <a:defRPr sz="1100" b="0"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15:dlblFieldTable/>
                  <c15:xForSave val="1"/>
                  <c15:showDataLabelsRange val="1"/>
                </c:ext>
                <c:ext xmlns:c16="http://schemas.microsoft.com/office/drawing/2014/chart" uri="{C3380CC4-5D6E-409C-BE32-E72D297353CC}">
                  <c16:uniqueId val="{0000001F-22C8-433C-AED4-78C74596921A}"/>
                </c:ext>
              </c:extLst>
            </c:dLbl>
            <c:dLbl>
              <c:idx val="3"/>
              <c:tx>
                <c:rich>
                  <a:bodyPr/>
                  <a:lstStyle/>
                  <a:p>
                    <a:fld id="{889BBF95-7ACF-4101-B91A-871574B6BC30}" type="CELLRANGE">
                      <a:rPr lang="en-US"/>
                      <a:pPr/>
                      <a:t>[CELLRANGE]</a:t>
                    </a:fld>
                    <a:endParaRPr lang="en-US"/>
                  </a:p>
                </c:rich>
              </c:tx>
              <c:dLblPos val="l"/>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0-22C8-433C-AED4-78C74596921A}"/>
                </c:ext>
              </c:extLst>
            </c:dLbl>
            <c:spPr>
              <a:noFill/>
              <a:ln>
                <a:noFill/>
              </a:ln>
              <a:effectLst/>
            </c:spPr>
            <c:txPr>
              <a:bodyPr rot="0" spcFirstLastPara="1" vertOverflow="ellipsis" vert="horz" wrap="square" lIns="38100" tIns="19050" rIns="38100" bIns="19050" anchor="ctr" anchorCtr="0">
                <a:spAutoFit/>
              </a:bodyPr>
              <a:lstStyle/>
              <a:p>
                <a:pPr algn="l">
                  <a:defRPr sz="1100" b="0"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'Q3'!$R$3:$R$6</c:f>
              <c:numCache>
                <c:formatCode>General</c:formatCode>
                <c:ptCount val="4"/>
                <c:pt idx="0">
                  <c:v>1</c:v>
                </c:pt>
                <c:pt idx="1">
                  <c:v>1</c:v>
                </c:pt>
                <c:pt idx="2">
                  <c:v>1</c:v>
                </c:pt>
                <c:pt idx="3">
                  <c:v>1</c:v>
                </c:pt>
              </c:numCache>
            </c:numRef>
          </c:xVal>
          <c:yVal>
            <c:numRef>
              <c:f>'Q3'!$P$3:$P$6</c:f>
              <c:numCache>
                <c:formatCode>General</c:formatCode>
                <c:ptCount val="4"/>
                <c:pt idx="0">
                  <c:v>1</c:v>
                </c:pt>
                <c:pt idx="1">
                  <c:v>2</c:v>
                </c:pt>
                <c:pt idx="2">
                  <c:v>3</c:v>
                </c:pt>
                <c:pt idx="3">
                  <c:v>4</c:v>
                </c:pt>
              </c:numCache>
            </c:numRef>
          </c:yVal>
          <c:smooth val="0"/>
          <c:extLst>
            <c:ext xmlns:c15="http://schemas.microsoft.com/office/drawing/2012/chart" uri="{02D57815-91ED-43cb-92C2-25804820EDAC}">
              <c15:datalabelsRange>
                <c15:f>'Q3'!$K$3:$K$6</c15:f>
                <c15:dlblRangeCache>
                  <c:ptCount val="4"/>
                  <c:pt idx="0">
                    <c:v>I am willing to share teaching resources I have developed or adapted with the participants in this Incubator.</c:v>
                  </c:pt>
                  <c:pt idx="1">
                    <c:v>I am willing to share teaching resources I have personally developed or adapted publicly for anyone to use.</c:v>
                  </c:pt>
                  <c:pt idx="2">
                    <c:v>I can adapt OER materials for my classes.</c:v>
                  </c:pt>
                  <c:pt idx="3">
                    <c:v>I can find useful OER materials for teaching quantitative skills online.</c:v>
                  </c:pt>
                </c15:dlblRangeCache>
              </c15:datalabelsRange>
            </c:ext>
            <c:ext xmlns:c16="http://schemas.microsoft.com/office/drawing/2014/chart" uri="{C3380CC4-5D6E-409C-BE32-E72D297353CC}">
              <c16:uniqueId val="{00000021-22C8-433C-AED4-78C74596921A}"/>
            </c:ext>
          </c:extLst>
        </c:ser>
        <c:dLbls>
          <c:showLegendKey val="0"/>
          <c:showVal val="0"/>
          <c:showCatName val="0"/>
          <c:showSerName val="0"/>
          <c:showPercent val="0"/>
          <c:showBubbleSize val="0"/>
        </c:dLbls>
        <c:axId val="427863552"/>
        <c:axId val="427861256"/>
      </c:scatterChart>
      <c:valAx>
        <c:axId val="427863552"/>
        <c:scaling>
          <c:orientation val="minMax"/>
        </c:scaling>
        <c:delete val="1"/>
        <c:axPos val="b"/>
        <c:numFmt formatCode="General" sourceLinked="1"/>
        <c:majorTickMark val="out"/>
        <c:minorTickMark val="none"/>
        <c:tickLblPos val="nextTo"/>
        <c:crossAx val="427861256"/>
        <c:crosses val="autoZero"/>
        <c:crossBetween val="midCat"/>
      </c:valAx>
      <c:valAx>
        <c:axId val="427861256"/>
        <c:scaling>
          <c:orientation val="minMax"/>
          <c:max val="5.25"/>
        </c:scaling>
        <c:delete val="1"/>
        <c:axPos val="l"/>
        <c:numFmt formatCode="General" sourceLinked="1"/>
        <c:majorTickMark val="out"/>
        <c:minorTickMark val="none"/>
        <c:tickLblPos val="nextTo"/>
        <c:crossAx val="427863552"/>
        <c:crosses val="autoZero"/>
        <c:crossBetween val="midCat"/>
      </c:valAx>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178EB0-F5CB-48C7-9794-C9AE5B4DEBB1}" type="doc">
      <dgm:prSet loTypeId="urn:microsoft.com/office/officeart/2005/8/layout/chevron2" loCatId="list" qsTypeId="urn:microsoft.com/office/officeart/2005/8/quickstyle/3d3" qsCatId="3D" csTypeId="urn:microsoft.com/office/officeart/2005/8/colors/accent3_3" csCatId="accent3" phldr="1"/>
      <dgm:spPr/>
      <dgm:t>
        <a:bodyPr/>
        <a:lstStyle/>
        <a:p>
          <a:endParaRPr lang="en-US"/>
        </a:p>
      </dgm:t>
    </dgm:pt>
    <dgm:pt modelId="{49FCC1B0-9319-4CE9-AE10-F6CBE07E7DCC}">
      <dgm:prSet phldrT="[Text]"/>
      <dgm:spPr>
        <a:solidFill>
          <a:srgbClr val="008000"/>
        </a:solidFill>
      </dgm:spPr>
      <dgm:t>
        <a:bodyPr/>
        <a:lstStyle/>
        <a:p>
          <a:r>
            <a:rPr lang="en-US" dirty="0"/>
            <a:t>Recruit for FMN</a:t>
          </a:r>
        </a:p>
      </dgm:t>
      <dgm:extLst>
        <a:ext uri="{E40237B7-FDA0-4F09-8148-C483321AD2D9}">
          <dgm14:cNvPr xmlns:dgm14="http://schemas.microsoft.com/office/drawing/2010/diagram" id="0" name="" descr="Methods Flow Chard&#10;Recruit for FMN&#10;-Utilize QUBES platform&#10;-Recruit participants using the QB@CC community Bi-Weekly Meetings&#10;-Participants select modules to adapt for their course&#10;-Development of Implementation Plans&#10;-Build relationships &#10;-Discuss the implementation process&#10;-Explore different pedagogical topics&#10;Publishing Adaptations&#10; Use walk-thru developed by QUBES&#10; Office Hours to help with the publication process&#10;Evaluation of FMN&#10; Surveys sent to participants and interviews at end of FMN&#10; Adaptations to OER content developed and published&#10;"/>
        </a:ext>
      </dgm:extLst>
    </dgm:pt>
    <dgm:pt modelId="{A683A8FC-4B7B-4157-B022-27A43E2D10D0}" type="parTrans" cxnId="{E2DCB895-5202-4844-8C99-B559F38E2CAD}">
      <dgm:prSet/>
      <dgm:spPr/>
      <dgm:t>
        <a:bodyPr/>
        <a:lstStyle/>
        <a:p>
          <a:endParaRPr lang="en-US"/>
        </a:p>
      </dgm:t>
    </dgm:pt>
    <dgm:pt modelId="{E8196782-F90E-4D1F-A458-B219978044FF}" type="sibTrans" cxnId="{E2DCB895-5202-4844-8C99-B559F38E2CAD}">
      <dgm:prSet/>
      <dgm:spPr/>
      <dgm:t>
        <a:bodyPr/>
        <a:lstStyle/>
        <a:p>
          <a:endParaRPr lang="en-US"/>
        </a:p>
      </dgm:t>
    </dgm:pt>
    <dgm:pt modelId="{629B829A-BA2A-43C4-8869-35C36A2F9E9D}">
      <dgm:prSet phldrT="[Text]"/>
      <dgm:spPr/>
      <dgm:t>
        <a:bodyPr/>
        <a:lstStyle/>
        <a:p>
          <a:r>
            <a:rPr lang="en-US" dirty="0"/>
            <a:t>Utilize QUBES platform</a:t>
          </a:r>
        </a:p>
      </dgm:t>
      <dgm:extLst>
        <a:ext uri="{E40237B7-FDA0-4F09-8148-C483321AD2D9}">
          <dgm14:cNvPr xmlns:dgm14="http://schemas.microsoft.com/office/drawing/2010/diagram" id="0" name="" descr="Methods Flow Chard&#10;Recruit for FMN&#10;-Utilize QUBES platform&#10;-Recruit participants using the QB@CC community Bi-Weekly Meetings&#10;-Participants select modules to adapt for their course&#10;-Development of Implementation Plans&#10;-Build relationships &#10;-Discuss the implementation process&#10;-Explore different pedagogical topics&#10;Publishing Adaptations&#10; Use walk-thru developed by QUBES&#10; Office Hours to help with the publication process&#10;Evaluation of FMN&#10; Surveys sent to participants and interviews at end of FMN&#10; Adaptations to OER content developed and published&#10;"/>
        </a:ext>
      </dgm:extLst>
    </dgm:pt>
    <dgm:pt modelId="{B20C1ED0-7C20-4C1A-888F-F9E242DB33D1}" type="parTrans" cxnId="{6CC4422F-FAFB-4D0D-9D9F-FE9D8400F861}">
      <dgm:prSet/>
      <dgm:spPr/>
      <dgm:t>
        <a:bodyPr/>
        <a:lstStyle/>
        <a:p>
          <a:endParaRPr lang="en-US"/>
        </a:p>
      </dgm:t>
    </dgm:pt>
    <dgm:pt modelId="{51E0BA5C-8DBB-4128-91D5-82BABBD999ED}" type="sibTrans" cxnId="{6CC4422F-FAFB-4D0D-9D9F-FE9D8400F861}">
      <dgm:prSet/>
      <dgm:spPr/>
      <dgm:t>
        <a:bodyPr/>
        <a:lstStyle/>
        <a:p>
          <a:endParaRPr lang="en-US"/>
        </a:p>
      </dgm:t>
    </dgm:pt>
    <dgm:pt modelId="{1555E388-157A-457B-B01B-DE48B8D95A84}">
      <dgm:prSet phldrT="[Text]"/>
      <dgm:spPr/>
      <dgm:t>
        <a:bodyPr/>
        <a:lstStyle/>
        <a:p>
          <a:r>
            <a:rPr lang="en-US" dirty="0"/>
            <a:t>Recruit participants using the QB@CC community</a:t>
          </a:r>
        </a:p>
      </dgm:t>
    </dgm:pt>
    <dgm:pt modelId="{DC535D57-B426-4116-BCBD-1BE92151DE90}" type="parTrans" cxnId="{2E155D17-2CF4-419C-BB1D-DB6BC41E9AD4}">
      <dgm:prSet/>
      <dgm:spPr/>
      <dgm:t>
        <a:bodyPr/>
        <a:lstStyle/>
        <a:p>
          <a:endParaRPr lang="en-US"/>
        </a:p>
      </dgm:t>
    </dgm:pt>
    <dgm:pt modelId="{E18CC939-C1F9-45AB-A841-1B7C17FF6992}" type="sibTrans" cxnId="{2E155D17-2CF4-419C-BB1D-DB6BC41E9AD4}">
      <dgm:prSet/>
      <dgm:spPr/>
      <dgm:t>
        <a:bodyPr/>
        <a:lstStyle/>
        <a:p>
          <a:endParaRPr lang="en-US"/>
        </a:p>
      </dgm:t>
    </dgm:pt>
    <dgm:pt modelId="{660968EC-6EA7-41EC-9BD4-FD76CD277622}">
      <dgm:prSet phldrT="[Text]"/>
      <dgm:spPr>
        <a:solidFill>
          <a:srgbClr val="008000"/>
        </a:solidFill>
      </dgm:spPr>
      <dgm:t>
        <a:bodyPr/>
        <a:lstStyle/>
        <a:p>
          <a:r>
            <a:rPr lang="en-US" dirty="0"/>
            <a:t>Bi-Weekly Meetings</a:t>
          </a:r>
        </a:p>
      </dgm:t>
      <dgm:extLst>
        <a:ext uri="{E40237B7-FDA0-4F09-8148-C483321AD2D9}">
          <dgm14:cNvPr xmlns:dgm14="http://schemas.microsoft.com/office/drawing/2010/diagram" id="0" name="" descr="Methods Flow Chard&#10;Recruit for FMN&#10;-Utilize QUBES platform&#10;-Recruit participants using the QB@CC community Bi-Weekly Meetings&#10;-Participants select modules to adapt for their course&#10;-Development of Implementation Plans&#10;-Build relationships &#10;-Discuss the implementation process&#10;-Explore different pedagogical topics&#10;Publishing Adaptations&#10; Use walk-thru developed by QUBES&#10; Office Hours to help with the publication process&#10;Evaluation of FMN&#10; Surveys sent to participants and interviews at end of FMN&#10; Adaptations to OER content developed and published&#10;"/>
        </a:ext>
      </dgm:extLst>
    </dgm:pt>
    <dgm:pt modelId="{E1B71CD7-4E81-43C2-AB5A-D784B0E41A68}" type="parTrans" cxnId="{F4515A8C-80D1-4EB9-B184-22E9D53FEEFF}">
      <dgm:prSet/>
      <dgm:spPr/>
      <dgm:t>
        <a:bodyPr/>
        <a:lstStyle/>
        <a:p>
          <a:endParaRPr lang="en-US"/>
        </a:p>
      </dgm:t>
    </dgm:pt>
    <dgm:pt modelId="{176C2BFF-69DE-4B0B-8797-20B804F7E614}" type="sibTrans" cxnId="{F4515A8C-80D1-4EB9-B184-22E9D53FEEFF}">
      <dgm:prSet/>
      <dgm:spPr/>
      <dgm:t>
        <a:bodyPr/>
        <a:lstStyle/>
        <a:p>
          <a:endParaRPr lang="en-US"/>
        </a:p>
      </dgm:t>
    </dgm:pt>
    <dgm:pt modelId="{EB69B8BF-3358-4B81-B772-B92AAAEC8EF8}">
      <dgm:prSet phldrT="[Text]"/>
      <dgm:spPr/>
      <dgm:t>
        <a:bodyPr/>
        <a:lstStyle/>
        <a:p>
          <a:r>
            <a:rPr lang="en-US" dirty="0"/>
            <a:t>Discuss the implementation process</a:t>
          </a:r>
        </a:p>
      </dgm:t>
    </dgm:pt>
    <dgm:pt modelId="{4CD78408-C53B-4380-B0B0-ABCA7E638FD7}" type="parTrans" cxnId="{805E154E-9830-4358-93D7-673F035AAF36}">
      <dgm:prSet/>
      <dgm:spPr/>
      <dgm:t>
        <a:bodyPr/>
        <a:lstStyle/>
        <a:p>
          <a:endParaRPr lang="en-US"/>
        </a:p>
      </dgm:t>
    </dgm:pt>
    <dgm:pt modelId="{A0EDB4C7-2BC7-4C1C-A177-62EE7E88E838}" type="sibTrans" cxnId="{805E154E-9830-4358-93D7-673F035AAF36}">
      <dgm:prSet/>
      <dgm:spPr/>
      <dgm:t>
        <a:bodyPr/>
        <a:lstStyle/>
        <a:p>
          <a:endParaRPr lang="en-US"/>
        </a:p>
      </dgm:t>
    </dgm:pt>
    <dgm:pt modelId="{40F6BE8C-7618-413D-8C6E-34EC897B1D04}">
      <dgm:prSet phldrT="[Text]"/>
      <dgm:spPr/>
      <dgm:t>
        <a:bodyPr/>
        <a:lstStyle/>
        <a:p>
          <a:r>
            <a:rPr lang="en-US" dirty="0"/>
            <a:t>Explore different pedagogical topics</a:t>
          </a:r>
        </a:p>
      </dgm:t>
    </dgm:pt>
    <dgm:pt modelId="{90CA4E6A-F6E8-43EB-9455-4FC8D35CCB62}" type="parTrans" cxnId="{758771B3-4060-463C-894B-07FD481C7DC0}">
      <dgm:prSet/>
      <dgm:spPr/>
      <dgm:t>
        <a:bodyPr/>
        <a:lstStyle/>
        <a:p>
          <a:endParaRPr lang="en-US"/>
        </a:p>
      </dgm:t>
    </dgm:pt>
    <dgm:pt modelId="{C4C06501-14EE-40A7-8F58-2DF44014C4FD}" type="sibTrans" cxnId="{758771B3-4060-463C-894B-07FD481C7DC0}">
      <dgm:prSet/>
      <dgm:spPr/>
      <dgm:t>
        <a:bodyPr/>
        <a:lstStyle/>
        <a:p>
          <a:endParaRPr lang="en-US"/>
        </a:p>
      </dgm:t>
    </dgm:pt>
    <dgm:pt modelId="{7CC43AA2-74EB-4154-A8F0-940A379195F9}">
      <dgm:prSet phldrT="[Text]"/>
      <dgm:spPr>
        <a:solidFill>
          <a:srgbClr val="008000"/>
        </a:solidFill>
      </dgm:spPr>
      <dgm:t>
        <a:bodyPr/>
        <a:lstStyle/>
        <a:p>
          <a:r>
            <a:rPr lang="en-US" dirty="0"/>
            <a:t>Publishing Adaptations</a:t>
          </a:r>
        </a:p>
      </dgm:t>
      <dgm:extLst>
        <a:ext uri="{E40237B7-FDA0-4F09-8148-C483321AD2D9}">
          <dgm14:cNvPr xmlns:dgm14="http://schemas.microsoft.com/office/drawing/2010/diagram" id="0" name="" descr="Methods Flow Chard&#10;Recruit for FMN&#10;-Utilize QUBES platform&#10;-Recruit participants using the QB@CC community Bi-Weekly Meetings&#10;-Participants select modules to adapt for their course&#10;-Development of Implementation Plans&#10;-Build relationships &#10;-Discuss the implementation process&#10;-Explore different pedagogical topics&#10;Publishing Adaptations&#10; Use walk-thru developed by QUBES&#10; Office Hours to help with the publication process&#10;Evaluation of FMN&#10; Surveys sent to participants and interviews at end of FMN&#10; Adaptations to OER content developed and published&#10;"/>
        </a:ext>
      </dgm:extLst>
    </dgm:pt>
    <dgm:pt modelId="{D40FCB39-A068-4D82-ADCF-FDEF9F1B2D3B}" type="parTrans" cxnId="{B205DCE3-062F-4B90-B6F7-15907753AF6C}">
      <dgm:prSet/>
      <dgm:spPr/>
      <dgm:t>
        <a:bodyPr/>
        <a:lstStyle/>
        <a:p>
          <a:endParaRPr lang="en-US"/>
        </a:p>
      </dgm:t>
    </dgm:pt>
    <dgm:pt modelId="{49EAC497-CFA1-4BC1-A5BF-158276242F49}" type="sibTrans" cxnId="{B205DCE3-062F-4B90-B6F7-15907753AF6C}">
      <dgm:prSet/>
      <dgm:spPr/>
      <dgm:t>
        <a:bodyPr/>
        <a:lstStyle/>
        <a:p>
          <a:endParaRPr lang="en-US"/>
        </a:p>
      </dgm:t>
    </dgm:pt>
    <dgm:pt modelId="{6943488B-5796-4A64-8B8C-00A10F9756C1}">
      <dgm:prSet phldrT="[Text]"/>
      <dgm:spPr/>
      <dgm:t>
        <a:bodyPr/>
        <a:lstStyle/>
        <a:p>
          <a:r>
            <a:rPr lang="en-US" dirty="0"/>
            <a:t>Use walk-thru developed by QUBES</a:t>
          </a:r>
        </a:p>
      </dgm:t>
      <dgm:extLst>
        <a:ext uri="{E40237B7-FDA0-4F09-8148-C483321AD2D9}">
          <dgm14:cNvPr xmlns:dgm14="http://schemas.microsoft.com/office/drawing/2010/diagram" id="0" name="" descr="Methods Flow Chard&#10;Recruit for FMN&#10;-Utilize QUBES platform&#10;-Recruit participants using the QB@CC community Bi-Weekly Meetings&#10;-Participants select modules to adapt for their course&#10;-Development of Implementation Plans&#10;-Build relationships &#10;-Discuss the implementation process&#10;-Explore different pedagogical topics&#10;Publishing Adaptations&#10; Use walk-thru developed by QUBES&#10; Office Hours to help with the publication process&#10;Evaluation of FMN&#10; Surveys sent to participants and interviews at end of FMN&#10; Adaptations to OER content developed and published&#10;"/>
        </a:ext>
      </dgm:extLst>
    </dgm:pt>
    <dgm:pt modelId="{A3881837-0DDB-49D2-B749-C8DF08AB4B16}" type="parTrans" cxnId="{B79A3C1A-D962-4F70-912D-29D3155F3A09}">
      <dgm:prSet/>
      <dgm:spPr/>
      <dgm:t>
        <a:bodyPr/>
        <a:lstStyle/>
        <a:p>
          <a:endParaRPr lang="en-US"/>
        </a:p>
      </dgm:t>
    </dgm:pt>
    <dgm:pt modelId="{B5D078D4-9C00-4091-ABA9-03E0B8B9D9D0}" type="sibTrans" cxnId="{B79A3C1A-D962-4F70-912D-29D3155F3A09}">
      <dgm:prSet/>
      <dgm:spPr/>
      <dgm:t>
        <a:bodyPr/>
        <a:lstStyle/>
        <a:p>
          <a:endParaRPr lang="en-US"/>
        </a:p>
      </dgm:t>
    </dgm:pt>
    <dgm:pt modelId="{0227EFE5-10DF-4C4B-A83E-9F8A77F6E880}">
      <dgm:prSet phldrT="[Text]"/>
      <dgm:spPr/>
      <dgm:t>
        <a:bodyPr/>
        <a:lstStyle/>
        <a:p>
          <a:r>
            <a:rPr lang="en-US" dirty="0"/>
            <a:t>Office Hours to help with the publication process</a:t>
          </a:r>
        </a:p>
      </dgm:t>
    </dgm:pt>
    <dgm:pt modelId="{DA32BC9D-6AF5-42DF-AD82-97D23D37770D}" type="parTrans" cxnId="{03040CA7-9B3A-4721-A67F-CCA46030F325}">
      <dgm:prSet/>
      <dgm:spPr/>
      <dgm:t>
        <a:bodyPr/>
        <a:lstStyle/>
        <a:p>
          <a:endParaRPr lang="en-US"/>
        </a:p>
      </dgm:t>
    </dgm:pt>
    <dgm:pt modelId="{D4246770-518E-4EAC-BEDE-1C62633EE4AD}" type="sibTrans" cxnId="{03040CA7-9B3A-4721-A67F-CCA46030F325}">
      <dgm:prSet/>
      <dgm:spPr/>
      <dgm:t>
        <a:bodyPr/>
        <a:lstStyle/>
        <a:p>
          <a:endParaRPr lang="en-US"/>
        </a:p>
      </dgm:t>
    </dgm:pt>
    <dgm:pt modelId="{6A4F3D36-C111-45F1-8919-2AE9987C129C}">
      <dgm:prSet phldrT="[Text]"/>
      <dgm:spPr/>
      <dgm:t>
        <a:bodyPr/>
        <a:lstStyle/>
        <a:p>
          <a:r>
            <a:rPr lang="en-US" dirty="0"/>
            <a:t>Build relationships </a:t>
          </a:r>
        </a:p>
      </dgm:t>
    </dgm:pt>
    <dgm:pt modelId="{297508FB-8164-411A-A266-C54FF4E49C35}" type="parTrans" cxnId="{5EF979FA-DEA4-4DBD-A172-2F1D91FEBFA3}">
      <dgm:prSet/>
      <dgm:spPr/>
      <dgm:t>
        <a:bodyPr/>
        <a:lstStyle/>
        <a:p>
          <a:endParaRPr lang="en-US"/>
        </a:p>
      </dgm:t>
    </dgm:pt>
    <dgm:pt modelId="{6FCA0AB4-EAAF-47AC-9502-9F1D87E0909E}" type="sibTrans" cxnId="{5EF979FA-DEA4-4DBD-A172-2F1D91FEBFA3}">
      <dgm:prSet/>
      <dgm:spPr/>
      <dgm:t>
        <a:bodyPr/>
        <a:lstStyle/>
        <a:p>
          <a:endParaRPr lang="en-US"/>
        </a:p>
      </dgm:t>
    </dgm:pt>
    <dgm:pt modelId="{872715C6-A258-40CC-9491-D6B2BDD64285}">
      <dgm:prSet phldrT="[Text]"/>
      <dgm:spPr>
        <a:solidFill>
          <a:srgbClr val="008000"/>
        </a:solidFill>
      </dgm:spPr>
      <dgm:t>
        <a:bodyPr/>
        <a:lstStyle/>
        <a:p>
          <a:r>
            <a:rPr lang="en-US" dirty="0"/>
            <a:t>Evaluation of FMN</a:t>
          </a:r>
        </a:p>
      </dgm:t>
      <dgm:extLst>
        <a:ext uri="{E40237B7-FDA0-4F09-8148-C483321AD2D9}">
          <dgm14:cNvPr xmlns:dgm14="http://schemas.microsoft.com/office/drawing/2010/diagram" id="0" name="" descr="Methods Flow Chard&#10;Recruit for FMN&#10;-Utilize QUBES platform&#10;-Recruit participants using the QB@CC community Bi-Weekly Meetings&#10;-Participants select modules to adapt for their course&#10;-Development of Implementation Plans&#10;-Build relationships &#10;-Discuss the implementation process&#10;-Explore different pedagogical topics&#10;Publishing Adaptations&#10; Use walk-thru developed by QUBES&#10; Office Hours to help with the publication process&#10;Evaluation of FMN&#10; Surveys sent to participants and interviews at end of FMN&#10; Adaptations to OER content developed and published&#10;"/>
        </a:ext>
      </dgm:extLst>
    </dgm:pt>
    <dgm:pt modelId="{B89A7334-55A2-4382-9534-B4204DA2CB0F}" type="parTrans" cxnId="{E4D83F21-FAE4-41B0-91C9-D2E8947897B5}">
      <dgm:prSet/>
      <dgm:spPr/>
      <dgm:t>
        <a:bodyPr/>
        <a:lstStyle/>
        <a:p>
          <a:endParaRPr lang="en-US"/>
        </a:p>
      </dgm:t>
    </dgm:pt>
    <dgm:pt modelId="{D82817BB-5C2C-4BC2-8D5B-A19BA2015DD5}" type="sibTrans" cxnId="{E4D83F21-FAE4-41B0-91C9-D2E8947897B5}">
      <dgm:prSet/>
      <dgm:spPr/>
      <dgm:t>
        <a:bodyPr/>
        <a:lstStyle/>
        <a:p>
          <a:endParaRPr lang="en-US"/>
        </a:p>
      </dgm:t>
    </dgm:pt>
    <dgm:pt modelId="{16D7695D-048C-49F7-93CE-791BA71AD8DC}">
      <dgm:prSet phldrT="[Text]"/>
      <dgm:spPr/>
      <dgm:t>
        <a:bodyPr/>
        <a:lstStyle/>
        <a:p>
          <a:r>
            <a:rPr lang="en-US" dirty="0"/>
            <a:t>Surveys sent to participants and interviews at end of FMN</a:t>
          </a:r>
        </a:p>
      </dgm:t>
      <dgm:extLst>
        <a:ext uri="{E40237B7-FDA0-4F09-8148-C483321AD2D9}">
          <dgm14:cNvPr xmlns:dgm14="http://schemas.microsoft.com/office/drawing/2010/diagram" id="0" name="" descr="Methods Flow Chart&#10;Recruit for FMN&#10;-Utilize QUBES platform&#10;-Recruit participants using the QB@CC community Bi-Weekly Meetings&#10;-Participants select modules to adapt for their course&#10;-Development of Implementation Plans&#10;-Build relationships &#10;-Discuss the implementation process&#10;-Explore different pedagogical topics&#10;Publishing Adaptations&#10; Use walk-thru developed by QUBES&#10; Office Hours to help with the publication process&#10;Evaluation of FMN&#10;-Surveys sent to participants and interviews at end of FMN&#10;-Adaptations to OER content developed and published&#10;"/>
        </a:ext>
      </dgm:extLst>
    </dgm:pt>
    <dgm:pt modelId="{0F9E6970-5F47-4406-A826-1E032CFE399C}" type="parTrans" cxnId="{A674DAF5-150D-40A3-B8C0-D1BA19C1F6F7}">
      <dgm:prSet/>
      <dgm:spPr/>
      <dgm:t>
        <a:bodyPr/>
        <a:lstStyle/>
        <a:p>
          <a:endParaRPr lang="en-US"/>
        </a:p>
      </dgm:t>
    </dgm:pt>
    <dgm:pt modelId="{F4868ADE-7DD8-4AF4-BD5B-823B56D0FBF4}" type="sibTrans" cxnId="{A674DAF5-150D-40A3-B8C0-D1BA19C1F6F7}">
      <dgm:prSet/>
      <dgm:spPr/>
      <dgm:t>
        <a:bodyPr/>
        <a:lstStyle/>
        <a:p>
          <a:endParaRPr lang="en-US"/>
        </a:p>
      </dgm:t>
    </dgm:pt>
    <dgm:pt modelId="{568B7703-7E0A-42EC-B14B-A674FE27A619}">
      <dgm:prSet phldrT="[Text]"/>
      <dgm:spPr/>
      <dgm:t>
        <a:bodyPr/>
        <a:lstStyle/>
        <a:p>
          <a:r>
            <a:rPr lang="en-US" dirty="0"/>
            <a:t>Adaptations to OER content developed and published</a:t>
          </a:r>
        </a:p>
      </dgm:t>
    </dgm:pt>
    <dgm:pt modelId="{3F052105-986F-40ED-8620-3624E0D193A2}" type="parTrans" cxnId="{A3BBDB0D-0331-458A-8080-B438EC655770}">
      <dgm:prSet/>
      <dgm:spPr/>
      <dgm:t>
        <a:bodyPr/>
        <a:lstStyle/>
        <a:p>
          <a:endParaRPr lang="en-US"/>
        </a:p>
      </dgm:t>
    </dgm:pt>
    <dgm:pt modelId="{38BCBB75-F76F-4717-9F83-A4EABE5D0EF9}" type="sibTrans" cxnId="{A3BBDB0D-0331-458A-8080-B438EC655770}">
      <dgm:prSet/>
      <dgm:spPr/>
      <dgm:t>
        <a:bodyPr/>
        <a:lstStyle/>
        <a:p>
          <a:endParaRPr lang="en-US"/>
        </a:p>
      </dgm:t>
    </dgm:pt>
    <dgm:pt modelId="{451A1C27-18E8-4F6B-9B8D-EA6118E58FF2}">
      <dgm:prSet phldrT="[Text]"/>
      <dgm:spPr/>
      <dgm:t>
        <a:bodyPr/>
        <a:lstStyle/>
        <a:p>
          <a:r>
            <a:rPr lang="en-US" dirty="0"/>
            <a:t>Participants select modules to adapt for their course</a:t>
          </a:r>
        </a:p>
      </dgm:t>
      <dgm:extLst>
        <a:ext uri="{E40237B7-FDA0-4F09-8148-C483321AD2D9}">
          <dgm14:cNvPr xmlns:dgm14="http://schemas.microsoft.com/office/drawing/2010/diagram" id="0" name="" descr="Methods Flow Chard&#10;Recruit for FMN&#10;-Utilize QUBES platform&#10;-Recruit participants using the QB@CC community Bi-Weekly Meetings&#10;-Participants select modules to adapt for their course&#10;-Development of Implementation Plans&#10;-Build relationships &#10;-Discuss the implementation process&#10;-Explore different pedagogical topics&#10;Publishing Adaptations&#10; Use walk-thru developed by QUBES&#10; Office Hours to help with the publication process&#10;Evaluation of FMN&#10; Surveys sent to participants and interviews at end of FMN&#10; Adaptations to OER content developed and published&#10;"/>
        </a:ext>
      </dgm:extLst>
    </dgm:pt>
    <dgm:pt modelId="{A8838B97-C0B1-4224-B968-98DD635D80E3}" type="parTrans" cxnId="{12ECD6C4-ADEF-4608-B9D5-6DA3B945CA18}">
      <dgm:prSet/>
      <dgm:spPr/>
      <dgm:t>
        <a:bodyPr/>
        <a:lstStyle/>
        <a:p>
          <a:endParaRPr lang="en-US"/>
        </a:p>
      </dgm:t>
    </dgm:pt>
    <dgm:pt modelId="{0B48EC69-47DF-49CC-B8CA-CA9667D3CF32}" type="sibTrans" cxnId="{12ECD6C4-ADEF-4608-B9D5-6DA3B945CA18}">
      <dgm:prSet/>
      <dgm:spPr/>
      <dgm:t>
        <a:bodyPr/>
        <a:lstStyle/>
        <a:p>
          <a:endParaRPr lang="en-US"/>
        </a:p>
      </dgm:t>
    </dgm:pt>
    <dgm:pt modelId="{067BA34A-DDC2-4200-B5C0-0E3A1236DB75}">
      <dgm:prSet phldrT="[Text]"/>
      <dgm:spPr/>
      <dgm:t>
        <a:bodyPr/>
        <a:lstStyle/>
        <a:p>
          <a:r>
            <a:rPr lang="en-US" dirty="0"/>
            <a:t>Develop and discuss Implementation Plans</a:t>
          </a:r>
        </a:p>
      </dgm:t>
    </dgm:pt>
    <dgm:pt modelId="{4F10B84E-5F79-4DB5-A333-51AD8B030482}" type="parTrans" cxnId="{4591B3D4-AEF9-4257-B1D7-EFC3F7548BE7}">
      <dgm:prSet/>
      <dgm:spPr/>
      <dgm:t>
        <a:bodyPr/>
        <a:lstStyle/>
        <a:p>
          <a:endParaRPr lang="en-US"/>
        </a:p>
      </dgm:t>
    </dgm:pt>
    <dgm:pt modelId="{F2A69DB5-2B67-4434-8B42-D06828E97056}" type="sibTrans" cxnId="{4591B3D4-AEF9-4257-B1D7-EFC3F7548BE7}">
      <dgm:prSet/>
      <dgm:spPr/>
      <dgm:t>
        <a:bodyPr/>
        <a:lstStyle/>
        <a:p>
          <a:endParaRPr lang="en-US"/>
        </a:p>
      </dgm:t>
    </dgm:pt>
    <dgm:pt modelId="{FD4B0873-4AD4-4506-9481-0720232AB02C}" type="pres">
      <dgm:prSet presAssocID="{B7178EB0-F5CB-48C7-9794-C9AE5B4DEBB1}" presName="linearFlow" presStyleCnt="0">
        <dgm:presLayoutVars>
          <dgm:dir/>
          <dgm:animLvl val="lvl"/>
          <dgm:resizeHandles val="exact"/>
        </dgm:presLayoutVars>
      </dgm:prSet>
      <dgm:spPr/>
    </dgm:pt>
    <dgm:pt modelId="{3A83E48A-DE98-4B69-8F8A-30D436ED1508}" type="pres">
      <dgm:prSet presAssocID="{49FCC1B0-9319-4CE9-AE10-F6CBE07E7DCC}" presName="composite" presStyleCnt="0"/>
      <dgm:spPr/>
    </dgm:pt>
    <dgm:pt modelId="{FDDB6C44-FE3E-4F19-894C-E048C1D01578}" type="pres">
      <dgm:prSet presAssocID="{49FCC1B0-9319-4CE9-AE10-F6CBE07E7DCC}" presName="parentText" presStyleLbl="alignNode1" presStyleIdx="0" presStyleCnt="4">
        <dgm:presLayoutVars>
          <dgm:chMax val="1"/>
          <dgm:bulletEnabled val="1"/>
        </dgm:presLayoutVars>
      </dgm:prSet>
      <dgm:spPr/>
    </dgm:pt>
    <dgm:pt modelId="{B6330079-A76A-4CA1-9B4E-ED9A267E66EC}" type="pres">
      <dgm:prSet presAssocID="{49FCC1B0-9319-4CE9-AE10-F6CBE07E7DCC}" presName="descendantText" presStyleLbl="alignAcc1" presStyleIdx="0" presStyleCnt="4">
        <dgm:presLayoutVars>
          <dgm:bulletEnabled val="1"/>
        </dgm:presLayoutVars>
      </dgm:prSet>
      <dgm:spPr/>
    </dgm:pt>
    <dgm:pt modelId="{A523F9DD-973A-486F-807A-33632AEEFC2F}" type="pres">
      <dgm:prSet presAssocID="{E8196782-F90E-4D1F-A458-B219978044FF}" presName="sp" presStyleCnt="0"/>
      <dgm:spPr/>
    </dgm:pt>
    <dgm:pt modelId="{53B0B3D2-6B63-496A-B50F-AB186465F23F}" type="pres">
      <dgm:prSet presAssocID="{660968EC-6EA7-41EC-9BD4-FD76CD277622}" presName="composite" presStyleCnt="0"/>
      <dgm:spPr/>
    </dgm:pt>
    <dgm:pt modelId="{94CC8382-1E8B-4A5D-AB81-B1332900E4FB}" type="pres">
      <dgm:prSet presAssocID="{660968EC-6EA7-41EC-9BD4-FD76CD277622}" presName="parentText" presStyleLbl="alignNode1" presStyleIdx="1" presStyleCnt="4">
        <dgm:presLayoutVars>
          <dgm:chMax val="1"/>
          <dgm:bulletEnabled val="1"/>
        </dgm:presLayoutVars>
      </dgm:prSet>
      <dgm:spPr/>
    </dgm:pt>
    <dgm:pt modelId="{7DC9F5A0-98F8-4E90-AC9E-BE92FFFB61AA}" type="pres">
      <dgm:prSet presAssocID="{660968EC-6EA7-41EC-9BD4-FD76CD277622}" presName="descendantText" presStyleLbl="alignAcc1" presStyleIdx="1" presStyleCnt="4">
        <dgm:presLayoutVars>
          <dgm:bulletEnabled val="1"/>
        </dgm:presLayoutVars>
      </dgm:prSet>
      <dgm:spPr/>
    </dgm:pt>
    <dgm:pt modelId="{494E8C57-6263-4F7C-993A-83435E3219D0}" type="pres">
      <dgm:prSet presAssocID="{176C2BFF-69DE-4B0B-8797-20B804F7E614}" presName="sp" presStyleCnt="0"/>
      <dgm:spPr/>
    </dgm:pt>
    <dgm:pt modelId="{486D0130-EAB5-4195-B603-D9C2D272F997}" type="pres">
      <dgm:prSet presAssocID="{7CC43AA2-74EB-4154-A8F0-940A379195F9}" presName="composite" presStyleCnt="0"/>
      <dgm:spPr/>
    </dgm:pt>
    <dgm:pt modelId="{9D1BB373-49B6-44DE-9CC7-86B93F14F72C}" type="pres">
      <dgm:prSet presAssocID="{7CC43AA2-74EB-4154-A8F0-940A379195F9}" presName="parentText" presStyleLbl="alignNode1" presStyleIdx="2" presStyleCnt="4">
        <dgm:presLayoutVars>
          <dgm:chMax val="1"/>
          <dgm:bulletEnabled val="1"/>
        </dgm:presLayoutVars>
      </dgm:prSet>
      <dgm:spPr/>
    </dgm:pt>
    <dgm:pt modelId="{0A5CEE8D-3B8B-43D0-8128-5D6A3A89DD41}" type="pres">
      <dgm:prSet presAssocID="{7CC43AA2-74EB-4154-A8F0-940A379195F9}" presName="descendantText" presStyleLbl="alignAcc1" presStyleIdx="2" presStyleCnt="4">
        <dgm:presLayoutVars>
          <dgm:bulletEnabled val="1"/>
        </dgm:presLayoutVars>
      </dgm:prSet>
      <dgm:spPr/>
    </dgm:pt>
    <dgm:pt modelId="{F51A3259-C254-45D0-951D-2DABDC2C7722}" type="pres">
      <dgm:prSet presAssocID="{49EAC497-CFA1-4BC1-A5BF-158276242F49}" presName="sp" presStyleCnt="0"/>
      <dgm:spPr/>
    </dgm:pt>
    <dgm:pt modelId="{E0F7AE5E-3CFB-45F5-8B1C-F7A5BF3BD1EB}" type="pres">
      <dgm:prSet presAssocID="{872715C6-A258-40CC-9491-D6B2BDD64285}" presName="composite" presStyleCnt="0"/>
      <dgm:spPr/>
    </dgm:pt>
    <dgm:pt modelId="{E0B74ECE-C27F-4456-AA02-9982F5114818}" type="pres">
      <dgm:prSet presAssocID="{872715C6-A258-40CC-9491-D6B2BDD64285}" presName="parentText" presStyleLbl="alignNode1" presStyleIdx="3" presStyleCnt="4">
        <dgm:presLayoutVars>
          <dgm:chMax val="1"/>
          <dgm:bulletEnabled val="1"/>
        </dgm:presLayoutVars>
      </dgm:prSet>
      <dgm:spPr/>
    </dgm:pt>
    <dgm:pt modelId="{F5833078-97B3-4EB5-8AC6-DB634D9C6900}" type="pres">
      <dgm:prSet presAssocID="{872715C6-A258-40CC-9491-D6B2BDD64285}" presName="descendantText" presStyleLbl="alignAcc1" presStyleIdx="3" presStyleCnt="4">
        <dgm:presLayoutVars>
          <dgm:bulletEnabled val="1"/>
        </dgm:presLayoutVars>
      </dgm:prSet>
      <dgm:spPr/>
    </dgm:pt>
  </dgm:ptLst>
  <dgm:cxnLst>
    <dgm:cxn modelId="{A3BBDB0D-0331-458A-8080-B438EC655770}" srcId="{872715C6-A258-40CC-9491-D6B2BDD64285}" destId="{568B7703-7E0A-42EC-B14B-A674FE27A619}" srcOrd="1" destOrd="0" parTransId="{3F052105-986F-40ED-8620-3624E0D193A2}" sibTransId="{38BCBB75-F76F-4717-9F83-A4EABE5D0EF9}"/>
    <dgm:cxn modelId="{FA52EC0E-3B16-4378-8E13-AA4A80F8B040}" type="presOf" srcId="{1555E388-157A-457B-B01B-DE48B8D95A84}" destId="{B6330079-A76A-4CA1-9B4E-ED9A267E66EC}" srcOrd="0" destOrd="1" presId="urn:microsoft.com/office/officeart/2005/8/layout/chevron2"/>
    <dgm:cxn modelId="{B5F9C410-49B9-492B-B01E-8FAEF4B1F21E}" type="presOf" srcId="{40F6BE8C-7618-413D-8C6E-34EC897B1D04}" destId="{7DC9F5A0-98F8-4E90-AC9E-BE92FFFB61AA}" srcOrd="0" destOrd="4" presId="urn:microsoft.com/office/officeart/2005/8/layout/chevron2"/>
    <dgm:cxn modelId="{3B752113-099D-46EE-9499-4BCA4F41E724}" type="presOf" srcId="{872715C6-A258-40CC-9491-D6B2BDD64285}" destId="{E0B74ECE-C27F-4456-AA02-9982F5114818}" srcOrd="0" destOrd="0" presId="urn:microsoft.com/office/officeart/2005/8/layout/chevron2"/>
    <dgm:cxn modelId="{54B37513-4F6A-49C0-BF04-AD16E6D49129}" type="presOf" srcId="{7CC43AA2-74EB-4154-A8F0-940A379195F9}" destId="{9D1BB373-49B6-44DE-9CC7-86B93F14F72C}" srcOrd="0" destOrd="0" presId="urn:microsoft.com/office/officeart/2005/8/layout/chevron2"/>
    <dgm:cxn modelId="{2E155D17-2CF4-419C-BB1D-DB6BC41E9AD4}" srcId="{49FCC1B0-9319-4CE9-AE10-F6CBE07E7DCC}" destId="{1555E388-157A-457B-B01B-DE48B8D95A84}" srcOrd="1" destOrd="0" parTransId="{DC535D57-B426-4116-BCBD-1BE92151DE90}" sibTransId="{E18CC939-C1F9-45AB-A841-1B7C17FF6992}"/>
    <dgm:cxn modelId="{B79A3C1A-D962-4F70-912D-29D3155F3A09}" srcId="{7CC43AA2-74EB-4154-A8F0-940A379195F9}" destId="{6943488B-5796-4A64-8B8C-00A10F9756C1}" srcOrd="0" destOrd="0" parTransId="{A3881837-0DDB-49D2-B749-C8DF08AB4B16}" sibTransId="{B5D078D4-9C00-4091-ABA9-03E0B8B9D9D0}"/>
    <dgm:cxn modelId="{E4D83F21-FAE4-41B0-91C9-D2E8947897B5}" srcId="{B7178EB0-F5CB-48C7-9794-C9AE5B4DEBB1}" destId="{872715C6-A258-40CC-9491-D6B2BDD64285}" srcOrd="3" destOrd="0" parTransId="{B89A7334-55A2-4382-9534-B4204DA2CB0F}" sibTransId="{D82817BB-5C2C-4BC2-8D5B-A19BA2015DD5}"/>
    <dgm:cxn modelId="{F664D52E-F904-4588-A9CE-C57A73306EF5}" type="presOf" srcId="{16D7695D-048C-49F7-93CE-791BA71AD8DC}" destId="{F5833078-97B3-4EB5-8AC6-DB634D9C6900}" srcOrd="0" destOrd="0" presId="urn:microsoft.com/office/officeart/2005/8/layout/chevron2"/>
    <dgm:cxn modelId="{6CC4422F-FAFB-4D0D-9D9F-FE9D8400F861}" srcId="{49FCC1B0-9319-4CE9-AE10-F6CBE07E7DCC}" destId="{629B829A-BA2A-43C4-8869-35C36A2F9E9D}" srcOrd="0" destOrd="0" parTransId="{B20C1ED0-7C20-4C1A-888F-F9E242DB33D1}" sibTransId="{51E0BA5C-8DBB-4128-91D5-82BABBD999ED}"/>
    <dgm:cxn modelId="{A3099C43-12D9-432B-9939-6725BA368D53}" type="presOf" srcId="{067BA34A-DDC2-4200-B5C0-0E3A1236DB75}" destId="{7DC9F5A0-98F8-4E90-AC9E-BE92FFFB61AA}" srcOrd="0" destOrd="1" presId="urn:microsoft.com/office/officeart/2005/8/layout/chevron2"/>
    <dgm:cxn modelId="{63D9B44D-074E-42B3-974B-F17D09BD5E71}" type="presOf" srcId="{0227EFE5-10DF-4C4B-A83E-9F8A77F6E880}" destId="{0A5CEE8D-3B8B-43D0-8128-5D6A3A89DD41}" srcOrd="0" destOrd="1" presId="urn:microsoft.com/office/officeart/2005/8/layout/chevron2"/>
    <dgm:cxn modelId="{805E154E-9830-4358-93D7-673F035AAF36}" srcId="{660968EC-6EA7-41EC-9BD4-FD76CD277622}" destId="{EB69B8BF-3358-4B81-B772-B92AAAEC8EF8}" srcOrd="3" destOrd="0" parTransId="{4CD78408-C53B-4380-B0B0-ABCA7E638FD7}" sibTransId="{A0EDB4C7-2BC7-4C1C-A177-62EE7E88E838}"/>
    <dgm:cxn modelId="{A9EBBC50-7502-41DA-8DC2-883C055C100F}" type="presOf" srcId="{451A1C27-18E8-4F6B-9B8D-EA6118E58FF2}" destId="{7DC9F5A0-98F8-4E90-AC9E-BE92FFFB61AA}" srcOrd="0" destOrd="0" presId="urn:microsoft.com/office/officeart/2005/8/layout/chevron2"/>
    <dgm:cxn modelId="{930BAC7F-0F74-4726-BDFC-BA909CABBC0C}" type="presOf" srcId="{49FCC1B0-9319-4CE9-AE10-F6CBE07E7DCC}" destId="{FDDB6C44-FE3E-4F19-894C-E048C1D01578}" srcOrd="0" destOrd="0" presId="urn:microsoft.com/office/officeart/2005/8/layout/chevron2"/>
    <dgm:cxn modelId="{77C58589-25AC-4C3B-949E-94AA25D304A8}" type="presOf" srcId="{629B829A-BA2A-43C4-8869-35C36A2F9E9D}" destId="{B6330079-A76A-4CA1-9B4E-ED9A267E66EC}" srcOrd="0" destOrd="0" presId="urn:microsoft.com/office/officeart/2005/8/layout/chevron2"/>
    <dgm:cxn modelId="{F4515A8C-80D1-4EB9-B184-22E9D53FEEFF}" srcId="{B7178EB0-F5CB-48C7-9794-C9AE5B4DEBB1}" destId="{660968EC-6EA7-41EC-9BD4-FD76CD277622}" srcOrd="1" destOrd="0" parTransId="{E1B71CD7-4E81-43C2-AB5A-D784B0E41A68}" sibTransId="{176C2BFF-69DE-4B0B-8797-20B804F7E614}"/>
    <dgm:cxn modelId="{E2DCB895-5202-4844-8C99-B559F38E2CAD}" srcId="{B7178EB0-F5CB-48C7-9794-C9AE5B4DEBB1}" destId="{49FCC1B0-9319-4CE9-AE10-F6CBE07E7DCC}" srcOrd="0" destOrd="0" parTransId="{A683A8FC-4B7B-4157-B022-27A43E2D10D0}" sibTransId="{E8196782-F90E-4D1F-A458-B219978044FF}"/>
    <dgm:cxn modelId="{133B9897-380E-40CD-8175-2C25163F138E}" type="presOf" srcId="{B7178EB0-F5CB-48C7-9794-C9AE5B4DEBB1}" destId="{FD4B0873-4AD4-4506-9481-0720232AB02C}" srcOrd="0" destOrd="0" presId="urn:microsoft.com/office/officeart/2005/8/layout/chevron2"/>
    <dgm:cxn modelId="{187F0DA6-FE08-4702-B56A-0BB1EB5EB84B}" type="presOf" srcId="{6A4F3D36-C111-45F1-8919-2AE9987C129C}" destId="{7DC9F5A0-98F8-4E90-AC9E-BE92FFFB61AA}" srcOrd="0" destOrd="2" presId="urn:microsoft.com/office/officeart/2005/8/layout/chevron2"/>
    <dgm:cxn modelId="{03040CA7-9B3A-4721-A67F-CCA46030F325}" srcId="{7CC43AA2-74EB-4154-A8F0-940A379195F9}" destId="{0227EFE5-10DF-4C4B-A83E-9F8A77F6E880}" srcOrd="1" destOrd="0" parTransId="{DA32BC9D-6AF5-42DF-AD82-97D23D37770D}" sibTransId="{D4246770-518E-4EAC-BEDE-1C62633EE4AD}"/>
    <dgm:cxn modelId="{6B5497B2-F4E1-44A7-98D1-1888524D0895}" type="presOf" srcId="{660968EC-6EA7-41EC-9BD4-FD76CD277622}" destId="{94CC8382-1E8B-4A5D-AB81-B1332900E4FB}" srcOrd="0" destOrd="0" presId="urn:microsoft.com/office/officeart/2005/8/layout/chevron2"/>
    <dgm:cxn modelId="{758771B3-4060-463C-894B-07FD481C7DC0}" srcId="{660968EC-6EA7-41EC-9BD4-FD76CD277622}" destId="{40F6BE8C-7618-413D-8C6E-34EC897B1D04}" srcOrd="4" destOrd="0" parTransId="{90CA4E6A-F6E8-43EB-9455-4FC8D35CCB62}" sibTransId="{C4C06501-14EE-40A7-8F58-2DF44014C4FD}"/>
    <dgm:cxn modelId="{DC321FB7-1828-4E74-AEAD-DA7FB0228315}" type="presOf" srcId="{6943488B-5796-4A64-8B8C-00A10F9756C1}" destId="{0A5CEE8D-3B8B-43D0-8128-5D6A3A89DD41}" srcOrd="0" destOrd="0" presId="urn:microsoft.com/office/officeart/2005/8/layout/chevron2"/>
    <dgm:cxn modelId="{12ECD6C4-ADEF-4608-B9D5-6DA3B945CA18}" srcId="{660968EC-6EA7-41EC-9BD4-FD76CD277622}" destId="{451A1C27-18E8-4F6B-9B8D-EA6118E58FF2}" srcOrd="0" destOrd="0" parTransId="{A8838B97-C0B1-4224-B968-98DD635D80E3}" sibTransId="{0B48EC69-47DF-49CC-B8CA-CA9667D3CF32}"/>
    <dgm:cxn modelId="{4591B3D4-AEF9-4257-B1D7-EFC3F7548BE7}" srcId="{660968EC-6EA7-41EC-9BD4-FD76CD277622}" destId="{067BA34A-DDC2-4200-B5C0-0E3A1236DB75}" srcOrd="1" destOrd="0" parTransId="{4F10B84E-5F79-4DB5-A333-51AD8B030482}" sibTransId="{F2A69DB5-2B67-4434-8B42-D06828E97056}"/>
    <dgm:cxn modelId="{B205DCE3-062F-4B90-B6F7-15907753AF6C}" srcId="{B7178EB0-F5CB-48C7-9794-C9AE5B4DEBB1}" destId="{7CC43AA2-74EB-4154-A8F0-940A379195F9}" srcOrd="2" destOrd="0" parTransId="{D40FCB39-A068-4D82-ADCF-FDEF9F1B2D3B}" sibTransId="{49EAC497-CFA1-4BC1-A5BF-158276242F49}"/>
    <dgm:cxn modelId="{68532AF2-7D7E-4A16-B0FA-38195BA35107}" type="presOf" srcId="{EB69B8BF-3358-4B81-B772-B92AAAEC8EF8}" destId="{7DC9F5A0-98F8-4E90-AC9E-BE92FFFB61AA}" srcOrd="0" destOrd="3" presId="urn:microsoft.com/office/officeart/2005/8/layout/chevron2"/>
    <dgm:cxn modelId="{C20B38F5-2C44-4E38-8BBD-CD1586652258}" type="presOf" srcId="{568B7703-7E0A-42EC-B14B-A674FE27A619}" destId="{F5833078-97B3-4EB5-8AC6-DB634D9C6900}" srcOrd="0" destOrd="1" presId="urn:microsoft.com/office/officeart/2005/8/layout/chevron2"/>
    <dgm:cxn modelId="{A674DAF5-150D-40A3-B8C0-D1BA19C1F6F7}" srcId="{872715C6-A258-40CC-9491-D6B2BDD64285}" destId="{16D7695D-048C-49F7-93CE-791BA71AD8DC}" srcOrd="0" destOrd="0" parTransId="{0F9E6970-5F47-4406-A826-1E032CFE399C}" sibTransId="{F4868ADE-7DD8-4AF4-BD5B-823B56D0FBF4}"/>
    <dgm:cxn modelId="{5EF979FA-DEA4-4DBD-A172-2F1D91FEBFA3}" srcId="{660968EC-6EA7-41EC-9BD4-FD76CD277622}" destId="{6A4F3D36-C111-45F1-8919-2AE9987C129C}" srcOrd="2" destOrd="0" parTransId="{297508FB-8164-411A-A266-C54FF4E49C35}" sibTransId="{6FCA0AB4-EAAF-47AC-9502-9F1D87E0909E}"/>
    <dgm:cxn modelId="{845C5C17-E0D8-402E-BEAF-86046A7E7C65}" type="presParOf" srcId="{FD4B0873-4AD4-4506-9481-0720232AB02C}" destId="{3A83E48A-DE98-4B69-8F8A-30D436ED1508}" srcOrd="0" destOrd="0" presId="urn:microsoft.com/office/officeart/2005/8/layout/chevron2"/>
    <dgm:cxn modelId="{872CDC96-152A-448B-8AE0-945A636D02AB}" type="presParOf" srcId="{3A83E48A-DE98-4B69-8F8A-30D436ED1508}" destId="{FDDB6C44-FE3E-4F19-894C-E048C1D01578}" srcOrd="0" destOrd="0" presId="urn:microsoft.com/office/officeart/2005/8/layout/chevron2"/>
    <dgm:cxn modelId="{F1F7D464-54B6-4C1D-B31A-547921C5D06D}" type="presParOf" srcId="{3A83E48A-DE98-4B69-8F8A-30D436ED1508}" destId="{B6330079-A76A-4CA1-9B4E-ED9A267E66EC}" srcOrd="1" destOrd="0" presId="urn:microsoft.com/office/officeart/2005/8/layout/chevron2"/>
    <dgm:cxn modelId="{7A35F7F7-EDE8-4085-A10B-B03AF4595D3B}" type="presParOf" srcId="{FD4B0873-4AD4-4506-9481-0720232AB02C}" destId="{A523F9DD-973A-486F-807A-33632AEEFC2F}" srcOrd="1" destOrd="0" presId="urn:microsoft.com/office/officeart/2005/8/layout/chevron2"/>
    <dgm:cxn modelId="{BB910B7E-8FB7-44FD-9935-23E67E0D7B30}" type="presParOf" srcId="{FD4B0873-4AD4-4506-9481-0720232AB02C}" destId="{53B0B3D2-6B63-496A-B50F-AB186465F23F}" srcOrd="2" destOrd="0" presId="urn:microsoft.com/office/officeart/2005/8/layout/chevron2"/>
    <dgm:cxn modelId="{9404767D-E216-4D02-B442-B1F1BD0667D5}" type="presParOf" srcId="{53B0B3D2-6B63-496A-B50F-AB186465F23F}" destId="{94CC8382-1E8B-4A5D-AB81-B1332900E4FB}" srcOrd="0" destOrd="0" presId="urn:microsoft.com/office/officeart/2005/8/layout/chevron2"/>
    <dgm:cxn modelId="{5E7DC9F1-E5ED-4F2E-953C-6FD7D583F0EF}" type="presParOf" srcId="{53B0B3D2-6B63-496A-B50F-AB186465F23F}" destId="{7DC9F5A0-98F8-4E90-AC9E-BE92FFFB61AA}" srcOrd="1" destOrd="0" presId="urn:microsoft.com/office/officeart/2005/8/layout/chevron2"/>
    <dgm:cxn modelId="{7263E795-9178-4BE7-9023-B4B67F68064C}" type="presParOf" srcId="{FD4B0873-4AD4-4506-9481-0720232AB02C}" destId="{494E8C57-6263-4F7C-993A-83435E3219D0}" srcOrd="3" destOrd="0" presId="urn:microsoft.com/office/officeart/2005/8/layout/chevron2"/>
    <dgm:cxn modelId="{4442B657-D890-44AF-85CF-A6F112C5BC54}" type="presParOf" srcId="{FD4B0873-4AD4-4506-9481-0720232AB02C}" destId="{486D0130-EAB5-4195-B603-D9C2D272F997}" srcOrd="4" destOrd="0" presId="urn:microsoft.com/office/officeart/2005/8/layout/chevron2"/>
    <dgm:cxn modelId="{AFF7507F-5FB3-4756-AC70-55A2D322D36A}" type="presParOf" srcId="{486D0130-EAB5-4195-B603-D9C2D272F997}" destId="{9D1BB373-49B6-44DE-9CC7-86B93F14F72C}" srcOrd="0" destOrd="0" presId="urn:microsoft.com/office/officeart/2005/8/layout/chevron2"/>
    <dgm:cxn modelId="{E6D0EF80-9FE4-4749-BE3C-5429773274DD}" type="presParOf" srcId="{486D0130-EAB5-4195-B603-D9C2D272F997}" destId="{0A5CEE8D-3B8B-43D0-8128-5D6A3A89DD41}" srcOrd="1" destOrd="0" presId="urn:microsoft.com/office/officeart/2005/8/layout/chevron2"/>
    <dgm:cxn modelId="{F83BC870-AD1B-47CD-B127-80525105F67F}" type="presParOf" srcId="{FD4B0873-4AD4-4506-9481-0720232AB02C}" destId="{F51A3259-C254-45D0-951D-2DABDC2C7722}" srcOrd="5" destOrd="0" presId="urn:microsoft.com/office/officeart/2005/8/layout/chevron2"/>
    <dgm:cxn modelId="{99475685-8549-450A-96BA-136ADE480463}" type="presParOf" srcId="{FD4B0873-4AD4-4506-9481-0720232AB02C}" destId="{E0F7AE5E-3CFB-45F5-8B1C-F7A5BF3BD1EB}" srcOrd="6" destOrd="0" presId="urn:microsoft.com/office/officeart/2005/8/layout/chevron2"/>
    <dgm:cxn modelId="{ECB915F1-D53F-4B02-8FCE-6C2CBA5DB540}" type="presParOf" srcId="{E0F7AE5E-3CFB-45F5-8B1C-F7A5BF3BD1EB}" destId="{E0B74ECE-C27F-4456-AA02-9982F5114818}" srcOrd="0" destOrd="0" presId="urn:microsoft.com/office/officeart/2005/8/layout/chevron2"/>
    <dgm:cxn modelId="{AE99A989-D691-4E1D-877E-C7F2D6924ECD}" type="presParOf" srcId="{E0F7AE5E-3CFB-45F5-8B1C-F7A5BF3BD1EB}" destId="{F5833078-97B3-4EB5-8AC6-DB634D9C6900}" srcOrd="1" destOrd="0" presId="urn:microsoft.com/office/officeart/2005/8/layout/chevron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DB6C44-FE3E-4F19-894C-E048C1D01578}">
      <dsp:nvSpPr>
        <dsp:cNvPr id="0" name=""/>
        <dsp:cNvSpPr/>
      </dsp:nvSpPr>
      <dsp:spPr>
        <a:xfrm rot="5400000">
          <a:off x="-382283" y="390578"/>
          <a:ext cx="2548554" cy="1783988"/>
        </a:xfrm>
        <a:prstGeom prst="chevron">
          <a:avLst/>
        </a:prstGeom>
        <a:solidFill>
          <a:srgbClr val="008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Recruit for FMN</a:t>
          </a:r>
        </a:p>
      </dsp:txBody>
      <dsp:txXfrm rot="-5400000">
        <a:off x="0" y="900289"/>
        <a:ext cx="1783988" cy="764566"/>
      </dsp:txXfrm>
    </dsp:sp>
    <dsp:sp modelId="{B6330079-A76A-4CA1-9B4E-ED9A267E66EC}">
      <dsp:nvSpPr>
        <dsp:cNvPr id="0" name=""/>
        <dsp:cNvSpPr/>
      </dsp:nvSpPr>
      <dsp:spPr>
        <a:xfrm rot="5400000">
          <a:off x="5949770" y="-4157487"/>
          <a:ext cx="1656560" cy="9988124"/>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Utilize QUBES platform</a:t>
          </a:r>
        </a:p>
        <a:p>
          <a:pPr marL="171450" lvl="1" indent="-171450" algn="l" defTabSz="800100">
            <a:lnSpc>
              <a:spcPct val="90000"/>
            </a:lnSpc>
            <a:spcBef>
              <a:spcPct val="0"/>
            </a:spcBef>
            <a:spcAft>
              <a:spcPct val="15000"/>
            </a:spcAft>
            <a:buChar char="•"/>
          </a:pPr>
          <a:r>
            <a:rPr lang="en-US" sz="1800" kern="1200" dirty="0"/>
            <a:t>Recruit participants using the QB@CC community</a:t>
          </a:r>
        </a:p>
      </dsp:txBody>
      <dsp:txXfrm rot="-5400000">
        <a:off x="1783989" y="89161"/>
        <a:ext cx="9907257" cy="1494826"/>
      </dsp:txXfrm>
    </dsp:sp>
    <dsp:sp modelId="{94CC8382-1E8B-4A5D-AB81-B1332900E4FB}">
      <dsp:nvSpPr>
        <dsp:cNvPr id="0" name=""/>
        <dsp:cNvSpPr/>
      </dsp:nvSpPr>
      <dsp:spPr>
        <a:xfrm rot="5400000">
          <a:off x="-382283" y="2799720"/>
          <a:ext cx="2548554" cy="1783988"/>
        </a:xfrm>
        <a:prstGeom prst="chevron">
          <a:avLst/>
        </a:prstGeom>
        <a:solidFill>
          <a:srgbClr val="008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Bi-Weekly Meetings</a:t>
          </a:r>
        </a:p>
      </dsp:txBody>
      <dsp:txXfrm rot="-5400000">
        <a:off x="0" y="3309431"/>
        <a:ext cx="1783988" cy="764566"/>
      </dsp:txXfrm>
    </dsp:sp>
    <dsp:sp modelId="{7DC9F5A0-98F8-4E90-AC9E-BE92FFFB61AA}">
      <dsp:nvSpPr>
        <dsp:cNvPr id="0" name=""/>
        <dsp:cNvSpPr/>
      </dsp:nvSpPr>
      <dsp:spPr>
        <a:xfrm rot="5400000">
          <a:off x="5949770" y="-1748345"/>
          <a:ext cx="1656560" cy="9988124"/>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Participants select modules to adapt for their course</a:t>
          </a:r>
        </a:p>
        <a:p>
          <a:pPr marL="171450" lvl="1" indent="-171450" algn="l" defTabSz="800100">
            <a:lnSpc>
              <a:spcPct val="90000"/>
            </a:lnSpc>
            <a:spcBef>
              <a:spcPct val="0"/>
            </a:spcBef>
            <a:spcAft>
              <a:spcPct val="15000"/>
            </a:spcAft>
            <a:buChar char="•"/>
          </a:pPr>
          <a:r>
            <a:rPr lang="en-US" sz="1800" kern="1200" dirty="0"/>
            <a:t>Develop and discuss Implementation Plans</a:t>
          </a:r>
        </a:p>
        <a:p>
          <a:pPr marL="171450" lvl="1" indent="-171450" algn="l" defTabSz="800100">
            <a:lnSpc>
              <a:spcPct val="90000"/>
            </a:lnSpc>
            <a:spcBef>
              <a:spcPct val="0"/>
            </a:spcBef>
            <a:spcAft>
              <a:spcPct val="15000"/>
            </a:spcAft>
            <a:buChar char="•"/>
          </a:pPr>
          <a:r>
            <a:rPr lang="en-US" sz="1800" kern="1200" dirty="0"/>
            <a:t>Build relationships </a:t>
          </a:r>
        </a:p>
        <a:p>
          <a:pPr marL="171450" lvl="1" indent="-171450" algn="l" defTabSz="800100">
            <a:lnSpc>
              <a:spcPct val="90000"/>
            </a:lnSpc>
            <a:spcBef>
              <a:spcPct val="0"/>
            </a:spcBef>
            <a:spcAft>
              <a:spcPct val="15000"/>
            </a:spcAft>
            <a:buChar char="•"/>
          </a:pPr>
          <a:r>
            <a:rPr lang="en-US" sz="1800" kern="1200" dirty="0"/>
            <a:t>Discuss the implementation process</a:t>
          </a:r>
        </a:p>
        <a:p>
          <a:pPr marL="171450" lvl="1" indent="-171450" algn="l" defTabSz="800100">
            <a:lnSpc>
              <a:spcPct val="90000"/>
            </a:lnSpc>
            <a:spcBef>
              <a:spcPct val="0"/>
            </a:spcBef>
            <a:spcAft>
              <a:spcPct val="15000"/>
            </a:spcAft>
            <a:buChar char="•"/>
          </a:pPr>
          <a:r>
            <a:rPr lang="en-US" sz="1800" kern="1200" dirty="0"/>
            <a:t>Explore different pedagogical topics</a:t>
          </a:r>
        </a:p>
      </dsp:txBody>
      <dsp:txXfrm rot="-5400000">
        <a:off x="1783989" y="2498303"/>
        <a:ext cx="9907257" cy="1494826"/>
      </dsp:txXfrm>
    </dsp:sp>
    <dsp:sp modelId="{9D1BB373-49B6-44DE-9CC7-86B93F14F72C}">
      <dsp:nvSpPr>
        <dsp:cNvPr id="0" name=""/>
        <dsp:cNvSpPr/>
      </dsp:nvSpPr>
      <dsp:spPr>
        <a:xfrm rot="5400000">
          <a:off x="-382283" y="5208861"/>
          <a:ext cx="2548554" cy="1783988"/>
        </a:xfrm>
        <a:prstGeom prst="chevron">
          <a:avLst/>
        </a:prstGeom>
        <a:solidFill>
          <a:srgbClr val="008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Publishing Adaptations</a:t>
          </a:r>
        </a:p>
      </dsp:txBody>
      <dsp:txXfrm rot="-5400000">
        <a:off x="0" y="5718572"/>
        <a:ext cx="1783988" cy="764566"/>
      </dsp:txXfrm>
    </dsp:sp>
    <dsp:sp modelId="{0A5CEE8D-3B8B-43D0-8128-5D6A3A89DD41}">
      <dsp:nvSpPr>
        <dsp:cNvPr id="0" name=""/>
        <dsp:cNvSpPr/>
      </dsp:nvSpPr>
      <dsp:spPr>
        <a:xfrm rot="5400000">
          <a:off x="5949770" y="660796"/>
          <a:ext cx="1656560" cy="9988124"/>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Use walk-thru developed by QUBES</a:t>
          </a:r>
        </a:p>
        <a:p>
          <a:pPr marL="171450" lvl="1" indent="-171450" algn="l" defTabSz="800100">
            <a:lnSpc>
              <a:spcPct val="90000"/>
            </a:lnSpc>
            <a:spcBef>
              <a:spcPct val="0"/>
            </a:spcBef>
            <a:spcAft>
              <a:spcPct val="15000"/>
            </a:spcAft>
            <a:buChar char="•"/>
          </a:pPr>
          <a:r>
            <a:rPr lang="en-US" sz="1800" kern="1200" dirty="0"/>
            <a:t>Office Hours to help with the publication process</a:t>
          </a:r>
        </a:p>
      </dsp:txBody>
      <dsp:txXfrm rot="-5400000">
        <a:off x="1783989" y="4907445"/>
        <a:ext cx="9907257" cy="1494826"/>
      </dsp:txXfrm>
    </dsp:sp>
    <dsp:sp modelId="{E0B74ECE-C27F-4456-AA02-9982F5114818}">
      <dsp:nvSpPr>
        <dsp:cNvPr id="0" name=""/>
        <dsp:cNvSpPr/>
      </dsp:nvSpPr>
      <dsp:spPr>
        <a:xfrm rot="5400000">
          <a:off x="-382283" y="7618003"/>
          <a:ext cx="2548554" cy="1783988"/>
        </a:xfrm>
        <a:prstGeom prst="chevron">
          <a:avLst/>
        </a:prstGeom>
        <a:solidFill>
          <a:srgbClr val="008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Evaluation of FMN</a:t>
          </a:r>
        </a:p>
      </dsp:txBody>
      <dsp:txXfrm rot="-5400000">
        <a:off x="0" y="8127714"/>
        <a:ext cx="1783988" cy="764566"/>
      </dsp:txXfrm>
    </dsp:sp>
    <dsp:sp modelId="{F5833078-97B3-4EB5-8AC6-DB634D9C6900}">
      <dsp:nvSpPr>
        <dsp:cNvPr id="0" name=""/>
        <dsp:cNvSpPr/>
      </dsp:nvSpPr>
      <dsp:spPr>
        <a:xfrm rot="5400000">
          <a:off x="5949770" y="3069938"/>
          <a:ext cx="1656560" cy="9988124"/>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Surveys sent to participants and interviews at end of FMN</a:t>
          </a:r>
        </a:p>
        <a:p>
          <a:pPr marL="171450" lvl="1" indent="-171450" algn="l" defTabSz="800100">
            <a:lnSpc>
              <a:spcPct val="90000"/>
            </a:lnSpc>
            <a:spcBef>
              <a:spcPct val="0"/>
            </a:spcBef>
            <a:spcAft>
              <a:spcPct val="15000"/>
            </a:spcAft>
            <a:buChar char="•"/>
          </a:pPr>
          <a:r>
            <a:rPr lang="en-US" sz="1800" kern="1200" dirty="0"/>
            <a:t>Adaptations to OER content developed and published</a:t>
          </a:r>
        </a:p>
      </dsp:txBody>
      <dsp:txXfrm rot="-5400000">
        <a:off x="1783989" y="7316587"/>
        <a:ext cx="9907257" cy="149482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3407"/>
          </a:xfrm>
          <a:prstGeom prst="rect">
            <a:avLst/>
          </a:prstGeom>
        </p:spPr>
        <p:txBody>
          <a:bodyPr vert="horz" lIns="93177" tIns="46589" rIns="93177" bIns="46589" rtlCol="0"/>
          <a:lstStyle>
            <a:lvl1pPr algn="r">
              <a:defRPr sz="1200"/>
            </a:lvl1pPr>
          </a:lstStyle>
          <a:p>
            <a:fld id="{F1C0B079-A316-4C9B-B165-DF9EA8325D2C}" type="datetimeFigureOut">
              <a:rPr lang="en-US" smtClean="0"/>
              <a:t>7/18/2021</a:t>
            </a:fld>
            <a:endParaRPr lang="en-US" dirty="0"/>
          </a:p>
        </p:txBody>
      </p:sp>
      <p:sp>
        <p:nvSpPr>
          <p:cNvPr id="4" name="Footer Placeholder 3"/>
          <p:cNvSpPr>
            <a:spLocks noGrp="1"/>
          </p:cNvSpPr>
          <p:nvPr>
            <p:ph type="ftr" sz="quarter" idx="2"/>
          </p:nvPr>
        </p:nvSpPr>
        <p:spPr>
          <a:xfrm>
            <a:off x="0" y="8772669"/>
            <a:ext cx="3037840" cy="463406"/>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69"/>
            <a:ext cx="3037840" cy="463406"/>
          </a:xfrm>
          <a:prstGeom prst="rect">
            <a:avLst/>
          </a:prstGeom>
        </p:spPr>
        <p:txBody>
          <a:bodyPr vert="horz" lIns="93177" tIns="46589" rIns="93177" bIns="46589" rtlCol="0" anchor="b"/>
          <a:lstStyle>
            <a:lvl1pPr algn="r">
              <a:defRPr sz="1200"/>
            </a:lvl1pPr>
          </a:lstStyle>
          <a:p>
            <a:fld id="{6BA0EAE6-B4B6-49B7-9049-B371250BE0F4}" type="slidenum">
              <a:rPr lang="en-US" smtClean="0"/>
              <a:t>‹#›</a:t>
            </a:fld>
            <a:endParaRPr lang="en-US"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3407"/>
          </a:xfrm>
          <a:prstGeom prst="rect">
            <a:avLst/>
          </a:prstGeom>
        </p:spPr>
        <p:txBody>
          <a:bodyPr vert="horz" lIns="93177" tIns="46589" rIns="93177" bIns="46589" rtlCol="0"/>
          <a:lstStyle>
            <a:lvl1pPr algn="r">
              <a:defRPr sz="1200"/>
            </a:lvl1pPr>
          </a:lstStyle>
          <a:p>
            <a:fld id="{38F28AB8-57D1-494F-9851-055AD867E790}" type="datetimeFigureOut">
              <a:rPr lang="en-US" smtClean="0"/>
              <a:t>7/18/2021</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6"/>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3177" tIns="46589" rIns="93177" bIns="46589" rtlCol="0" anchor="b"/>
          <a:lstStyle>
            <a:lvl1pPr algn="r">
              <a:defRPr sz="1200"/>
            </a:lvl1pPr>
          </a:lstStyle>
          <a:p>
            <a:fld id="{37C7F044-5458-4B2E-BFA0-52AAA1C529D4}" type="slidenum">
              <a:rPr lang="en-US" smtClean="0"/>
              <a:t>‹#›</a:t>
            </a:fld>
            <a:endParaRPr lang="en-US"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23"/>
              </a:spcBef>
            </a:pPr>
            <a:r>
              <a:rPr lang="en-US" dirty="0">
                <a:solidFill>
                  <a:prstClr val="white">
                    <a:lumMod val="50000"/>
                  </a:prstClr>
                </a:solidFill>
                <a:cs typeface="Calibri" panose="020F0502020204030204" pitchFamily="34" charset="0"/>
              </a:rPr>
              <a:t>To change this poster, replace our </a:t>
            </a:r>
            <a:r>
              <a:rPr lang="en-US" baseline="0" dirty="0">
                <a:solidFill>
                  <a:prstClr val="white">
                    <a:lumMod val="50000"/>
                  </a:prstClr>
                </a:solidFill>
                <a:cs typeface="Calibri" panose="020F0502020204030204" pitchFamily="34" charset="0"/>
              </a:rPr>
              <a:t>sample content with your own</a:t>
            </a:r>
            <a:r>
              <a:rPr lang="en-US" dirty="0">
                <a:solidFill>
                  <a:prstClr val="white">
                    <a:lumMod val="50000"/>
                  </a:prstClr>
                </a:solidFill>
                <a:cs typeface="Calibri" panose="020F0502020204030204" pitchFamily="34" charset="0"/>
              </a:rPr>
              <a:t>. Or, if you'd rather start</a:t>
            </a:r>
            <a:r>
              <a:rPr lang="en-US" baseline="0" dirty="0">
                <a:solidFill>
                  <a:prstClr val="white">
                    <a:lumMod val="50000"/>
                  </a:prstClr>
                </a:solidFill>
                <a:cs typeface="Calibri" panose="020F0502020204030204" pitchFamily="34" charset="0"/>
              </a:rPr>
              <a:t> from a clean slate, use the New Slide button on the Home tab to insert a new page, then enter your text and content in the empty placeholders.</a:t>
            </a:r>
            <a:r>
              <a:rPr lang="en-US" dirty="0">
                <a:solidFill>
                  <a:prstClr val="white">
                    <a:lumMod val="50000"/>
                  </a:prstClr>
                </a:solidFill>
                <a:cs typeface="Calibri" panose="020F0502020204030204" pitchFamily="34" charset="0"/>
              </a:rPr>
              <a:t> If you need more placeholders for titles, subtitles or body text, copy any of the existing placeholders, then drag the new one into place. </a:t>
            </a:r>
          </a:p>
        </p:txBody>
      </p:sp>
      <p:sp>
        <p:nvSpPr>
          <p:cNvPr id="4" name="Slide Number Placeholder 3"/>
          <p:cNvSpPr>
            <a:spLocks noGrp="1"/>
          </p:cNvSpPr>
          <p:nvPr>
            <p:ph type="sldNum" sz="quarter" idx="10"/>
          </p:nvPr>
        </p:nvSpPr>
        <p:spPr/>
        <p:txBody>
          <a:bodyPr/>
          <a:lstStyle/>
          <a:p>
            <a:fld id="{37C7F044-5458-4B2E-BFA0-52AAA1C529D4}" type="slidenum">
              <a:rPr lang="en-US" smtClean="0"/>
              <a:t>1</a:t>
            </a:fld>
            <a:endParaRPr lang="en-US" dirty="0"/>
          </a:p>
        </p:txBody>
      </p:sp>
    </p:spTree>
    <p:extLst>
      <p:ext uri="{BB962C8B-B14F-4D97-AF65-F5344CB8AC3E}">
        <p14:creationId xmlns:p14="http://schemas.microsoft.com/office/powerpoint/2010/main" val="1953554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a:t>Click to edit Master title style</a:t>
            </a:r>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7/18/2021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dirty="0"/>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Tree>
    <p:extLst>
      <p:ext uri="{BB962C8B-B14F-4D97-AF65-F5344CB8AC3E}">
        <p14:creationId xmlns:p14="http://schemas.microsoft.com/office/powerpoint/2010/main" val="145907722"/>
      </p:ext>
    </p:extLst>
  </p:cSld>
  <p:clrMapOvr>
    <a:masterClrMapping/>
  </p:clrMapOvr>
  <p:extLst>
    <p:ext uri="{DCECCB84-F9BA-43D5-87BE-67443E8EF086}">
      <p15:sldGuideLst xmlns:p15="http://schemas.microsoft.com/office/powerpoint/2012/main">
        <p15:guide id="1" pos="9168">
          <p15:clr>
            <a:srgbClr val="A4A3A4"/>
          </p15:clr>
        </p15:guide>
        <p15:guide id="2" pos="18480">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7/18/2021</a:t>
            </a:fld>
            <a:endParaRPr lang="en-US" dirty="0"/>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p15:clr>
            <a:srgbClr val="A4A3A4"/>
          </p15:clr>
        </p15:guide>
        <p15:guide id="2" pos="720">
          <p15:clr>
            <a:srgbClr val="A4A3A4"/>
          </p15:clr>
        </p15:guide>
        <p15:guide id="3" pos="26928">
          <p15:clr>
            <a:srgbClr val="A4A3A4"/>
          </p15:clr>
        </p15:guide>
        <p15:guide id="4" pos="13824">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hyperlink" Target="https://qubeshub.org/publications/2376/1" TargetMode="External"/><Relationship Id="rId3" Type="http://schemas.openxmlformats.org/officeDocument/2006/relationships/image" Target="../media/image1.png"/><Relationship Id="rId7" Type="http://schemas.openxmlformats.org/officeDocument/2006/relationships/diagramLayout" Target="../diagrams/layout1.xml"/><Relationship Id="rId12" Type="http://schemas.openxmlformats.org/officeDocument/2006/relationships/chart" Target="../charts/chart2.xml"/><Relationship Id="rId17" Type="http://schemas.openxmlformats.org/officeDocument/2006/relationships/image" Target="../media/image3.png"/><Relationship Id="rId2" Type="http://schemas.openxmlformats.org/officeDocument/2006/relationships/notesSlide" Target="../notesSlides/notesSlide1.xml"/><Relationship Id="rId16" Type="http://schemas.openxmlformats.org/officeDocument/2006/relationships/hyperlink" Target="https://qubeshub.org/community/groups/qbcc" TargetMode="External"/><Relationship Id="rId1" Type="http://schemas.openxmlformats.org/officeDocument/2006/relationships/slideLayout" Target="../slideLayouts/slideLayout1.xml"/><Relationship Id="rId6" Type="http://schemas.openxmlformats.org/officeDocument/2006/relationships/diagramData" Target="../diagrams/data1.xml"/><Relationship Id="rId11" Type="http://schemas.openxmlformats.org/officeDocument/2006/relationships/chart" Target="../charts/chart1.xml"/><Relationship Id="rId5" Type="http://schemas.openxmlformats.org/officeDocument/2006/relationships/hyperlink" Target="https://qubeshub.org/community/groups/qbcc/qb_modules" TargetMode="External"/><Relationship Id="rId15" Type="http://schemas.openxmlformats.org/officeDocument/2006/relationships/hyperlink" Target="https://qubeshub.org/publications/2422/1" TargetMode="External"/><Relationship Id="rId10" Type="http://schemas.microsoft.com/office/2007/relationships/diagramDrawing" Target="../diagrams/drawing1.xml"/><Relationship Id="rId4" Type="http://schemas.openxmlformats.org/officeDocument/2006/relationships/image" Target="../media/image2.jpeg"/><Relationship Id="rId9" Type="http://schemas.openxmlformats.org/officeDocument/2006/relationships/diagramColors" Target="../diagrams/colors1.xml"/><Relationship Id="rId14" Type="http://schemas.openxmlformats.org/officeDocument/2006/relationships/hyperlink" Target="https://qubeshub.org/publications/237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a:extLst>
              <a:ext uri="{FF2B5EF4-FFF2-40B4-BE49-F238E27FC236}">
                <a16:creationId xmlns:a16="http://schemas.microsoft.com/office/drawing/2014/main" id="{A5871F00-B28F-40A0-BE43-08E89C5BD9E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98081" y="1318259"/>
            <a:ext cx="5346772" cy="2468906"/>
          </a:xfrm>
          <a:prstGeom prst="rect">
            <a:avLst/>
          </a:prstGeom>
        </p:spPr>
      </p:pic>
      <p:pic>
        <p:nvPicPr>
          <p:cNvPr id="24" name="Picture 16">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934452" y="1927211"/>
            <a:ext cx="6534645" cy="1755576"/>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6321431" y="555584"/>
            <a:ext cx="30505905" cy="1997128"/>
          </a:xfrm>
        </p:spPr>
        <p:txBody>
          <a:bodyPr>
            <a:normAutofit/>
          </a:bodyPr>
          <a:lstStyle/>
          <a:p>
            <a:pPr algn="l" fontAlgn="base"/>
            <a:r>
              <a:rPr lang="en-US" b="0" i="0" dirty="0">
                <a:effectLst/>
                <a:latin typeface="montserratlight"/>
              </a:rPr>
              <a:t>Analysis of QB@CC FMN in the implementation of OER Modules</a:t>
            </a:r>
          </a:p>
        </p:txBody>
      </p:sp>
      <p:sp>
        <p:nvSpPr>
          <p:cNvPr id="23" name="Text Placeholder 22"/>
          <p:cNvSpPr>
            <a:spLocks noGrp="1"/>
          </p:cNvSpPr>
          <p:nvPr>
            <p:ph type="body" sz="quarter" idx="36"/>
          </p:nvPr>
        </p:nvSpPr>
        <p:spPr>
          <a:xfrm>
            <a:off x="5844853" y="3088311"/>
            <a:ext cx="31089600" cy="1301710"/>
          </a:xfrm>
        </p:spPr>
        <p:txBody>
          <a:bodyPr/>
          <a:lstStyle/>
          <a:p>
            <a:pPr algn="ctr"/>
            <a:r>
              <a:rPr lang="en-US" sz="3200" b="0" i="0" dirty="0">
                <a:effectLst/>
                <a:latin typeface="open_sansregular"/>
              </a:rPr>
              <a:t>John Starnes, Southcentral Kentucky Community and Technical College, KY; Sondra M. LoRE, The University of Tennessee, TN; Vedham Karpakakunjaram, Montgomery College, MD; Joe Esquibel, Lansing Community College, MI; Deborah Rook, BioQUEST; Kristin Jenkins, University of Texas, TX.</a:t>
            </a:r>
            <a:endParaRPr lang="en-US" sz="3200" dirty="0"/>
          </a:p>
        </p:txBody>
      </p:sp>
      <p:sp>
        <p:nvSpPr>
          <p:cNvPr id="7" name="Text Placeholder 6"/>
          <p:cNvSpPr>
            <a:spLocks noGrp="1"/>
          </p:cNvSpPr>
          <p:nvPr>
            <p:ph type="body" sz="quarter" idx="17"/>
          </p:nvPr>
        </p:nvSpPr>
        <p:spPr>
          <a:xfrm>
            <a:off x="351638" y="5350105"/>
            <a:ext cx="11772113" cy="1219200"/>
          </a:xfrm>
          <a:solidFill>
            <a:srgbClr val="008000"/>
          </a:solidFill>
        </p:spPr>
        <p:txBody>
          <a:bodyPr/>
          <a:lstStyle/>
          <a:p>
            <a:r>
              <a:rPr lang="en-US" dirty="0"/>
              <a:t>ABSTRACT</a:t>
            </a:r>
          </a:p>
        </p:txBody>
      </p:sp>
      <p:sp>
        <p:nvSpPr>
          <p:cNvPr id="12" name="Content Placeholder 11"/>
          <p:cNvSpPr>
            <a:spLocks noGrp="1"/>
          </p:cNvSpPr>
          <p:nvPr>
            <p:ph sz="quarter" idx="25"/>
          </p:nvPr>
        </p:nvSpPr>
        <p:spPr>
          <a:xfrm>
            <a:off x="351638" y="6448736"/>
            <a:ext cx="11772113" cy="5350853"/>
          </a:xfrm>
        </p:spPr>
        <p:txBody>
          <a:bodyPr>
            <a:noAutofit/>
          </a:bodyPr>
          <a:lstStyle/>
          <a:p>
            <a:pPr marL="342900" marR="0" lvl="0" indent="-342900">
              <a:lnSpc>
                <a:spcPct val="107000"/>
              </a:lnSpc>
              <a:spcBef>
                <a:spcPts val="0"/>
              </a:spcBef>
              <a:spcAft>
                <a:spcPts val="800"/>
              </a:spcAft>
              <a:buFont typeface="Symbol" panose="05050102010706020507" pitchFamily="18" charset="2"/>
              <a:buChar char=""/>
            </a:pPr>
            <a:r>
              <a:rPr lang="en-US" sz="2200" b="0" i="0" dirty="0">
                <a:solidFill>
                  <a:srgbClr val="2B2B2B"/>
                </a:solidFill>
                <a:effectLst/>
              </a:rPr>
              <a:t>The Quantitative Biology at Community Colleges (QB@CC) project is working to develop open educational resources (OERs) in the form of quantitative modules that can be used in mathematics and biology courses.  It is important that these modules are vetted across different courses and formats. Faculty mentoring networks (FMNs) provide support for implementing new teaching content into courses, and provides a way to disseminate these modules for QB@CC.  In the Spring of 2021, using the Quantitative Undergraduate Education and Synthesis </a:t>
            </a:r>
            <a:r>
              <a:rPr lang="en-US" sz="2200" dirty="0">
                <a:solidFill>
                  <a:srgbClr val="2B2B2B"/>
                </a:solidFill>
              </a:rPr>
              <a:t>platform (</a:t>
            </a:r>
            <a:r>
              <a:rPr lang="en-US" sz="2200" dirty="0" err="1">
                <a:solidFill>
                  <a:srgbClr val="2B2B2B"/>
                </a:solidFill>
              </a:rPr>
              <a:t>QUBESHub</a:t>
            </a:r>
            <a:r>
              <a:rPr lang="en-US" sz="2200" dirty="0">
                <a:solidFill>
                  <a:srgbClr val="2B2B2B"/>
                </a:solidFill>
              </a:rPr>
              <a:t>) , </a:t>
            </a:r>
            <a:r>
              <a:rPr lang="en-US" sz="2200" b="0" i="0" dirty="0">
                <a:solidFill>
                  <a:srgbClr val="2B2B2B"/>
                </a:solidFill>
                <a:effectLst/>
              </a:rPr>
              <a:t>previously published, QB@CC modules were used in a FM that met bi-weekly over the course of the semester.  As a result of the FMN, faculty participants created adaptations to the published QB@CC resource modules to make them better suited for their courses. The participating faculty indicated a greater willingness to share personally developed teaching resources and believed that having pedagogical conversations with other faculty was highly valuable in implementing these modules.  </a:t>
            </a:r>
            <a:r>
              <a:rPr lang="en-US" sz="2200" b="0" i="0" u="none" strike="noStrike" dirty="0">
                <a:solidFill>
                  <a:srgbClr val="597F2F"/>
                </a:solidFill>
                <a:effectLst/>
                <a:hlinkClick r:id="rId5"/>
              </a:rPr>
              <a:t>These adaptations and original modules are collated at QB@CC</a:t>
            </a:r>
            <a:r>
              <a:rPr lang="en-US" sz="2200" b="0" i="0" u="none" strike="noStrike" dirty="0">
                <a:solidFill>
                  <a:srgbClr val="597F2F"/>
                </a:solidFill>
                <a:effectLst/>
              </a:rPr>
              <a:t>.</a:t>
            </a:r>
            <a:endParaRPr lang="en-US" sz="2200" dirty="0">
              <a:ea typeface="Calibri" panose="020F0502020204030204" pitchFamily="34" charset="0"/>
              <a:cs typeface="Times New Roman" panose="02020603050405020304" pitchFamily="18" charset="0"/>
            </a:endParaRPr>
          </a:p>
        </p:txBody>
      </p:sp>
      <p:sp>
        <p:nvSpPr>
          <p:cNvPr id="14" name="Text Placeholder 6">
            <a:extLst>
              <a:ext uri="{FF2B5EF4-FFF2-40B4-BE49-F238E27FC236}">
                <a16:creationId xmlns:a16="http://schemas.microsoft.com/office/drawing/2014/main" id="{AFDCEAC4-CAEA-46AF-95BA-E12B94705AE4}"/>
              </a:ext>
            </a:extLst>
          </p:cNvPr>
          <p:cNvSpPr txBox="1">
            <a:spLocks/>
          </p:cNvSpPr>
          <p:nvPr/>
        </p:nvSpPr>
        <p:spPr>
          <a:xfrm>
            <a:off x="351638" y="11566435"/>
            <a:ext cx="11772113" cy="1219200"/>
          </a:xfrm>
          <a:prstGeom prst="round1Rect">
            <a:avLst/>
          </a:prstGeom>
          <a:solidFill>
            <a:srgbClr val="008000"/>
          </a:solidFill>
        </p:spPr>
        <p:txBody>
          <a:bodyPr vert="horz" lIns="365760" tIns="45720" rIns="91440" bIns="45720" rtlCol="0" anchor="ctr">
            <a:noAutofit/>
          </a:bodyPr>
          <a:lstStyle>
            <a:lvl1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dirty="0"/>
              <a:t>background</a:t>
            </a:r>
          </a:p>
        </p:txBody>
      </p:sp>
      <p:sp>
        <p:nvSpPr>
          <p:cNvPr id="15" name="Content Placeholder 11">
            <a:extLst>
              <a:ext uri="{FF2B5EF4-FFF2-40B4-BE49-F238E27FC236}">
                <a16:creationId xmlns:a16="http://schemas.microsoft.com/office/drawing/2014/main" id="{DE404E84-0F5A-4A5C-A09B-5D4262EBFD14}"/>
              </a:ext>
            </a:extLst>
          </p:cNvPr>
          <p:cNvSpPr txBox="1">
            <a:spLocks/>
          </p:cNvSpPr>
          <p:nvPr/>
        </p:nvSpPr>
        <p:spPr>
          <a:xfrm>
            <a:off x="214253" y="12709412"/>
            <a:ext cx="11909498" cy="9634855"/>
          </a:xfrm>
          <a:prstGeom prst="rect">
            <a:avLst/>
          </a:prstGeom>
        </p:spPr>
        <p:txBody>
          <a:bodyPr vert="horz" lIns="365760" tIns="182880" rIns="91440" bIns="45720" rtlCol="0">
            <a:noAutofit/>
          </a:bodyPr>
          <a:lst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marL="342900" indent="-342900">
              <a:lnSpc>
                <a:spcPct val="107000"/>
              </a:lnSpc>
              <a:spcBef>
                <a:spcPts val="0"/>
              </a:spcBef>
              <a:spcAft>
                <a:spcPts val="800"/>
              </a:spcAft>
              <a:buFont typeface="Symbol" panose="05050102010706020507" pitchFamily="18" charset="2"/>
              <a:buChar char=""/>
            </a:pPr>
            <a:r>
              <a:rPr lang="en-US" sz="2200" dirty="0"/>
              <a:t>The QB@CC community brings together college faculty from biology and mathematics to help integrate quantitative concepts and skills in life science courses. The goals of QB@CC are to: </a:t>
            </a:r>
          </a:p>
          <a:p>
            <a:pPr lvl="1">
              <a:lnSpc>
                <a:spcPct val="107000"/>
              </a:lnSpc>
              <a:spcBef>
                <a:spcPts val="0"/>
              </a:spcBef>
              <a:spcAft>
                <a:spcPts val="800"/>
              </a:spcAft>
              <a:buFont typeface="+mj-lt"/>
              <a:buAutoNum type="arabicParenR"/>
            </a:pPr>
            <a:r>
              <a:rPr lang="en-US" sz="2200" dirty="0"/>
              <a:t>Build a grassroots network of CC faculty  </a:t>
            </a:r>
          </a:p>
          <a:p>
            <a:pPr lvl="1">
              <a:lnSpc>
                <a:spcPct val="107000"/>
              </a:lnSpc>
              <a:spcBef>
                <a:spcPts val="0"/>
              </a:spcBef>
              <a:spcAft>
                <a:spcPts val="800"/>
              </a:spcAft>
              <a:buFont typeface="+mj-lt"/>
              <a:buAutoNum type="arabicParenR"/>
            </a:pPr>
            <a:r>
              <a:rPr lang="en-US" sz="2200" dirty="0"/>
              <a:t>Generate Open Educational Resources (OERs) that improve the quantitative skills of community college student </a:t>
            </a:r>
          </a:p>
          <a:p>
            <a:pPr lvl="1">
              <a:lnSpc>
                <a:spcPct val="107000"/>
              </a:lnSpc>
              <a:spcBef>
                <a:spcPts val="0"/>
              </a:spcBef>
              <a:spcAft>
                <a:spcPts val="800"/>
              </a:spcAft>
              <a:buFont typeface="+mj-lt"/>
              <a:buAutoNum type="arabicParenR"/>
            </a:pPr>
            <a:r>
              <a:rPr lang="en-US" sz="2200" dirty="0"/>
              <a:t>Provide professional development (PD) that targets improvement in quantitative biology instruction</a:t>
            </a:r>
          </a:p>
          <a:p>
            <a:pPr lvl="1">
              <a:lnSpc>
                <a:spcPct val="107000"/>
              </a:lnSpc>
              <a:spcBef>
                <a:spcPts val="0"/>
              </a:spcBef>
              <a:spcAft>
                <a:spcPts val="800"/>
              </a:spcAft>
              <a:buFont typeface="+mj-lt"/>
              <a:buAutoNum type="arabicParenR"/>
            </a:pPr>
            <a:r>
              <a:rPr lang="en-US" sz="2200" dirty="0"/>
              <a:t>Disseminate these materials and practices widely to CC and </a:t>
            </a:r>
            <a:r>
              <a:rPr lang="en-US" sz="2200"/>
              <a:t>four-year faculty </a:t>
            </a:r>
            <a:endParaRPr lang="en-US" sz="2200" dirty="0"/>
          </a:p>
          <a:p>
            <a:pPr>
              <a:lnSpc>
                <a:spcPct val="107000"/>
              </a:lnSpc>
              <a:spcBef>
                <a:spcPts val="0"/>
              </a:spcBef>
              <a:spcAft>
                <a:spcPts val="800"/>
              </a:spcAft>
            </a:pPr>
            <a:r>
              <a:rPr lang="en-US" sz="2200" dirty="0"/>
              <a:t>This QB@CC was developed in part to alleviate some of the perceived issues in teaching quantitative biology such as: the lack of curricular resources in quantitative biology, limitations in faculty time to develop materials, and the lack of familiarity with math pedagogical content knowledge (Corwin et al. 2019).</a:t>
            </a:r>
          </a:p>
          <a:p>
            <a:pPr marL="342900" indent="-342900">
              <a:lnSpc>
                <a:spcPct val="107000"/>
              </a:lnSpc>
              <a:spcBef>
                <a:spcPts val="0"/>
              </a:spcBef>
              <a:spcAft>
                <a:spcPts val="800"/>
              </a:spcAft>
              <a:buFont typeface="Symbol" panose="05050102010706020507" pitchFamily="18" charset="2"/>
              <a:buChar char=""/>
            </a:pPr>
            <a:r>
              <a:rPr lang="en-US" sz="2200" dirty="0"/>
              <a:t>Utilizing this community, several quantitative biology modules have been developed and published on the QUBES platform. These modules have been implemented in courses, but a broader dissemination and usage was desired. One of the limiting factors in incorporating the new QB@CC OER modules was in part due to lack of time to adapt the resources to a course, and knowledge of the available resources. </a:t>
            </a:r>
          </a:p>
          <a:p>
            <a:pPr marL="342900" indent="-342900">
              <a:lnSpc>
                <a:spcPct val="107000"/>
              </a:lnSpc>
              <a:spcBef>
                <a:spcPts val="0"/>
              </a:spcBef>
              <a:spcAft>
                <a:spcPts val="800"/>
              </a:spcAft>
              <a:buFont typeface="Symbol" panose="05050102010706020507" pitchFamily="18" charset="2"/>
              <a:buChar char=""/>
            </a:pPr>
            <a:r>
              <a:rPr lang="en-US" sz="2200" dirty="0"/>
              <a:t>The OER lifecycle consists of finding resources, adapting resources to the classroom, using the resources, refining, and sharing.  A Faculty Mentoring Network could provide a peer mentoring opportunity to adapt, use, refine, and share resources to provide the ability to overcome some of the perceived limitations of finding and adapting quantitative biology resources. The design of the FMN process is outlined in Figure 1.</a:t>
            </a:r>
          </a:p>
          <a:p>
            <a:pPr marL="0" indent="0">
              <a:lnSpc>
                <a:spcPct val="107000"/>
              </a:lnSpc>
              <a:spcBef>
                <a:spcPts val="0"/>
              </a:spcBef>
              <a:spcAft>
                <a:spcPts val="800"/>
              </a:spcAft>
              <a:buNone/>
            </a:pPr>
            <a:r>
              <a:rPr lang="en-US" sz="2400" b="1" dirty="0"/>
              <a:t>Figure 1. Outline of QB@CC FMN Bridging Mathematics and Biology</a:t>
            </a:r>
          </a:p>
        </p:txBody>
      </p:sp>
      <p:graphicFrame>
        <p:nvGraphicFramePr>
          <p:cNvPr id="5" name="Content Placeholder 4" descr="Methods Flow chart&#10;">
            <a:extLst>
              <a:ext uri="{FF2B5EF4-FFF2-40B4-BE49-F238E27FC236}">
                <a16:creationId xmlns:a16="http://schemas.microsoft.com/office/drawing/2014/main" id="{8A920E5C-21A4-48FD-8F31-CE7801114810}"/>
              </a:ext>
            </a:extLst>
          </p:cNvPr>
          <p:cNvGraphicFramePr>
            <a:graphicFrameLocks noGrp="1"/>
          </p:cNvGraphicFramePr>
          <p:nvPr>
            <p:ph sz="quarter" idx="25"/>
            <p:extLst>
              <p:ext uri="{D42A27DB-BD31-4B8C-83A1-F6EECF244321}">
                <p14:modId xmlns:p14="http://schemas.microsoft.com/office/powerpoint/2010/main" val="3196743473"/>
              </p:ext>
            </p:extLst>
          </p:nvPr>
        </p:nvGraphicFramePr>
        <p:xfrm>
          <a:off x="691192" y="22118728"/>
          <a:ext cx="11772113" cy="979257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6" name="Text Placeholder 15"/>
          <p:cNvSpPr>
            <a:spLocks noGrp="1"/>
          </p:cNvSpPr>
          <p:nvPr>
            <p:ph type="body" sz="quarter" idx="29"/>
          </p:nvPr>
        </p:nvSpPr>
        <p:spPr>
          <a:xfrm>
            <a:off x="12999097" y="5350105"/>
            <a:ext cx="16171153" cy="1219200"/>
          </a:xfrm>
          <a:solidFill>
            <a:srgbClr val="008000"/>
          </a:solidFill>
        </p:spPr>
        <p:txBody>
          <a:bodyPr/>
          <a:lstStyle/>
          <a:p>
            <a:r>
              <a:rPr lang="en-US" dirty="0"/>
              <a:t>results</a:t>
            </a:r>
          </a:p>
        </p:txBody>
      </p:sp>
      <p:sp>
        <p:nvSpPr>
          <p:cNvPr id="29" name="Content Placeholder 11">
            <a:extLst>
              <a:ext uri="{FF2B5EF4-FFF2-40B4-BE49-F238E27FC236}">
                <a16:creationId xmlns:a16="http://schemas.microsoft.com/office/drawing/2014/main" id="{FFB23599-5F23-4A3B-BE20-A18F847111C0}"/>
              </a:ext>
            </a:extLst>
          </p:cNvPr>
          <p:cNvSpPr txBox="1">
            <a:spLocks/>
          </p:cNvSpPr>
          <p:nvPr/>
        </p:nvSpPr>
        <p:spPr>
          <a:xfrm>
            <a:off x="12457277" y="6379736"/>
            <a:ext cx="16730606" cy="3852982"/>
          </a:xfrm>
          <a:prstGeom prst="rect">
            <a:avLst/>
          </a:prstGeom>
        </p:spPr>
        <p:txBody>
          <a:bodyPr vert="horz" lIns="365760" tIns="182880" rIns="91440" bIns="45720" rtlCol="0">
            <a:noAutofit/>
          </a:bodyPr>
          <a:lst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marL="342900" indent="-342900">
              <a:lnSpc>
                <a:spcPct val="107000"/>
              </a:lnSpc>
              <a:spcBef>
                <a:spcPts val="0"/>
              </a:spcBef>
              <a:spcAft>
                <a:spcPts val="800"/>
              </a:spcAft>
              <a:buFont typeface="Symbol" panose="05050102010706020507" pitchFamily="18" charset="2"/>
              <a:buChar char=""/>
            </a:pPr>
            <a:r>
              <a:rPr lang="en-US" sz="2200" dirty="0">
                <a:ea typeface="Calibri" panose="020F0502020204030204" pitchFamily="34" charset="0"/>
                <a:cs typeface="Times New Roman" panose="02020603050405020304" pitchFamily="18" charset="0"/>
              </a:rPr>
              <a:t>Each Bi-weekly meeting focused on a different topic including implementation plans and reverse design, universal design for learning, integrating quantitative skills, assessment, presentation styles, and publication of adaptations.  Each meeting began with discussions about implementation of the modules, and suggested ways for improving the modules.  All participants found this discussion to be valuable in implementing the quantitative biology modules. The participating faculty taught a variety of courses, including one mathematics faculty member. This ability to collaborate with peers from various instructional settings was beneficial to the faculty in the discussions and e feedback on their adaptations. See Figure 2.</a:t>
            </a:r>
          </a:p>
          <a:p>
            <a:pPr marL="0" indent="0">
              <a:lnSpc>
                <a:spcPct val="107000"/>
              </a:lnSpc>
              <a:spcBef>
                <a:spcPts val="0"/>
              </a:spcBef>
              <a:spcAft>
                <a:spcPts val="800"/>
              </a:spcAft>
              <a:buNone/>
            </a:pPr>
            <a:r>
              <a:rPr lang="en-US" sz="2400" b="1" dirty="0">
                <a:effectLst/>
                <a:ea typeface="Calibri" panose="020F0502020204030204" pitchFamily="34" charset="0"/>
                <a:cs typeface="Times New Roman" panose="02020603050405020304" pitchFamily="18" charset="0"/>
              </a:rPr>
              <a:t>Figure 2. FMN participants rate their level of agreement to the following statements</a:t>
            </a:r>
          </a:p>
          <a:p>
            <a:pPr marL="0" indent="0">
              <a:lnSpc>
                <a:spcPct val="107000"/>
              </a:lnSpc>
              <a:spcBef>
                <a:spcPts val="0"/>
              </a:spcBef>
              <a:spcAft>
                <a:spcPts val="800"/>
              </a:spcAft>
              <a:buNone/>
            </a:pPr>
            <a:endParaRPr lang="en-US" sz="2400" dirty="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2400" dirty="0">
                <a:ea typeface="Calibri" panose="020F0502020204030204" pitchFamily="34" charset="0"/>
                <a:cs typeface="Times New Roman" panose="02020603050405020304" pitchFamily="18" charset="0"/>
              </a:rPr>
              <a:t> </a:t>
            </a:r>
          </a:p>
        </p:txBody>
      </p:sp>
      <p:graphicFrame>
        <p:nvGraphicFramePr>
          <p:cNvPr id="32" name="Chart 31" descr="Chart shows agreement to different statements:&#10;-100% strong agreement that pedagogical conversations were valuable. &#10;-100% strong agreement that the FMN allowed them to work with people they otherwise wouldn't have.&#10;-75% strong, 25% somewhat agree working with peers from different instructional settings is valuable.&#10;-50% strong, 50% somewhat agree participation increased knowledge of resources&#10;- 25% strong, 75% somewhat agree that FMN enhanced ability to teach quantitative biology concepts in classroom.">
            <a:extLst>
              <a:ext uri="{FF2B5EF4-FFF2-40B4-BE49-F238E27FC236}">
                <a16:creationId xmlns:a16="http://schemas.microsoft.com/office/drawing/2014/main" id="{6D8EFBF7-F44F-4C84-B845-5AD6871C19A3}"/>
              </a:ext>
            </a:extLst>
          </p:cNvPr>
          <p:cNvGraphicFramePr/>
          <p:nvPr>
            <p:extLst>
              <p:ext uri="{D42A27DB-BD31-4B8C-83A1-F6EECF244321}">
                <p14:modId xmlns:p14="http://schemas.microsoft.com/office/powerpoint/2010/main" val="2928761464"/>
              </p:ext>
            </p:extLst>
          </p:nvPr>
        </p:nvGraphicFramePr>
        <p:xfrm>
          <a:off x="14088243" y="9629774"/>
          <a:ext cx="12543657" cy="7314339"/>
        </p:xfrm>
        <a:graphic>
          <a:graphicData uri="http://schemas.openxmlformats.org/drawingml/2006/chart">
            <c:chart xmlns:c="http://schemas.openxmlformats.org/drawingml/2006/chart" xmlns:r="http://schemas.openxmlformats.org/officeDocument/2006/relationships" r:id="rId11"/>
          </a:graphicData>
        </a:graphic>
      </p:graphicFrame>
      <p:sp>
        <p:nvSpPr>
          <p:cNvPr id="11" name="Content Placeholder 10">
            <a:extLst>
              <a:ext uri="{FF2B5EF4-FFF2-40B4-BE49-F238E27FC236}">
                <a16:creationId xmlns:a16="http://schemas.microsoft.com/office/drawing/2014/main" id="{F0BC7A39-0B0E-4491-B3F8-7C0B0BB5C739}"/>
              </a:ext>
            </a:extLst>
          </p:cNvPr>
          <p:cNvSpPr>
            <a:spLocks noGrp="1"/>
          </p:cNvSpPr>
          <p:nvPr>
            <p:ph sz="quarter" idx="25"/>
          </p:nvPr>
        </p:nvSpPr>
        <p:spPr>
          <a:xfrm>
            <a:off x="12999097" y="16730316"/>
            <a:ext cx="16112299" cy="6866229"/>
          </a:xfrm>
        </p:spPr>
        <p:txBody>
          <a:bodyPr/>
          <a:lstStyle/>
          <a:p>
            <a:pPr marL="342900" indent="-342900">
              <a:lnSpc>
                <a:spcPct val="107000"/>
              </a:lnSpc>
              <a:spcBef>
                <a:spcPts val="0"/>
              </a:spcBef>
              <a:spcAft>
                <a:spcPts val="800"/>
              </a:spcAft>
              <a:buFont typeface="Symbol" panose="05050102010706020507" pitchFamily="18" charset="2"/>
              <a:buChar char=""/>
            </a:pPr>
            <a:r>
              <a:rPr lang="en-US" sz="2200" dirty="0">
                <a:ea typeface="Calibri" panose="020F0502020204030204" pitchFamily="34" charset="0"/>
                <a:cs typeface="Times New Roman" panose="02020603050405020304" pitchFamily="18" charset="0"/>
              </a:rPr>
              <a:t>The ability to find OER materials and adapt OERs that are useful for teaching quantitative topics is one of the areas that was shown to be an issue before participating in the FMN, but improved significantly after faculty participation in the FMN. The confidence in sharing the OER content also improved as a result of the FMN. See Figure 3 below.</a:t>
            </a:r>
          </a:p>
          <a:p>
            <a:pPr marL="0" indent="0">
              <a:lnSpc>
                <a:spcPct val="107000"/>
              </a:lnSpc>
              <a:spcBef>
                <a:spcPts val="0"/>
              </a:spcBef>
              <a:spcAft>
                <a:spcPts val="800"/>
              </a:spcAft>
              <a:buNone/>
            </a:pPr>
            <a:r>
              <a:rPr lang="en-US" sz="2400" b="1" dirty="0">
                <a:solidFill>
                  <a:srgbClr val="44546A"/>
                </a:solidFill>
                <a:effectLst/>
                <a:ea typeface="Calibri" panose="020F0502020204030204" pitchFamily="34" charset="0"/>
                <a:cs typeface="Times New Roman" panose="02020603050405020304" pitchFamily="18" charset="0"/>
              </a:rPr>
              <a:t>Figure 3. Participants rated their level of agreement to the following statements before and after participating in the FMN</a:t>
            </a:r>
          </a:p>
        </p:txBody>
      </p:sp>
      <p:graphicFrame>
        <p:nvGraphicFramePr>
          <p:cNvPr id="27" name="Chart 26" descr="Chart shows perceived growth of faculty in different categories as a result of the FMN&#10;89% growth in finding useful OER material&#10;46% growth in in adapting OER material&#10;20% more willing to share OER material publicly &#10;13% growth in sharing OER in group.">
            <a:extLst>
              <a:ext uri="{FF2B5EF4-FFF2-40B4-BE49-F238E27FC236}">
                <a16:creationId xmlns:a16="http://schemas.microsoft.com/office/drawing/2014/main" id="{D43EC3FE-18E8-4842-B95F-097D78A97D45}"/>
              </a:ext>
            </a:extLst>
          </p:cNvPr>
          <p:cNvGraphicFramePr/>
          <p:nvPr>
            <p:extLst>
              <p:ext uri="{D42A27DB-BD31-4B8C-83A1-F6EECF244321}">
                <p14:modId xmlns:p14="http://schemas.microsoft.com/office/powerpoint/2010/main" val="2936862859"/>
              </p:ext>
            </p:extLst>
          </p:nvPr>
        </p:nvGraphicFramePr>
        <p:xfrm>
          <a:off x="14088243" y="17940568"/>
          <a:ext cx="14272671" cy="8168818"/>
        </p:xfrm>
        <a:graphic>
          <a:graphicData uri="http://schemas.openxmlformats.org/drawingml/2006/chart">
            <c:chart xmlns:c="http://schemas.openxmlformats.org/drawingml/2006/chart" xmlns:r="http://schemas.openxmlformats.org/officeDocument/2006/relationships" r:id="rId12"/>
          </a:graphicData>
        </a:graphic>
      </p:graphicFrame>
      <p:sp>
        <p:nvSpPr>
          <p:cNvPr id="44" name="Content Placeholder 11">
            <a:extLst>
              <a:ext uri="{FF2B5EF4-FFF2-40B4-BE49-F238E27FC236}">
                <a16:creationId xmlns:a16="http://schemas.microsoft.com/office/drawing/2014/main" id="{07D61E61-517F-45F3-AE9C-E2AD49310DB9}"/>
              </a:ext>
            </a:extLst>
          </p:cNvPr>
          <p:cNvSpPr txBox="1">
            <a:spLocks/>
          </p:cNvSpPr>
          <p:nvPr/>
        </p:nvSpPr>
        <p:spPr>
          <a:xfrm>
            <a:off x="12940244" y="25486959"/>
            <a:ext cx="16171153" cy="3568732"/>
          </a:xfrm>
          <a:prstGeom prst="rect">
            <a:avLst/>
          </a:prstGeom>
        </p:spPr>
        <p:txBody>
          <a:bodyPr vert="horz" lIns="365760" tIns="182880" rIns="91440" bIns="45720" rtlCol="0">
            <a:normAutofit lnSpcReduction="10000"/>
          </a:bodyPr>
          <a:lst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pPr marL="342900" marR="0" lvl="0" indent="-342900">
              <a:lnSpc>
                <a:spcPct val="107000"/>
              </a:lnSpc>
              <a:spcBef>
                <a:spcPts val="0"/>
              </a:spcBef>
              <a:spcAft>
                <a:spcPts val="800"/>
              </a:spcAft>
              <a:buFont typeface="Symbol" panose="05050102010706020507" pitchFamily="18" charset="2"/>
              <a:buChar char=""/>
            </a:pPr>
            <a:r>
              <a:rPr lang="en-US" sz="2600" dirty="0">
                <a:ea typeface="Calibri" panose="020F0502020204030204" pitchFamily="34" charset="0"/>
                <a:cs typeface="Times New Roman" panose="02020603050405020304" pitchFamily="18" charset="0"/>
              </a:rPr>
              <a:t>Barriers to Recruitment and Retention</a:t>
            </a:r>
          </a:p>
          <a:p>
            <a:pPr marL="982980" lvl="1" indent="-342900">
              <a:lnSpc>
                <a:spcPct val="107000"/>
              </a:lnSpc>
              <a:spcBef>
                <a:spcPts val="0"/>
              </a:spcBef>
              <a:spcAft>
                <a:spcPts val="800"/>
              </a:spcAft>
              <a:buFont typeface="Symbol" panose="05050102010706020507" pitchFamily="18" charset="2"/>
              <a:buChar char=""/>
            </a:pPr>
            <a:r>
              <a:rPr lang="en-US" sz="2200" dirty="0">
                <a:ea typeface="Calibri" panose="020F0502020204030204" pitchFamily="34" charset="0"/>
                <a:cs typeface="Times New Roman" panose="02020603050405020304" pitchFamily="18" charset="0"/>
              </a:rPr>
              <a:t>One of the  major obstacles in the FMN environment is in the recruitment and retention of applicants.  The FMN competed in the same space as the QB@CC incubators, and several of the initial applicants choose to build new OER content in the incubators rather than make adaptions to existing modules in the FMN. Our focus was primarily on Community College faculty since that is program’s primary focus, but it may benefit from more active recruitment from faculty from 4-year institutions.</a:t>
            </a:r>
          </a:p>
          <a:p>
            <a:pPr marL="982980" lvl="1" indent="-342900">
              <a:lnSpc>
                <a:spcPct val="107000"/>
              </a:lnSpc>
              <a:spcBef>
                <a:spcPts val="0"/>
              </a:spcBef>
              <a:spcAft>
                <a:spcPts val="800"/>
              </a:spcAft>
              <a:buFont typeface="Symbol" panose="05050102010706020507" pitchFamily="18" charset="2"/>
              <a:buChar char=""/>
            </a:pPr>
            <a:r>
              <a:rPr lang="en-US" sz="2200" dirty="0">
                <a:ea typeface="Calibri" panose="020F0502020204030204" pitchFamily="34" charset="0"/>
                <a:cs typeface="Times New Roman" panose="02020603050405020304" pitchFamily="18" charset="0"/>
              </a:rPr>
              <a:t>Another hurdle in the FMN is at the publishing of adaptations phase due to time constraints. </a:t>
            </a:r>
          </a:p>
          <a:p>
            <a:pPr marL="982980" lvl="1" indent="-342900">
              <a:lnSpc>
                <a:spcPct val="107000"/>
              </a:lnSpc>
              <a:spcBef>
                <a:spcPts val="0"/>
              </a:spcBef>
              <a:spcAft>
                <a:spcPts val="800"/>
              </a:spcAft>
              <a:buFont typeface="Symbol" panose="05050102010706020507" pitchFamily="18" charset="2"/>
              <a:buChar char=""/>
            </a:pPr>
            <a:r>
              <a:rPr lang="en-US" sz="2200" dirty="0">
                <a:ea typeface="Calibri" panose="020F0502020204030204" pitchFamily="34" charset="0"/>
                <a:cs typeface="Times New Roman" panose="02020603050405020304" pitchFamily="18" charset="0"/>
              </a:rPr>
              <a:t>The participation in the FMN from the application stage to the completion of the FMN is shown in Table 1 below.</a:t>
            </a:r>
          </a:p>
          <a:p>
            <a:pPr marL="0" indent="0">
              <a:lnSpc>
                <a:spcPct val="107000"/>
              </a:lnSpc>
              <a:spcBef>
                <a:spcPts val="0"/>
              </a:spcBef>
              <a:spcAft>
                <a:spcPts val="800"/>
              </a:spcAft>
              <a:buNone/>
            </a:pPr>
            <a:r>
              <a:rPr lang="en-US" sz="2600" b="1" dirty="0">
                <a:ea typeface="Calibri" panose="020F0502020204030204" pitchFamily="34" charset="0"/>
                <a:cs typeface="Times New Roman" panose="02020603050405020304" pitchFamily="18" charset="0"/>
              </a:rPr>
              <a:t>Table 1. Participation of Faculty n the QB@CC FMN Bridging Mathematics and Biology</a:t>
            </a:r>
          </a:p>
          <a:p>
            <a:pPr marL="342900" indent="-342900">
              <a:lnSpc>
                <a:spcPct val="107000"/>
              </a:lnSpc>
              <a:spcBef>
                <a:spcPts val="0"/>
              </a:spcBef>
              <a:spcAft>
                <a:spcPts val="800"/>
              </a:spcAft>
              <a:buFont typeface="Symbol" panose="05050102010706020507" pitchFamily="18" charset="2"/>
              <a:buChar char=""/>
            </a:pPr>
            <a:endParaRPr lang="en-US" sz="3500" dirty="0">
              <a:highlight>
                <a:srgbClr val="FF0000"/>
              </a:highlight>
              <a:ea typeface="Calibri" panose="020F0502020204030204" pitchFamily="34" charset="0"/>
              <a:cs typeface="Times New Roman" panose="02020603050405020304" pitchFamily="18" charset="0"/>
            </a:endParaRPr>
          </a:p>
        </p:txBody>
      </p:sp>
      <p:graphicFrame>
        <p:nvGraphicFramePr>
          <p:cNvPr id="6" name="Table 9">
            <a:extLst>
              <a:ext uri="{FF2B5EF4-FFF2-40B4-BE49-F238E27FC236}">
                <a16:creationId xmlns:a16="http://schemas.microsoft.com/office/drawing/2014/main" id="{096CDC37-DA67-4503-AA45-385419A9A5F4}"/>
              </a:ext>
            </a:extLst>
          </p:cNvPr>
          <p:cNvGraphicFramePr>
            <a:graphicFrameLocks noGrp="1"/>
          </p:cNvGraphicFramePr>
          <p:nvPr>
            <p:extLst>
              <p:ext uri="{D42A27DB-BD31-4B8C-83A1-F6EECF244321}">
                <p14:modId xmlns:p14="http://schemas.microsoft.com/office/powerpoint/2010/main" val="1472224192"/>
              </p:ext>
            </p:extLst>
          </p:nvPr>
        </p:nvGraphicFramePr>
        <p:xfrm>
          <a:off x="14088243" y="28897391"/>
          <a:ext cx="14272671" cy="2559562"/>
        </p:xfrm>
        <a:graphic>
          <a:graphicData uri="http://schemas.openxmlformats.org/drawingml/2006/table">
            <a:tbl>
              <a:tblPr firstRow="1" bandRow="1">
                <a:tableStyleId>{B301B821-A1FF-4177-AEE7-76D212191A09}</a:tableStyleId>
              </a:tblPr>
              <a:tblGrid>
                <a:gridCol w="3333012">
                  <a:extLst>
                    <a:ext uri="{9D8B030D-6E8A-4147-A177-3AD203B41FA5}">
                      <a16:colId xmlns:a16="http://schemas.microsoft.com/office/drawing/2014/main" val="1570265764"/>
                    </a:ext>
                  </a:extLst>
                </a:gridCol>
                <a:gridCol w="3646553">
                  <a:extLst>
                    <a:ext uri="{9D8B030D-6E8A-4147-A177-3AD203B41FA5}">
                      <a16:colId xmlns:a16="http://schemas.microsoft.com/office/drawing/2014/main" val="456109660"/>
                    </a:ext>
                  </a:extLst>
                </a:gridCol>
                <a:gridCol w="3646553">
                  <a:extLst>
                    <a:ext uri="{9D8B030D-6E8A-4147-A177-3AD203B41FA5}">
                      <a16:colId xmlns:a16="http://schemas.microsoft.com/office/drawing/2014/main" val="2703350677"/>
                    </a:ext>
                  </a:extLst>
                </a:gridCol>
                <a:gridCol w="3646553">
                  <a:extLst>
                    <a:ext uri="{9D8B030D-6E8A-4147-A177-3AD203B41FA5}">
                      <a16:colId xmlns:a16="http://schemas.microsoft.com/office/drawing/2014/main" val="1059152826"/>
                    </a:ext>
                  </a:extLst>
                </a:gridCol>
              </a:tblGrid>
              <a:tr h="1279781">
                <a:tc>
                  <a:txBody>
                    <a:bodyPr/>
                    <a:lstStyle/>
                    <a:p>
                      <a:r>
                        <a:rPr lang="en-US" sz="2000" dirty="0"/>
                        <a:t>Applications</a:t>
                      </a:r>
                    </a:p>
                  </a:txBody>
                  <a:tcPr>
                    <a:solidFill>
                      <a:srgbClr val="008000"/>
                    </a:solidFill>
                  </a:tcPr>
                </a:tc>
                <a:tc>
                  <a:txBody>
                    <a:bodyPr/>
                    <a:lstStyle/>
                    <a:p>
                      <a:r>
                        <a:rPr lang="en-US" sz="2000" dirty="0"/>
                        <a:t>Bi-weekly meetings</a:t>
                      </a:r>
                    </a:p>
                  </a:txBody>
                  <a:tcPr>
                    <a:solidFill>
                      <a:srgbClr val="008000"/>
                    </a:solidFill>
                  </a:tcPr>
                </a:tc>
                <a:tc>
                  <a:txBody>
                    <a:bodyPr/>
                    <a:lstStyle/>
                    <a:p>
                      <a:r>
                        <a:rPr lang="en-US" sz="2000" dirty="0"/>
                        <a:t>Published Adaptations</a:t>
                      </a:r>
                    </a:p>
                  </a:txBody>
                  <a:tcPr>
                    <a:solidFill>
                      <a:srgbClr val="008000"/>
                    </a:solidFill>
                  </a:tcPr>
                </a:tc>
                <a:tc>
                  <a:txBody>
                    <a:bodyPr/>
                    <a:lstStyle/>
                    <a:p>
                      <a:r>
                        <a:rPr lang="en-US" sz="2000" dirty="0"/>
                        <a:t>Awaiting Publication</a:t>
                      </a:r>
                    </a:p>
                  </a:txBody>
                  <a:tcPr>
                    <a:solidFill>
                      <a:srgbClr val="008000"/>
                    </a:solidFill>
                  </a:tcPr>
                </a:tc>
                <a:extLst>
                  <a:ext uri="{0D108BD9-81ED-4DB2-BD59-A6C34878D82A}">
                    <a16:rowId xmlns:a16="http://schemas.microsoft.com/office/drawing/2014/main" val="517239075"/>
                  </a:ext>
                </a:extLst>
              </a:tr>
              <a:tr h="1279781">
                <a:tc>
                  <a:txBody>
                    <a:bodyPr/>
                    <a:lstStyle/>
                    <a:p>
                      <a:r>
                        <a:rPr lang="en-US" sz="3200" dirty="0"/>
                        <a:t>11</a:t>
                      </a:r>
                    </a:p>
                  </a:txBody>
                  <a:tcPr>
                    <a:solidFill>
                      <a:schemeClr val="bg1">
                        <a:lumMod val="85000"/>
                      </a:schemeClr>
                    </a:solidFill>
                  </a:tcPr>
                </a:tc>
                <a:tc>
                  <a:txBody>
                    <a:bodyPr/>
                    <a:lstStyle/>
                    <a:p>
                      <a:r>
                        <a:rPr lang="en-US" sz="3200" dirty="0"/>
                        <a:t>5</a:t>
                      </a:r>
                    </a:p>
                  </a:txBody>
                  <a:tcPr>
                    <a:solidFill>
                      <a:schemeClr val="bg1">
                        <a:lumMod val="85000"/>
                      </a:schemeClr>
                    </a:solidFill>
                  </a:tcPr>
                </a:tc>
                <a:tc>
                  <a:txBody>
                    <a:bodyPr/>
                    <a:lstStyle/>
                    <a:p>
                      <a:r>
                        <a:rPr lang="en-US" sz="3200" dirty="0"/>
                        <a:t>3</a:t>
                      </a:r>
                    </a:p>
                  </a:txBody>
                  <a:tcPr>
                    <a:solidFill>
                      <a:schemeClr val="bg1">
                        <a:lumMod val="85000"/>
                      </a:schemeClr>
                    </a:solidFill>
                  </a:tcPr>
                </a:tc>
                <a:tc>
                  <a:txBody>
                    <a:bodyPr/>
                    <a:lstStyle/>
                    <a:p>
                      <a:r>
                        <a:rPr lang="en-US" sz="3200" dirty="0"/>
                        <a:t>2</a:t>
                      </a:r>
                    </a:p>
                  </a:txBody>
                  <a:tcPr>
                    <a:solidFill>
                      <a:schemeClr val="bg1">
                        <a:lumMod val="85000"/>
                      </a:schemeClr>
                    </a:solidFill>
                  </a:tcPr>
                </a:tc>
                <a:extLst>
                  <a:ext uri="{0D108BD9-81ED-4DB2-BD59-A6C34878D82A}">
                    <a16:rowId xmlns:a16="http://schemas.microsoft.com/office/drawing/2014/main" val="1101283743"/>
                  </a:ext>
                </a:extLst>
              </a:tr>
            </a:tbl>
          </a:graphicData>
        </a:graphic>
      </p:graphicFrame>
      <p:sp>
        <p:nvSpPr>
          <p:cNvPr id="21" name="Text Placeholder 20"/>
          <p:cNvSpPr>
            <a:spLocks noGrp="1"/>
          </p:cNvSpPr>
          <p:nvPr>
            <p:ph type="body" sz="quarter" idx="34"/>
          </p:nvPr>
        </p:nvSpPr>
        <p:spPr>
          <a:xfrm>
            <a:off x="29802958" y="5475830"/>
            <a:ext cx="13397051" cy="1097443"/>
          </a:xfrm>
          <a:solidFill>
            <a:srgbClr val="008000"/>
          </a:solidFill>
        </p:spPr>
        <p:txBody>
          <a:bodyPr/>
          <a:lstStyle/>
          <a:p>
            <a:r>
              <a:rPr lang="en-US" dirty="0"/>
              <a:t>conclusions</a:t>
            </a:r>
          </a:p>
        </p:txBody>
      </p:sp>
      <p:sp>
        <p:nvSpPr>
          <p:cNvPr id="33" name="Content Placeholder 11"/>
          <p:cNvSpPr>
            <a:spLocks noGrp="1"/>
          </p:cNvSpPr>
          <p:nvPr>
            <p:ph sz="quarter" idx="25"/>
          </p:nvPr>
        </p:nvSpPr>
        <p:spPr>
          <a:xfrm>
            <a:off x="29802957" y="6364307"/>
            <a:ext cx="13508227" cy="17665037"/>
          </a:xfrm>
        </p:spPr>
        <p:txBody>
          <a:bodyPr>
            <a:normAutofit lnSpcReduction="10000"/>
          </a:bodyPr>
          <a:lstStyle/>
          <a:p>
            <a:pPr marL="342900" marR="0" lvl="0" indent="-342900">
              <a:lnSpc>
                <a:spcPct val="107000"/>
              </a:lnSpc>
              <a:spcBef>
                <a:spcPts val="0"/>
              </a:spcBef>
              <a:spcAft>
                <a:spcPts val="800"/>
              </a:spcAft>
              <a:buFont typeface="Symbol" panose="05050102010706020507" pitchFamily="18" charset="2"/>
              <a:buChar char=""/>
            </a:pPr>
            <a:r>
              <a:rPr lang="en-US" sz="3500" dirty="0">
                <a:ea typeface="Calibri" panose="020F0502020204030204" pitchFamily="34" charset="0"/>
                <a:cs typeface="Times New Roman" panose="02020603050405020304" pitchFamily="18" charset="0"/>
              </a:rPr>
              <a:t>The overall goal of the FMN was to overcome some of the limitations that faculty face when implementing and adapting quantitative biology OER content, while also increasing the quality/variety of QB@CC materials available for faculty members. The FMN was able to achieve these goals based on the following:</a:t>
            </a:r>
            <a:endParaRPr lang="en-US" sz="3100" dirty="0">
              <a:ea typeface="Calibri" panose="020F0502020204030204" pitchFamily="34" charset="0"/>
              <a:cs typeface="Times New Roman" panose="02020603050405020304" pitchFamily="18" charset="0"/>
            </a:endParaRPr>
          </a:p>
          <a:p>
            <a:pPr marL="982980" lvl="1" indent="-342900">
              <a:lnSpc>
                <a:spcPct val="107000"/>
              </a:lnSpc>
              <a:spcBef>
                <a:spcPts val="0"/>
              </a:spcBef>
              <a:spcAft>
                <a:spcPts val="800"/>
              </a:spcAft>
              <a:buFont typeface="Symbol" panose="05050102010706020507" pitchFamily="18" charset="2"/>
              <a:buChar char=""/>
            </a:pPr>
            <a:r>
              <a:rPr lang="en-US" sz="3100" dirty="0">
                <a:ea typeface="Calibri" panose="020F0502020204030204" pitchFamily="34" charset="0"/>
                <a:cs typeface="Times New Roman" panose="02020603050405020304" pitchFamily="18" charset="0"/>
              </a:rPr>
              <a:t>Faculty had an overall positive experience engaging in FMN.</a:t>
            </a:r>
          </a:p>
          <a:p>
            <a:pPr marL="982980" lvl="1" indent="-342900">
              <a:lnSpc>
                <a:spcPct val="107000"/>
              </a:lnSpc>
              <a:spcBef>
                <a:spcPts val="0"/>
              </a:spcBef>
              <a:spcAft>
                <a:spcPts val="800"/>
              </a:spcAft>
              <a:buFont typeface="Symbol" panose="05050102010706020507" pitchFamily="18" charset="2"/>
              <a:buChar char=""/>
            </a:pPr>
            <a:r>
              <a:rPr lang="en-US" sz="3100" dirty="0">
                <a:ea typeface="Calibri" panose="020F0502020204030204" pitchFamily="34" charset="0"/>
                <a:cs typeface="Times New Roman" panose="02020603050405020304" pitchFamily="18" charset="0"/>
              </a:rPr>
              <a:t>The FMN was able to increase faculty confidence in adapting OER materials to their courses and publicly sharing the adaptations.</a:t>
            </a:r>
          </a:p>
          <a:p>
            <a:pPr marL="982980" lvl="1" indent="-342900">
              <a:lnSpc>
                <a:spcPct val="107000"/>
              </a:lnSpc>
              <a:spcBef>
                <a:spcPts val="0"/>
              </a:spcBef>
              <a:spcAft>
                <a:spcPts val="800"/>
              </a:spcAft>
              <a:buFont typeface="Symbol" panose="05050102010706020507" pitchFamily="18" charset="2"/>
              <a:buChar char=""/>
            </a:pPr>
            <a:r>
              <a:rPr lang="en-US" sz="3100" dirty="0">
                <a:ea typeface="Calibri" panose="020F0502020204030204" pitchFamily="34" charset="0"/>
                <a:cs typeface="Times New Roman" panose="02020603050405020304" pitchFamily="18" charset="0"/>
              </a:rPr>
              <a:t>There was an increase in the dissemination and adaptation of QB@CC modules. The faculty also showed improvements in the awareness of the availability these resources.</a:t>
            </a:r>
          </a:p>
          <a:p>
            <a:pPr marL="342900" indent="-342900">
              <a:lnSpc>
                <a:spcPct val="107000"/>
              </a:lnSpc>
              <a:spcBef>
                <a:spcPts val="0"/>
              </a:spcBef>
              <a:spcAft>
                <a:spcPts val="800"/>
              </a:spcAft>
              <a:buFont typeface="Symbol" panose="05050102010706020507" pitchFamily="18" charset="2"/>
              <a:buChar char=""/>
            </a:pPr>
            <a:r>
              <a:rPr lang="en-US" sz="3500" dirty="0">
                <a:ea typeface="Calibri" panose="020F0502020204030204" pitchFamily="34" charset="0"/>
                <a:cs typeface="Times New Roman" panose="02020603050405020304" pitchFamily="18" charset="0"/>
              </a:rPr>
              <a:t>Currently, 3 adaptations to previously published QB@CC modules are available on QUBEShub, and 2 more adaptations are in progress towards completion as a result of this FMN. Published modules are linked below.</a:t>
            </a:r>
          </a:p>
          <a:p>
            <a:pPr lvl="4">
              <a:lnSpc>
                <a:spcPct val="107000"/>
              </a:lnSpc>
              <a:spcBef>
                <a:spcPts val="0"/>
              </a:spcBef>
              <a:spcAft>
                <a:spcPts val="800"/>
              </a:spcAft>
              <a:buFont typeface="+mj-lt"/>
              <a:buAutoNum type="arabicParenR"/>
            </a:pPr>
            <a:r>
              <a:rPr lang="en-US" sz="2500" b="0" i="0" u="none" strike="noStrike" dirty="0">
                <a:solidFill>
                  <a:srgbClr val="597F2F"/>
                </a:solidFill>
                <a:effectLst/>
                <a:hlinkClick r:id="rId13" tooltip="This module explores how cell size and shape varies across cell types in the human body by having students calculate relative proportions of numbers in scientific notation.  The adaptation has added a review of scientific notation."/>
              </a:rPr>
              <a:t>Sizes, Scales and Specialization: Adapted to add scientific notation review</a:t>
            </a:r>
            <a:r>
              <a:rPr lang="en-US" sz="2500" b="0" i="0" dirty="0">
                <a:solidFill>
                  <a:srgbClr val="999999"/>
                </a:solidFill>
                <a:effectLst/>
                <a:hlinkClick r:id="rId13" tooltip="This module explores how cell size and shape varies across cell types in the human body by having students calculate relative proportions of numbers in scientific notation.  The adaptation has added a review of scientific notation."/>
              </a:rPr>
              <a:t> v.1.0</a:t>
            </a:r>
            <a:endParaRPr lang="en-US" sz="2500" dirty="0">
              <a:solidFill>
                <a:srgbClr val="999999"/>
              </a:solidFill>
              <a:cs typeface="Times New Roman" panose="02020603050405020304" pitchFamily="18" charset="0"/>
            </a:endParaRPr>
          </a:p>
          <a:p>
            <a:pPr lvl="4">
              <a:lnSpc>
                <a:spcPct val="107000"/>
              </a:lnSpc>
              <a:spcBef>
                <a:spcPts val="0"/>
              </a:spcBef>
              <a:spcAft>
                <a:spcPts val="800"/>
              </a:spcAft>
              <a:buFont typeface="+mj-lt"/>
              <a:buAutoNum type="arabicParenR"/>
            </a:pPr>
            <a:r>
              <a:rPr lang="en-US" sz="2500" b="0" i="0" u="none" strike="noStrike" dirty="0">
                <a:solidFill>
                  <a:srgbClr val="597F2F"/>
                </a:solidFill>
                <a:effectLst/>
                <a:hlinkClick r:id="rId14" tooltip="In this powerpoint, several of the resources from the published module 'Sizes, Scales and Specialization' are used to create a mini-module that has students examine the size and abundance of different human cell types using scientific notation."/>
              </a:rPr>
              <a:t>Students examine the diversity of human cell sizes and number using scientific notation</a:t>
            </a:r>
            <a:r>
              <a:rPr lang="en-US" sz="2500" b="0" i="0" dirty="0">
                <a:solidFill>
                  <a:srgbClr val="999999"/>
                </a:solidFill>
                <a:effectLst/>
                <a:hlinkClick r:id="rId14" tooltip="In this powerpoint, several of the resources from the published module 'Sizes, Scales and Specialization' are used to create a mini-module that has students examine the size and abundance of different human cell types using scientific notation."/>
              </a:rPr>
              <a:t> v.1.0</a:t>
            </a:r>
            <a:endParaRPr lang="en-US" sz="2500" dirty="0">
              <a:solidFill>
                <a:srgbClr val="999999"/>
              </a:solidFill>
              <a:cs typeface="Times New Roman" panose="02020603050405020304" pitchFamily="18" charset="0"/>
            </a:endParaRPr>
          </a:p>
          <a:p>
            <a:pPr lvl="4">
              <a:lnSpc>
                <a:spcPct val="107000"/>
              </a:lnSpc>
              <a:spcBef>
                <a:spcPts val="0"/>
              </a:spcBef>
              <a:spcAft>
                <a:spcPts val="800"/>
              </a:spcAft>
              <a:buFont typeface="+mj-lt"/>
              <a:buAutoNum type="arabicParenR"/>
            </a:pPr>
            <a:r>
              <a:rPr lang="en-US" sz="2500" b="0" i="0" u="none" strike="noStrike" dirty="0">
                <a:solidFill>
                  <a:srgbClr val="597F2F"/>
                </a:solidFill>
                <a:effectLst/>
                <a:hlinkClick r:id="rId15" tooltip="In this activity, students will explore the use of a hemocytometer for counting cells, demonstrate the relationship between the grid seen in the microscope with volume of liquid in suspension and count cells to determine concentration."/>
              </a:rPr>
              <a:t>The Perfect Brew: An Activity Demonstrating Cell Counting and Hemocytometer Use</a:t>
            </a:r>
            <a:r>
              <a:rPr lang="en-US" sz="2500" b="0" i="0" dirty="0">
                <a:solidFill>
                  <a:srgbClr val="999999"/>
                </a:solidFill>
                <a:effectLst/>
                <a:hlinkClick r:id="rId15" tooltip="In this activity, students will explore the use of a hemocytometer for counting cells, demonstrate the relationship between the grid seen in the microscope with volume of liquid in suspension and count cells to determine concentration."/>
              </a:rPr>
              <a:t> v.1.0</a:t>
            </a:r>
            <a:endParaRPr lang="en-US" sz="2500" b="0" i="0" dirty="0">
              <a:solidFill>
                <a:srgbClr val="999999"/>
              </a:solidFill>
              <a:effectLst/>
            </a:endParaRPr>
          </a:p>
          <a:p>
            <a:pPr marL="640080" lvl="1" indent="0">
              <a:lnSpc>
                <a:spcPct val="107000"/>
              </a:lnSpc>
              <a:spcBef>
                <a:spcPts val="0"/>
              </a:spcBef>
              <a:spcAft>
                <a:spcPts val="800"/>
              </a:spcAft>
              <a:buNone/>
            </a:pPr>
            <a:endParaRPr lang="en-US" sz="2400" b="0" i="0" dirty="0">
              <a:solidFill>
                <a:srgbClr val="999999"/>
              </a:solidFill>
              <a:effectLst/>
              <a:latin typeface="open_sansregular"/>
            </a:endParaRPr>
          </a:p>
          <a:p>
            <a:pPr marL="342900" indent="-342900">
              <a:lnSpc>
                <a:spcPct val="107000"/>
              </a:lnSpc>
              <a:spcBef>
                <a:spcPts val="0"/>
              </a:spcBef>
              <a:spcAft>
                <a:spcPts val="800"/>
              </a:spcAft>
              <a:buFont typeface="Symbol" panose="05050102010706020507" pitchFamily="18" charset="2"/>
              <a:buChar char=""/>
            </a:pPr>
            <a:r>
              <a:rPr lang="en-US" sz="3500" dirty="0">
                <a:ea typeface="Calibri" panose="020F0502020204030204" pitchFamily="34" charset="0"/>
                <a:cs typeface="Times New Roman" panose="02020603050405020304" pitchFamily="18" charset="0"/>
              </a:rPr>
              <a:t>Recruitment and Retention within the FMN is an area that needs to be addressed by:</a:t>
            </a:r>
          </a:p>
          <a:p>
            <a:pPr marL="982980" lvl="1" indent="-342900">
              <a:lnSpc>
                <a:spcPct val="107000"/>
              </a:lnSpc>
              <a:spcBef>
                <a:spcPts val="0"/>
              </a:spcBef>
              <a:spcAft>
                <a:spcPts val="800"/>
              </a:spcAft>
              <a:buFont typeface="Symbol" panose="05050102010706020507" pitchFamily="18" charset="2"/>
              <a:buChar char=""/>
            </a:pPr>
            <a:r>
              <a:rPr lang="en-US" sz="3100" dirty="0">
                <a:ea typeface="Calibri" panose="020F0502020204030204" pitchFamily="34" charset="0"/>
                <a:cs typeface="Times New Roman" panose="02020603050405020304" pitchFamily="18" charset="0"/>
              </a:rPr>
              <a:t>More widely communicating the availability of the FMN and the benefits of the experience.</a:t>
            </a:r>
          </a:p>
          <a:p>
            <a:pPr marL="982980" lvl="1" indent="-342900">
              <a:lnSpc>
                <a:spcPct val="107000"/>
              </a:lnSpc>
              <a:spcBef>
                <a:spcPts val="0"/>
              </a:spcBef>
              <a:spcAft>
                <a:spcPts val="800"/>
              </a:spcAft>
              <a:buFont typeface="Symbol" panose="05050102010706020507" pitchFamily="18" charset="2"/>
              <a:buChar char=""/>
            </a:pPr>
            <a:r>
              <a:rPr lang="en-US" sz="3100" dirty="0">
                <a:ea typeface="Calibri" panose="020F0502020204030204" pitchFamily="34" charset="0"/>
                <a:cs typeface="Times New Roman" panose="02020603050405020304" pitchFamily="18" charset="0"/>
              </a:rPr>
              <a:t>More clearly defining the roles of a FMN versus an incubator in the QB@CC landscape.</a:t>
            </a:r>
          </a:p>
          <a:p>
            <a:pPr marL="982980" lvl="1" indent="-342900">
              <a:lnSpc>
                <a:spcPct val="107000"/>
              </a:lnSpc>
              <a:spcBef>
                <a:spcPts val="0"/>
              </a:spcBef>
              <a:spcAft>
                <a:spcPts val="800"/>
              </a:spcAft>
              <a:buFont typeface="Symbol" panose="05050102010706020507" pitchFamily="18" charset="2"/>
              <a:buChar char=""/>
            </a:pPr>
            <a:r>
              <a:rPr lang="en-US" sz="3100" dirty="0">
                <a:ea typeface="Calibri" panose="020F0502020204030204" pitchFamily="34" charset="0"/>
                <a:cs typeface="Times New Roman" panose="02020603050405020304" pitchFamily="18" charset="0"/>
              </a:rPr>
              <a:t>Improving the communication and guidance in publishing adaptations.  It may be beneficial to have participants slowly build the adaptation in the QUBES project space as they go through the FMN instead of at the conclusion of the project. </a:t>
            </a:r>
          </a:p>
          <a:p>
            <a:pPr marL="982980" lvl="1" indent="-342900">
              <a:lnSpc>
                <a:spcPct val="107000"/>
              </a:lnSpc>
              <a:spcBef>
                <a:spcPts val="0"/>
              </a:spcBef>
              <a:spcAft>
                <a:spcPts val="800"/>
              </a:spcAft>
              <a:buFont typeface="Symbol" panose="05050102010706020507" pitchFamily="18" charset="2"/>
              <a:buChar char=""/>
            </a:pPr>
            <a:r>
              <a:rPr lang="en-US" sz="3100" dirty="0">
                <a:ea typeface="Calibri" panose="020F0502020204030204" pitchFamily="34" charset="0"/>
                <a:cs typeface="Times New Roman" panose="02020603050405020304" pitchFamily="18" charset="0"/>
              </a:rPr>
              <a:t>Initially we had asked the faculty to choose two modules to implement into their course, but it was quickly realized that this put too much of a time burden on participating faculty.</a:t>
            </a:r>
          </a:p>
        </p:txBody>
      </p:sp>
      <p:sp>
        <p:nvSpPr>
          <p:cNvPr id="17" name="Text Placeholder 20">
            <a:extLst>
              <a:ext uri="{FF2B5EF4-FFF2-40B4-BE49-F238E27FC236}">
                <a16:creationId xmlns:a16="http://schemas.microsoft.com/office/drawing/2014/main" id="{926962FB-0AF0-46DD-8881-45694468CD16}"/>
              </a:ext>
            </a:extLst>
          </p:cNvPr>
          <p:cNvSpPr txBox="1">
            <a:spLocks/>
          </p:cNvSpPr>
          <p:nvPr/>
        </p:nvSpPr>
        <p:spPr>
          <a:xfrm>
            <a:off x="29802957" y="23891856"/>
            <a:ext cx="13397051" cy="1097443"/>
          </a:xfrm>
          <a:prstGeom prst="round1Rect">
            <a:avLst/>
          </a:prstGeom>
          <a:solidFill>
            <a:srgbClr val="008000"/>
          </a:solidFill>
        </p:spPr>
        <p:txBody>
          <a:bodyPr vert="horz" lIns="365760" tIns="45720" rIns="91440" bIns="45720" rtlCol="0" anchor="ctr">
            <a:noAutofit/>
          </a:bodyPr>
          <a:lstStyle>
            <a:lvl1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accent2"/>
              </a:buClr>
              <a:buFont typeface="Arial" panose="020B0604020202020204" pitchFamily="34" charset="0"/>
              <a:buNone/>
              <a:defRPr sz="6000" kern="1200" cap="all" baseline="0">
                <a:solidFill>
                  <a:schemeClr val="bg1"/>
                </a:solidFill>
                <a:latin typeface="+mj-lt"/>
                <a:ea typeface="+mn-ea"/>
                <a:cs typeface="+mn-cs"/>
              </a:defRPr>
            </a:lvl9pPr>
          </a:lstStyle>
          <a:p>
            <a:r>
              <a:rPr lang="en-US" dirty="0"/>
              <a:t>Future Plans</a:t>
            </a:r>
          </a:p>
        </p:txBody>
      </p:sp>
      <p:sp>
        <p:nvSpPr>
          <p:cNvPr id="18" name="Content Placeholder 12">
            <a:extLst>
              <a:ext uri="{FF2B5EF4-FFF2-40B4-BE49-F238E27FC236}">
                <a16:creationId xmlns:a16="http://schemas.microsoft.com/office/drawing/2014/main" id="{6E135872-1053-4A73-B7A3-D40B1A20D3AE}"/>
              </a:ext>
            </a:extLst>
          </p:cNvPr>
          <p:cNvSpPr txBox="1">
            <a:spLocks/>
          </p:cNvSpPr>
          <p:nvPr/>
        </p:nvSpPr>
        <p:spPr>
          <a:xfrm>
            <a:off x="29934420" y="24879583"/>
            <a:ext cx="13639689" cy="3236786"/>
          </a:xfrm>
          <a:prstGeom prst="rect">
            <a:avLst/>
          </a:prstGeom>
        </p:spPr>
        <p:txBody>
          <a:bodyPr vert="horz" lIns="365760" tIns="182880" rIns="91440" bIns="45720" rtlCol="0">
            <a:normAutofit/>
          </a:bodyPr>
          <a:lst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baseline="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a:lstStyle>
          <a:p>
            <a:r>
              <a:rPr lang="en-US" sz="3200" dirty="0"/>
              <a:t>The next FMN will focus on recruiting math faculty specifically to obtain more diverse adaptations to the OER modules developed by the growing community of faculty involved in QB@CC.  Make sure to check the </a:t>
            </a:r>
            <a:r>
              <a:rPr lang="en-US" sz="3200" dirty="0">
                <a:hlinkClick r:id="rId16"/>
              </a:rPr>
              <a:t>QB@CC website </a:t>
            </a:r>
            <a:r>
              <a:rPr lang="en-US" sz="3200" dirty="0"/>
              <a:t>for further details.</a:t>
            </a:r>
          </a:p>
        </p:txBody>
      </p:sp>
      <p:sp>
        <p:nvSpPr>
          <p:cNvPr id="8" name="Text Placeholder 7"/>
          <p:cNvSpPr>
            <a:spLocks noGrp="1"/>
          </p:cNvSpPr>
          <p:nvPr>
            <p:ph type="body" sz="quarter" idx="19"/>
          </p:nvPr>
        </p:nvSpPr>
        <p:spPr>
          <a:xfrm>
            <a:off x="29876567" y="27223713"/>
            <a:ext cx="13592530" cy="1030877"/>
          </a:xfrm>
          <a:solidFill>
            <a:srgbClr val="008000"/>
          </a:solidFill>
        </p:spPr>
        <p:txBody>
          <a:bodyPr/>
          <a:lstStyle/>
          <a:p>
            <a:r>
              <a:rPr lang="en-US" dirty="0"/>
              <a:t>Acknowledgements/ Works Cited</a:t>
            </a:r>
          </a:p>
        </p:txBody>
      </p:sp>
      <p:sp>
        <p:nvSpPr>
          <p:cNvPr id="13" name="Content Placeholder 12"/>
          <p:cNvSpPr>
            <a:spLocks noGrp="1"/>
          </p:cNvSpPr>
          <p:nvPr>
            <p:ph sz="quarter" idx="26"/>
          </p:nvPr>
        </p:nvSpPr>
        <p:spPr>
          <a:xfrm>
            <a:off x="29876567" y="28254590"/>
            <a:ext cx="13639689" cy="2532727"/>
          </a:xfrm>
        </p:spPr>
        <p:txBody>
          <a:bodyPr>
            <a:normAutofit fontScale="85000" lnSpcReduction="10000"/>
          </a:bodyPr>
          <a:lstStyle/>
          <a:p>
            <a:r>
              <a:rPr lang="en-US" dirty="0"/>
              <a:t>Corwin, Lisa A et al. “Community College Instructors' Perceptions of Constraints and Affordances Related to Teaching Quantitative Biology Skills and Concepts.” CBE life sciences education vol. 18,4 (2019): ar64. doi:10.1187/cbe.19-01-0003</a:t>
            </a:r>
          </a:p>
          <a:p>
            <a:r>
              <a:rPr lang="en-US" dirty="0"/>
              <a:t>This material is based upon work supported by the National Science Foundation under Grant No. 1919613. Any opinions, findings, and conclusions or recommendations expressed in this material are those of the author(s) and do not necessarily reflect the views of the National Science Foundation.</a:t>
            </a:r>
          </a:p>
        </p:txBody>
      </p:sp>
      <p:pic>
        <p:nvPicPr>
          <p:cNvPr id="43" name="Picture 42">
            <a:extLst>
              <a:ext uri="{FF2B5EF4-FFF2-40B4-BE49-F238E27FC236}">
                <a16:creationId xmlns:a16="http://schemas.microsoft.com/office/drawing/2014/main" id="{341EAA37-371D-4BD1-9C8B-BD1F5CCD9279}"/>
              </a:ext>
              <a:ext uri="{C183D7F6-B498-43B3-948B-1728B52AA6E4}">
                <adec:decorative xmlns:adec="http://schemas.microsoft.com/office/drawing/2017/decorative" val="1"/>
              </a:ext>
            </a:extLst>
          </p:cNvPr>
          <p:cNvPicPr>
            <a:picLocks noChangeAspect="1"/>
          </p:cNvPicPr>
          <p:nvPr/>
        </p:nvPicPr>
        <p:blipFill>
          <a:blip r:embed="rId17"/>
          <a:stretch>
            <a:fillRect/>
          </a:stretch>
        </p:blipFill>
        <p:spPr>
          <a:xfrm>
            <a:off x="29934420" y="30796215"/>
            <a:ext cx="1028700" cy="819150"/>
          </a:xfrm>
          <a:prstGeom prst="rect">
            <a:avLst/>
          </a:prstGeom>
        </p:spPr>
      </p:pic>
      <p:sp>
        <p:nvSpPr>
          <p:cNvPr id="25" name="TextBox 24"/>
          <p:cNvSpPr txBox="1"/>
          <p:nvPr/>
        </p:nvSpPr>
        <p:spPr>
          <a:xfrm>
            <a:off x="39165844" y="31256898"/>
            <a:ext cx="4303253" cy="400110"/>
          </a:xfrm>
          <a:prstGeom prst="rect">
            <a:avLst/>
          </a:prstGeom>
          <a:noFill/>
        </p:spPr>
        <p:txBody>
          <a:bodyPr wrap="square" rtlCol="0">
            <a:spAutoFit/>
          </a:bodyPr>
          <a:lstStyle/>
          <a:p>
            <a:pPr algn="ctr"/>
            <a:r>
              <a:rPr lang="en-US" sz="2000" b="1" i="1" dirty="0">
                <a:latin typeface="Arial" charset="0"/>
                <a:ea typeface="Arial" charset="0"/>
                <a:cs typeface="Arial" charset="0"/>
              </a:rPr>
              <a:t>Poster licensed under CC-BY 4.0</a:t>
            </a:r>
          </a:p>
        </p:txBody>
      </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2174</TotalTime>
  <Words>1558</Words>
  <Application>Microsoft Office PowerPoint</Application>
  <PresentationFormat>Custom</PresentationFormat>
  <Paragraphs>74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Cambria</vt:lpstr>
      <vt:lpstr>montserratlight</vt:lpstr>
      <vt:lpstr>open_sansregular</vt:lpstr>
      <vt:lpstr>Symbol</vt:lpstr>
      <vt:lpstr>Medical Poster</vt:lpstr>
      <vt:lpstr>Analysis of QB@CC FMN in the implementation of OER Modules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 Lorem ipsum dolor sit amet, consectetuer adipiscing elit maecenas porttitor congue massa fusce</dc:title>
  <dc:creator>Starnes, John H (Somerset)</dc:creator>
  <cp:lastModifiedBy>Starnes, John H (Southcentral)</cp:lastModifiedBy>
  <cp:revision>88</cp:revision>
  <cp:lastPrinted>2021-07-17T15:18:22Z</cp:lastPrinted>
  <dcterms:created xsi:type="dcterms:W3CDTF">2013-12-03T00:45:10Z</dcterms:created>
  <dcterms:modified xsi:type="dcterms:W3CDTF">2021-07-18T18:02:34Z</dcterms:modified>
</cp:coreProperties>
</file>