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/>
    <p:restoredTop sz="85646" autoAdjust="0"/>
  </p:normalViewPr>
  <p:slideViewPr>
    <p:cSldViewPr snapToGrid="0" snapToObjects="1">
      <p:cViewPr varScale="1">
        <p:scale>
          <a:sx n="109" d="100"/>
          <a:sy n="109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AC75E-689B-4F6F-BC47-F4CEBF132FDE}" type="datetimeFigureOut">
              <a:rPr lang="en-US" smtClean="0"/>
              <a:t>7/5/21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D82-DEC8-4EFB-8778-E11B7BC0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1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Optional: mention the EPR effect (enhanced permeability and retention effect). It is how nanoparticles accumulate at the tumor site when injected into the bloodstream.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D4D82-DEC8-4EFB-8778-E11B7BC03D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D4D82-DEC8-4EFB-8778-E11B7BC03D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Starving the cells drives the cells to be in a condition more similar to their in vivo counterpart, since cancer cells are so fast growing that they are always deprived of nutrients in vivo.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D4D82-DEC8-4EFB-8778-E11B7BC03D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Chang H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Yhee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JY, Jang GH, You DG,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Ryu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JH, Choi Y, Na JH, Park JH, Lee KH, Choi K, Kim K, Kwon IC. Predicting the </a:t>
            </a:r>
            <a:r>
              <a:rPr lang="en-US" sz="1200" i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in vivo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accumulation of nanoparticles in tumor based on </a:t>
            </a:r>
            <a:r>
              <a:rPr lang="en-US" sz="1200" i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in vitro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macrophage uptake and circulation in zebrafish. J Control Release 2016;244(Pt B):205-213.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D4D82-DEC8-4EFB-8778-E11B7BC03D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5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at 2:32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D4D82-DEC8-4EFB-8778-E11B7BC03D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7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at 7:53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D4D82-DEC8-4EFB-8778-E11B7BC03D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Pause at 9:49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D4D82-DEC8-4EFB-8778-E11B7BC03D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AC3D-D0ED-9242-B207-28DC6085AF41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21EE-6B7B-2B4E-8E47-A3AA60A9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wmvLgGwg?feature=oembed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wmvLgGwg?start=315&amp;feature=oembed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wmvLgGwg?start=474&amp;feature=oembed" TargetMode="Externa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8164F8-8F86-48ED-9879-7BDA6DBD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67FBA6-539E-4DDE-AD82-6CC5B76A3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1540"/>
            <a:ext cx="7553836" cy="5074920"/>
          </a:xfrm>
          <a:prstGeom prst="rect">
            <a:avLst/>
          </a:prstGeom>
          <a:ln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B13D5-A18A-334B-9260-B6340B3BC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284" y="1223405"/>
            <a:ext cx="5864389" cy="4407380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Using nanoparticles to deliver cancer drugs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96AD6-765F-7441-BB47-14654A386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736" y="891541"/>
            <a:ext cx="3572886" cy="5071108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/>
              <a:t>Jennifer Wade, MCPHS University &amp; </a:t>
            </a:r>
            <a:r>
              <a:rPr lang="en-US" sz="2800" dirty="0" err="1"/>
              <a:t>Hyeyoun</a:t>
            </a:r>
            <a:r>
              <a:rPr lang="en-US" sz="2800" dirty="0"/>
              <a:t> Chang, Dana-Farber Cancer Institute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7290B-BBFB-42CB-8E1E-5A0EDE0E1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3F2702-0C1F-CA4E-97D1-2770C50E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 II: The Experiment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E370C-F2C8-F341-BC58-CCB67324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Experimental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4BAE-1AE1-A747-8D79-6951F6F1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 dirty="0"/>
              <a:t>Wanted to compare uptake of different types of nanoparticles in cancer cells and control cells</a:t>
            </a:r>
          </a:p>
          <a:p>
            <a:r>
              <a:rPr lang="en-US" sz="2400" dirty="0"/>
              <a:t>Macrophages were chosen as control cells…why?</a:t>
            </a:r>
          </a:p>
        </p:txBody>
      </p:sp>
    </p:spTree>
    <p:extLst>
      <p:ext uri="{BB962C8B-B14F-4D97-AF65-F5344CB8AC3E}">
        <p14:creationId xmlns:p14="http://schemas.microsoft.com/office/powerpoint/2010/main" val="30431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0C40B-1714-F04B-9975-2A6EE770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Experimental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D0EE4-2117-5348-99A7-EF80E5F1D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Starve the cells overnight so they take up particles more readily</a:t>
            </a:r>
          </a:p>
          <a:p>
            <a:r>
              <a:rPr lang="en-US" sz="2000"/>
              <a:t>Incubate the cells with fluorescently-labeled nanoparticles</a:t>
            </a:r>
          </a:p>
          <a:p>
            <a:r>
              <a:rPr lang="en-US" sz="2000"/>
              <a:t>Wash away particles that are not taken up by cells</a:t>
            </a:r>
          </a:p>
          <a:p>
            <a:r>
              <a:rPr lang="en-US" sz="2000"/>
              <a:t>Use a chemical called DAPI that binds to DNA to stain the nuclei of cells</a:t>
            </a:r>
          </a:p>
          <a:p>
            <a:r>
              <a:rPr lang="en-US" sz="2000"/>
              <a:t>Use a microscope to see where DAPI and the nanoparticles end up</a:t>
            </a:r>
          </a:p>
        </p:txBody>
      </p:sp>
      <p:pic>
        <p:nvPicPr>
          <p:cNvPr id="6" name="Content Placeholder 5" descr="Photo of the lab where these experiments were performed">
            <a:extLst>
              <a:ext uri="{FF2B5EF4-FFF2-40B4-BE49-F238E27FC236}">
                <a16:creationId xmlns:a16="http://schemas.microsoft.com/office/drawing/2014/main" id="{D673A784-129F-1644-B553-BD6CD4FBBB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74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3CB8-C5B5-F945-9BDA-6E6F1E93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Experimental findings</a:t>
            </a:r>
          </a:p>
        </p:txBody>
      </p:sp>
      <p:pic>
        <p:nvPicPr>
          <p:cNvPr id="6" name="Content Placeholder 5" descr="Image showing blue and red stained cells">
            <a:extLst>
              <a:ext uri="{FF2B5EF4-FFF2-40B4-BE49-F238E27FC236}">
                <a16:creationId xmlns:a16="http://schemas.microsoft.com/office/drawing/2014/main" id="{E3E0E438-AE3D-B745-A52D-A2AC56D508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726"/>
          <a:stretch/>
        </p:blipFill>
        <p:spPr>
          <a:xfrm>
            <a:off x="6642848" y="76320"/>
            <a:ext cx="3472912" cy="692959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D9D49-4778-D24C-83CD-3B98609C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3631" y="1909721"/>
            <a:ext cx="4991629" cy="41075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RAW264.7 = macrophages</a:t>
            </a:r>
          </a:p>
          <a:p>
            <a:r>
              <a:rPr lang="en-US" sz="2400" dirty="0"/>
              <a:t>SCC7 = cancer cells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Nanoparticles are stained red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nuclei are stained blue</a:t>
            </a:r>
          </a:p>
          <a:p>
            <a:r>
              <a:rPr lang="en-US" sz="2400" dirty="0"/>
              <a:t>PSNP, TDNP, HANP, DSNP, GCNP are all different types of nanoparticles</a:t>
            </a:r>
          </a:p>
          <a:p>
            <a:r>
              <a:rPr lang="en-US" sz="2400" b="1" dirty="0"/>
              <a:t>Looking at the figure, which do you think would be the best nanoparticle to deliver a drug </a:t>
            </a:r>
            <a:r>
              <a:rPr lang="en-US" sz="2400" b="1" u="sng" dirty="0"/>
              <a:t>specifically to cancer cells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5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CC948-1C36-1148-BE74-5C3F9A60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901283"/>
            <a:ext cx="4898135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turn an image into a number?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B73B2-729B-B848-9B78-6237AF7D1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864" y="2408844"/>
            <a:ext cx="4878978" cy="36353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Looking at the picture, we can get </a:t>
            </a:r>
            <a:r>
              <a:rPr lang="en-US" sz="2000" i="1" dirty="0"/>
              <a:t>a general sense </a:t>
            </a:r>
            <a:r>
              <a:rPr lang="en-US" sz="2000" dirty="0"/>
              <a:t>of how well each cell type absorbs the nanoparticles</a:t>
            </a:r>
          </a:p>
          <a:p>
            <a:r>
              <a:rPr lang="en-US" sz="2000" dirty="0"/>
              <a:t>But in science, we usually use statistical analysis to make comparisons…in order to do this, we need to </a:t>
            </a:r>
            <a:r>
              <a:rPr lang="en-US" sz="2000" b="1" dirty="0"/>
              <a:t>quantitate</a:t>
            </a:r>
            <a:r>
              <a:rPr lang="en-US" sz="2000" dirty="0"/>
              <a:t> the image</a:t>
            </a:r>
          </a:p>
        </p:txBody>
      </p:sp>
      <p:pic>
        <p:nvPicPr>
          <p:cNvPr id="9" name="Content Placeholder 5" descr="Image showing blue and red stained cells">
            <a:extLst>
              <a:ext uri="{FF2B5EF4-FFF2-40B4-BE49-F238E27FC236}">
                <a16:creationId xmlns:a16="http://schemas.microsoft.com/office/drawing/2014/main" id="{67A2D3C5-3863-CE42-B39F-85C74A38E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6"/>
          <a:stretch/>
        </p:blipFill>
        <p:spPr>
          <a:xfrm>
            <a:off x="6750424" y="55609"/>
            <a:ext cx="3472912" cy="69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E8D13-A6BD-364C-8E52-D202631D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Quantitative image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896CC-8A63-774A-AAB8-9E68263C1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 dirty="0"/>
              <a:t>Computer software can measure the amount of fluorescence in an area (detected by a camera) and turn that into a number</a:t>
            </a:r>
          </a:p>
          <a:p>
            <a:r>
              <a:rPr lang="en-US" sz="2400" dirty="0"/>
              <a:t>Can be used to do statistical analysis of how different two images are</a:t>
            </a:r>
          </a:p>
        </p:txBody>
      </p:sp>
    </p:spTree>
    <p:extLst>
      <p:ext uri="{BB962C8B-B14F-4D97-AF65-F5344CB8AC3E}">
        <p14:creationId xmlns:p14="http://schemas.microsoft.com/office/powerpoint/2010/main" val="15455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/>
          <a:stretch/>
        </p:blipFill>
        <p:spPr>
          <a:xfrm>
            <a:off x="838200" y="78836"/>
            <a:ext cx="7065497" cy="6798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525E7-3096-2145-9C3D-4E8E5408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34" y="418913"/>
            <a:ext cx="3469042" cy="1325563"/>
          </a:xfrm>
        </p:spPr>
        <p:txBody>
          <a:bodyPr/>
          <a:lstStyle/>
          <a:p>
            <a:r>
              <a:rPr lang="en-US" dirty="0"/>
              <a:t>Final product!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A2062-74B0-3A4E-86A3-E6E00AE372A4}"/>
              </a:ext>
            </a:extLst>
          </p:cNvPr>
          <p:cNvSpPr txBox="1"/>
          <p:nvPr/>
        </p:nvSpPr>
        <p:spPr>
          <a:xfrm>
            <a:off x="8203003" y="2340685"/>
            <a:ext cx="346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you still agree which nanoparticle would be best for delivering drugs specifically to cancer cells?</a:t>
            </a:r>
          </a:p>
        </p:txBody>
      </p:sp>
    </p:spTree>
    <p:extLst>
      <p:ext uri="{BB962C8B-B14F-4D97-AF65-F5344CB8AC3E}">
        <p14:creationId xmlns:p14="http://schemas.microsoft.com/office/powerpoint/2010/main" val="369269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6647BE-17BC-4CA2-9DA3-C1695F160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9E62A-ED90-024E-B667-AC28CF7C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50" y="891541"/>
            <a:ext cx="5866189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/>
              <a:t>Part III: Meet the Scientist!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D32065-BC60-4FA9-9D89-111C744F5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ientist pipetting a sample into a petri dish">
            <a:extLst>
              <a:ext uri="{FF2B5EF4-FFF2-40B4-BE49-F238E27FC236}">
                <a16:creationId xmlns:a16="http://schemas.microsoft.com/office/drawing/2014/main" id="{96FAEE67-1D0C-4E82-8983-919E2FE6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7" r="2" b="2"/>
          <a:stretch/>
        </p:blipFill>
        <p:spPr>
          <a:xfrm>
            <a:off x="7552815" y="891540"/>
            <a:ext cx="4639186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73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FDF265-15C5-034C-AD1A-83D0D83F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about your family and your childhood, and where did you go to school?</a:t>
            </a:r>
          </a:p>
        </p:txBody>
      </p:sp>
      <p:pic>
        <p:nvPicPr>
          <p:cNvPr id="6" name="Online Media 5" descr="Hyeyoun Chang interview">
            <a:hlinkClick r:id="" action="ppaction://media"/>
            <a:extLst>
              <a:ext uri="{FF2B5EF4-FFF2-40B4-BE49-F238E27FC236}">
                <a16:creationId xmlns:a16="http://schemas.microsoft.com/office/drawing/2014/main" id="{8C19E4F5-7AEA-7249-8FFC-CE07D44C22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BE04-2CCD-B643-9272-E580F3F0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ever feel like you didn’t belong in science?</a:t>
            </a:r>
          </a:p>
        </p:txBody>
      </p:sp>
      <p:pic>
        <p:nvPicPr>
          <p:cNvPr id="4" name="Online Media 3" descr="Hyeyoun Chang interview">
            <a:hlinkClick r:id="" action="ppaction://media"/>
            <a:extLst>
              <a:ext uri="{FF2B5EF4-FFF2-40B4-BE49-F238E27FC236}">
                <a16:creationId xmlns:a16="http://schemas.microsoft.com/office/drawing/2014/main" id="{DB83B089-1B66-354C-932B-F85C71226B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4611C-1C7F-0148-9A9A-EAC45A99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 I: Cancer and cancer treatment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3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3296-B2FD-FF46-B0E0-8C343B34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keeps you motivated?</a:t>
            </a:r>
          </a:p>
        </p:txBody>
      </p:sp>
      <p:pic>
        <p:nvPicPr>
          <p:cNvPr id="4" name="Online Media 3" descr="Hyeyoun Chang interview">
            <a:hlinkClick r:id="" action="ppaction://media"/>
            <a:extLst>
              <a:ext uri="{FF2B5EF4-FFF2-40B4-BE49-F238E27FC236}">
                <a16:creationId xmlns:a16="http://schemas.microsoft.com/office/drawing/2014/main" id="{1BC7965B-2A25-B940-AFFD-E41EB83AEE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35004-2461-B647-B0BA-9103723C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Exit question 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FABF87DB-A1FC-4CF3-A02D-F9B74B016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4" r="1419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346-1816-8342-955F-B960A740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Did you learn anything about Dr. Chang in these interview clips that surprised you or changed your perception of what it is like to be a scientist?</a:t>
            </a:r>
          </a:p>
        </p:txBody>
      </p:sp>
    </p:spTree>
    <p:extLst>
      <p:ext uri="{BB962C8B-B14F-4D97-AF65-F5344CB8AC3E}">
        <p14:creationId xmlns:p14="http://schemas.microsoft.com/office/powerpoint/2010/main" val="18206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3B28B3-1309-D240-A653-5A996752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Why is cancer so hard to treat?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E77EC0-004D-8D4B-80FE-5A6371EA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 dirty="0"/>
              <a:t>Cancer is caused when normal, healthy cells undergo genetic mutations causing them to grow and divide too quickly, eventually invading areas of the body normally reserved for other cell types</a:t>
            </a:r>
          </a:p>
          <a:p>
            <a:r>
              <a:rPr lang="en-US" sz="2400" dirty="0"/>
              <a:t>The big challenge of treating cancer: how do we kill cancer cells without killing too many healthy cells since they are so similar?</a:t>
            </a:r>
          </a:p>
        </p:txBody>
      </p:sp>
    </p:spTree>
    <p:extLst>
      <p:ext uri="{BB962C8B-B14F-4D97-AF65-F5344CB8AC3E}">
        <p14:creationId xmlns:p14="http://schemas.microsoft.com/office/powerpoint/2010/main" val="18763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8164F8-8F86-48ED-9879-7BDA6DBD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67FBA6-539E-4DDE-AD82-6CC5B76A3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1540"/>
            <a:ext cx="7553836" cy="5074920"/>
          </a:xfrm>
          <a:prstGeom prst="rect">
            <a:avLst/>
          </a:prstGeom>
          <a:ln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4B8AB-9A65-7F49-B940-2A2BC32D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284" y="1223405"/>
            <a:ext cx="5864389" cy="44073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Brainstorm: what treatments for cancer are you aware of? How do they work?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7290B-BBFB-42CB-8E1E-5A0EDE0E1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20AB8-58A2-6648-96E2-2DEAA733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CB1DC-7B4D-244B-A3A2-C7D7803E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/>
              <a:t>Physical removal of cancerous tissue from the body</a:t>
            </a:r>
          </a:p>
          <a:p>
            <a:r>
              <a:rPr lang="en-US" sz="2400"/>
              <a:t>Drawbacks:</a:t>
            </a:r>
          </a:p>
          <a:p>
            <a:pPr lvl="1"/>
            <a:r>
              <a:rPr lang="en-US" dirty="0"/>
              <a:t>Can be difficult to make sure all cancer has been removed</a:t>
            </a:r>
          </a:p>
          <a:p>
            <a:pPr lvl="1"/>
            <a:r>
              <a:rPr lang="en-US" dirty="0"/>
              <a:t>Sometimes difficult to remove cancerous cells without also damaging healthy cells</a:t>
            </a:r>
          </a:p>
        </p:txBody>
      </p:sp>
    </p:spTree>
    <p:extLst>
      <p:ext uri="{BB962C8B-B14F-4D97-AF65-F5344CB8AC3E}">
        <p14:creationId xmlns:p14="http://schemas.microsoft.com/office/powerpoint/2010/main" val="6985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8DD00-0500-2745-BA4E-26ACF6EC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C5F14-D85A-E941-81B2-008039D6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 dirty="0"/>
              <a:t>Similar to surgery, used to destroy cancerous cells</a:t>
            </a:r>
          </a:p>
          <a:p>
            <a:r>
              <a:rPr lang="en-US" sz="2400" dirty="0"/>
              <a:t>Drawbacks: also kills healthy cells, so not good for tumors that are deep in the body</a:t>
            </a:r>
          </a:p>
        </p:txBody>
      </p:sp>
    </p:spTree>
    <p:extLst>
      <p:ext uri="{BB962C8B-B14F-4D97-AF65-F5344CB8AC3E}">
        <p14:creationId xmlns:p14="http://schemas.microsoft.com/office/powerpoint/2010/main" val="31773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93628A-4A26-42A6-859F-D1C95150A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A7D96-3C6C-184B-96CA-E72B68CF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5715000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Traditional chemotherapy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1D707-5E7F-4B7C-910D-94A83595D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4B2A-A2CD-3E41-8840-326108D37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864" y="2399100"/>
            <a:ext cx="5715000" cy="356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Kills cells that are in the process of dividing</a:t>
            </a:r>
          </a:p>
          <a:p>
            <a:r>
              <a:rPr lang="en-US" sz="2000"/>
              <a:t>Cancer cells tend to grow and divide more quickly than other cell types so they are disproportionately killed</a:t>
            </a:r>
          </a:p>
          <a:p>
            <a:r>
              <a:rPr lang="en-US" sz="2000"/>
              <a:t>Drawbacks:</a:t>
            </a:r>
          </a:p>
          <a:p>
            <a:pPr lvl="1"/>
            <a:r>
              <a:rPr lang="en-US" sz="2000"/>
              <a:t>Also kills healthy dividing cells, so can cause severe side effects affecting the immune system, digestive system, hair, and skin, all of which make new cells frequently</a:t>
            </a:r>
          </a:p>
          <a:p>
            <a:pPr lvl="1"/>
            <a:r>
              <a:rPr lang="en-US" sz="2000"/>
              <a:t>Doesn’t completely kill all cancers, especially those that grow more slowly</a:t>
            </a:r>
          </a:p>
        </p:txBody>
      </p:sp>
      <p:pic>
        <p:nvPicPr>
          <p:cNvPr id="6" name="Content Placeholder 5" descr="A picture containing text, bottle, empty&#10;&#10;Description automatically generated">
            <a:extLst>
              <a:ext uri="{FF2B5EF4-FFF2-40B4-BE49-F238E27FC236}">
                <a16:creationId xmlns:a16="http://schemas.microsoft.com/office/drawing/2014/main" id="{67A616B2-5582-934C-8C20-09B65DED40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388" r="41513" b="1"/>
          <a:stretch/>
        </p:blipFill>
        <p:spPr>
          <a:xfrm>
            <a:off x="7553810" y="891540"/>
            <a:ext cx="3600607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1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65BEE-6961-1C4D-BA13-F3D79751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Novel idea: using nanoparticles to deliver cancer drugs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C36D-372D-A34A-816A-E63001463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Nanoparticles: pieces of matter that are between 1-300 nanometers (i.e. very, very small)</a:t>
            </a:r>
          </a:p>
          <a:p>
            <a:r>
              <a:rPr lang="en-US" sz="2400" dirty="0"/>
              <a:t>Nanoparticles in the extracellular fluid can be taken up by cells</a:t>
            </a:r>
          </a:p>
          <a:p>
            <a:r>
              <a:rPr lang="en-US" sz="2400" dirty="0"/>
              <a:t>One property of cancer cells: because they have high energy needs, they tend to take up a lot of materials from the extracellular fluid</a:t>
            </a:r>
          </a:p>
          <a:p>
            <a:r>
              <a:rPr lang="en-US" sz="2400" dirty="0"/>
              <a:t>Experimental idea: try to find a type of nanoparticle that is taken up very easily by cancer cells, </a:t>
            </a:r>
            <a:r>
              <a:rPr lang="en-US" sz="2400" u="sng" dirty="0"/>
              <a:t>but not much by other cells</a:t>
            </a:r>
            <a:r>
              <a:rPr lang="en-US" sz="2400" dirty="0"/>
              <a:t>; then attach a toxic drug to those nanoparticles</a:t>
            </a:r>
          </a:p>
        </p:txBody>
      </p:sp>
    </p:spTree>
    <p:extLst>
      <p:ext uri="{BB962C8B-B14F-4D97-AF65-F5344CB8AC3E}">
        <p14:creationId xmlns:p14="http://schemas.microsoft.com/office/powerpoint/2010/main" val="31266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333BB-9070-D042-95B0-61AE3923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sz="3700"/>
              <a:t>Different nanoparticles have different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D7BA-C78C-F143-A97E-8A6C0DD08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 dirty="0"/>
              <a:t>Some are rigid, some are flexible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Some are smooth and some are bumpy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Some are bigger and some are smaller </a:t>
            </a:r>
          </a:p>
          <a:p>
            <a:r>
              <a:rPr lang="en-US" sz="2400" dirty="0"/>
              <a:t>Some are sticky and some are slippery </a:t>
            </a:r>
          </a:p>
          <a:p>
            <a:r>
              <a:rPr lang="en-US" sz="2400" dirty="0"/>
              <a:t>Some attract water molecules and become surrounded by water, making it difficult for immune cells to detect the nanoparticles</a:t>
            </a:r>
          </a:p>
          <a:p>
            <a:pPr marL="0" indent="0">
              <a:buNone/>
            </a:pPr>
            <a:r>
              <a:rPr lang="en-US" sz="2400" dirty="0"/>
              <a:t>All of these differences contribute to how nanoparticles enter cells</a:t>
            </a:r>
          </a:p>
        </p:txBody>
      </p:sp>
    </p:spTree>
    <p:extLst>
      <p:ext uri="{BB962C8B-B14F-4D97-AF65-F5344CB8AC3E}">
        <p14:creationId xmlns:p14="http://schemas.microsoft.com/office/powerpoint/2010/main" val="32100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7428</TotalTime>
  <Words>879</Words>
  <Application>Microsoft Macintosh PowerPoint</Application>
  <PresentationFormat>Widescreen</PresentationFormat>
  <Paragraphs>76</Paragraphs>
  <Slides>21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Using nanoparticles to deliver cancer drugs</vt:lpstr>
      <vt:lpstr>Part I: Cancer and cancer treatment</vt:lpstr>
      <vt:lpstr>Why is cancer so hard to treat?</vt:lpstr>
      <vt:lpstr>Brainstorm: what treatments for cancer are you aware of? How do they work?</vt:lpstr>
      <vt:lpstr>Surgery</vt:lpstr>
      <vt:lpstr>Radiation</vt:lpstr>
      <vt:lpstr>Traditional chemotherapy</vt:lpstr>
      <vt:lpstr>Novel idea: using nanoparticles to deliver cancer drugs</vt:lpstr>
      <vt:lpstr>Different nanoparticles have different properties</vt:lpstr>
      <vt:lpstr>Part II: The Experiment</vt:lpstr>
      <vt:lpstr>Experimental Design </vt:lpstr>
      <vt:lpstr>Experimental design</vt:lpstr>
      <vt:lpstr>Experimental findings</vt:lpstr>
      <vt:lpstr>How to turn an image into a number?</vt:lpstr>
      <vt:lpstr>Quantitative image analysis</vt:lpstr>
      <vt:lpstr>Final product!</vt:lpstr>
      <vt:lpstr>Part III: Meet the Scientist!</vt:lpstr>
      <vt:lpstr>Tell us about your family and your childhood, and where did you go to school?</vt:lpstr>
      <vt:lpstr>Did you ever feel like you didn’t belong in science?</vt:lpstr>
      <vt:lpstr>What keeps you motivated?</vt:lpstr>
      <vt:lpstr>Exit question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nanoparticles to deliver cancer drugs</dc:title>
  <dc:creator>Wade, Jennifer</dc:creator>
  <cp:lastModifiedBy>Wade, Jennifer</cp:lastModifiedBy>
  <cp:revision>31</cp:revision>
  <dcterms:created xsi:type="dcterms:W3CDTF">2021-05-18T16:38:39Z</dcterms:created>
  <dcterms:modified xsi:type="dcterms:W3CDTF">2021-07-06T17:37:33Z</dcterms:modified>
</cp:coreProperties>
</file>