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93" r:id="rId2"/>
    <p:sldId id="294" r:id="rId3"/>
    <p:sldId id="259" r:id="rId4"/>
    <p:sldId id="260" r:id="rId5"/>
    <p:sldId id="276" r:id="rId6"/>
    <p:sldId id="263" r:id="rId7"/>
    <p:sldId id="284" r:id="rId8"/>
    <p:sldId id="262" r:id="rId9"/>
    <p:sldId id="285" r:id="rId10"/>
    <p:sldId id="264" r:id="rId11"/>
    <p:sldId id="256" r:id="rId12"/>
    <p:sldId id="265" r:id="rId13"/>
    <p:sldId id="267" r:id="rId14"/>
    <p:sldId id="268" r:id="rId15"/>
    <p:sldId id="286" r:id="rId16"/>
    <p:sldId id="287" r:id="rId17"/>
    <p:sldId id="266" r:id="rId18"/>
    <p:sldId id="288" r:id="rId19"/>
    <p:sldId id="257" r:id="rId20"/>
    <p:sldId id="289" r:id="rId21"/>
    <p:sldId id="270" r:id="rId22"/>
    <p:sldId id="273" r:id="rId23"/>
    <p:sldId id="290" r:id="rId24"/>
    <p:sldId id="275" r:id="rId25"/>
    <p:sldId id="291" r:id="rId26"/>
    <p:sldId id="277" r:id="rId27"/>
    <p:sldId id="292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0" autoAdjust="0"/>
    <p:restoredTop sz="82461" autoAdjust="0"/>
  </p:normalViewPr>
  <p:slideViewPr>
    <p:cSldViewPr snapToGrid="0">
      <p:cViewPr varScale="1">
        <p:scale>
          <a:sx n="52" d="100"/>
          <a:sy n="52" d="100"/>
        </p:scale>
        <p:origin x="19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412413-F96A-4D71-A916-DAFCC665CF69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6560C2-C7BC-4E14-99B5-2B3E2914A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477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5649D-6859-4F2B-810F-77D4E1163A78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B5B747-7948-4005-BC66-51237E2B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93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8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Campbell </a:t>
            </a:r>
            <a:r>
              <a:rPr lang="en-US" dirty="0" err="1"/>
              <a:t>Staton</a:t>
            </a:r>
            <a:r>
              <a:rPr lang="en-US" dirty="0"/>
              <a:t> et</a:t>
            </a:r>
            <a:r>
              <a:rPr lang="en-US" baseline="0" dirty="0"/>
              <a:t> al 2018:  </a:t>
            </a:r>
            <a:r>
              <a:rPr lang="en-US" dirty="0"/>
              <a:t>. However, experimental validation is needed to explicitly test whether lower </a:t>
            </a:r>
            <a:r>
              <a:rPr lang="en-US" dirty="0" err="1"/>
              <a:t>CTmin</a:t>
            </a:r>
            <a:r>
              <a:rPr lang="en-US" dirty="0"/>
              <a:t> provides fitness benefits in colder environments.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A is correct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3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a is correct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b is correct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 is 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acclimation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= 86deg</a:t>
            </a:r>
            <a:r>
              <a:rPr lang="en-US" baseline="0" dirty="0"/>
              <a:t> F</a:t>
            </a:r>
          </a:p>
          <a:p>
            <a:r>
              <a:rPr lang="en-US" baseline="0" dirty="0"/>
              <a:t>20 = 68 </a:t>
            </a:r>
            <a:r>
              <a:rPr lang="en-US" baseline="0" dirty="0" err="1"/>
              <a:t>deg</a:t>
            </a:r>
            <a:r>
              <a:rPr lang="en-US" baseline="0" dirty="0"/>
              <a:t> F</a:t>
            </a:r>
          </a:p>
          <a:p>
            <a:r>
              <a:rPr lang="en-US" baseline="0" dirty="0"/>
              <a:t>10 =50 </a:t>
            </a:r>
            <a:r>
              <a:rPr lang="en-US" baseline="0" dirty="0" err="1"/>
              <a:t>deg</a:t>
            </a:r>
            <a:r>
              <a:rPr lang="en-US" baseline="0" dirty="0"/>
              <a:t> F</a:t>
            </a:r>
          </a:p>
          <a:p>
            <a:r>
              <a:rPr lang="en-US" baseline="0" dirty="0"/>
              <a:t>6 = 42.8 </a:t>
            </a:r>
            <a:r>
              <a:rPr lang="en-US" baseline="0" dirty="0" err="1"/>
              <a:t>deg</a:t>
            </a:r>
            <a:r>
              <a:rPr lang="en-US" baseline="0" dirty="0"/>
              <a:t> 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24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</p:spTree>
    <p:extLst>
      <p:ext uri="{BB962C8B-B14F-4D97-AF65-F5344CB8AC3E}">
        <p14:creationId xmlns:p14="http://schemas.microsoft.com/office/powerpoint/2010/main" val="355169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is a.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Scientist Spotlight - Dr. Shane Campbell-Staton &amp; lizard cold tolerance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5B747-7948-4005-BC66-51237E2B21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631" y="6356349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92"/>
            <a:ext cx="9144000" cy="578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631" y="930391"/>
            <a:ext cx="4256359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631" y="1754303"/>
            <a:ext cx="4256359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8" y="930391"/>
            <a:ext cx="4294660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8" y="1754303"/>
            <a:ext cx="429466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0631" y="6356348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0633" y="6356348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631" y="930476"/>
            <a:ext cx="86819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63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5218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A920-4D11-4CD2-B270-34182CAB6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2.5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62229968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1564C-FCE1-4797-9AF3-729E601C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instructor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47FE2B-CA72-4BCC-8EA1-15D615CD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in slides provides introduction to lizard cold tolerance studies of Shane Campbell-</a:t>
            </a:r>
            <a:r>
              <a:rPr lang="en-US" dirty="0" err="1"/>
              <a:t>Staton</a:t>
            </a:r>
            <a:r>
              <a:rPr lang="en-US" dirty="0"/>
              <a:t>.</a:t>
            </a:r>
          </a:p>
          <a:p>
            <a:r>
              <a:rPr lang="en-US" dirty="0"/>
              <a:t>Quiz/clicker questions are interspersed throughout. Could hide quiz slides and replace with online quiz or clicker questions. Modify student instructions as appropriate.</a:t>
            </a:r>
          </a:p>
          <a:p>
            <a:r>
              <a:rPr lang="en-US" dirty="0"/>
              <a:t>Before showing to class hide last slide with quiz answers.</a:t>
            </a:r>
          </a:p>
          <a:p>
            <a:r>
              <a:rPr lang="en-US" dirty="0"/>
              <a:t>Some questions are for class participation; won’t refer to quiz question #s.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5E57E5-8C5C-44A9-A9C6-710C4EB8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1372E2-62B2-4695-83D4-36C3B5A2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3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tolerance in anoles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0632" y="930476"/>
            <a:ext cx="3183288" cy="28618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What might you infer about these anoles based on the pattern shown here?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301" y="811154"/>
            <a:ext cx="5242560" cy="57998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5301" y="6426327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6021" y="758708"/>
            <a:ext cx="481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Average </a:t>
            </a:r>
            <a:r>
              <a:rPr lang="en-US" b="1" dirty="0" err="1">
                <a:solidFill>
                  <a:srgbClr val="0000FF"/>
                </a:solidFill>
                <a:latin typeface="Candara" panose="020E0502030303020204" pitchFamily="34" charset="0"/>
              </a:rPr>
              <a:t>CT</a:t>
            </a:r>
            <a:r>
              <a:rPr lang="en-US" b="1" baseline="-25000" dirty="0" err="1">
                <a:solidFill>
                  <a:srgbClr val="0000FF"/>
                </a:solidFill>
                <a:latin typeface="Candara" panose="020E0502030303020204" pitchFamily="34" charset="0"/>
              </a:rPr>
              <a:t>min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 values for anoles collected from different locations in SE 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990"/>
            <a:ext cx="9144000" cy="684029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/>
              <a:t>How might green anoles come to show a correlation between their cold tolerance and environmental conditions?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885" y="1787124"/>
            <a:ext cx="8698230" cy="4351338"/>
          </a:xfrm>
        </p:spPr>
        <p:txBody>
          <a:bodyPr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990"/>
            <a:ext cx="9144000" cy="684029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/>
              <a:t>How might green anoles come to show a correlation between their cold tolerance and environmental conditions?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885" y="1787124"/>
            <a:ext cx="4560871" cy="4351338"/>
          </a:xfrm>
        </p:spPr>
        <p:txBody>
          <a:bodyPr/>
          <a:lstStyle/>
          <a:p>
            <a:r>
              <a:rPr lang="en-US" dirty="0"/>
              <a:t>Phenotypic plasticity</a:t>
            </a:r>
          </a:p>
          <a:p>
            <a:pPr lvl="1"/>
            <a:r>
              <a:rPr lang="en-US" dirty="0"/>
              <a:t>adjust to temperatures experienced in post-hatching environment </a:t>
            </a:r>
          </a:p>
          <a:p>
            <a:r>
              <a:rPr lang="en-US" dirty="0"/>
              <a:t>Local adaptation</a:t>
            </a:r>
          </a:p>
          <a:p>
            <a:pPr lvl="1"/>
            <a:r>
              <a:rPr lang="en-US" dirty="0"/>
              <a:t>genetic differences (have different alleles related to cold tolerance)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56" y="1634260"/>
            <a:ext cx="4209590" cy="4657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3756" y="6259523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(2016)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garden experiment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760" y="4695353"/>
            <a:ext cx="8560791" cy="18622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Compare critical thermal minimum of wild-caught (developed in different environments) vs. lab-born (all raised in same environment, but had parents from different environments)</a:t>
            </a:r>
          </a:p>
        </p:txBody>
      </p:sp>
      <p:pic>
        <p:nvPicPr>
          <p:cNvPr id="9" name="Picture 2" descr="Anole Lizard Hilo Hawaii 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1527242"/>
            <a:ext cx="1669983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nole Lizard Hilo Hawaii 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08" y="1527242"/>
            <a:ext cx="1669983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nole Lizard Hilo Hawaii 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04" y="1527242"/>
            <a:ext cx="1669983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129" y="115791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Wild-caught: LA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8380" y="115791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Wild-caught: NC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3987" y="1164657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Wild-caught: TN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966135" y="2624963"/>
            <a:ext cx="218974" cy="38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616" y="3086515"/>
            <a:ext cx="194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lay eggs – rear offspring in lab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7621123" y="2592333"/>
            <a:ext cx="218974" cy="38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9604" y="3053885"/>
            <a:ext cx="194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lay eggs – rear offspring in lab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98527" y="2592333"/>
            <a:ext cx="218974" cy="38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7008" y="3053885"/>
            <a:ext cx="194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lay eggs – rear offspring in lab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297" y="3864277"/>
            <a:ext cx="194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Lab-born: LA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7105" y="3866856"/>
            <a:ext cx="194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Lab-born: NC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9188" y="3864277"/>
            <a:ext cx="194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Lab-born: TN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57739" y="484160"/>
            <a:ext cx="8171848" cy="8272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24595" y="684716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Colder winter temperatures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9396" y="679812"/>
            <a:ext cx="310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Warmer winter temperatures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6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garden experiment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695353"/>
            <a:ext cx="9144000" cy="18622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If phenotypic plasticity explains variation, how should </a:t>
            </a:r>
            <a:r>
              <a:rPr lang="en-US" dirty="0" err="1">
                <a:solidFill>
                  <a:srgbClr val="0000FF"/>
                </a:solidFill>
              </a:rPr>
              <a:t>CT</a:t>
            </a:r>
            <a:r>
              <a:rPr lang="en-US" baseline="-25000" dirty="0" err="1">
                <a:solidFill>
                  <a:srgbClr val="0000FF"/>
                </a:solidFill>
              </a:rPr>
              <a:t>min</a:t>
            </a:r>
            <a:r>
              <a:rPr lang="en-US" dirty="0">
                <a:solidFill>
                  <a:srgbClr val="0000FF"/>
                </a:solidFill>
              </a:rPr>
              <a:t> of lab-born anoles compare to wild-caught parents? What if genetic differences are instead the cause of variation? Go to quiz - #3 &amp;4</a:t>
            </a:r>
          </a:p>
        </p:txBody>
      </p:sp>
      <p:pic>
        <p:nvPicPr>
          <p:cNvPr id="9" name="Picture 2" descr="Anole Lizard Hilo Hawaii 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1527242"/>
            <a:ext cx="1669983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nole Lizard Hilo Hawaii 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08" y="1527242"/>
            <a:ext cx="1669983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nole Lizard Hilo Hawaii 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04" y="1527242"/>
            <a:ext cx="1669983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129" y="115791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Wild-caught: LA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8380" y="115791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Wild-caught: NC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3987" y="1164657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Wild-caught: TN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966135" y="2624963"/>
            <a:ext cx="218974" cy="38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616" y="3086515"/>
            <a:ext cx="194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lay eggs – rear offspring in lab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7621123" y="2592333"/>
            <a:ext cx="218974" cy="38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9604" y="3053885"/>
            <a:ext cx="194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lay eggs – rear offspring in lab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98527" y="2592333"/>
            <a:ext cx="218974" cy="389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7008" y="3053885"/>
            <a:ext cx="194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ndara" panose="020E0502030303020204" pitchFamily="34" charset="0"/>
              </a:rPr>
              <a:t>lay eggs – rear offspring in lab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297" y="3864277"/>
            <a:ext cx="194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Lab-born: LA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7105" y="3866856"/>
            <a:ext cx="194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Lab-born: NC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9188" y="3864277"/>
            <a:ext cx="194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Lab-born: TN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57739" y="484160"/>
            <a:ext cx="8171848" cy="8272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4595" y="684716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Colder winter temperatures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9396" y="679812"/>
            <a:ext cx="310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Warmer winter temperatures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A942E0-2953-444B-94E2-10DD4D01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DAE23E-AFF9-4363-BF10-02BC434D6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phenotypic plasticity explains variation in critical thermal minimum (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) temperatures of anole lizards from different locations, how should the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baseline="-25000" dirty="0"/>
              <a:t> </a:t>
            </a:r>
            <a:r>
              <a:rPr lang="en-US" dirty="0"/>
              <a:t>of wild-caught and lab-born anoles compare?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 of lab-born anoles would be different than their wild-caught parents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 of lab-born anoles would be the same as their wild-caught parents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712E4A-442A-41C2-9D61-1220B8B0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8C2D0F-945F-4AAB-ADC7-F3E370A8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9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DD1E7-D6B3-4D0F-9563-65468441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7FC6F4-169F-4173-9E73-C80FD26B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genetic differences among lizards from different sites explain variation in critical thermal minimum (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) temperatures of anole lizards from different locations, how should the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 of wild-caught and lab-born anoles compare?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 of lab-born anoles would be different than their wild-caught parents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baseline="-25000" dirty="0"/>
              <a:t> </a:t>
            </a:r>
            <a:r>
              <a:rPr lang="en-US" dirty="0"/>
              <a:t>of lab-born anoles would be the same as their wild-caught parents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3D69F6-F377-45DF-A6FE-3EEC0E55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006A58-65CA-402E-94D9-EB1149F8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common garden experiment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90661" y="930476"/>
            <a:ext cx="30319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Does phenotypic plasticity or genetic differences explain variation in </a:t>
            </a:r>
            <a:r>
              <a:rPr lang="en-US" dirty="0" err="1">
                <a:solidFill>
                  <a:srgbClr val="0000FF"/>
                </a:solidFill>
              </a:rPr>
              <a:t>CT</a:t>
            </a:r>
            <a:r>
              <a:rPr lang="en-US" baseline="-25000" dirty="0" err="1">
                <a:solidFill>
                  <a:srgbClr val="0000FF"/>
                </a:solidFill>
              </a:rPr>
              <a:t>min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across different sites?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Go to quiz - #5</a:t>
            </a:r>
          </a:p>
        </p:txBody>
      </p:sp>
      <p:pic>
        <p:nvPicPr>
          <p:cNvPr id="7" name="Picture 6" descr="Graph showing critical thermal minimum temperatures measured from lab-born anoles vs. wild-caught parents caught from 3 different locations: Louisiana, North Carolina, and Tenness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9" y="856366"/>
            <a:ext cx="5486400" cy="5806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0659" y="4905735"/>
            <a:ext cx="3434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b="1" dirty="0"/>
              <a:t>Statistical analysis:</a:t>
            </a:r>
          </a:p>
          <a:p>
            <a:pPr marL="233363" indent="-233363"/>
            <a:r>
              <a:rPr lang="en-US" b="1" dirty="0"/>
              <a:t>Effect of generation (wild-caught vs. lab-born): p = 0.73</a:t>
            </a:r>
          </a:p>
          <a:p>
            <a:pPr marL="233363" indent="-233363"/>
            <a:r>
              <a:rPr lang="en-US" b="1" dirty="0"/>
              <a:t>Effect of population origin:            p &lt; 0.001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257" y="6044509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Campbell-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(2016)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E7F06B-5F8E-4EF6-B219-502A5FC0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8AE6B9-10CA-45CE-A5C6-E6ECBDED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1" y="930476"/>
            <a:ext cx="433136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Does phenotypic plasticity or genetic differences explain differences in critical thermal minimum temperatures of anoles from different locations based on the common garden experiment results below?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Genetic differences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Phenotypic plasticity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59DDA6-2DBD-4CCA-A38D-053D8860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6542B9-A86F-4901-9DDB-D1CE3131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 descr="Graph showing critical thermal minimum temperatures measured from lab-born anoles vs. wild-caught parents caught from 3 different locations: Louisiana, North Carolina, and Tennessee">
            <a:extLst>
              <a:ext uri="{FF2B5EF4-FFF2-40B4-BE49-F238E27FC236}">
                <a16:creationId xmlns:a16="http://schemas.microsoft.com/office/drawing/2014/main" id="{4F69BAB9-0D79-4114-A9F5-BD6E9739E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05" y="930476"/>
            <a:ext cx="4589195" cy="4857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38B957-2816-4CA7-B85A-79154DB22EA3}"/>
              </a:ext>
            </a:extLst>
          </p:cNvPr>
          <p:cNvSpPr txBox="1"/>
          <p:nvPr/>
        </p:nvSpPr>
        <p:spPr>
          <a:xfrm>
            <a:off x="4644532" y="5780776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(2016)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264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tolerance and latitude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0632" y="930476"/>
            <a:ext cx="29549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What pattern do you see in the solid circles only – is it what you would expect?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Go to quiz - #6</a:t>
            </a:r>
          </a:p>
        </p:txBody>
      </p:sp>
      <p:pic>
        <p:nvPicPr>
          <p:cNvPr id="2" name="Picture 1" descr="Critical thermal minimum temperature measured in anoles collected from different latitudes, when tested at an acclimation of 30 degC (solid circles) or 20 degC (open circles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64" y="930476"/>
            <a:ext cx="5475953" cy="4983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2345" y="5927524"/>
            <a:ext cx="4817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Campbell‐</a:t>
            </a:r>
            <a:r>
              <a:rPr lang="en-US" b="1" dirty="0" err="1"/>
              <a:t>Staton</a:t>
            </a:r>
            <a:r>
              <a:rPr lang="en-US" b="1" dirty="0"/>
              <a:t>, S. C., Bare, A., </a:t>
            </a:r>
            <a:r>
              <a:rPr lang="en-US" b="1" dirty="0" err="1"/>
              <a:t>Losos</a:t>
            </a:r>
            <a:r>
              <a:rPr lang="en-US" b="1" dirty="0"/>
              <a:t>, J. B., Edwards, S. V., &amp; </a:t>
            </a:r>
            <a:r>
              <a:rPr lang="en-US" b="1" dirty="0" err="1"/>
              <a:t>Cheviron</a:t>
            </a:r>
            <a:r>
              <a:rPr lang="en-US" b="1" dirty="0"/>
              <a:t>, Z. A. (2018). </a:t>
            </a:r>
            <a:r>
              <a:rPr lang="en-US" b="1" i="1" dirty="0"/>
              <a:t>Molecular Ecology</a:t>
            </a:r>
            <a:r>
              <a:rPr lang="en-US" b="1" dirty="0"/>
              <a:t>, </a:t>
            </a:r>
            <a:r>
              <a:rPr lang="en-US" b="1" i="1" dirty="0"/>
              <a:t>27</a:t>
            </a:r>
            <a:r>
              <a:rPr lang="en-US" b="1" dirty="0"/>
              <a:t>(9), 2243-2255.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8161" y="1266422"/>
            <a:ext cx="409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Measured </a:t>
            </a:r>
            <a:r>
              <a:rPr lang="en-US" b="1" dirty="0" err="1">
                <a:solidFill>
                  <a:srgbClr val="0000FF"/>
                </a:solidFill>
                <a:latin typeface="Candara" panose="020E0502030303020204" pitchFamily="34" charset="0"/>
              </a:rPr>
              <a:t>CT</a:t>
            </a:r>
            <a:r>
              <a:rPr lang="en-US" b="1" baseline="-25000" dirty="0" err="1">
                <a:solidFill>
                  <a:srgbClr val="0000FF"/>
                </a:solidFill>
                <a:latin typeface="Candara" panose="020E0502030303020204" pitchFamily="34" charset="0"/>
              </a:rPr>
              <a:t>min</a:t>
            </a:r>
            <a:r>
              <a:rPr lang="en-US" b="1" baseline="-25000" dirty="0"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of lizards captured from different latitudes (in Texas)</a:t>
            </a:r>
          </a:p>
        </p:txBody>
      </p:sp>
    </p:spTree>
    <p:extLst>
      <p:ext uri="{BB962C8B-B14F-4D97-AF65-F5344CB8AC3E}">
        <p14:creationId xmlns:p14="http://schemas.microsoft.com/office/powerpoint/2010/main" val="24885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9FA71B7-E217-4BB1-B13E-ECF3482E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instructions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53D663-F541-4873-BE61-0804435B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discussing data I will present in </a:t>
            </a:r>
            <a:r>
              <a:rPr lang="en-US" dirty="0" err="1"/>
              <a:t>Powerpoint</a:t>
            </a:r>
            <a:r>
              <a:rPr lang="en-US" dirty="0"/>
              <a:t>.</a:t>
            </a:r>
          </a:p>
          <a:p>
            <a:r>
              <a:rPr lang="en-US" dirty="0"/>
              <a:t>Periodically you will visit the posted online quiz link. Don’t work ahead as you won’t have all the info you need.</a:t>
            </a:r>
          </a:p>
          <a:p>
            <a:r>
              <a:rPr lang="en-US" dirty="0"/>
              <a:t>I will be asking for some class participation too.</a:t>
            </a:r>
          </a:p>
          <a:p>
            <a:r>
              <a:rPr lang="en-US" dirty="0"/>
              <a:t>Quiz will ultimately be graded for completeness (by hand I will change grades later). You will be able to view correct answers later. Submitting quiz counts as your assignment.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8A1E60-70D3-498F-920E-5F28F421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0A587B-7CF5-412A-A0C6-19B05F82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D95A5A-201D-403F-863A-18A05E12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53E8D4-AA02-4553-9F14-6133C77AB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930476"/>
            <a:ext cx="30861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the relationship you see in this graph for just the solid-colored circles. Is it what you would expect?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EB8981-366B-4028-BAAA-DB228C78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D8F7C1-9AA0-406C-9EAE-39A82616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 descr="Critical thermal minimum temperature measured in anoles collected from different latitudes, when tested at an acclimation of 30 degC (solid circles) or 20 degC (open circles).">
            <a:extLst>
              <a:ext uri="{FF2B5EF4-FFF2-40B4-BE49-F238E27FC236}">
                <a16:creationId xmlns:a16="http://schemas.microsoft.com/office/drawing/2014/main" id="{0F2F7F3B-F14F-44FD-ADA1-A74725C8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64" y="930476"/>
            <a:ext cx="5475953" cy="49831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BEE5A5-4D0C-4CCC-A3B4-E94580A8EC3C}"/>
              </a:ext>
            </a:extLst>
          </p:cNvPr>
          <p:cNvSpPr txBox="1"/>
          <p:nvPr/>
        </p:nvSpPr>
        <p:spPr>
          <a:xfrm>
            <a:off x="5048161" y="1266422"/>
            <a:ext cx="409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Measured </a:t>
            </a:r>
            <a:r>
              <a:rPr lang="en-US" b="1" dirty="0" err="1">
                <a:solidFill>
                  <a:srgbClr val="0000FF"/>
                </a:solidFill>
                <a:latin typeface="Candara" panose="020E0502030303020204" pitchFamily="34" charset="0"/>
              </a:rPr>
              <a:t>CT</a:t>
            </a:r>
            <a:r>
              <a:rPr lang="en-US" b="1" baseline="-25000" dirty="0" err="1">
                <a:solidFill>
                  <a:srgbClr val="0000FF"/>
                </a:solidFill>
                <a:latin typeface="Candara" panose="020E0502030303020204" pitchFamily="34" charset="0"/>
              </a:rPr>
              <a:t>min</a:t>
            </a:r>
            <a:r>
              <a:rPr lang="en-US" b="1" baseline="-25000" dirty="0"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of lizards captured from different latitudes (in Texas)</a:t>
            </a:r>
          </a:p>
        </p:txBody>
      </p:sp>
    </p:spTree>
    <p:extLst>
      <p:ext uri="{BB962C8B-B14F-4D97-AF65-F5344CB8AC3E}">
        <p14:creationId xmlns:p14="http://schemas.microsoft.com/office/powerpoint/2010/main" val="110489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tolerance and latitude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0632" y="930476"/>
            <a:ext cx="29549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Which population has the greatest cold tolerance?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" name="Picture 1" descr="Critical thermal minimum temperature measured in anoles collected from different latitudes, when tested at an acclimation of 30 degC (solid circles) or 20 degC (open circles)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64" y="930476"/>
            <a:ext cx="5475953" cy="4983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4638" y="5965106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2829"/>
            <a:ext cx="3786288" cy="357335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tolerance and latitude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333" y="3915934"/>
            <a:ext cx="327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Solid circles:  </a:t>
            </a:r>
            <a:r>
              <a:rPr lang="en-US" sz="2000" dirty="0" err="1"/>
              <a:t>CT</a:t>
            </a:r>
            <a:r>
              <a:rPr lang="en-US" sz="2000" baseline="-25000" dirty="0" err="1"/>
              <a:t>min</a:t>
            </a:r>
            <a:r>
              <a:rPr lang="en-US" sz="2000" dirty="0"/>
              <a:t> measured for anoles maintained at </a:t>
            </a:r>
            <a:r>
              <a:rPr lang="en-US" sz="2000" dirty="0">
                <a:solidFill>
                  <a:srgbClr val="0000FF"/>
                </a:solidFill>
              </a:rPr>
              <a:t>30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000" dirty="0">
                <a:solidFill>
                  <a:srgbClr val="0000FF"/>
                </a:solidFill>
              </a:rPr>
              <a:t>C </a:t>
            </a:r>
            <a:r>
              <a:rPr lang="en-US" sz="2000" dirty="0"/>
              <a:t>for 14 days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Open circles:  </a:t>
            </a:r>
            <a:r>
              <a:rPr lang="en-US" sz="2000" dirty="0" err="1"/>
              <a:t>CT</a:t>
            </a:r>
            <a:r>
              <a:rPr lang="en-US" sz="2000" baseline="-25000" dirty="0" err="1"/>
              <a:t>min</a:t>
            </a:r>
            <a:r>
              <a:rPr lang="en-US" sz="2000" dirty="0"/>
              <a:t> measured for anoles maintained at </a:t>
            </a:r>
            <a:r>
              <a:rPr lang="en-US" sz="2000" dirty="0">
                <a:solidFill>
                  <a:srgbClr val="0000FF"/>
                </a:solidFill>
              </a:rPr>
              <a:t>20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000" dirty="0">
                <a:solidFill>
                  <a:srgbClr val="0000FF"/>
                </a:solidFill>
              </a:rPr>
              <a:t>C</a:t>
            </a:r>
            <a:r>
              <a:rPr lang="en-US" sz="2000" dirty="0"/>
              <a:t> for 14 days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 descr="Critical thermal minimum temperature measured in anoles collected from different latitudes, when tested at an acclimation of 30 degC (solid circles) or 20 degC (open circles)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64" y="930476"/>
            <a:ext cx="5475953" cy="4983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4638" y="5965106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10" y="687641"/>
            <a:ext cx="38208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Compare the solid and open circles. What  phenomenon does this graph demonstrate for these anoles?</a:t>
            </a:r>
          </a:p>
          <a:p>
            <a:r>
              <a:rPr lang="en-US" sz="28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Go to quiz - #7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227" y="335921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30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°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16227" y="449193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20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°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endParaRPr lang="en-US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09BA599-2EE1-4953-B49C-53FD0EF0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#7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82C36C-E14A-4DE6-B997-7EF04AA3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930476"/>
            <a:ext cx="41216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graph, the solid circles represent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 measured for anoles after being maintained at a lab temperature of 30°C. The open circles show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 measured for anoles after being maintained at 20°C. Compare the solid and open circles: what phenomenon does this graph demonstrate for these anoles?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35257B-110E-4203-86DF-53F0D0C7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E5B76-1C69-423B-8027-01349752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23</a:t>
            </a:fld>
            <a:endParaRPr lang="en-US"/>
          </a:p>
        </p:txBody>
      </p:sp>
      <p:pic>
        <p:nvPicPr>
          <p:cNvPr id="13" name="Picture 12" descr="Critical thermal minimum temperature measured in anoles collected from different latitudes, when tested at an acclimation of 30 degC (solid circles) or 20 degC (open circles).">
            <a:extLst>
              <a:ext uri="{FF2B5EF4-FFF2-40B4-BE49-F238E27FC236}">
                <a16:creationId xmlns:a16="http://schemas.microsoft.com/office/drawing/2014/main" id="{F05A5A35-D1DE-403E-88A7-F8771C31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311" y="677097"/>
            <a:ext cx="4781689" cy="43513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7ADDD0-F28A-4EEB-8875-C0FA482A56C9}"/>
              </a:ext>
            </a:extLst>
          </p:cNvPr>
          <p:cNvSpPr txBox="1"/>
          <p:nvPr/>
        </p:nvSpPr>
        <p:spPr>
          <a:xfrm>
            <a:off x="8509978" y="271109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30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°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5B872-CA6C-40ED-9901-139830829F2F}"/>
              </a:ext>
            </a:extLst>
          </p:cNvPr>
          <p:cNvSpPr txBox="1"/>
          <p:nvPr/>
        </p:nvSpPr>
        <p:spPr>
          <a:xfrm>
            <a:off x="8509978" y="384381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20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°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97748-7A16-455E-8121-EB5F180DC291}"/>
              </a:ext>
            </a:extLst>
          </p:cNvPr>
          <p:cNvSpPr txBox="1"/>
          <p:nvPr/>
        </p:nvSpPr>
        <p:spPr>
          <a:xfrm>
            <a:off x="4572000" y="5272962"/>
            <a:ext cx="4121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ndara" panose="020E0502030303020204" pitchFamily="34" charset="0"/>
              </a:rPr>
              <a:t>(Hint: it is one strategy that organisms can use to tolerate variation in their environments.)</a:t>
            </a:r>
          </a:p>
          <a:p>
            <a:endParaRPr lang="en-US" sz="20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51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tolerance and latitude</a:t>
            </a:r>
          </a:p>
        </p:txBody>
      </p:sp>
      <p:pic>
        <p:nvPicPr>
          <p:cNvPr id="2" name="Picture 1" descr="Critical thermal minimum temperature measured in anoles collected from different latitudes, when tested at an acclimation of 30 degC (solid circles) or 20 degC (open circles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64" y="930476"/>
            <a:ext cx="5475953" cy="4983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4638" y="5965106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10" y="687641"/>
            <a:ext cx="38208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Do different populations (at different latitudes) differ in their ability to acclimate to cold temperatures?</a:t>
            </a:r>
          </a:p>
          <a:p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Go to quiz - #8.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227" y="335921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30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°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16227" y="449193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20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°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24</a:t>
            </a:fld>
            <a:endParaRPr lang="en-US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25333" y="3915934"/>
            <a:ext cx="32734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Candara" panose="020E0502030303020204" pitchFamily="34" charset="0"/>
              </a:rPr>
              <a:t>Solid circles:  CT</a:t>
            </a:r>
            <a:r>
              <a:rPr lang="en-US" sz="2000" b="1" baseline="-25000">
                <a:latin typeface="Candara" panose="020E0502030303020204" pitchFamily="34" charset="0"/>
              </a:rPr>
              <a:t>min</a:t>
            </a:r>
            <a:r>
              <a:rPr lang="en-US" sz="2000" b="1">
                <a:latin typeface="Candara" panose="020E0502030303020204" pitchFamily="34" charset="0"/>
              </a:rPr>
              <a:t> measured for anoles maintained at </a:t>
            </a:r>
            <a:r>
              <a:rPr lang="en-US" sz="2000" b="1">
                <a:solidFill>
                  <a:srgbClr val="0000FF"/>
                </a:solidFill>
                <a:latin typeface="Candara" panose="020E0502030303020204" pitchFamily="34" charset="0"/>
              </a:rPr>
              <a:t>30</a:t>
            </a:r>
            <a:r>
              <a:rPr lang="en-US" sz="2000" b="1">
                <a:solidFill>
                  <a:srgbClr val="0000FF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>
                <a:solidFill>
                  <a:srgbClr val="0000FF"/>
                </a:solidFill>
                <a:latin typeface="Candara" panose="020E0502030303020204" pitchFamily="34" charset="0"/>
              </a:rPr>
              <a:t>C </a:t>
            </a:r>
            <a:r>
              <a:rPr lang="en-US" sz="2000" b="1">
                <a:latin typeface="Candara" panose="020E0502030303020204" pitchFamily="34" charset="0"/>
              </a:rPr>
              <a:t>for 14 days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00" b="1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Candara" panose="020E0502030303020204" pitchFamily="34" charset="0"/>
              </a:rPr>
              <a:t>Open circles:  CT</a:t>
            </a:r>
            <a:r>
              <a:rPr lang="en-US" sz="2000" b="1" baseline="-25000">
                <a:latin typeface="Candara" panose="020E0502030303020204" pitchFamily="34" charset="0"/>
              </a:rPr>
              <a:t>min</a:t>
            </a:r>
            <a:r>
              <a:rPr lang="en-US" sz="2000" b="1">
                <a:latin typeface="Candara" panose="020E0502030303020204" pitchFamily="34" charset="0"/>
              </a:rPr>
              <a:t> measured for anoles maintained at </a:t>
            </a:r>
            <a:r>
              <a:rPr lang="en-US" sz="2000" b="1">
                <a:solidFill>
                  <a:srgbClr val="0000FF"/>
                </a:solidFill>
                <a:latin typeface="Candara" panose="020E0502030303020204" pitchFamily="34" charset="0"/>
              </a:rPr>
              <a:t>20</a:t>
            </a:r>
            <a:r>
              <a:rPr lang="en-US" sz="2000" b="1">
                <a:solidFill>
                  <a:srgbClr val="0000FF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°</a:t>
            </a:r>
            <a:r>
              <a:rPr lang="en-US" sz="2000" b="1">
                <a:solidFill>
                  <a:srgbClr val="0000FF"/>
                </a:solidFill>
                <a:latin typeface="Candara" panose="020E0502030303020204" pitchFamily="34" charset="0"/>
              </a:rPr>
              <a:t>C</a:t>
            </a:r>
            <a:r>
              <a:rPr lang="en-US" sz="2000" b="1">
                <a:latin typeface="Candara" panose="020E0502030303020204" pitchFamily="34" charset="0"/>
              </a:rPr>
              <a:t> for 14 days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>
              <a:latin typeface="Candara" panose="020E05020303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93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2E3D692-C536-4B6F-9701-9D7B8917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17D899-85A1-4BBB-BD41-C15388E6D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different populations (at different latitudes) differ in their ability to acclimate to cold temperatures?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5E049A-CE56-4108-B9FA-9C96ECDC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F5EB7E-D6AB-4901-8AC1-6C18D2E0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Does variation in cold tolerance in anoles represent </a:t>
            </a:r>
            <a:r>
              <a:rPr lang="en-US" i="1" dirty="0"/>
              <a:t>local adaptation</a:t>
            </a:r>
            <a:r>
              <a:rPr lang="en-US" dirty="0"/>
              <a:t>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4457" y="1345862"/>
            <a:ext cx="8681987" cy="4857272"/>
          </a:xfrm>
        </p:spPr>
        <p:txBody>
          <a:bodyPr/>
          <a:lstStyle/>
          <a:p>
            <a:r>
              <a:rPr lang="en-US" dirty="0"/>
              <a:t>We know these populations with different cold tolerances are genetically different, but how can we be sure it is due to </a:t>
            </a:r>
            <a:r>
              <a:rPr lang="en-US" u="sng" dirty="0"/>
              <a:t>adaptation</a:t>
            </a:r>
            <a:r>
              <a:rPr lang="en-US" dirty="0"/>
              <a:t>?</a:t>
            </a:r>
          </a:p>
          <a:p>
            <a:r>
              <a:rPr lang="en-US" dirty="0"/>
              <a:t>What else would need to be measured to be certain?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26</a:t>
            </a:fld>
            <a:endParaRPr lang="en-US"/>
          </a:p>
        </p:txBody>
      </p:sp>
      <p:pic>
        <p:nvPicPr>
          <p:cNvPr id="11" name="Picture 10" descr="Critical thermal minimum temperature measured in anoles collected from different latitudes, when tested at an acclimation of 30 degC (solid circles) or 20 degC (open circles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43" y="3412311"/>
            <a:ext cx="3468075" cy="3155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3929" y="6513569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(2018)</a:t>
            </a:r>
          </a:p>
        </p:txBody>
      </p:sp>
      <p:pic>
        <p:nvPicPr>
          <p:cNvPr id="13" name="Picture 12" descr="Graph showing critical thermal minimum temperatures measured from lab-born anoles vs. wild-caught parents caught from 3 different locations: Louisiana, North Carolina, and Tenness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636" y="3412310"/>
            <a:ext cx="2981907" cy="3155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0247" y="6513569"/>
            <a:ext cx="48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Campbell-</a:t>
            </a:r>
            <a:r>
              <a:rPr lang="en-US" b="1" dirty="0" err="1"/>
              <a:t>Staton</a:t>
            </a:r>
            <a:r>
              <a:rPr lang="en-US" b="1" dirty="0"/>
              <a:t> et al. (2016)</a:t>
            </a:r>
          </a:p>
        </p:txBody>
      </p:sp>
    </p:spTree>
    <p:extLst>
      <p:ext uri="{BB962C8B-B14F-4D97-AF65-F5344CB8AC3E}">
        <p14:creationId xmlns:p14="http://schemas.microsoft.com/office/powerpoint/2010/main" val="65326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9ED3FC-3584-4EBE-B5A4-FDE0F622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only – quiz answers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47E57E-F6F8-4FE1-87CF-00857925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 – lower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Lizards from locations that reach lower minimum temperatures have lower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endParaRPr lang="en-US" baseline="-25000" dirty="0"/>
          </a:p>
          <a:p>
            <a:pPr marL="514350" indent="-514350">
              <a:buAutoNum type="arabicPeriod"/>
            </a:pPr>
            <a:r>
              <a:rPr lang="en-US" dirty="0"/>
              <a:t>a - different from wild-caught parents</a:t>
            </a:r>
          </a:p>
          <a:p>
            <a:pPr marL="514350" indent="-514350">
              <a:buAutoNum type="arabicPeriod"/>
            </a:pPr>
            <a:r>
              <a:rPr lang="en-US" dirty="0"/>
              <a:t>b – same as wild-caught parents</a:t>
            </a:r>
          </a:p>
          <a:p>
            <a:pPr marL="514350" indent="-514350">
              <a:buAutoNum type="arabicPeriod"/>
            </a:pPr>
            <a:r>
              <a:rPr lang="en-US" dirty="0"/>
              <a:t>a - genetic differences</a:t>
            </a:r>
          </a:p>
          <a:p>
            <a:pPr marL="514350" indent="-514350">
              <a:buAutoNum type="arabicPeriod"/>
            </a:pPr>
            <a:r>
              <a:rPr lang="en-US" dirty="0"/>
              <a:t>Lizards from higher latitudes have lower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; this makes sense because they would experience lower winter temperatures</a:t>
            </a:r>
          </a:p>
          <a:p>
            <a:pPr marL="514350" indent="-514350">
              <a:buAutoNum type="arabicPeriod"/>
            </a:pPr>
            <a:r>
              <a:rPr lang="en-US" dirty="0"/>
              <a:t>acclimation (or acclimatization)</a:t>
            </a:r>
          </a:p>
          <a:p>
            <a:pPr marL="514350" indent="-514350">
              <a:buAutoNum type="arabicPeriod"/>
            </a:pPr>
            <a:r>
              <a:rPr lang="en-US" dirty="0"/>
              <a:t>b - no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4AB68C-2D8F-4539-BE0B-8931A8D3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F745D3-7242-4A60-A103-A8E1EB00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Phenotypic variation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Phenotypes of organisms in different environments can be different because of</a:t>
            </a:r>
          </a:p>
          <a:p>
            <a:endParaRPr lang="en-US" dirty="0"/>
          </a:p>
          <a:p>
            <a:pPr lvl="1"/>
            <a:r>
              <a:rPr lang="en-US" dirty="0"/>
              <a:t>phenotypic plasticity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genetic differences (as a result of local adaptation)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anole – </a:t>
            </a:r>
            <a:r>
              <a:rPr lang="en-US" i="1" dirty="0" err="1"/>
              <a:t>Anolis</a:t>
            </a:r>
            <a:r>
              <a:rPr lang="en-US" i="1" dirty="0"/>
              <a:t> </a:t>
            </a:r>
            <a:r>
              <a:rPr lang="en-US" i="1" dirty="0" err="1"/>
              <a:t>carolinensis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ole Lizard Hilo Hawaii 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1" y="739532"/>
            <a:ext cx="5203658" cy="28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3" y="3620046"/>
            <a:ext cx="224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</a:rPr>
              <a:t>Paul </a:t>
            </a:r>
            <a:r>
              <a:rPr lang="en-US" sz="1400" dirty="0" err="1">
                <a:latin typeface="Arial Rounded MT Bold" panose="020F0704030504030204" pitchFamily="34" charset="0"/>
              </a:rPr>
              <a:t>Hirst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latin typeface="Arial Rounded MT Bold" panose="020F0704030504030204" pitchFamily="34" charset="0"/>
                <a:hlinkClick r:id="rId4"/>
              </a:rPr>
              <a:t>CC BY-SA 2.5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958" y="3437370"/>
            <a:ext cx="5364518" cy="3101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9816" y="6503682"/>
            <a:ext cx="2412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 Rounded MT Bold" panose="020F0704030504030204" pitchFamily="34" charset="0"/>
              </a:rPr>
              <a:t>TexasEagle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latin typeface="Arial Rounded MT Bold" panose="020F0704030504030204" pitchFamily="34" charset="0"/>
                <a:hlinkClick r:id="rId6"/>
              </a:rPr>
              <a:t>CC BY-NC 2.0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9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Colonization of SE US from Cuba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49" y="1400851"/>
            <a:ext cx="6741733" cy="4653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9971" y="6054291"/>
            <a:ext cx="718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Arial Rounded MT Bold" panose="020F0704030504030204" pitchFamily="34" charset="0"/>
              </a:rPr>
              <a:t>Tollis</a:t>
            </a:r>
            <a:r>
              <a:rPr lang="en-US" sz="1400" dirty="0">
                <a:latin typeface="Arial Rounded MT Bold" panose="020F0704030504030204" pitchFamily="34" charset="0"/>
              </a:rPr>
              <a:t>, M., &amp; </a:t>
            </a:r>
            <a:r>
              <a:rPr lang="en-US" sz="1400" dirty="0" err="1">
                <a:latin typeface="Arial Rounded MT Bold" panose="020F0704030504030204" pitchFamily="34" charset="0"/>
              </a:rPr>
              <a:t>Boissinot</a:t>
            </a:r>
            <a:r>
              <a:rPr lang="en-US" sz="1400" dirty="0">
                <a:latin typeface="Arial Rounded MT Bold" panose="020F0704030504030204" pitchFamily="34" charset="0"/>
              </a:rPr>
              <a:t>, S. (2014).  </a:t>
            </a:r>
            <a:r>
              <a:rPr lang="en-US" sz="1400" i="1" dirty="0" err="1">
                <a:latin typeface="Arial Rounded MT Bold" panose="020F0704030504030204" pitchFamily="34" charset="0"/>
              </a:rPr>
              <a:t>Genetica</a:t>
            </a:r>
            <a:r>
              <a:rPr lang="en-US" sz="1400" dirty="0">
                <a:latin typeface="Arial Rounded MT Bold" panose="020F0704030504030204" pitchFamily="34" charset="0"/>
              </a:rPr>
              <a:t>, </a:t>
            </a:r>
            <a:r>
              <a:rPr lang="en-US" sz="1400" i="1" dirty="0">
                <a:latin typeface="Arial Rounded MT Bold" panose="020F0704030504030204" pitchFamily="34" charset="0"/>
              </a:rPr>
              <a:t>142</a:t>
            </a:r>
            <a:r>
              <a:rPr lang="en-US" sz="1400" dirty="0">
                <a:latin typeface="Arial Rounded MT Bold" panose="020F0704030504030204" pitchFamily="34" charset="0"/>
              </a:rPr>
              <a:t>(1), 59–72.</a:t>
            </a:r>
          </a:p>
        </p:txBody>
      </p:sp>
    </p:spTree>
    <p:extLst>
      <p:ext uri="{BB962C8B-B14F-4D97-AF65-F5344CB8AC3E}">
        <p14:creationId xmlns:p14="http://schemas.microsoft.com/office/powerpoint/2010/main" val="406273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tolerance in lizards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Critical thermal minimum (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): temperature at which the anole is no longer able to right itself within 30 sec if put on its back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2187" y="2926079"/>
            <a:ext cx="4218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Would a lizard with a greater cold tolerance have a higher or lower </a:t>
            </a:r>
            <a:r>
              <a:rPr lang="en-US" sz="2800" b="1" dirty="0" err="1">
                <a:solidFill>
                  <a:srgbClr val="0000FF"/>
                </a:solidFill>
                <a:latin typeface="Candara" panose="020E0502030303020204" pitchFamily="34" charset="0"/>
              </a:rPr>
              <a:t>CT</a:t>
            </a:r>
            <a:r>
              <a:rPr lang="en-US" sz="2800" b="1" baseline="-25000" dirty="0" err="1">
                <a:solidFill>
                  <a:srgbClr val="0000FF"/>
                </a:solidFill>
                <a:latin typeface="Candara" panose="020E0502030303020204" pitchFamily="34" charset="0"/>
              </a:rPr>
              <a:t>min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?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Go to quiz question #1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28972" y="5987017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Righting response video: </a:t>
            </a:r>
            <a:r>
              <a:rPr lang="en-US" b="1" dirty="0">
                <a:latin typeface="Candara" panose="020E0502030303020204" pitchFamily="34" charset="0"/>
                <a:hlinkClick r:id="rId2"/>
              </a:rPr>
              <a:t>https://vimeo.com/462229968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7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CE94BD2-E424-4B53-83E1-E7366DF6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E7BD57-3DBC-4F6F-94CB-F4E6A6867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Would a lizard with a greater cold tolerance have a higher or lower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Lower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Higher </a:t>
            </a:r>
            <a:r>
              <a:rPr lang="en-US" dirty="0" err="1"/>
              <a:t>CT</a:t>
            </a:r>
            <a:r>
              <a:rPr lang="en-US" baseline="-25000" dirty="0" err="1"/>
              <a:t>min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A28EDB-DF7D-4BDC-872A-0D945504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50AC35-3F9B-4933-8043-70CAE97D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tolerance in anoles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0632" y="930476"/>
            <a:ext cx="3183288" cy="28618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What pattern do you see here?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Go to quiz question #2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301" y="811154"/>
            <a:ext cx="5242560" cy="57998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33019"/>
            <a:ext cx="432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Campbell‐</a:t>
            </a:r>
            <a:r>
              <a:rPr lang="en-US" b="1" dirty="0" err="1"/>
              <a:t>Staton</a:t>
            </a:r>
            <a:r>
              <a:rPr lang="en-US" b="1" dirty="0"/>
              <a:t>, S. C., Edwards, S. V., &amp; </a:t>
            </a:r>
            <a:r>
              <a:rPr lang="en-US" b="1" dirty="0" err="1"/>
              <a:t>Losos</a:t>
            </a:r>
            <a:r>
              <a:rPr lang="en-US" b="1" dirty="0"/>
              <a:t>, J. B. (2016). </a:t>
            </a:r>
            <a:r>
              <a:rPr lang="en-US" b="1" i="1" dirty="0"/>
              <a:t>Journal of Evolutionary Biology</a:t>
            </a:r>
            <a:r>
              <a:rPr lang="en-US" b="1" dirty="0"/>
              <a:t>, </a:t>
            </a:r>
            <a:r>
              <a:rPr lang="en-US" b="1" i="1" dirty="0"/>
              <a:t>29</a:t>
            </a:r>
            <a:r>
              <a:rPr lang="en-US" b="1" dirty="0"/>
              <a:t>(11), 2168-2180.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6021" y="758708"/>
            <a:ext cx="481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Average </a:t>
            </a:r>
            <a:r>
              <a:rPr lang="en-US" b="1" dirty="0" err="1">
                <a:solidFill>
                  <a:srgbClr val="0000FF"/>
                </a:solidFill>
                <a:latin typeface="Candara" panose="020E0502030303020204" pitchFamily="34" charset="0"/>
              </a:rPr>
              <a:t>CT</a:t>
            </a:r>
            <a:r>
              <a:rPr lang="en-US" b="1" baseline="-25000" dirty="0" err="1">
                <a:solidFill>
                  <a:srgbClr val="0000FF"/>
                </a:solidFill>
                <a:latin typeface="Candara" panose="020E0502030303020204" pitchFamily="34" charset="0"/>
              </a:rPr>
              <a:t>min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 values for lizards collected from different locations in SE US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5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5A6744-CF9A-4285-9A4C-2EF26EF7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 #2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7F1BEC-D794-4B1A-83E7-82314FA4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930476"/>
            <a:ext cx="30861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the pattern of data in this graph.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860EE0-2F15-4582-99BD-5A0ADBD0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543000-21DD-4F60-BA3F-F7611FEB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A920-4D11-4CD2-B270-34182CAB6EA5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7BD133-6F7B-49E0-B889-A2C7FCFA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301" y="811154"/>
            <a:ext cx="5242560" cy="5799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92361D-343E-4888-8E74-CBF2B4C4BDCF}"/>
              </a:ext>
            </a:extLst>
          </p:cNvPr>
          <p:cNvSpPr txBox="1"/>
          <p:nvPr/>
        </p:nvSpPr>
        <p:spPr>
          <a:xfrm>
            <a:off x="4326021" y="758708"/>
            <a:ext cx="481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Average </a:t>
            </a:r>
            <a:r>
              <a:rPr lang="en-US" b="1" dirty="0" err="1">
                <a:solidFill>
                  <a:srgbClr val="0000FF"/>
                </a:solidFill>
                <a:latin typeface="Candara" panose="020E0502030303020204" pitchFamily="34" charset="0"/>
              </a:rPr>
              <a:t>CT</a:t>
            </a:r>
            <a:r>
              <a:rPr lang="en-US" b="1" baseline="-25000" dirty="0" err="1">
                <a:solidFill>
                  <a:srgbClr val="0000FF"/>
                </a:solidFill>
                <a:latin typeface="Candara" panose="020E0502030303020204" pitchFamily="34" charset="0"/>
              </a:rPr>
              <a:t>min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</a:rPr>
              <a:t> values for lizards collected from different locations in SE US</a:t>
            </a:r>
          </a:p>
        </p:txBody>
      </p:sp>
    </p:spTree>
    <p:extLst>
      <p:ext uri="{BB962C8B-B14F-4D97-AF65-F5344CB8AC3E}">
        <p14:creationId xmlns:p14="http://schemas.microsoft.com/office/powerpoint/2010/main" val="1317733878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lecture slid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logy lecture slide.potx" id="{81638F74-D333-430D-91EA-A70E0BF9AB75}" vid="{E3ABE78F-06AD-4737-8AA4-1D2E973E6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 lecture slide</Template>
  <TotalTime>5728</TotalTime>
  <Words>1593</Words>
  <Application>Microsoft Office PowerPoint</Application>
  <PresentationFormat>On-screen Show (4:3)</PresentationFormat>
  <Paragraphs>215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Rounded MT Bold</vt:lpstr>
      <vt:lpstr>Calibri</vt:lpstr>
      <vt:lpstr>Candara</vt:lpstr>
      <vt:lpstr>Times New Roman</vt:lpstr>
      <vt:lpstr>Biology lecture slide</vt:lpstr>
      <vt:lpstr>Instructions for instructor</vt:lpstr>
      <vt:lpstr>Student instructions</vt:lpstr>
      <vt:lpstr>Phenotypic variation</vt:lpstr>
      <vt:lpstr>Green anole – Anolis carolinensis</vt:lpstr>
      <vt:lpstr>Colonization of SE US from Cuba</vt:lpstr>
      <vt:lpstr>Cold tolerance in lizards</vt:lpstr>
      <vt:lpstr>Quiz question #1</vt:lpstr>
      <vt:lpstr>Cold tolerance in anoles</vt:lpstr>
      <vt:lpstr>Quiz question #2</vt:lpstr>
      <vt:lpstr>Cold tolerance in anoles</vt:lpstr>
      <vt:lpstr>How might green anoles come to show a correlation between their cold tolerance and environmental conditions?</vt:lpstr>
      <vt:lpstr>How might green anoles come to show a correlation between their cold tolerance and environmental conditions?</vt:lpstr>
      <vt:lpstr>Common garden experiment</vt:lpstr>
      <vt:lpstr>Common garden experiment</vt:lpstr>
      <vt:lpstr>Quiz question #3</vt:lpstr>
      <vt:lpstr>Quiz question #4</vt:lpstr>
      <vt:lpstr>Results of common garden experiment</vt:lpstr>
      <vt:lpstr>Quiz question #5</vt:lpstr>
      <vt:lpstr>Cold tolerance and latitude</vt:lpstr>
      <vt:lpstr>Quiz question #6</vt:lpstr>
      <vt:lpstr>Cold tolerance and latitude</vt:lpstr>
      <vt:lpstr>Cold tolerance and latitude</vt:lpstr>
      <vt:lpstr>Quiz question #7</vt:lpstr>
      <vt:lpstr>Cold tolerance and latitude</vt:lpstr>
      <vt:lpstr>Quiz question #8</vt:lpstr>
      <vt:lpstr>Does variation in cold tolerance in anoles represent local adaptation?</vt:lpstr>
      <vt:lpstr>Instructor only – quiz answers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3 - mid-week activity</dc:title>
  <dc:creator>Jennifer Apple</dc:creator>
  <cp:keywords>Biol 203</cp:keywords>
  <cp:lastModifiedBy>Jennifer Apple</cp:lastModifiedBy>
  <cp:revision>48</cp:revision>
  <cp:lastPrinted>2021-02-17T13:32:42Z</cp:lastPrinted>
  <dcterms:created xsi:type="dcterms:W3CDTF">2021-02-17T02:47:30Z</dcterms:created>
  <dcterms:modified xsi:type="dcterms:W3CDTF">2021-07-26T22:21:45Z</dcterms:modified>
</cp:coreProperties>
</file>