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321" r:id="rId3"/>
    <p:sldId id="320" r:id="rId4"/>
    <p:sldId id="32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12"/>
    <p:restoredTop sz="83305"/>
  </p:normalViewPr>
  <p:slideViewPr>
    <p:cSldViewPr snapToGrid="0" snapToObjects="1">
      <p:cViewPr varScale="1">
        <p:scale>
          <a:sx n="83" d="100"/>
          <a:sy n="83" d="100"/>
        </p:scale>
        <p:origin x="1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D42DA-0D4F-9840-B322-410DF0FCAC7D}" type="datetimeFigureOut">
              <a:rPr lang="en-US" smtClean="0"/>
              <a:t>1/16/19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BEAB7-BAD4-8E44-A993-0C5B0D8FD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6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fld id="{2925C88F-B30E-3D47-8217-635D653B231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Osaka" charset="0"/>
              <a:cs typeface="Osa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66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2,890,000,000 becomes 2.89 x 10</a:t>
            </a:r>
            <a:r>
              <a:rPr lang="en-US" baseline="30000" dirty="0"/>
              <a:t>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BEAB7-BAD4-8E44-A993-0C5B0D8FD7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1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7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5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3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3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7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5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2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75220-BF72-544F-AE94-88598162CB01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D78F5-AA07-2748-BDE2-0DFB26F8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1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720D80-52DE-D44C-B312-09B84687A9AE}"/>
              </a:ext>
            </a:extLst>
          </p:cNvPr>
          <p:cNvSpPr txBox="1"/>
          <p:nvPr/>
        </p:nvSpPr>
        <p:spPr>
          <a:xfrm>
            <a:off x="640080" y="2865120"/>
            <a:ext cx="77613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Serial Dilution Calculation Details</a:t>
            </a:r>
          </a:p>
        </p:txBody>
      </p:sp>
    </p:spTree>
    <p:extLst>
      <p:ext uri="{BB962C8B-B14F-4D97-AF65-F5344CB8AC3E}">
        <p14:creationId xmlns:p14="http://schemas.microsoft.com/office/powerpoint/2010/main" val="118480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ChangeArrowheads="1"/>
          </p:cNvSpPr>
          <p:nvPr/>
        </p:nvSpPr>
        <p:spPr bwMode="auto">
          <a:xfrm>
            <a:off x="914400" y="3124200"/>
            <a:ext cx="1524000" cy="1676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99 ml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H</a:t>
            </a:r>
            <a:r>
              <a:rPr lang="en-US" baseline="-25000" dirty="0"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O</a:t>
            </a:r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auto">
          <a:xfrm>
            <a:off x="5198204" y="3657600"/>
            <a:ext cx="645296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581400" y="29718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Calibri" charset="0"/>
                <a:ea typeface="Calibri" charset="0"/>
                <a:cs typeface="Calibri" charset="0"/>
              </a:rPr>
              <a:t>10</a:t>
            </a:r>
            <a:r>
              <a:rPr lang="en-US" sz="2800" baseline="30000">
                <a:latin typeface="Calibri" charset="0"/>
                <a:ea typeface="Calibri" charset="0"/>
                <a:cs typeface="Calibri" charset="0"/>
              </a:rPr>
              <a:t>-3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181600" y="29718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Calibri" charset="0"/>
                <a:ea typeface="Calibri" charset="0"/>
                <a:cs typeface="Calibri" charset="0"/>
              </a:rPr>
              <a:t>10</a:t>
            </a:r>
            <a:r>
              <a:rPr lang="en-US" sz="2800" baseline="30000">
                <a:latin typeface="Calibri" charset="0"/>
                <a:ea typeface="Calibri" charset="0"/>
                <a:cs typeface="Calibri" charset="0"/>
              </a:rPr>
              <a:t>-4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295400" y="22098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Calibri" charset="0"/>
                <a:ea typeface="Calibri" charset="0"/>
                <a:cs typeface="Calibri" charset="0"/>
              </a:rPr>
              <a:t>10</a:t>
            </a:r>
            <a:r>
              <a:rPr lang="en-US" sz="2800" baseline="30000">
                <a:latin typeface="Calibri" charset="0"/>
                <a:ea typeface="Calibri" charset="0"/>
                <a:cs typeface="Calibri" charset="0"/>
              </a:rPr>
              <a:t>-2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2727325" y="1590675"/>
            <a:ext cx="6525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1 gram soil in 1 ml water (500,000 colonies)</a:t>
            </a:r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 flipH="1">
            <a:off x="2286000" y="2133600"/>
            <a:ext cx="6096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2590800" y="3511550"/>
            <a:ext cx="820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>
                <a:latin typeface="Calibri" charset="0"/>
                <a:ea typeface="Calibri" charset="0"/>
                <a:cs typeface="Calibri" charset="0"/>
              </a:rPr>
              <a:t>1 ml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2590800" y="4114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4191000" y="41148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4279900" y="3517900"/>
            <a:ext cx="820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>
                <a:latin typeface="Calibri" charset="0"/>
                <a:ea typeface="Calibri" charset="0"/>
                <a:cs typeface="Calibri" charset="0"/>
              </a:rPr>
              <a:t>1 ml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1" name="AutoShape 17"/>
          <p:cNvSpPr>
            <a:spLocks noChangeArrowheads="1"/>
          </p:cNvSpPr>
          <p:nvPr/>
        </p:nvSpPr>
        <p:spPr bwMode="auto">
          <a:xfrm>
            <a:off x="3505201" y="3657600"/>
            <a:ext cx="626202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1676400" y="503743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5521325" y="4953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5500687" y="4953000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1 ml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3928497" y="4919990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1 ml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3702050" y="3652838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9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5378450" y="3652838"/>
            <a:ext cx="3401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>
                <a:latin typeface="Calibri" charset="0"/>
                <a:ea typeface="Calibri" charset="0"/>
                <a:cs typeface="Calibri" charset="0"/>
              </a:rPr>
              <a:t>9</a:t>
            </a:r>
          </a:p>
        </p:txBody>
      </p:sp>
      <p:sp>
        <p:nvSpPr>
          <p:cNvPr id="77851" name="Text Box 27"/>
          <p:cNvSpPr txBox="1">
            <a:spLocks noChangeArrowheads="1"/>
          </p:cNvSpPr>
          <p:nvPr/>
        </p:nvSpPr>
        <p:spPr bwMode="auto">
          <a:xfrm>
            <a:off x="3276600" y="5638800"/>
            <a:ext cx="174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500 colonies</a:t>
            </a:r>
          </a:p>
        </p:txBody>
      </p:sp>
      <p:sp>
        <p:nvSpPr>
          <p:cNvPr id="77854" name="Rectangle 30"/>
          <p:cNvSpPr>
            <a:spLocks noGrp="1" noChangeArrowheads="1"/>
          </p:cNvSpPr>
          <p:nvPr>
            <p:ph type="title"/>
          </p:nvPr>
        </p:nvSpPr>
        <p:spPr>
          <a:xfrm>
            <a:off x="464343" y="260789"/>
            <a:ext cx="836771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How many bacteria are there in one gram of soil? 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(The premise for colony counting is the number of bacteria in 1 gram of soil mixed into 1 mL of water)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455" y="6488668"/>
            <a:ext cx="7465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charset="0"/>
                <a:ea typeface="Calibri" charset="0"/>
                <a:cs typeface="Calibri" charset="0"/>
              </a:rPr>
              <a:t>cfu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= colony-forming units / each colony arises from one bacterium or one </a:t>
            </a:r>
            <a:r>
              <a:rPr lang="en-US" sz="1800" dirty="0" err="1">
                <a:latin typeface="Calibri" charset="0"/>
                <a:ea typeface="Calibri" charset="0"/>
                <a:cs typeface="Calibri" charset="0"/>
              </a:rPr>
              <a:t>cfu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63E4A-EFF2-D146-A4A8-1A25F8F5156D}"/>
              </a:ext>
            </a:extLst>
          </p:cNvPr>
          <p:cNvSpPr txBox="1"/>
          <p:nvPr/>
        </p:nvSpPr>
        <p:spPr>
          <a:xfrm>
            <a:off x="5090707" y="5663977"/>
            <a:ext cx="4124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50 colonies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= 5.0 X 10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/ml in the 10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-4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tube</a:t>
            </a: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52D54276-E113-4A48-BF97-40E8BD4EF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094108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2pPr>
            <a:lvl3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3pPr>
            <a:lvl4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4pPr>
            <a:lvl5pPr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halkboard" charset="0"/>
                <a:ea typeface="Osaka" charset="0"/>
                <a:cs typeface="Osaka" charset="0"/>
              </a:defRPr>
            </a:lvl9pPr>
          </a:lstStyle>
          <a:p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1 ml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0775DF71-0112-D145-A25C-2B0E34654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2129" y="4856052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F8D639-FCF5-DA41-A8FC-1913DDAE5C43}"/>
              </a:ext>
            </a:extLst>
          </p:cNvPr>
          <p:cNvSpPr txBox="1"/>
          <p:nvPr/>
        </p:nvSpPr>
        <p:spPr>
          <a:xfrm>
            <a:off x="1045086" y="5653037"/>
            <a:ext cx="198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5,000 colonies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8D3FD791-8B67-F547-8B69-3E0193DA4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655" y="3839526"/>
            <a:ext cx="1715594" cy="171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C36B22-8FA1-024C-8D72-00519E89CAD1}"/>
              </a:ext>
            </a:extLst>
          </p:cNvPr>
          <p:cNvSpPr txBox="1"/>
          <p:nvPr/>
        </p:nvSpPr>
        <p:spPr>
          <a:xfrm>
            <a:off x="6858000" y="3021243"/>
            <a:ext cx="2026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Lets say there are 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50 colonies from 1 ml of the 10</a:t>
            </a:r>
            <a:r>
              <a:rPr lang="en-US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-4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tube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737130-94EE-1942-BB1B-F2513BCDD0AB}"/>
              </a:ext>
            </a:extLst>
          </p:cNvPr>
          <p:cNvSpPr txBox="1"/>
          <p:nvPr/>
        </p:nvSpPr>
        <p:spPr>
          <a:xfrm>
            <a:off x="6521942" y="2007691"/>
            <a:ext cx="2603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(5.0 X 10</a:t>
            </a:r>
            <a:r>
              <a:rPr lang="en-US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bacteria)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547A86-30EB-B049-8ABA-C064F1DD3C7C}"/>
              </a:ext>
            </a:extLst>
          </p:cNvPr>
          <p:cNvSpPr txBox="1"/>
          <p:nvPr/>
        </p:nvSpPr>
        <p:spPr>
          <a:xfrm>
            <a:off x="3409233" y="5940622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(5.0 X 10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/ml)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5726AE7-88E4-2D44-AD3A-24F715DEC425}"/>
              </a:ext>
            </a:extLst>
          </p:cNvPr>
          <p:cNvSpPr txBox="1"/>
          <p:nvPr/>
        </p:nvSpPr>
        <p:spPr>
          <a:xfrm>
            <a:off x="1076505" y="5940622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(5.0 X 10</a:t>
            </a:r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/ml)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6A6FC1-CB1A-444C-8731-9D90760A59B7}"/>
              </a:ext>
            </a:extLst>
          </p:cNvPr>
          <p:cNvSpPr txBox="1"/>
          <p:nvPr/>
        </p:nvSpPr>
        <p:spPr>
          <a:xfrm>
            <a:off x="2362200" y="4184939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(10 fold dilution)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D546B5-250D-0C49-AE8E-4FC68A55ED7E}"/>
              </a:ext>
            </a:extLst>
          </p:cNvPr>
          <p:cNvSpPr txBox="1"/>
          <p:nvPr/>
        </p:nvSpPr>
        <p:spPr>
          <a:xfrm>
            <a:off x="4061843" y="4196379"/>
            <a:ext cx="1225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(10 fold dilution)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1F887F-C23F-7F4E-8634-E8E895442AB6}"/>
              </a:ext>
            </a:extLst>
          </p:cNvPr>
          <p:cNvSpPr txBox="1"/>
          <p:nvPr/>
        </p:nvSpPr>
        <p:spPr>
          <a:xfrm>
            <a:off x="838731" y="2594888"/>
            <a:ext cx="15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(100 fold dilution, 1ml into 99 ml H</a:t>
            </a:r>
            <a:r>
              <a:rPr lang="en-US" sz="1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O)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9303D-595C-F04C-932F-193B51C6C851}"/>
              </a:ext>
            </a:extLst>
          </p:cNvPr>
          <p:cNvSpPr txBox="1"/>
          <p:nvPr/>
        </p:nvSpPr>
        <p:spPr>
          <a:xfrm>
            <a:off x="3570591" y="3952346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ml H</a:t>
            </a:r>
            <a:r>
              <a:rPr lang="en-US" sz="1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F224AFF-09BF-E44E-976E-06797D985F2D}"/>
              </a:ext>
            </a:extLst>
          </p:cNvPr>
          <p:cNvSpPr txBox="1"/>
          <p:nvPr/>
        </p:nvSpPr>
        <p:spPr>
          <a:xfrm>
            <a:off x="5271851" y="3971891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ml H</a:t>
            </a:r>
            <a:r>
              <a:rPr lang="en-US" sz="1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19888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CED5C0-350D-8345-AD9D-79CB4ED2988F}"/>
              </a:ext>
            </a:extLst>
          </p:cNvPr>
          <p:cNvSpPr txBox="1"/>
          <p:nvPr/>
        </p:nvSpPr>
        <p:spPr>
          <a:xfrm>
            <a:off x="152400" y="381000"/>
            <a:ext cx="8839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-4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tube you have 50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/ml, in scientific notation that is 5.0 X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</a:t>
            </a: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So in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tube (10 fold more bacteria that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-4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tube) you would have 5.0 X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 (and look 500 colonies grew when you plated 1 ml of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tube which is 5.0 X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 in scientific notation</a:t>
            </a: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10 fold dilution going from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back to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(the big flask that you took 1 ml from and put into 9 ml for the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 would be 5.0 X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 (and look 5,000 colonies)</a:t>
            </a: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Finally the big flask (which was the first dilution with 99 ml liquid added to your 1 gram of soil in the original 1 ml of water) was a 100 fold dilution, (that equals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), so from that 1 gram of soil in 1 ml of water you have 5.0 X 10</a:t>
            </a:r>
            <a:r>
              <a:rPr 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cfu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/ml (500,000 individual bacteria from that 1 gram of soil)</a:t>
            </a: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FYI: Don’t forget as you get over a couple hundred or so colonies they are too close together to count reliably, so you do serial dilutions… You would also likely only plate 0.1 ml on a petri dish, a full 1 ml would not soak in easily…</a:t>
            </a:r>
          </a:p>
        </p:txBody>
      </p:sp>
    </p:spTree>
    <p:extLst>
      <p:ext uri="{BB962C8B-B14F-4D97-AF65-F5344CB8AC3E}">
        <p14:creationId xmlns:p14="http://schemas.microsoft.com/office/powerpoint/2010/main" val="262212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C27E9A-4E39-D141-820E-CC45AB8C9794}"/>
              </a:ext>
            </a:extLst>
          </p:cNvPr>
          <p:cNvSpPr txBox="1"/>
          <p:nvPr/>
        </p:nvSpPr>
        <p:spPr>
          <a:xfrm>
            <a:off x="381000" y="487680"/>
            <a:ext cx="8503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You want to count the number of bacteria in 1 gram of soil dissolved in 1 ml of water. You do a serial dilution. Your tube at the 10^-3 dilution produces 30 colonies when you plate 1 ml of that dilution. How many bacteria were in the original 1 gram of soil?</a:t>
            </a:r>
          </a:p>
          <a:p>
            <a:endParaRPr lang="en-US" dirty="0"/>
          </a:p>
          <a:p>
            <a:r>
              <a:rPr lang="en-US" dirty="0"/>
              <a:t>30,000 bacteria (3.0 x 10^4 CFU/ml)</a:t>
            </a:r>
          </a:p>
          <a:p>
            <a:endParaRPr lang="en-US" dirty="0"/>
          </a:p>
          <a:p>
            <a:r>
              <a:rPr lang="en-US" dirty="0"/>
              <a:t>You want to count the number of bacteria in 1 gram of soil dissolved in 1 ml of water. You do a serial dilution. Your tube at the 10^-4 dilution produces 75 colonies when you plate 1 ml of that dilution. How many bacteria were in the original 1 gram of soil?</a:t>
            </a:r>
          </a:p>
          <a:p>
            <a:endParaRPr lang="en-US" dirty="0"/>
          </a:p>
          <a:p>
            <a:r>
              <a:rPr lang="en-US" dirty="0"/>
              <a:t>750,000 bacteria (7.5 x 10^5 CFU/ml)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8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9085</TotalTime>
  <Words>540</Words>
  <Application>Microsoft Macintosh PowerPoint</Application>
  <PresentationFormat>On-screen Show (4:3)</PresentationFormat>
  <Paragraphs>50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Osaka</vt:lpstr>
      <vt:lpstr>Arial</vt:lpstr>
      <vt:lpstr>Calibri</vt:lpstr>
      <vt:lpstr>Calibri Light</vt:lpstr>
      <vt:lpstr>Chalkboard</vt:lpstr>
      <vt:lpstr>Office Theme</vt:lpstr>
      <vt:lpstr>PowerPoint Presentation</vt:lpstr>
      <vt:lpstr>How many bacteria are there in one gram of soil? (The premise for colony counting is the number of bacteria in 1 gram of soil mixed into 1 mL of water)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2018-08-30T14:10:39Z</dcterms:created>
  <dcterms:modified xsi:type="dcterms:W3CDTF">2019-01-22T19:39:20Z</dcterms:modified>
</cp:coreProperties>
</file>