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geZskIBNw4CEJJLjhIp5mcXNll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draw on these slides to show the dilution 10^0, 10-1, 10-2, etc and how the serial dilutions are done by taking 10uL of one tube and putting it into 90uL of phage buffer.</a:t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Pfu/mL=Pfu/uL X 1000uL/1mL X dilution factor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9.9 X 10^8</a:t>
            </a:r>
            <a:br>
              <a:rPr lang="en-US"/>
            </a:br>
            <a:r>
              <a:rPr lang="en-US"/>
              <a:t>Notes: I start by calculating the titer from the data, then knowing the concentration of the HTL go backwards and </a:t>
            </a:r>
            <a:r>
              <a:rPr lang="en-US"/>
              <a:t>calculate</a:t>
            </a:r>
            <a:r>
              <a:rPr lang="en-US"/>
              <a:t> the titer of each of the dilution tubes (showing the concentration of each tube and the pfu that would be in 10 uL that are plated)</a:t>
            </a:r>
            <a:endParaRPr/>
          </a:p>
        </p:txBody>
      </p:sp>
      <p:sp>
        <p:nvSpPr>
          <p:cNvPr id="178" name="Google Shape;17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584960" y="134112"/>
            <a:ext cx="807766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Purifying a phage and making a high titer lysate</a:t>
            </a:r>
            <a:endParaRPr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612925" y="940417"/>
            <a:ext cx="106420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Perform serial dilutions to purify the phage.  Pick phage from the spot test plate and perform serial dilutions 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6384" y="1309749"/>
            <a:ext cx="6582694" cy="220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2550" y="3879663"/>
            <a:ext cx="8896350" cy="218064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8465082" y="6581001"/>
            <a:ext cx="372691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https://twitter.com/a_8_6/status/915582798001590272</a:t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9026013" y="4085303"/>
            <a:ext cx="449826" cy="405581"/>
          </a:xfrm>
          <a:prstGeom prst="ellipse">
            <a:avLst/>
          </a:prstGeom>
          <a:noFill/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689078" y="2192477"/>
            <a:ext cx="283906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Pick a plaque from the most dilute plate that has plaques and repeat serial dilutions.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1584960" y="134112"/>
            <a:ext cx="807766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Purifying a phage and making a high titer lysate</a:t>
            </a:r>
            <a:endParaRPr sz="32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95865" y="1291968"/>
            <a:ext cx="103328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After at least 2 rounds of dilutions, flood the web pattern plate with buffer – this makes a high titer lysate.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hristy Fillman\Documents\_Past courses\2151 Genetics Lab\2012S 2151 Genetics Lab\Lab Data\Plaque Pictures\Section 001\C001p.JPG"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17375" r="7794" t="0"/>
          <a:stretch/>
        </p:blipFill>
        <p:spPr>
          <a:xfrm>
            <a:off x="5741866" y="1934010"/>
            <a:ext cx="3725352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hristy Fillman\Documents\_Past courses\2151 Genetics Lab\2012S 2151 Genetics Lab\Lab Data\Plaque Pictures\Section 001\C001w.JPG"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18273" r="5986" t="0"/>
          <a:stretch/>
        </p:blipFill>
        <p:spPr>
          <a:xfrm>
            <a:off x="1584960" y="1934010"/>
            <a:ext cx="3770721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1584959" y="1934010"/>
            <a:ext cx="3770721" cy="3733799"/>
          </a:xfrm>
          <a:prstGeom prst="ellipse">
            <a:avLst/>
          </a:prstGeom>
          <a:noFill/>
          <a:ln cap="flat" cmpd="sng" w="5715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067340" y="5907621"/>
            <a:ext cx="8145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pattern plate						Not a web pattern plate (20-200 plaques)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/>
          <p:nvPr/>
        </p:nvSpPr>
        <p:spPr>
          <a:xfrm>
            <a:off x="1572585" y="87892"/>
            <a:ext cx="91719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Calculating the titer of a High Titer Lysate (HTL)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1877733" y="911275"/>
            <a:ext cx="856170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942092"/>
                </a:solidFill>
                <a:latin typeface="Arial"/>
                <a:ea typeface="Arial"/>
                <a:cs typeface="Arial"/>
                <a:sym typeface="Arial"/>
              </a:rPr>
              <a:t>What is a high titer lysate?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liquid that contains a high concentration of active phage particles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942092"/>
                </a:solidFill>
                <a:latin typeface="Arial"/>
                <a:ea typeface="Arial"/>
                <a:cs typeface="Arial"/>
                <a:sym typeface="Arial"/>
              </a:rPr>
              <a:t>What is the titer?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concertation of phage in pfu/mL (plaque forming units)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1877733" y="3210870"/>
            <a:ext cx="780041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make ~10mL of high titer lysate by flooding a web pattern plate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8742" y="4052237"/>
            <a:ext cx="571580" cy="22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3722698" y="4221052"/>
            <a:ext cx="453976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High Titer Lysate is very concentrated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942092"/>
                </a:solidFill>
                <a:latin typeface="Arial"/>
                <a:ea typeface="Arial"/>
                <a:cs typeface="Arial"/>
                <a:sym typeface="Arial"/>
              </a:rPr>
              <a:t>How do we determine the concentration?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3373617" y="5181107"/>
            <a:ext cx="706581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Answer: Dilute the lysate until you get a solution that contains a countable number of plaque forming units (phages).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You know how much you diluted the sample so you can calculate the concentration.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258417" y="82211"/>
            <a:ext cx="45616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1: Spot Titer Assay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314738" y="756898"/>
            <a:ext cx="111815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HTLs are very concentrated; it’s hard to know the magnitude of the concentration so we can test a lot of dilutions with a spot test.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2019" y="3208698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5549" y="3208698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5173" y="3208698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8703" y="3208698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88105" y="3208697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7729" y="3208697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2039" y="3189111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11441" y="3208697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129" name="Google Shape;12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73" y="2653103"/>
            <a:ext cx="571580" cy="22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0" y="5019194"/>
            <a:ext cx="1864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Concentrated HTL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314738" y="1658834"/>
            <a:ext cx="42788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Perform 8 1:10 serial dilutions of the HTL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302" y="3208698"/>
            <a:ext cx="1313752" cy="1135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/>
        </p:nvSpPr>
        <p:spPr>
          <a:xfrm>
            <a:off x="258417" y="82211"/>
            <a:ext cx="45616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1: Spot Titer Assay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362547" y="1429410"/>
            <a:ext cx="50293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Spot 5µL of each dilution onto a lawn of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M. smeg</a:t>
            </a:r>
            <a:endParaRPr i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 b="3783" l="3190" r="0" t="2051"/>
          <a:stretch/>
        </p:blipFill>
        <p:spPr>
          <a:xfrm>
            <a:off x="1031131" y="2568102"/>
            <a:ext cx="3291358" cy="319067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>
            <a:off x="2354094" y="3073940"/>
            <a:ext cx="457200" cy="41829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236068" y="3158246"/>
            <a:ext cx="457200" cy="41829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1345659" y="4059675"/>
            <a:ext cx="457200" cy="41829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2310633" y="3998068"/>
            <a:ext cx="457200" cy="41829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3439967" y="4101831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3435146" y="4164083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3487201" y="4226335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3400633" y="4245833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3469659" y="4269508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3503682" y="4130471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3561100" y="4166474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3519621" y="4233446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3611454" y="4229100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3486590" y="4276635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3559468" y="4310976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/>
          <p:nvPr/>
        </p:nvSpPr>
        <p:spPr>
          <a:xfrm>
            <a:off x="3631631" y="4293205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3505570" y="4030152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3572218" y="4065259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3611454" y="4131367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3661336" y="4068002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3691463" y="4147180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3671117" y="4235874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3735210" y="4209221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3707082" y="4280856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3495344" y="4357233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3398028" y="4342933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3674332" y="4366306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3565923" y="4389666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1622280" y="4846798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1674877" y="4899489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1753773" y="4907367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1688027" y="4957096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1701176" y="4819444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5016231" y="2968724"/>
            <a:ext cx="628130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spots are too hard to count accurately, but now we know that the 10-5 dilution will probably have a countable number of plaques when plated alone on a plate.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2205439" y="5080336"/>
            <a:ext cx="105194" cy="10538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/>
          <p:nvPr/>
        </p:nvSpPr>
        <p:spPr>
          <a:xfrm>
            <a:off x="41882" y="35650"/>
            <a:ext cx="86851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 2: Plating serial dilutions to get a countable number of plaques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57102" y="497315"/>
            <a:ext cx="9454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Repeat the serial dilutions of the HTL. 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36874" y="844156"/>
            <a:ext cx="9353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This time plate 10µL of lysate of the 10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10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10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dilutions each on an individual plate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C) Calculate the titer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5669137" y="4663967"/>
            <a:ext cx="1647496" cy="1647496"/>
            <a:chOff x="7104992" y="4918841"/>
            <a:chExt cx="1647496" cy="1647496"/>
          </a:xfrm>
        </p:grpSpPr>
        <p:sp>
          <p:nvSpPr>
            <p:cNvPr id="184" name="Google Shape;184;p6"/>
            <p:cNvSpPr/>
            <p:nvPr/>
          </p:nvSpPr>
          <p:spPr>
            <a:xfrm>
              <a:off x="7104992" y="4918841"/>
              <a:ext cx="1647496" cy="1647496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7655857" y="532086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7808257" y="547326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7767146" y="577806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8191864" y="5276194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8424022" y="5927680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7711501" y="5005630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7942627" y="503051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8001300" y="5244662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8520414" y="5704296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7584414" y="5632231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7770354" y="6075898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7497532" y="6075897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7224710" y="6075896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7218830" y="581465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7212950" y="5553410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7207070" y="5292167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7402191" y="5181808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7597312" y="5071449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7792433" y="4961090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8086892" y="5017097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8360887" y="5165835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8328759" y="5443051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8296631" y="5720267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8264503" y="599748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8232375" y="6274699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8031247" y="6266719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7830119" y="6258739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7628991" y="6250759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7427863" y="6242779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7406748" y="5830626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7385633" y="541847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7737263" y="5199864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8227047" y="5075884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7913924" y="5566276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7903057" y="6093217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8005371" y="5892097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8107685" y="5690977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8209999" y="5489857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8312313" y="5288737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8483645" y="527619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8429389" y="5381219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8561976" y="5831941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8357267" y="6151064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8114639" y="6150624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7855027" y="5945024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7594725" y="5797768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7334423" y="5650512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7422381" y="5527877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7510339" y="5405242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7548540" y="522101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7799382" y="5079917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900389" y="5150464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868558" y="528327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8004671" y="5448486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7924202" y="5719457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7663979" y="5944745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7422381" y="5988176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7199634" y="5932996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7169065" y="567740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7181029" y="5423158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7346546" y="5270860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7628991" y="5435378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7687893" y="5512298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7746795" y="5589218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7805697" y="5666138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8553010" y="5376042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8591185" y="5489822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8629360" y="5603602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8412404" y="5543745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8197076" y="5608589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8069008" y="5809806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8090907" y="5988175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187951" y="5868611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8323027" y="5829278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8535311" y="5957686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8489203" y="6080032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8098717" y="6357010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7680058" y="6377078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7510473" y="6345788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7334423" y="6154621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7326570" y="5907529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7487056" y="5707970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7480375" y="5068314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8082782" y="5137588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8066709" y="5350257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887595" y="5388654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8043006" y="5583621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8317163" y="559660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8424021" y="5710056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7622610" y="6096778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791347" y="6401582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896114" y="6408566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8027036" y="6061237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7530970" y="5895804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7277161" y="5463481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7458541" y="5286910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7770751" y="5334849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7882794" y="5830626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7951433" y="6175978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8260122" y="6162294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8445642" y="5817321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666919" y="5702181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7325323" y="5773279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7555897" y="5521050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8172203" y="5393912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178473" y="5180116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7998271" y="4934969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7762014" y="5884709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7941234" y="6298045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p6"/>
          <p:cNvGrpSpPr/>
          <p:nvPr/>
        </p:nvGrpSpPr>
        <p:grpSpPr>
          <a:xfrm>
            <a:off x="7863910" y="4663967"/>
            <a:ext cx="3726990" cy="1648811"/>
            <a:chOff x="7104992" y="4918841"/>
            <a:chExt cx="3726990" cy="1648811"/>
          </a:xfrm>
        </p:grpSpPr>
        <p:sp>
          <p:nvSpPr>
            <p:cNvPr id="295" name="Google Shape;295;p6"/>
            <p:cNvSpPr/>
            <p:nvPr/>
          </p:nvSpPr>
          <p:spPr>
            <a:xfrm>
              <a:off x="7104992" y="4918841"/>
              <a:ext cx="1647496" cy="1647496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7655857" y="532086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7808257" y="547326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767146" y="577806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8191864" y="5276194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8424022" y="5927680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711501" y="5005630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942627" y="503051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001300" y="5244662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520414" y="5704296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584414" y="5632231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9184487" y="4920156"/>
              <a:ext cx="1647496" cy="1647496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384039" y="5596603"/>
              <a:ext cx="111289" cy="110359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8" name="Google Shape;308;p6"/>
          <p:cNvSpPr txBox="1"/>
          <p:nvPr/>
        </p:nvSpPr>
        <p:spPr>
          <a:xfrm>
            <a:off x="5854993" y="6452786"/>
            <a:ext cx="16001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99 plaques</a:t>
            </a:r>
            <a:endParaRPr baseline="30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6"/>
          <p:cNvSpPr/>
          <p:nvPr/>
        </p:nvSpPr>
        <p:spPr>
          <a:xfrm>
            <a:off x="7948313" y="6390946"/>
            <a:ext cx="16177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 plaques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6"/>
          <p:cNvSpPr/>
          <p:nvPr/>
        </p:nvSpPr>
        <p:spPr>
          <a:xfrm>
            <a:off x="10198601" y="6390946"/>
            <a:ext cx="15007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aseline="30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plaques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2872" y="2674126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6402" y="2674126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6026" y="2674126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9556" y="2674126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8958" y="2674125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8582" y="2674125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02892" y="2654539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2294" y="2674125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319" name="Google Shape;31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7826" y="2118531"/>
            <a:ext cx="571580" cy="22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6"/>
          <p:cNvSpPr txBox="1"/>
          <p:nvPr/>
        </p:nvSpPr>
        <p:spPr>
          <a:xfrm>
            <a:off x="220853" y="4484622"/>
            <a:ext cx="186435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Concentrated HTL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8155" y="2674126"/>
            <a:ext cx="1313752" cy="113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54247" y="64009"/>
            <a:ext cx="1965210" cy="1906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2021-07-21T21:49:02Z</dcterms:created>
  <dc:creator>Christy L. Fillman</dc:creator>
</cp:coreProperties>
</file>