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cya6K+176jZN3Lti1kvuLX8UF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7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9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9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0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7" name="Google Shape;267;p10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 you pipette that amount?</a:t>
            </a:r>
            <a:endParaRPr/>
          </a:p>
        </p:txBody>
      </p:sp>
      <p:sp>
        <p:nvSpPr>
          <p:cNvPr id="268" name="Google Shape;268;p10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Phage Titer Calculations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/>
          <p:nvPr>
            <p:ph type="title"/>
          </p:nvPr>
        </p:nvSpPr>
        <p:spPr>
          <a:xfrm>
            <a:off x="755026" y="35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Enumerating Plaque forming units- Spot Titer</a:t>
            </a:r>
            <a:endParaRPr/>
          </a:p>
        </p:txBody>
      </p:sp>
      <p:sp>
        <p:nvSpPr>
          <p:cNvPr id="95" name="Google Shape;95;p5"/>
          <p:cNvSpPr txBox="1"/>
          <p:nvPr>
            <p:ph idx="2" type="body"/>
          </p:nvPr>
        </p:nvSpPr>
        <p:spPr>
          <a:xfrm>
            <a:off x="318380" y="3011737"/>
            <a:ext cx="8030259" cy="3283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0= Original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Other tubes have 90 μL buffer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Transfer 10 μL previous sample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Plate 5 μL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u="sng"/>
              <a:t> </a:t>
            </a:r>
            <a:endParaRPr/>
          </a:p>
        </p:txBody>
      </p:sp>
      <p:grpSp>
        <p:nvGrpSpPr>
          <p:cNvPr id="96" name="Google Shape;96;p5"/>
          <p:cNvGrpSpPr/>
          <p:nvPr/>
        </p:nvGrpSpPr>
        <p:grpSpPr>
          <a:xfrm>
            <a:off x="6958042" y="1228725"/>
            <a:ext cx="4611188" cy="4127862"/>
            <a:chOff x="6177024" y="1889125"/>
            <a:chExt cx="4611188" cy="4127862"/>
          </a:xfrm>
        </p:grpSpPr>
        <p:grpSp>
          <p:nvGrpSpPr>
            <p:cNvPr id="97" name="Google Shape;97;p5"/>
            <p:cNvGrpSpPr/>
            <p:nvPr/>
          </p:nvGrpSpPr>
          <p:grpSpPr>
            <a:xfrm>
              <a:off x="6177024" y="1889125"/>
              <a:ext cx="4611188" cy="4127862"/>
              <a:chOff x="1214846" y="2325189"/>
              <a:chExt cx="4611188" cy="4127862"/>
            </a:xfrm>
          </p:grpSpPr>
          <p:sp>
            <p:nvSpPr>
              <p:cNvPr id="98" name="Google Shape;98;p5"/>
              <p:cNvSpPr/>
              <p:nvPr/>
            </p:nvSpPr>
            <p:spPr>
              <a:xfrm>
                <a:off x="1214846" y="2325189"/>
                <a:ext cx="4611188" cy="4127862"/>
              </a:xfrm>
              <a:prstGeom prst="ellipse">
                <a:avLst/>
              </a:prstGeom>
              <a:solidFill>
                <a:srgbClr val="FEE599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99" name="Google Shape;99;p5"/>
              <p:cNvCxnSpPr/>
              <p:nvPr/>
            </p:nvCxnSpPr>
            <p:spPr>
              <a:xfrm>
                <a:off x="26924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0" name="Google Shape;100;p5"/>
              <p:cNvCxnSpPr/>
              <p:nvPr/>
            </p:nvCxnSpPr>
            <p:spPr>
              <a:xfrm>
                <a:off x="42037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1" name="Google Shape;101;p5"/>
              <p:cNvCxnSpPr/>
              <p:nvPr/>
            </p:nvCxnSpPr>
            <p:spPr>
              <a:xfrm rot="10800000">
                <a:off x="1397000" y="3836851"/>
                <a:ext cx="4279900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02" name="Google Shape;102;p5"/>
              <p:cNvCxnSpPr/>
              <p:nvPr/>
            </p:nvCxnSpPr>
            <p:spPr>
              <a:xfrm flipH="1">
                <a:off x="1513840" y="5221151"/>
                <a:ext cx="4013200" cy="23949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03" name="Google Shape;103;p5"/>
            <p:cNvSpPr txBox="1"/>
            <p:nvPr/>
          </p:nvSpPr>
          <p:spPr>
            <a:xfrm flipH="1" rot="10800000">
              <a:off x="7359681" y="2990793"/>
              <a:ext cx="27628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/>
            </a:p>
          </p:txBody>
        </p:sp>
        <p:sp>
          <p:nvSpPr>
            <p:cNvPr id="104" name="Google Shape;104;p5"/>
            <p:cNvSpPr txBox="1"/>
            <p:nvPr/>
          </p:nvSpPr>
          <p:spPr>
            <a:xfrm>
              <a:off x="8626389" y="2939122"/>
              <a:ext cx="5394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-1</a:t>
              </a:r>
              <a:endParaRPr/>
            </a:p>
          </p:txBody>
        </p:sp>
        <p:sp>
          <p:nvSpPr>
            <p:cNvPr id="105" name="Google Shape;105;p5"/>
            <p:cNvSpPr txBox="1"/>
            <p:nvPr/>
          </p:nvSpPr>
          <p:spPr>
            <a:xfrm>
              <a:off x="9816225" y="297978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-2</a:t>
              </a:r>
              <a:endParaRPr/>
            </a:p>
          </p:txBody>
        </p:sp>
        <p:sp>
          <p:nvSpPr>
            <p:cNvPr id="106" name="Google Shape;106;p5"/>
            <p:cNvSpPr txBox="1"/>
            <p:nvPr/>
          </p:nvSpPr>
          <p:spPr>
            <a:xfrm>
              <a:off x="7094924" y="4368056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-3</a:t>
              </a:r>
              <a:endParaRPr/>
            </a:p>
          </p:txBody>
        </p:sp>
        <p:sp>
          <p:nvSpPr>
            <p:cNvPr id="107" name="Google Shape;107;p5"/>
            <p:cNvSpPr txBox="1"/>
            <p:nvPr/>
          </p:nvSpPr>
          <p:spPr>
            <a:xfrm>
              <a:off x="8657003" y="436805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-4</a:t>
              </a:r>
              <a:endParaRPr/>
            </a:p>
          </p:txBody>
        </p:sp>
        <p:sp>
          <p:nvSpPr>
            <p:cNvPr id="108" name="Google Shape;108;p5"/>
            <p:cNvSpPr txBox="1"/>
            <p:nvPr/>
          </p:nvSpPr>
          <p:spPr>
            <a:xfrm>
              <a:off x="10025795" y="4368054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-5</a:t>
              </a:r>
              <a:endParaRPr/>
            </a:p>
          </p:txBody>
        </p:sp>
        <p:sp>
          <p:nvSpPr>
            <p:cNvPr id="109" name="Google Shape;109;p5"/>
            <p:cNvSpPr txBox="1"/>
            <p:nvPr/>
          </p:nvSpPr>
          <p:spPr>
            <a:xfrm>
              <a:off x="7135436" y="5334831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-6</a:t>
              </a:r>
              <a:endParaRPr/>
            </a:p>
          </p:txBody>
        </p:sp>
        <p:sp>
          <p:nvSpPr>
            <p:cNvPr id="110" name="Google Shape;110;p5"/>
            <p:cNvSpPr txBox="1"/>
            <p:nvPr/>
          </p:nvSpPr>
          <p:spPr>
            <a:xfrm>
              <a:off x="8597857" y="5555322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-7</a:t>
              </a:r>
              <a:endParaRPr/>
            </a:p>
          </p:txBody>
        </p:sp>
        <p:sp>
          <p:nvSpPr>
            <p:cNvPr id="111" name="Google Shape;111;p5"/>
            <p:cNvSpPr txBox="1"/>
            <p:nvPr/>
          </p:nvSpPr>
          <p:spPr>
            <a:xfrm>
              <a:off x="9307350" y="5236570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6906837" y="2654502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6753376" y="380035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8175504" y="251663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9365908" y="260391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8253627" y="38634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8406027" y="40158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8217967" y="4167161"/>
              <a:ext cx="256014" cy="259541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8123981" y="3980711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9727382" y="3693947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10019183" y="3769898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9797500" y="3884786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9941859" y="4024639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9727383" y="4090803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9587146" y="3972305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6" name="Google Shape;126;p5"/>
          <p:cNvGrpSpPr/>
          <p:nvPr/>
        </p:nvGrpSpPr>
        <p:grpSpPr>
          <a:xfrm>
            <a:off x="469900" y="939672"/>
            <a:ext cx="5626100" cy="2544385"/>
            <a:chOff x="469900" y="1421366"/>
            <a:chExt cx="5626100" cy="2544385"/>
          </a:xfrm>
        </p:grpSpPr>
        <p:sp>
          <p:nvSpPr>
            <p:cNvPr id="127" name="Google Shape;127;p5"/>
            <p:cNvSpPr/>
            <p:nvPr/>
          </p:nvSpPr>
          <p:spPr>
            <a:xfrm>
              <a:off x="635902" y="215473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1269543" y="21801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877509" y="2172968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566614" y="21729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3316979" y="216226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3976620" y="216568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5"/>
            <p:cNvSpPr/>
            <p:nvPr/>
          </p:nvSpPr>
          <p:spPr>
            <a:xfrm>
              <a:off x="4616536" y="217296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5386626" y="2143784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735939" y="1729677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5"/>
            <p:cNvSpPr txBox="1"/>
            <p:nvPr/>
          </p:nvSpPr>
          <p:spPr>
            <a:xfrm>
              <a:off x="469900" y="3042421"/>
              <a:ext cx="56261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0           -1         -2          -3          -4         -5        -6           -7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1422701" y="1713409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2019908" y="172967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2753591" y="170131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3492156" y="1689382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4178918" y="168938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4902162" y="168283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5"/>
            <p:cNvSpPr txBox="1"/>
            <p:nvPr/>
          </p:nvSpPr>
          <p:spPr>
            <a:xfrm>
              <a:off x="856167" y="1421366"/>
              <a:ext cx="625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1/10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/>
          <p:nvPr>
            <p:ph type="title"/>
          </p:nvPr>
        </p:nvSpPr>
        <p:spPr>
          <a:xfrm>
            <a:off x="755026" y="35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Enumerating Plaque forming units- Spot Titer</a:t>
            </a:r>
            <a:endParaRPr/>
          </a:p>
        </p:txBody>
      </p:sp>
      <p:sp>
        <p:nvSpPr>
          <p:cNvPr id="149" name="Google Shape;149;p6"/>
          <p:cNvSpPr txBox="1"/>
          <p:nvPr>
            <p:ph idx="2" type="body"/>
          </p:nvPr>
        </p:nvSpPr>
        <p:spPr>
          <a:xfrm>
            <a:off x="318380" y="3011737"/>
            <a:ext cx="8030259" cy="3283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0= Original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Other tubes have 90 μL buffer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Transfer 10 μL previous sample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Plate 5 μL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#plaques/volume * reciprocal dilution = PFU/unit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u="sng"/>
              <a:t> </a:t>
            </a:r>
            <a:endParaRPr/>
          </a:p>
        </p:txBody>
      </p:sp>
      <p:grpSp>
        <p:nvGrpSpPr>
          <p:cNvPr id="150" name="Google Shape;150;p6"/>
          <p:cNvGrpSpPr/>
          <p:nvPr/>
        </p:nvGrpSpPr>
        <p:grpSpPr>
          <a:xfrm>
            <a:off x="6958042" y="1228725"/>
            <a:ext cx="4611188" cy="4127862"/>
            <a:chOff x="6177024" y="1889125"/>
            <a:chExt cx="4611188" cy="4127862"/>
          </a:xfrm>
        </p:grpSpPr>
        <p:grpSp>
          <p:nvGrpSpPr>
            <p:cNvPr id="151" name="Google Shape;151;p6"/>
            <p:cNvGrpSpPr/>
            <p:nvPr/>
          </p:nvGrpSpPr>
          <p:grpSpPr>
            <a:xfrm>
              <a:off x="6177024" y="1889125"/>
              <a:ext cx="4611188" cy="4127862"/>
              <a:chOff x="1214846" y="2325189"/>
              <a:chExt cx="4611188" cy="4127862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1214846" y="2325189"/>
                <a:ext cx="4611188" cy="4127862"/>
              </a:xfrm>
              <a:prstGeom prst="ellipse">
                <a:avLst/>
              </a:prstGeom>
              <a:solidFill>
                <a:srgbClr val="FEE599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3" name="Google Shape;153;p6"/>
              <p:cNvCxnSpPr/>
              <p:nvPr/>
            </p:nvCxnSpPr>
            <p:spPr>
              <a:xfrm>
                <a:off x="26924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4" name="Google Shape;154;p6"/>
              <p:cNvCxnSpPr/>
              <p:nvPr/>
            </p:nvCxnSpPr>
            <p:spPr>
              <a:xfrm>
                <a:off x="42037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5" name="Google Shape;155;p6"/>
              <p:cNvCxnSpPr/>
              <p:nvPr/>
            </p:nvCxnSpPr>
            <p:spPr>
              <a:xfrm rot="10800000">
                <a:off x="1397000" y="3836851"/>
                <a:ext cx="4279900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156" name="Google Shape;156;p6"/>
              <p:cNvCxnSpPr/>
              <p:nvPr/>
            </p:nvCxnSpPr>
            <p:spPr>
              <a:xfrm flipH="1">
                <a:off x="1513840" y="5221151"/>
                <a:ext cx="4013200" cy="23949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157" name="Google Shape;157;p6"/>
            <p:cNvSpPr txBox="1"/>
            <p:nvPr/>
          </p:nvSpPr>
          <p:spPr>
            <a:xfrm flipH="1" rot="10800000">
              <a:off x="7359681" y="2990793"/>
              <a:ext cx="27628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/>
            </a:p>
          </p:txBody>
        </p:sp>
        <p:sp>
          <p:nvSpPr>
            <p:cNvPr id="158" name="Google Shape;158;p6"/>
            <p:cNvSpPr txBox="1"/>
            <p:nvPr/>
          </p:nvSpPr>
          <p:spPr>
            <a:xfrm>
              <a:off x="8626389" y="2939122"/>
              <a:ext cx="5394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-1</a:t>
              </a:r>
              <a:endParaRPr/>
            </a:p>
          </p:txBody>
        </p:sp>
        <p:sp>
          <p:nvSpPr>
            <p:cNvPr id="159" name="Google Shape;159;p6"/>
            <p:cNvSpPr txBox="1"/>
            <p:nvPr/>
          </p:nvSpPr>
          <p:spPr>
            <a:xfrm>
              <a:off x="9816225" y="297978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-2</a:t>
              </a:r>
              <a:endParaRPr/>
            </a:p>
          </p:txBody>
        </p:sp>
        <p:sp>
          <p:nvSpPr>
            <p:cNvPr id="160" name="Google Shape;160;p6"/>
            <p:cNvSpPr txBox="1"/>
            <p:nvPr/>
          </p:nvSpPr>
          <p:spPr>
            <a:xfrm>
              <a:off x="7094924" y="4368056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-3</a:t>
              </a:r>
              <a:endParaRPr/>
            </a:p>
          </p:txBody>
        </p:sp>
        <p:sp>
          <p:nvSpPr>
            <p:cNvPr id="161" name="Google Shape;161;p6"/>
            <p:cNvSpPr txBox="1"/>
            <p:nvPr/>
          </p:nvSpPr>
          <p:spPr>
            <a:xfrm>
              <a:off x="8657003" y="436805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-4</a:t>
              </a:r>
              <a:endParaRPr/>
            </a:p>
          </p:txBody>
        </p:sp>
        <p:sp>
          <p:nvSpPr>
            <p:cNvPr id="162" name="Google Shape;162;p6"/>
            <p:cNvSpPr txBox="1"/>
            <p:nvPr/>
          </p:nvSpPr>
          <p:spPr>
            <a:xfrm>
              <a:off x="10025795" y="4368054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-5</a:t>
              </a:r>
              <a:endParaRPr/>
            </a:p>
          </p:txBody>
        </p:sp>
        <p:sp>
          <p:nvSpPr>
            <p:cNvPr id="163" name="Google Shape;163;p6"/>
            <p:cNvSpPr txBox="1"/>
            <p:nvPr/>
          </p:nvSpPr>
          <p:spPr>
            <a:xfrm>
              <a:off x="7135436" y="5334831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-6</a:t>
              </a:r>
              <a:endParaRPr/>
            </a:p>
          </p:txBody>
        </p:sp>
        <p:sp>
          <p:nvSpPr>
            <p:cNvPr id="164" name="Google Shape;164;p6"/>
            <p:cNvSpPr txBox="1"/>
            <p:nvPr/>
          </p:nvSpPr>
          <p:spPr>
            <a:xfrm>
              <a:off x="8597857" y="5555322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-7</a:t>
              </a:r>
              <a:endParaRPr/>
            </a:p>
          </p:txBody>
        </p:sp>
        <p:sp>
          <p:nvSpPr>
            <p:cNvPr id="165" name="Google Shape;165;p6"/>
            <p:cNvSpPr txBox="1"/>
            <p:nvPr/>
          </p:nvSpPr>
          <p:spPr>
            <a:xfrm>
              <a:off x="9307350" y="5236570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66" name="Google Shape;166;p6"/>
            <p:cNvSpPr/>
            <p:nvPr/>
          </p:nvSpPr>
          <p:spPr>
            <a:xfrm>
              <a:off x="6906837" y="2654502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6753376" y="380035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8175504" y="251663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9365908" y="260391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8253627" y="38634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8406027" y="40158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8217967" y="4167161"/>
              <a:ext cx="256014" cy="259541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8123981" y="3980711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9727382" y="3693947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10019183" y="3769898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9797500" y="3884786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9941859" y="4024639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9727383" y="4090803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9587146" y="3972305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0" name="Google Shape;180;p6"/>
          <p:cNvGrpSpPr/>
          <p:nvPr/>
        </p:nvGrpSpPr>
        <p:grpSpPr>
          <a:xfrm>
            <a:off x="469900" y="939672"/>
            <a:ext cx="5626100" cy="2544385"/>
            <a:chOff x="469900" y="1421366"/>
            <a:chExt cx="5626100" cy="2544385"/>
          </a:xfrm>
        </p:grpSpPr>
        <p:sp>
          <p:nvSpPr>
            <p:cNvPr id="181" name="Google Shape;181;p6"/>
            <p:cNvSpPr/>
            <p:nvPr/>
          </p:nvSpPr>
          <p:spPr>
            <a:xfrm>
              <a:off x="635902" y="215473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1269543" y="21801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1877509" y="2172968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2566614" y="21729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3316979" y="216226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3976620" y="216568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4616536" y="217296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5386626" y="2143784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735939" y="1729677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6"/>
            <p:cNvSpPr txBox="1"/>
            <p:nvPr/>
          </p:nvSpPr>
          <p:spPr>
            <a:xfrm>
              <a:off x="469900" y="3042421"/>
              <a:ext cx="56261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0           -1         -2          -3          -4         -5        -6           -7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1422701" y="1713409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2019908" y="172967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2753591" y="170131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3492156" y="1689382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6"/>
            <p:cNvSpPr/>
            <p:nvPr/>
          </p:nvSpPr>
          <p:spPr>
            <a:xfrm>
              <a:off x="4178918" y="168938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6"/>
            <p:cNvSpPr/>
            <p:nvPr/>
          </p:nvSpPr>
          <p:spPr>
            <a:xfrm>
              <a:off x="4902162" y="168283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6"/>
            <p:cNvSpPr txBox="1"/>
            <p:nvPr/>
          </p:nvSpPr>
          <p:spPr>
            <a:xfrm>
              <a:off x="856167" y="1421366"/>
              <a:ext cx="625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1/10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"/>
          <p:cNvSpPr txBox="1"/>
          <p:nvPr>
            <p:ph type="title"/>
          </p:nvPr>
        </p:nvSpPr>
        <p:spPr>
          <a:xfrm>
            <a:off x="755026" y="35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Enumerating Plaque forming units- Spot Titer</a:t>
            </a:r>
            <a:endParaRPr/>
          </a:p>
        </p:txBody>
      </p:sp>
      <p:sp>
        <p:nvSpPr>
          <p:cNvPr id="203" name="Google Shape;203;p7"/>
          <p:cNvSpPr txBox="1"/>
          <p:nvPr>
            <p:ph idx="2" type="body"/>
          </p:nvPr>
        </p:nvSpPr>
        <p:spPr>
          <a:xfrm>
            <a:off x="318380" y="3011737"/>
            <a:ext cx="8030259" cy="32836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0= Original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Other tubes have 90 μL buffer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Transfer 10 μL previous sample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Plate 5 μL = plate </a:t>
            </a:r>
            <a:r>
              <a:rPr lang="en-US" sz="3000" u="sng"/>
              <a:t>0.005 mL </a:t>
            </a:r>
            <a:r>
              <a:rPr lang="en-US" sz="3000"/>
              <a:t>spots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/>
              <a:t>#plaques/volume * reciprocal dilution = PFU/unit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u="sng"/>
              <a:t> </a:t>
            </a:r>
            <a:endParaRPr/>
          </a:p>
        </p:txBody>
      </p:sp>
      <p:grpSp>
        <p:nvGrpSpPr>
          <p:cNvPr id="204" name="Google Shape;204;p7"/>
          <p:cNvGrpSpPr/>
          <p:nvPr/>
        </p:nvGrpSpPr>
        <p:grpSpPr>
          <a:xfrm>
            <a:off x="6958042" y="1228725"/>
            <a:ext cx="4611188" cy="4127862"/>
            <a:chOff x="6177024" y="1889125"/>
            <a:chExt cx="4611188" cy="4127862"/>
          </a:xfrm>
        </p:grpSpPr>
        <p:grpSp>
          <p:nvGrpSpPr>
            <p:cNvPr id="205" name="Google Shape;205;p7"/>
            <p:cNvGrpSpPr/>
            <p:nvPr/>
          </p:nvGrpSpPr>
          <p:grpSpPr>
            <a:xfrm>
              <a:off x="6177024" y="1889125"/>
              <a:ext cx="4611188" cy="4127862"/>
              <a:chOff x="1214846" y="2325189"/>
              <a:chExt cx="4611188" cy="4127862"/>
            </a:xfrm>
          </p:grpSpPr>
          <p:sp>
            <p:nvSpPr>
              <p:cNvPr id="206" name="Google Shape;206;p7"/>
              <p:cNvSpPr/>
              <p:nvPr/>
            </p:nvSpPr>
            <p:spPr>
              <a:xfrm>
                <a:off x="1214846" y="2325189"/>
                <a:ext cx="4611188" cy="4127862"/>
              </a:xfrm>
              <a:prstGeom prst="ellipse">
                <a:avLst/>
              </a:prstGeom>
              <a:solidFill>
                <a:srgbClr val="FEE599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07" name="Google Shape;207;p7"/>
              <p:cNvCxnSpPr/>
              <p:nvPr/>
            </p:nvCxnSpPr>
            <p:spPr>
              <a:xfrm>
                <a:off x="26924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8" name="Google Shape;208;p7"/>
              <p:cNvCxnSpPr/>
              <p:nvPr/>
            </p:nvCxnSpPr>
            <p:spPr>
              <a:xfrm>
                <a:off x="4203700" y="2590800"/>
                <a:ext cx="0" cy="373380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09" name="Google Shape;209;p7"/>
              <p:cNvCxnSpPr/>
              <p:nvPr/>
            </p:nvCxnSpPr>
            <p:spPr>
              <a:xfrm rot="10800000">
                <a:off x="1397000" y="3836851"/>
                <a:ext cx="4279900" cy="0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210" name="Google Shape;210;p7"/>
              <p:cNvCxnSpPr/>
              <p:nvPr/>
            </p:nvCxnSpPr>
            <p:spPr>
              <a:xfrm flipH="1">
                <a:off x="1513840" y="5221151"/>
                <a:ext cx="4013200" cy="23949"/>
              </a:xfrm>
              <a:prstGeom prst="straightConnector1">
                <a:avLst/>
              </a:prstGeom>
              <a:noFill/>
              <a:ln cap="flat" cmpd="sng" w="3810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sp>
          <p:nvSpPr>
            <p:cNvPr id="211" name="Google Shape;211;p7"/>
            <p:cNvSpPr txBox="1"/>
            <p:nvPr/>
          </p:nvSpPr>
          <p:spPr>
            <a:xfrm flipH="1" rot="10800000">
              <a:off x="7359681" y="2990793"/>
              <a:ext cx="27628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  <a:endParaRPr/>
            </a:p>
          </p:txBody>
        </p:sp>
        <p:sp>
          <p:nvSpPr>
            <p:cNvPr id="212" name="Google Shape;212;p7"/>
            <p:cNvSpPr txBox="1"/>
            <p:nvPr/>
          </p:nvSpPr>
          <p:spPr>
            <a:xfrm>
              <a:off x="8626389" y="2939122"/>
              <a:ext cx="5394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-1</a:t>
              </a:r>
              <a:endParaRPr/>
            </a:p>
          </p:txBody>
        </p:sp>
        <p:sp>
          <p:nvSpPr>
            <p:cNvPr id="213" name="Google Shape;213;p7"/>
            <p:cNvSpPr txBox="1"/>
            <p:nvPr/>
          </p:nvSpPr>
          <p:spPr>
            <a:xfrm>
              <a:off x="9816225" y="297978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-2</a:t>
              </a:r>
              <a:endParaRPr/>
            </a:p>
          </p:txBody>
        </p:sp>
        <p:sp>
          <p:nvSpPr>
            <p:cNvPr id="214" name="Google Shape;214;p7"/>
            <p:cNvSpPr txBox="1"/>
            <p:nvPr/>
          </p:nvSpPr>
          <p:spPr>
            <a:xfrm>
              <a:off x="7094924" y="4368056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-3</a:t>
              </a:r>
              <a:endParaRPr/>
            </a:p>
          </p:txBody>
        </p:sp>
        <p:sp>
          <p:nvSpPr>
            <p:cNvPr id="215" name="Google Shape;215;p7"/>
            <p:cNvSpPr txBox="1"/>
            <p:nvPr/>
          </p:nvSpPr>
          <p:spPr>
            <a:xfrm>
              <a:off x="8657003" y="4368055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-4</a:t>
              </a:r>
              <a:endParaRPr/>
            </a:p>
          </p:txBody>
        </p:sp>
        <p:sp>
          <p:nvSpPr>
            <p:cNvPr id="216" name="Google Shape;216;p7"/>
            <p:cNvSpPr txBox="1"/>
            <p:nvPr/>
          </p:nvSpPr>
          <p:spPr>
            <a:xfrm>
              <a:off x="10025795" y="4368054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-5</a:t>
              </a:r>
              <a:endParaRPr/>
            </a:p>
          </p:txBody>
        </p:sp>
        <p:sp>
          <p:nvSpPr>
            <p:cNvPr id="217" name="Google Shape;217;p7"/>
            <p:cNvSpPr txBox="1"/>
            <p:nvPr/>
          </p:nvSpPr>
          <p:spPr>
            <a:xfrm>
              <a:off x="7135436" y="5334831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-6</a:t>
              </a:r>
              <a:endParaRPr/>
            </a:p>
          </p:txBody>
        </p:sp>
        <p:sp>
          <p:nvSpPr>
            <p:cNvPr id="218" name="Google Shape;218;p7"/>
            <p:cNvSpPr txBox="1"/>
            <p:nvPr/>
          </p:nvSpPr>
          <p:spPr>
            <a:xfrm>
              <a:off x="8597857" y="5555322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-7</a:t>
              </a:r>
              <a:endParaRPr/>
            </a:p>
          </p:txBody>
        </p:sp>
        <p:sp>
          <p:nvSpPr>
            <p:cNvPr id="219" name="Google Shape;219;p7"/>
            <p:cNvSpPr txBox="1"/>
            <p:nvPr/>
          </p:nvSpPr>
          <p:spPr>
            <a:xfrm>
              <a:off x="9307350" y="5236570"/>
              <a:ext cx="519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6906837" y="2654502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6753376" y="380035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8175504" y="251663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9365908" y="2603913"/>
              <a:ext cx="501712" cy="525788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8253627" y="38634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8406027" y="4015895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8217967" y="4167161"/>
              <a:ext cx="256014" cy="259541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7"/>
            <p:cNvSpPr/>
            <p:nvPr/>
          </p:nvSpPr>
          <p:spPr>
            <a:xfrm>
              <a:off x="8123981" y="3980711"/>
              <a:ext cx="261905" cy="262894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9727382" y="3693947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10019183" y="3769898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9797500" y="3884786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9941859" y="4024639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9727383" y="4090803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9587146" y="3972305"/>
              <a:ext cx="140237" cy="175037"/>
            </a:xfrm>
            <a:prstGeom prst="ellipse">
              <a:avLst/>
            </a:prstGeom>
            <a:solidFill>
              <a:schemeClr val="l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4" name="Google Shape;234;p7"/>
          <p:cNvGrpSpPr/>
          <p:nvPr/>
        </p:nvGrpSpPr>
        <p:grpSpPr>
          <a:xfrm>
            <a:off x="469900" y="939672"/>
            <a:ext cx="5626100" cy="2544385"/>
            <a:chOff x="469900" y="1421366"/>
            <a:chExt cx="5626100" cy="2544385"/>
          </a:xfrm>
        </p:grpSpPr>
        <p:sp>
          <p:nvSpPr>
            <p:cNvPr id="235" name="Google Shape;235;p7"/>
            <p:cNvSpPr/>
            <p:nvPr/>
          </p:nvSpPr>
          <p:spPr>
            <a:xfrm>
              <a:off x="635902" y="215473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1269543" y="21801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1877509" y="2172968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2566614" y="2172967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3316979" y="216226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3976620" y="2165689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4616536" y="2172966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5386626" y="2143784"/>
              <a:ext cx="406400" cy="672931"/>
            </a:xfrm>
            <a:prstGeom prst="flowChartMerge">
              <a:avLst/>
            </a:pr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735939" y="1729677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7"/>
            <p:cNvSpPr txBox="1"/>
            <p:nvPr/>
          </p:nvSpPr>
          <p:spPr>
            <a:xfrm>
              <a:off x="469900" y="3042421"/>
              <a:ext cx="5626100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0           -1         -2          -3          -4         -5        -6           -7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1422701" y="1713409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2019908" y="172967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2753591" y="1701318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492156" y="1689382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4178918" y="168938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4902162" y="1682833"/>
              <a:ext cx="603592" cy="672931"/>
            </a:xfrm>
            <a:custGeom>
              <a:rect b="b" l="l" r="r" t="t"/>
              <a:pathLst>
                <a:path extrusionOk="0" h="120000" w="120000">
                  <a:moveTo>
                    <a:pt x="7500" y="60000"/>
                  </a:moveTo>
                  <a:cubicBezTo>
                    <a:pt x="7500" y="33179"/>
                    <a:pt x="27151" y="10540"/>
                    <a:pt x="53372" y="7153"/>
                  </a:cubicBezTo>
                  <a:cubicBezTo>
                    <a:pt x="79593" y="3767"/>
                    <a:pt x="104205" y="20690"/>
                    <a:pt x="110826" y="46656"/>
                  </a:cubicBezTo>
                  <a:lnTo>
                    <a:pt x="118111" y="46656"/>
                  </a:lnTo>
                  <a:lnTo>
                    <a:pt x="105000" y="60000"/>
                  </a:lnTo>
                  <a:lnTo>
                    <a:pt x="88111" y="46656"/>
                  </a:lnTo>
                  <a:lnTo>
                    <a:pt x="95332" y="46656"/>
                  </a:lnTo>
                  <a:lnTo>
                    <a:pt x="95332" y="46656"/>
                  </a:lnTo>
                  <a:cubicBezTo>
                    <a:pt x="89215" y="28398"/>
                    <a:pt x="71608" y="17466"/>
                    <a:pt x="53624" y="20761"/>
                  </a:cubicBezTo>
                  <a:cubicBezTo>
                    <a:pt x="35639" y="24057"/>
                    <a:pt x="22500" y="40621"/>
                    <a:pt x="22500" y="6000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7"/>
            <p:cNvSpPr txBox="1"/>
            <p:nvPr/>
          </p:nvSpPr>
          <p:spPr>
            <a:xfrm>
              <a:off x="856167" y="1421366"/>
              <a:ext cx="6254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1/10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Different forms of same formula</a:t>
            </a:r>
            <a:endParaRPr/>
          </a:p>
        </p:txBody>
      </p:sp>
      <p:sp>
        <p:nvSpPr>
          <p:cNvPr id="257" name="Google Shape;25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#plaques/volume * reciprocal dilution = PFU/unit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#plaques * 1/volume * reciprocal dilution = PFU/unit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#plaques* reciprocal volume * reciprocal dilution = PFU/unit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We want to plate 1*10</a:t>
            </a:r>
            <a:r>
              <a:rPr baseline="30000" lang="en-US"/>
              <a:t>4</a:t>
            </a:r>
            <a:r>
              <a:rPr lang="en-US"/>
              <a:t> plaques on a plate</a:t>
            </a:r>
            <a:endParaRPr/>
          </a:p>
        </p:txBody>
      </p:sp>
      <p:sp>
        <p:nvSpPr>
          <p:cNvPr id="263" name="Google Shape;26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Have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C1 = 1*10</a:t>
            </a:r>
            <a:r>
              <a:rPr baseline="30000" lang="en-US"/>
              <a:t>5</a:t>
            </a:r>
            <a:r>
              <a:rPr lang="en-US"/>
              <a:t> pfu/μL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V1 = ???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What we want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#PFU/ μL* # μL = #PFU (as μL cancel)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C2V2= 1*10</a:t>
            </a:r>
            <a:r>
              <a:rPr baseline="30000" lang="en-US"/>
              <a:t>4</a:t>
            </a:r>
            <a:r>
              <a:rPr lang="en-US"/>
              <a:t> PFU</a:t>
            </a:r>
            <a:endParaRPr/>
          </a:p>
        </p:txBody>
      </p:sp>
      <p:sp>
        <p:nvSpPr>
          <p:cNvPr id="264" name="Google Shape;264;p9"/>
          <p:cNvSpPr txBox="1"/>
          <p:nvPr/>
        </p:nvSpPr>
        <p:spPr>
          <a:xfrm>
            <a:off x="6096000" y="1995714"/>
            <a:ext cx="7035800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C1*V1  =  C2*V2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1*10</a:t>
            </a:r>
            <a:r>
              <a:rPr baseline="30000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PFU/μL*V1 = 1*10</a:t>
            </a:r>
            <a:r>
              <a:rPr baseline="30000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PFU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You want a webbed plate with 10</a:t>
            </a:r>
            <a:r>
              <a:rPr baseline="30000" lang="en-US"/>
              <a:t>5</a:t>
            </a:r>
            <a:r>
              <a:rPr lang="en-US"/>
              <a:t> phage</a:t>
            </a:r>
            <a:endParaRPr/>
          </a:p>
        </p:txBody>
      </p:sp>
      <p:sp>
        <p:nvSpPr>
          <p:cNvPr id="271" name="Google Shape;271;p10"/>
          <p:cNvSpPr txBox="1"/>
          <p:nvPr>
            <p:ph idx="1" type="body"/>
          </p:nvPr>
        </p:nvSpPr>
        <p:spPr>
          <a:xfrm>
            <a:off x="711200" y="1482725"/>
            <a:ext cx="10515600" cy="48935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Your spot test gave 20 PFU at the 10</a:t>
            </a:r>
            <a:r>
              <a:rPr baseline="30000" lang="en-US"/>
              <a:t>-6</a:t>
            </a:r>
            <a:r>
              <a:rPr lang="en-US"/>
              <a:t> dilution using 5 μL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is the # of PFU/ μL?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is the # of PFU/mL?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Conversion                                     vs                 Calculation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much do you need to plate?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How to find a dilution with a volume you can  pipette? Still want 10</a:t>
            </a:r>
            <a:r>
              <a:rPr baseline="30000" lang="en-US"/>
              <a:t>5</a:t>
            </a:r>
            <a:r>
              <a:rPr lang="en-US"/>
              <a:t> phage!</a:t>
            </a:r>
            <a:endParaRPr/>
          </a:p>
        </p:txBody>
      </p:sp>
      <p:sp>
        <p:nvSpPr>
          <p:cNvPr id="277" name="Google Shape;277;p11"/>
          <p:cNvSpPr txBox="1"/>
          <p:nvPr>
            <p:ph idx="1" type="body"/>
          </p:nvPr>
        </p:nvSpPr>
        <p:spPr>
          <a:xfrm>
            <a:off x="1841500" y="1926262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Tube 0:  C1 = 4 * 10</a:t>
            </a:r>
            <a:r>
              <a:rPr baseline="30000" lang="en-US"/>
              <a:t>6</a:t>
            </a:r>
            <a:r>
              <a:rPr lang="en-US"/>
              <a:t> PFU/ μL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Tube -1: C1 = 4* 10</a:t>
            </a:r>
            <a:r>
              <a:rPr baseline="30000" lang="en-US"/>
              <a:t>5</a:t>
            </a:r>
            <a:r>
              <a:rPr lang="en-US"/>
              <a:t> PFU/ μL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Tube -2: C1 = 4* 10</a:t>
            </a:r>
            <a:r>
              <a:rPr baseline="30000" lang="en-US"/>
              <a:t>4</a:t>
            </a:r>
            <a:r>
              <a:rPr lang="en-US"/>
              <a:t> PFU/ μL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Tube -3: C1 = 4* 10</a:t>
            </a:r>
            <a:r>
              <a:rPr baseline="30000" lang="en-US"/>
              <a:t>3</a:t>
            </a:r>
            <a:r>
              <a:rPr lang="en-US"/>
              <a:t> PFU/ μL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78" name="Google Shape;278;p11"/>
          <p:cNvSpPr/>
          <p:nvPr/>
        </p:nvSpPr>
        <p:spPr>
          <a:xfrm>
            <a:off x="1124852" y="1803025"/>
            <a:ext cx="406400" cy="672931"/>
          </a:xfrm>
          <a:prstGeom prst="flowChartMerg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1"/>
          <p:cNvSpPr/>
          <p:nvPr/>
        </p:nvSpPr>
        <p:spPr>
          <a:xfrm>
            <a:off x="1133944" y="3008646"/>
            <a:ext cx="406400" cy="672931"/>
          </a:xfrm>
          <a:prstGeom prst="flowChartMerg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1"/>
          <p:cNvSpPr/>
          <p:nvPr/>
        </p:nvSpPr>
        <p:spPr>
          <a:xfrm>
            <a:off x="1124852" y="4263105"/>
            <a:ext cx="406400" cy="672931"/>
          </a:xfrm>
          <a:prstGeom prst="flowChartMerg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1"/>
          <p:cNvSpPr/>
          <p:nvPr/>
        </p:nvSpPr>
        <p:spPr>
          <a:xfrm>
            <a:off x="629588" y="2030582"/>
            <a:ext cx="406400" cy="1203156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1"/>
          <p:cNvSpPr/>
          <p:nvPr/>
        </p:nvSpPr>
        <p:spPr>
          <a:xfrm>
            <a:off x="620947" y="3429001"/>
            <a:ext cx="406400" cy="113030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1"/>
          <p:cNvSpPr/>
          <p:nvPr/>
        </p:nvSpPr>
        <p:spPr>
          <a:xfrm>
            <a:off x="1159344" y="5583432"/>
            <a:ext cx="406400" cy="573804"/>
          </a:xfrm>
          <a:prstGeom prst="flowChartMerge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1"/>
          <p:cNvSpPr/>
          <p:nvPr/>
        </p:nvSpPr>
        <p:spPr>
          <a:xfrm>
            <a:off x="646347" y="4754565"/>
            <a:ext cx="406400" cy="113030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1"/>
          <p:cNvSpPr txBox="1"/>
          <p:nvPr/>
        </p:nvSpPr>
        <p:spPr>
          <a:xfrm>
            <a:off x="592960" y="2380968"/>
            <a:ext cx="6254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1/10</a:t>
            </a:r>
            <a:endParaRPr/>
          </a:p>
        </p:txBody>
      </p:sp>
      <p:sp>
        <p:nvSpPr>
          <p:cNvPr id="286" name="Google Shape;286;p11"/>
          <p:cNvSpPr txBox="1"/>
          <p:nvPr/>
        </p:nvSpPr>
        <p:spPr>
          <a:xfrm>
            <a:off x="595403" y="3758564"/>
            <a:ext cx="6254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1/10</a:t>
            </a:r>
            <a:endParaRPr/>
          </a:p>
        </p:txBody>
      </p:sp>
      <p:sp>
        <p:nvSpPr>
          <p:cNvPr id="287" name="Google Shape;287;p11"/>
          <p:cNvSpPr txBox="1"/>
          <p:nvPr/>
        </p:nvSpPr>
        <p:spPr>
          <a:xfrm>
            <a:off x="600289" y="5107989"/>
            <a:ext cx="6254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1/10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2020-10-04T21:02:16Z</dcterms:created>
  <dc:creator>mc@architecturebysynthesis.com</dc:creator>
</cp:coreProperties>
</file>