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257" r:id="rId2"/>
    <p:sldId id="347" r:id="rId3"/>
    <p:sldId id="359" r:id="rId4"/>
    <p:sldId id="282" r:id="rId5"/>
    <p:sldId id="296" r:id="rId6"/>
    <p:sldId id="273" r:id="rId7"/>
    <p:sldId id="293" r:id="rId8"/>
    <p:sldId id="288" r:id="rId9"/>
    <p:sldId id="300" r:id="rId10"/>
    <p:sldId id="309" r:id="rId11"/>
    <p:sldId id="316" r:id="rId12"/>
    <p:sldId id="315" r:id="rId13"/>
    <p:sldId id="368" r:id="rId14"/>
    <p:sldId id="398" r:id="rId15"/>
    <p:sldId id="372" r:id="rId16"/>
    <p:sldId id="289" r:id="rId17"/>
    <p:sldId id="362" r:id="rId18"/>
    <p:sldId id="292" r:id="rId19"/>
    <p:sldId id="263" r:id="rId20"/>
    <p:sldId id="357" r:id="rId21"/>
    <p:sldId id="363" r:id="rId22"/>
    <p:sldId id="353" r:id="rId23"/>
    <p:sldId id="400" r:id="rId24"/>
    <p:sldId id="355" r:id="rId25"/>
    <p:sldId id="270" r:id="rId26"/>
    <p:sldId id="367" r:id="rId27"/>
    <p:sldId id="401" r:id="rId28"/>
    <p:sldId id="402" r:id="rId29"/>
    <p:sldId id="366" r:id="rId30"/>
    <p:sldId id="399" r:id="rId31"/>
    <p:sldId id="271" r:id="rId32"/>
    <p:sldId id="307" r:id="rId33"/>
    <p:sldId id="260" r:id="rId34"/>
    <p:sldId id="370" r:id="rId35"/>
    <p:sldId id="396" r:id="rId36"/>
    <p:sldId id="376" r:id="rId37"/>
    <p:sldId id="384" r:id="rId38"/>
    <p:sldId id="291" r:id="rId39"/>
    <p:sldId id="319" r:id="rId40"/>
    <p:sldId id="267" r:id="rId41"/>
    <p:sldId id="35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44" autoAdjust="0"/>
    <p:restoredTop sz="76026" autoAdjust="0"/>
  </p:normalViewPr>
  <p:slideViewPr>
    <p:cSldViewPr snapToGrid="0">
      <p:cViewPr varScale="1">
        <p:scale>
          <a:sx n="65" d="100"/>
          <a:sy n="65" d="100"/>
        </p:scale>
        <p:origin x="1051" y="48"/>
      </p:cViewPr>
      <p:guideLst/>
    </p:cSldViewPr>
  </p:slideViewPr>
  <p:notesTextViewPr>
    <p:cViewPr>
      <p:scale>
        <a:sx n="3" d="2"/>
        <a:sy n="3" d="2"/>
      </p:scale>
      <p:origin x="0" y="0"/>
    </p:cViewPr>
  </p:notesTextViewPr>
  <p:sorterViewPr>
    <p:cViewPr>
      <p:scale>
        <a:sx n="100" d="100"/>
        <a:sy n="100" d="100"/>
      </p:scale>
      <p:origin x="0" y="-76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8C6D5-38BD-49A8-93CB-204EAE60E0B7}" type="datetimeFigureOut">
              <a:rPr lang="en-US" smtClean="0"/>
              <a:t>8/19/2021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94DD1-6230-4EC0-9397-F384A4528B75}" type="slidenum">
              <a:rPr lang="en-US" smtClean="0"/>
              <a:t>‹#›</a:t>
            </a:fld>
            <a:endParaRPr lang="en-US" dirty="0"/>
          </a:p>
        </p:txBody>
      </p:sp>
    </p:spTree>
    <p:extLst>
      <p:ext uri="{BB962C8B-B14F-4D97-AF65-F5344CB8AC3E}">
        <p14:creationId xmlns:p14="http://schemas.microsoft.com/office/powerpoint/2010/main" val="1086619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Introductions</a:t>
            </a:r>
          </a:p>
          <a:p>
            <a:r>
              <a:rPr lang="en-US" dirty="0"/>
              <a:t>Anyone currently implementing outreach programs for this group&gt;</a:t>
            </a:r>
          </a:p>
          <a:p>
            <a:r>
              <a:rPr lang="en-US" dirty="0"/>
              <a:t>I worked in lifelong learning program dev for about 5 years at all skill levels before I moved into the museum arena. I also did pilot studies as part of my graduate work involving museum education for this target audience. </a:t>
            </a:r>
          </a:p>
          <a:p>
            <a:endParaRPr lang="en-US" dirty="0"/>
          </a:p>
        </p:txBody>
      </p:sp>
      <p:sp>
        <p:nvSpPr>
          <p:cNvPr id="4" name="Slide Number Placeholder 3"/>
          <p:cNvSpPr>
            <a:spLocks noGrp="1"/>
          </p:cNvSpPr>
          <p:nvPr>
            <p:ph type="sldNum" sz="quarter" idx="10"/>
          </p:nvPr>
        </p:nvSpPr>
        <p:spPr/>
        <p:txBody>
          <a:bodyPr/>
          <a:lstStyle/>
          <a:p>
            <a:fld id="{8A1614EC-F333-435B-83A2-9F7633AF6C9D}"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I encourage you to read the article by Dr. Nussbaum a neuropsychologist  who writes about learning as being a necessity for any wellness program.</a:t>
            </a:r>
          </a:p>
        </p:txBody>
      </p:sp>
      <p:sp>
        <p:nvSpPr>
          <p:cNvPr id="4" name="Slide Number Placeholder 3"/>
          <p:cNvSpPr>
            <a:spLocks noGrp="1"/>
          </p:cNvSpPr>
          <p:nvPr>
            <p:ph type="sldNum" sz="quarter" idx="10"/>
          </p:nvPr>
        </p:nvSpPr>
        <p:spPr/>
        <p:txBody>
          <a:bodyPr/>
          <a:lstStyle/>
          <a:p>
            <a:fld id="{E8D7DF64-9DD3-4EF1-9154-A9161FEBF98F}"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solidFill>
                  <a:schemeClr val="bg1"/>
                </a:solidFill>
              </a:rPr>
              <a:t>Day of discovery has been an intergenerational science and culture program that has been running since January of last year between </a:t>
            </a:r>
            <a:r>
              <a:rPr lang="en-US" sz="1200" dirty="0" err="1">
                <a:solidFill>
                  <a:schemeClr val="bg1"/>
                </a:solidFill>
              </a:rPr>
              <a:t>Agelink</a:t>
            </a:r>
            <a:r>
              <a:rPr lang="en-US" sz="1200" dirty="0">
                <a:solidFill>
                  <a:schemeClr val="bg1"/>
                </a:solidFill>
              </a:rPr>
              <a:t> and the Care Center.    </a:t>
            </a:r>
            <a:endParaRPr lang="en-US" dirty="0"/>
          </a:p>
        </p:txBody>
      </p:sp>
      <p:sp>
        <p:nvSpPr>
          <p:cNvPr id="4" name="Slide Number Placeholder 3"/>
          <p:cNvSpPr>
            <a:spLocks noGrp="1"/>
          </p:cNvSpPr>
          <p:nvPr>
            <p:ph type="sldNum" sz="quarter" idx="10"/>
          </p:nvPr>
        </p:nvSpPr>
        <p:spPr/>
        <p:txBody>
          <a:bodyPr/>
          <a:lstStyle/>
          <a:p>
            <a:fld id="{37833BB2-0494-46C5-9EA2-BAB820FA37F5}"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1614EC-F333-435B-83A2-9F7633AF6C9D}" type="slidenum">
              <a:rPr lang="en-US" smtClean="0"/>
              <a:pPr/>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all limpets are members of the class Gastropoda, limpets are polyphyletic, meaning the various groups which are referred to as "limpets" have descended independently from different ancestral gastropods.</a:t>
            </a:r>
          </a:p>
          <a:p>
            <a:r>
              <a:rPr lang="en-US" sz="1200" b="0" i="0" kern="1200" dirty="0">
                <a:solidFill>
                  <a:schemeClr val="tx1"/>
                </a:solidFill>
                <a:effectLst/>
                <a:latin typeface="+mn-lt"/>
                <a:ea typeface="+mn-ea"/>
                <a:cs typeface="+mn-cs"/>
              </a:rPr>
              <a:t>Key hole limpets </a:t>
            </a:r>
            <a:endParaRPr lang="en-US" dirty="0"/>
          </a:p>
        </p:txBody>
      </p:sp>
      <p:sp>
        <p:nvSpPr>
          <p:cNvPr id="4" name="Slide Number Placeholder 3"/>
          <p:cNvSpPr>
            <a:spLocks noGrp="1"/>
          </p:cNvSpPr>
          <p:nvPr>
            <p:ph type="sldNum" sz="quarter" idx="5"/>
          </p:nvPr>
        </p:nvSpPr>
        <p:spPr/>
        <p:txBody>
          <a:bodyPr/>
          <a:lstStyle/>
          <a:p>
            <a:fld id="{05594DD1-6230-4EC0-9397-F384A4528B75}" type="slidenum">
              <a:rPr lang="en-US" smtClean="0"/>
              <a:t>20</a:t>
            </a:fld>
            <a:endParaRPr lang="en-US" dirty="0"/>
          </a:p>
        </p:txBody>
      </p:sp>
    </p:spTree>
    <p:extLst>
      <p:ext uri="{BB962C8B-B14F-4D97-AF65-F5344CB8AC3E}">
        <p14:creationId xmlns:p14="http://schemas.microsoft.com/office/powerpoint/2010/main" val="3049191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1614EC-F333-435B-83A2-9F7633AF6C9D}" type="slidenum">
              <a:rPr lang="en-US" smtClean="0"/>
              <a:pPr/>
              <a:t>25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recall an observation at the museum last year of a rather disabled young man with autism.  I happened to walk through one of the exhibits that was dark to show how  black </a:t>
            </a:r>
            <a:r>
              <a:rPr lang="en-US" dirty="0" err="1"/>
              <a:t>flourescent</a:t>
            </a:r>
            <a:r>
              <a:rPr lang="en-US" dirty="0"/>
              <a:t> light works and so the area was fairly dark.  On the floor I saw a young man curled up in a fetal position  hugging  a stuffed animal. A frantic caregiver was trying to get him up. .. but the boy seemed quite comfortable. and calm and really had no desire to go anywhere.</a:t>
            </a:r>
          </a:p>
        </p:txBody>
      </p:sp>
      <p:sp>
        <p:nvSpPr>
          <p:cNvPr id="4" name="Slide Number Placeholder 3"/>
          <p:cNvSpPr>
            <a:spLocks noGrp="1"/>
          </p:cNvSpPr>
          <p:nvPr>
            <p:ph type="sldNum" sz="quarter" idx="10"/>
          </p:nvPr>
        </p:nvSpPr>
        <p:spPr/>
        <p:txBody>
          <a:bodyPr/>
          <a:lstStyle/>
          <a:p>
            <a:fld id="{A28BB539-5C7A-4A95-B152-456E71EE0BA1}" type="slidenum">
              <a:rPr lang="en-US" smtClean="0"/>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371600"/>
            <a:ext cx="4876800" cy="2743200"/>
          </a:xfrm>
        </p:spPr>
      </p:sp>
      <p:sp>
        <p:nvSpPr>
          <p:cNvPr id="3" name="Notes Placeholder 2"/>
          <p:cNvSpPr>
            <a:spLocks noGrp="1"/>
          </p:cNvSpPr>
          <p:nvPr>
            <p:ph type="body" idx="1"/>
          </p:nvPr>
        </p:nvSpPr>
        <p:spPr/>
        <p:txBody>
          <a:bodyPr>
            <a:normAutofit/>
          </a:bodyPr>
          <a:lstStyle/>
          <a:p>
            <a:r>
              <a:rPr lang="en-US" sz="1800" dirty="0"/>
              <a:t>Here is one of the first discovery labs which was created at the Beatitudes Health Care that was intergenerational in its focus.  Even thought the space was small we made it work.  </a:t>
            </a:r>
          </a:p>
        </p:txBody>
      </p:sp>
      <p:sp>
        <p:nvSpPr>
          <p:cNvPr id="4" name="Slide Number Placeholder 3"/>
          <p:cNvSpPr>
            <a:spLocks noGrp="1"/>
          </p:cNvSpPr>
          <p:nvPr>
            <p:ph type="sldNum" sz="quarter" idx="10"/>
          </p:nvPr>
        </p:nvSpPr>
        <p:spPr/>
        <p:txBody>
          <a:bodyPr/>
          <a:lstStyle/>
          <a:p>
            <a:fld id="{6CE0CA57-201C-430C-B736-352196620B80}" type="slidenum">
              <a:rPr lang="en-US" smtClean="0"/>
              <a:pPr/>
              <a:t>32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Review here is a list of specific tools and methods which you have in your hand-out. . .Pass out hand-out of this list</a:t>
            </a:r>
          </a:p>
        </p:txBody>
      </p:sp>
      <p:sp>
        <p:nvSpPr>
          <p:cNvPr id="4" name="Slide Number Placeholder 3"/>
          <p:cNvSpPr>
            <a:spLocks noGrp="1"/>
          </p:cNvSpPr>
          <p:nvPr>
            <p:ph type="sldNum" sz="quarter" idx="10"/>
          </p:nvPr>
        </p:nvSpPr>
        <p:spPr/>
        <p:txBody>
          <a:bodyPr/>
          <a:lstStyle/>
          <a:p>
            <a:fld id="{A28BB539-5C7A-4A95-B152-456E71EE0BA1}" type="slidenum">
              <a:rPr lang="en-US" smtClean="0"/>
              <a:pPr/>
              <a:t>33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Research has shown that intergenerational connections creates a stimulating environment and can foster a learning environment which has been a major element in the Day of Discovery program. </a:t>
            </a:r>
          </a:p>
        </p:txBody>
      </p:sp>
      <p:sp>
        <p:nvSpPr>
          <p:cNvPr id="4" name="Slide Number Placeholder 3"/>
          <p:cNvSpPr>
            <a:spLocks noGrp="1"/>
          </p:cNvSpPr>
          <p:nvPr>
            <p:ph type="sldNum" sz="quarter" idx="10"/>
          </p:nvPr>
        </p:nvSpPr>
        <p:spPr/>
        <p:txBody>
          <a:bodyPr/>
          <a:lstStyle/>
          <a:p>
            <a:fld id="{37833BB2-0494-46C5-9EA2-BAB820FA37F5}" type="slidenum">
              <a:rPr lang="en-US" smtClean="0"/>
              <a:pPr/>
              <a:t>34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relationship that we see between preschoolers and the older learner are interesting. On the one end we have preschoolers who are just learning about their environment and gaining new skills while on the other end of the spectrum the older learner is striving to maintain their skills  and </a:t>
            </a:r>
            <a:r>
              <a:rPr lang="en-US" dirty="0" err="1"/>
              <a:t>cognitivie</a:t>
            </a:r>
            <a:r>
              <a:rPr lang="en-US" dirty="0"/>
              <a:t> function. </a:t>
            </a:r>
          </a:p>
        </p:txBody>
      </p:sp>
      <p:sp>
        <p:nvSpPr>
          <p:cNvPr id="4" name="Slide Number Placeholder 3"/>
          <p:cNvSpPr>
            <a:spLocks noGrp="1"/>
          </p:cNvSpPr>
          <p:nvPr>
            <p:ph type="sldNum" sz="quarter" idx="10"/>
          </p:nvPr>
        </p:nvSpPr>
        <p:spPr/>
        <p:txBody>
          <a:bodyPr/>
          <a:lstStyle/>
          <a:p>
            <a:fld id="{37833BB2-0494-46C5-9EA2-BAB820FA37F5}" type="slidenum">
              <a:rPr lang="en-US" smtClean="0"/>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099FD7-4E35-484B-B5A0-D823304486B7}" type="slidenum">
              <a:rPr lang="en-US" smtClean="0"/>
              <a:t>2</a:t>
            </a:fld>
            <a:endParaRPr lang="en-US" dirty="0"/>
          </a:p>
        </p:txBody>
      </p:sp>
    </p:spTree>
    <p:extLst>
      <p:ext uri="{BB962C8B-B14F-4D97-AF65-F5344CB8AC3E}">
        <p14:creationId xmlns:p14="http://schemas.microsoft.com/office/powerpoint/2010/main" val="188843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833BB2-0494-46C5-9EA2-BAB820FA37F5}" type="slidenum">
              <a:rPr lang="en-US" smtClean="0"/>
              <a:pPr/>
              <a:t>36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iceberg experiment they had to determine why icebergs float by using a block of ice and sitting it in salt water.  Icebergs float because they are actually less dense than water.  Salt water is heavier.  They weighed ice before it melted than weighed it afterwards and compared the two.  Many of the Pre-K children did very well and caught on quickly. </a:t>
            </a:r>
          </a:p>
        </p:txBody>
      </p:sp>
      <p:sp>
        <p:nvSpPr>
          <p:cNvPr id="4" name="Slide Number Placeholder 3"/>
          <p:cNvSpPr>
            <a:spLocks noGrp="1"/>
          </p:cNvSpPr>
          <p:nvPr>
            <p:ph type="sldNum" sz="quarter" idx="10"/>
          </p:nvPr>
        </p:nvSpPr>
        <p:spPr/>
        <p:txBody>
          <a:bodyPr/>
          <a:lstStyle/>
          <a:p>
            <a:fld id="{37833BB2-0494-46C5-9EA2-BAB820FA37F5}" type="slidenum">
              <a:rPr lang="en-US" smtClean="0"/>
              <a:pPr/>
              <a:t>37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685800"/>
            <a:ext cx="3657600" cy="2057400"/>
          </a:xfrm>
        </p:spPr>
      </p:sp>
      <p:sp>
        <p:nvSpPr>
          <p:cNvPr id="3" name="Notes Placeholder 2"/>
          <p:cNvSpPr>
            <a:spLocks noGrp="1"/>
          </p:cNvSpPr>
          <p:nvPr>
            <p:ph type="body" idx="1"/>
          </p:nvPr>
        </p:nvSpPr>
        <p:spPr/>
        <p:txBody>
          <a:bodyPr>
            <a:normAutofit/>
          </a:bodyPr>
          <a:lstStyle/>
          <a:p>
            <a:r>
              <a:rPr lang="en-US" sz="2000" dirty="0"/>
              <a:t>Like to end with this response from a former telephone operator. . .not a scientist. . .so. . .speaking of questions do you have any?</a:t>
            </a:r>
          </a:p>
        </p:txBody>
      </p:sp>
      <p:sp>
        <p:nvSpPr>
          <p:cNvPr id="4" name="Slide Number Placeholder 3"/>
          <p:cNvSpPr>
            <a:spLocks noGrp="1"/>
          </p:cNvSpPr>
          <p:nvPr>
            <p:ph type="sldNum" sz="quarter" idx="10"/>
          </p:nvPr>
        </p:nvSpPr>
        <p:spPr/>
        <p:txBody>
          <a:bodyPr/>
          <a:lstStyle/>
          <a:p>
            <a:fld id="{8A1614EC-F333-435B-83A2-9F7633AF6C9D}"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833BB2-0494-46C5-9EA2-BAB820FA37F5}" type="slidenum">
              <a:rPr lang="en-US" smtClean="0"/>
              <a:pPr/>
              <a:t>40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1614EC-F333-435B-83A2-9F7633AF6C9D}"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1614EC-F333-435B-83A2-9F7633AF6C9D}"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6700" y="685800"/>
            <a:ext cx="4775200" cy="2686050"/>
          </a:xfrm>
        </p:spPr>
      </p:sp>
      <p:sp>
        <p:nvSpPr>
          <p:cNvPr id="3" name="Notes Placeholder 2"/>
          <p:cNvSpPr>
            <a:spLocks noGrp="1"/>
          </p:cNvSpPr>
          <p:nvPr>
            <p:ph type="body" idx="1"/>
          </p:nvPr>
        </p:nvSpPr>
        <p:spPr/>
        <p:txBody>
          <a:bodyPr>
            <a:normAutofit/>
          </a:bodyPr>
          <a:lstStyle/>
          <a:p>
            <a:r>
              <a:rPr lang="en-US" sz="1800" dirty="0"/>
              <a:t>First arrow served by </a:t>
            </a:r>
            <a:r>
              <a:rPr lang="en-US" sz="1800" dirty="0" err="1"/>
              <a:t>Eldherhostel</a:t>
            </a:r>
            <a:r>
              <a:rPr lang="en-US" sz="1800" dirty="0"/>
              <a:t>, </a:t>
            </a:r>
            <a:r>
              <a:rPr lang="en-US" sz="1800" dirty="0" err="1"/>
              <a:t>Osher</a:t>
            </a:r>
            <a:r>
              <a:rPr lang="en-US" sz="1800" dirty="0"/>
              <a:t> learning Institute sponsored by universities and colleges, tend to be a bit elite, and cater to the active senior.  They expect their audience to come to them. . .The other two lower arrows are reached mainly through outreach programs that may or may not be </a:t>
            </a:r>
            <a:r>
              <a:rPr lang="en-US" sz="1800" dirty="0" err="1"/>
              <a:t>adapated</a:t>
            </a:r>
            <a:r>
              <a:rPr lang="en-US" sz="1800" dirty="0"/>
              <a:t> to the learning needs of your residents. </a:t>
            </a:r>
          </a:p>
        </p:txBody>
      </p:sp>
      <p:sp>
        <p:nvSpPr>
          <p:cNvPr id="4" name="Slide Number Placeholder 3"/>
          <p:cNvSpPr>
            <a:spLocks noGrp="1"/>
          </p:cNvSpPr>
          <p:nvPr>
            <p:ph type="sldNum" sz="quarter" idx="10"/>
          </p:nvPr>
        </p:nvSpPr>
        <p:spPr/>
        <p:txBody>
          <a:bodyPr/>
          <a:lstStyle/>
          <a:p>
            <a:fld id="{8A1614EC-F333-435B-83A2-9F7633AF6C9D}"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0" y="685800"/>
            <a:ext cx="4064000" cy="2286000"/>
          </a:xfrm>
        </p:spPr>
      </p:sp>
      <p:sp>
        <p:nvSpPr>
          <p:cNvPr id="3" name="Notes Placeholder 2"/>
          <p:cNvSpPr>
            <a:spLocks noGrp="1"/>
          </p:cNvSpPr>
          <p:nvPr>
            <p:ph type="body" idx="1"/>
          </p:nvPr>
        </p:nvSpPr>
        <p:spPr/>
        <p:txBody>
          <a:bodyPr>
            <a:normAutofit/>
          </a:bodyPr>
          <a:lstStyle/>
          <a:p>
            <a:r>
              <a:rPr lang="en-US" sz="1800" dirty="0"/>
              <a:t>In order to provide access to all learners we need to change </a:t>
            </a:r>
            <a:r>
              <a:rPr lang="en-US" sz="1800" dirty="0" err="1"/>
              <a:t>exiisting</a:t>
            </a:r>
            <a:r>
              <a:rPr lang="en-US" sz="1800" dirty="0"/>
              <a:t> mindsets.  There are three rules of thumb one needs to keep in mind when developing a learning program . .</a:t>
            </a:r>
          </a:p>
          <a:p>
            <a:endParaRPr lang="en-US" sz="1800" dirty="0"/>
          </a:p>
          <a:p>
            <a:r>
              <a:rPr lang="en-US" sz="1800" dirty="0"/>
              <a:t>Change your definition of learning. . .no, Mrs. Jones may not be able to learn calculus or the chemical formulas that make up an atom, but for Mrs. Jones learning may be planting a seed, remembering the name a flower, or recognizing it out of other pictures of flowers.  Choosing to engage or not engage with the environment is making the decision to learn or experience something new. </a:t>
            </a:r>
          </a:p>
        </p:txBody>
      </p:sp>
      <p:sp>
        <p:nvSpPr>
          <p:cNvPr id="4" name="Slide Number Placeholder 3"/>
          <p:cNvSpPr>
            <a:spLocks noGrp="1"/>
          </p:cNvSpPr>
          <p:nvPr>
            <p:ph type="sldNum" sz="quarter" idx="10"/>
          </p:nvPr>
        </p:nvSpPr>
        <p:spPr/>
        <p:txBody>
          <a:bodyPr/>
          <a:lstStyle/>
          <a:p>
            <a:fld id="{8A1614EC-F333-435B-83A2-9F7633AF6C9D}"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685800"/>
            <a:ext cx="4978400" cy="2800350"/>
          </a:xfrm>
        </p:spPr>
      </p:sp>
      <p:sp>
        <p:nvSpPr>
          <p:cNvPr id="3" name="Notes Placeholder 2"/>
          <p:cNvSpPr>
            <a:spLocks noGrp="1"/>
          </p:cNvSpPr>
          <p:nvPr>
            <p:ph type="body" idx="1"/>
          </p:nvPr>
        </p:nvSpPr>
        <p:spPr/>
        <p:txBody>
          <a:bodyPr>
            <a:normAutofit/>
          </a:bodyPr>
          <a:lstStyle/>
          <a:p>
            <a:r>
              <a:rPr lang="en-US" dirty="0"/>
              <a:t>. </a:t>
            </a:r>
          </a:p>
          <a:p>
            <a:endParaRPr lang="en-US" dirty="0"/>
          </a:p>
          <a:p>
            <a:endParaRPr lang="en-US" sz="1200" kern="1200" dirty="0">
              <a:solidFill>
                <a:schemeClr val="tx1"/>
              </a:solidFill>
              <a:latin typeface="+mn-lt"/>
              <a:ea typeface="+mn-ea"/>
              <a:cs typeface="+mn-cs"/>
            </a:endParaRPr>
          </a:p>
          <a:p>
            <a:endParaRPr lang="en-US" dirty="0"/>
          </a:p>
          <a:p>
            <a:endParaRPr lang="en-US" sz="1200" kern="1200" dirty="0">
              <a:solidFill>
                <a:schemeClr val="tx1"/>
              </a:solidFill>
              <a:latin typeface="+mn-lt"/>
              <a:ea typeface="+mn-ea"/>
              <a:cs typeface="+mn-cs"/>
            </a:endParaRPr>
          </a:p>
          <a:p>
            <a:endParaRPr lang="en-US" dirty="0"/>
          </a:p>
          <a:p>
            <a:endParaRPr lang="en-US" sz="1200" kern="1200" dirty="0">
              <a:solidFill>
                <a:schemeClr val="tx1"/>
              </a:solidFill>
              <a:latin typeface="+mn-lt"/>
              <a:ea typeface="+mn-ea"/>
              <a:cs typeface="+mn-cs"/>
            </a:endParaRPr>
          </a:p>
          <a:p>
            <a:endParaRPr lang="en-US" dirty="0"/>
          </a:p>
          <a:p>
            <a:endParaRPr lang="en-US" sz="1200" kern="1200" dirty="0">
              <a:solidFill>
                <a:schemeClr val="tx1"/>
              </a:solidFill>
              <a:latin typeface="+mn-lt"/>
              <a:ea typeface="+mn-ea"/>
              <a:cs typeface="+mn-cs"/>
            </a:endParaRPr>
          </a:p>
          <a:p>
            <a:endParaRPr lang="en-US" dirty="0"/>
          </a:p>
          <a:p>
            <a:endParaRPr lang="en-US" sz="1200" kern="1200" dirty="0">
              <a:solidFill>
                <a:schemeClr val="tx1"/>
              </a:solidFill>
              <a:latin typeface="+mn-lt"/>
              <a:ea typeface="+mn-ea"/>
              <a:cs typeface="+mn-cs"/>
            </a:endParaRPr>
          </a:p>
          <a:p>
            <a:endParaRPr lang="en-US" dirty="0"/>
          </a:p>
          <a:p>
            <a:r>
              <a:rPr lang="en-US" sz="1200" kern="1200" dirty="0">
                <a:solidFill>
                  <a:schemeClr val="tx1"/>
                </a:solidFill>
                <a:latin typeface="+mn-lt"/>
                <a:ea typeface="+mn-ea"/>
                <a:cs typeface="+mn-cs"/>
              </a:rPr>
              <a:t> GOOD PRACTICE IN OLDER ADULT EDUCATION </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Marvin Formosa </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Paper Presented at the Seminar on Older Persons in the Maltese Islands - with special reference to </a:t>
            </a:r>
            <a:r>
              <a:rPr lang="en-US" sz="1200" b="1" kern="1200" dirty="0" err="1">
                <a:solidFill>
                  <a:schemeClr val="tx1"/>
                </a:solidFill>
                <a:latin typeface="+mn-lt"/>
                <a:ea typeface="+mn-ea"/>
                <a:cs typeface="+mn-cs"/>
              </a:rPr>
              <a:t>Gozo</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organised</a:t>
            </a:r>
            <a:r>
              <a:rPr lang="en-US" sz="1200" b="1" kern="1200" dirty="0">
                <a:solidFill>
                  <a:schemeClr val="tx1"/>
                </a:solidFill>
                <a:latin typeface="+mn-lt"/>
                <a:ea typeface="+mn-ea"/>
                <a:cs typeface="+mn-cs"/>
              </a:rPr>
              <a:t> by the University of Malta - </a:t>
            </a:r>
            <a:r>
              <a:rPr lang="en-US" sz="1200" b="1" kern="1200" dirty="0" err="1">
                <a:solidFill>
                  <a:schemeClr val="tx1"/>
                </a:solidFill>
                <a:latin typeface="+mn-lt"/>
                <a:ea typeface="+mn-ea"/>
                <a:cs typeface="+mn-cs"/>
              </a:rPr>
              <a:t>Gozo</a:t>
            </a:r>
            <a:r>
              <a:rPr lang="en-US" sz="1200" b="1" kern="1200" dirty="0">
                <a:solidFill>
                  <a:schemeClr val="tx1"/>
                </a:solidFill>
                <a:latin typeface="+mn-lt"/>
                <a:ea typeface="+mn-ea"/>
                <a:cs typeface="+mn-cs"/>
              </a:rPr>
              <a:t> Section</a:t>
            </a:r>
            <a:r>
              <a:rPr lang="en-US" sz="1200" kern="1200" dirty="0">
                <a:solidFill>
                  <a:schemeClr val="tx1"/>
                </a:solidFill>
                <a:latin typeface="+mn-lt"/>
                <a:ea typeface="+mn-ea"/>
                <a:cs typeface="+mn-cs"/>
              </a:rPr>
              <a:t> </a:t>
            </a:r>
            <a:br>
              <a:rPr lang="en-US" sz="1200"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A1614EC-F333-435B-83A2-9F7633AF6C9D}"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685800"/>
            <a:ext cx="5080000" cy="2857500"/>
          </a:xfrm>
        </p:spPr>
      </p:sp>
      <p:sp>
        <p:nvSpPr>
          <p:cNvPr id="3" name="Notes Placeholder 2"/>
          <p:cNvSpPr>
            <a:spLocks noGrp="1"/>
          </p:cNvSpPr>
          <p:nvPr>
            <p:ph type="body" idx="1"/>
          </p:nvPr>
        </p:nvSpPr>
        <p:spPr/>
        <p:txBody>
          <a:bodyPr>
            <a:normAutofit/>
          </a:bodyPr>
          <a:lstStyle/>
          <a:p>
            <a:r>
              <a:rPr lang="en-US" sz="1600" dirty="0"/>
              <a:t>A facility must be in agreement on a designated area or space to create an environment of learning.  Space is a precious commodity as you all know as we usually have a lack of it and there are many opinions on what a space should be. </a:t>
            </a:r>
          </a:p>
          <a:p>
            <a:endParaRPr lang="en-US" sz="1600" dirty="0"/>
          </a:p>
          <a:p>
            <a:r>
              <a:rPr lang="en-US" sz="1600" dirty="0"/>
              <a:t> </a:t>
            </a:r>
          </a:p>
        </p:txBody>
      </p:sp>
      <p:sp>
        <p:nvSpPr>
          <p:cNvPr id="4" name="Slide Number Placeholder 3"/>
          <p:cNvSpPr>
            <a:spLocks noGrp="1"/>
          </p:cNvSpPr>
          <p:nvPr>
            <p:ph type="sldNum" sz="quarter" idx="10"/>
          </p:nvPr>
        </p:nvSpPr>
        <p:spPr/>
        <p:txBody>
          <a:bodyPr/>
          <a:lstStyle/>
          <a:p>
            <a:fld id="{8A1614EC-F333-435B-83A2-9F7633AF6C9D}"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685800"/>
            <a:ext cx="4876800" cy="2743200"/>
          </a:xfrm>
        </p:spPr>
      </p:sp>
      <p:sp>
        <p:nvSpPr>
          <p:cNvPr id="3" name="Notes Placeholder 2"/>
          <p:cNvSpPr>
            <a:spLocks noGrp="1"/>
          </p:cNvSpPr>
          <p:nvPr>
            <p:ph type="body" idx="1"/>
          </p:nvPr>
        </p:nvSpPr>
        <p:spPr/>
        <p:txBody>
          <a:bodyPr>
            <a:normAutofit/>
          </a:bodyPr>
          <a:lstStyle/>
          <a:p>
            <a:r>
              <a:rPr lang="en-US" sz="1800" dirty="0"/>
              <a:t>There is also biological reasons for why our attitudes need to change about learning and aging. </a:t>
            </a:r>
          </a:p>
        </p:txBody>
      </p:sp>
      <p:sp>
        <p:nvSpPr>
          <p:cNvPr id="4" name="Slide Number Placeholder 3"/>
          <p:cNvSpPr>
            <a:spLocks noGrp="1"/>
          </p:cNvSpPr>
          <p:nvPr>
            <p:ph type="sldNum" sz="quarter" idx="10"/>
          </p:nvPr>
        </p:nvSpPr>
        <p:spPr/>
        <p:txBody>
          <a:bodyPr/>
          <a:lstStyle/>
          <a:p>
            <a:fld id="{8A1614EC-F333-435B-83A2-9F7633AF6C9D}"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397819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133483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3633268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D27FDC-7B14-4C43-8D01-77574FCD7C22}"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12793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14602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1977472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3065007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3541112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357944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128005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2512310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186817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3988768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335019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1342185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101332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A4C73-FC56-492E-890A-53E5C5249E49}" type="datetimeFigureOut">
              <a:rPr lang="en-US" smtClean="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D27FDC-7B14-4C43-8D01-77574FCD7C22}" type="slidenum">
              <a:rPr lang="en-US" smtClean="0"/>
              <a:t>‹#›</a:t>
            </a:fld>
            <a:endParaRPr lang="en-US" dirty="0"/>
          </a:p>
        </p:txBody>
      </p:sp>
    </p:spTree>
    <p:extLst>
      <p:ext uri="{BB962C8B-B14F-4D97-AF65-F5344CB8AC3E}">
        <p14:creationId xmlns:p14="http://schemas.microsoft.com/office/powerpoint/2010/main" val="4197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8EA4C73-FC56-492E-890A-53E5C5249E49}" type="datetimeFigureOut">
              <a:rPr lang="en-US" smtClean="0"/>
              <a:t>8/19/2021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ED27FDC-7B14-4C43-8D01-77574FCD7C22}" type="slidenum">
              <a:rPr lang="en-US" smtClean="0"/>
              <a:t>‹#›</a:t>
            </a:fld>
            <a:endParaRPr lang="en-US" dirty="0"/>
          </a:p>
        </p:txBody>
      </p:sp>
    </p:spTree>
    <p:extLst>
      <p:ext uri="{BB962C8B-B14F-4D97-AF65-F5344CB8AC3E}">
        <p14:creationId xmlns:p14="http://schemas.microsoft.com/office/powerpoint/2010/main" val="386678198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jpeg"/><Relationship Id="rId5" Type="http://schemas.microsoft.com/office/2007/relationships/hdphoto" Target="../media/hdphoto4.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mailto:curator@museumhouse.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afopaconference.wordpress.com/2018/07/03/the-promise-of-geragogy-ensuring-quality-standards-for-older-adult-learning-2/" TargetMode="External"/><Relationship Id="rId2" Type="http://schemas.openxmlformats.org/officeDocument/2006/relationships/hyperlink" Target="https://lopes.idm.oclc.org/login?url=https://search.ebscohost.com/login.aspx?direct=true&amp;db=ehh&amp;AN=17196957&amp;site=eds-live&amp;scope=site" TargetMode="External"/><Relationship Id="rId1" Type="http://schemas.openxmlformats.org/officeDocument/2006/relationships/slideLayout" Target="../slideLayouts/slideLayout6.xml"/><Relationship Id="rId4" Type="http://schemas.openxmlformats.org/officeDocument/2006/relationships/hyperlink" Target="https://www.un.org/en/sections/issues-depth/agein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752563"/>
            <a:ext cx="9739038" cy="830997"/>
          </a:xfrm>
          <a:prstGeom prst="rect">
            <a:avLst/>
          </a:prstGeom>
          <a:noFill/>
        </p:spPr>
        <p:txBody>
          <a:bodyPr wrap="square" rtlCol="0">
            <a:spAutoFit/>
          </a:bodyPr>
          <a:lstStyle/>
          <a:p>
            <a:r>
              <a:rPr lang="en-US" sz="2800" b="1" dirty="0">
                <a:solidFill>
                  <a:schemeClr val="bg1"/>
                </a:solidFill>
              </a:rPr>
              <a:t> </a:t>
            </a:r>
            <a:endParaRPr lang="en-US" sz="2800" dirty="0">
              <a:solidFill>
                <a:schemeClr val="bg1"/>
              </a:solidFill>
            </a:endParaRPr>
          </a:p>
          <a:p>
            <a:pPr algn="ctr"/>
            <a:r>
              <a:rPr lang="en-US" sz="2000" b="1" dirty="0"/>
              <a:t>Strategies in Learning and Engagement for the Older Learner </a:t>
            </a:r>
            <a:endParaRPr lang="en-US" sz="2000" dirty="0"/>
          </a:p>
        </p:txBody>
      </p:sp>
      <p:sp>
        <p:nvSpPr>
          <p:cNvPr id="6" name="TextBox 5"/>
          <p:cNvSpPr txBox="1"/>
          <p:nvPr/>
        </p:nvSpPr>
        <p:spPr>
          <a:xfrm>
            <a:off x="1592919" y="213955"/>
            <a:ext cx="914400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Collecting Memories: A collection-based pilot program serving our vulnerable learners</a:t>
            </a:r>
          </a:p>
        </p:txBody>
      </p:sp>
      <p:sp>
        <p:nvSpPr>
          <p:cNvPr id="3" name="TextBox 2">
            <a:extLst>
              <a:ext uri="{FF2B5EF4-FFF2-40B4-BE49-F238E27FC236}">
                <a16:creationId xmlns:a16="http://schemas.microsoft.com/office/drawing/2014/main" id="{3C074AE3-F30E-4E8C-A365-78C82B2A874B}"/>
              </a:ext>
            </a:extLst>
          </p:cNvPr>
          <p:cNvSpPr txBox="1"/>
          <p:nvPr/>
        </p:nvSpPr>
        <p:spPr>
          <a:xfrm>
            <a:off x="2488014" y="5774409"/>
            <a:ext cx="7544260" cy="923330"/>
          </a:xfrm>
          <a:prstGeom prst="rect">
            <a:avLst/>
          </a:prstGeom>
          <a:noFill/>
        </p:spPr>
        <p:txBody>
          <a:bodyPr wrap="square" rtlCol="0">
            <a:spAutoFit/>
          </a:bodyPr>
          <a:lstStyle/>
          <a:p>
            <a:r>
              <a:rPr lang="en-US" dirty="0"/>
              <a:t>Presented by Dr. Anne Basham The Museum House Project/BON</a:t>
            </a:r>
          </a:p>
          <a:p>
            <a:r>
              <a:rPr lang="en-US" dirty="0"/>
              <a:t>Special thanks to Laura Ontiveros Activity Director at Fellowship Square Historic Mesa </a:t>
            </a:r>
          </a:p>
        </p:txBody>
      </p:sp>
      <p:pic>
        <p:nvPicPr>
          <p:cNvPr id="7" name="Picture 6">
            <a:extLst>
              <a:ext uri="{FF2B5EF4-FFF2-40B4-BE49-F238E27FC236}">
                <a16:creationId xmlns:a16="http://schemas.microsoft.com/office/drawing/2014/main" id="{A5194173-416F-4C90-A72E-0D53B3310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014" y="1715425"/>
            <a:ext cx="7215972" cy="40589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1500" y="1665111"/>
            <a:ext cx="8521700" cy="4162778"/>
          </a:xfrm>
        </p:spPr>
        <p:txBody>
          <a:bodyPr>
            <a:noAutofit/>
          </a:bodyPr>
          <a:lstStyle/>
          <a:p>
            <a:r>
              <a:rPr lang="en-US" b="1" dirty="0"/>
              <a:t>Attitudinal---I am too old to learn, fear of failure, or being made to look stupid, too tired, and general lack of motivation. </a:t>
            </a:r>
          </a:p>
          <a:p>
            <a:pPr>
              <a:buNone/>
            </a:pPr>
            <a:r>
              <a:rPr lang="en-US" b="1" dirty="0"/>
              <a:t>    One needs to ask are these attitudes truly their perspective or is it ours? </a:t>
            </a:r>
          </a:p>
          <a:p>
            <a:pPr>
              <a:buNone/>
            </a:pPr>
            <a:r>
              <a:rPr lang="en-US" b="1" dirty="0"/>
              <a:t> </a:t>
            </a:r>
          </a:p>
          <a:p>
            <a:r>
              <a:rPr lang="en-US" b="1" dirty="0"/>
              <a:t>Situational----Physical limitations as barriers—visual, hearing,  ambulation, or cognitive limitations.  One needs to consider the impact and influence of  pain, depression and the use of medications</a:t>
            </a:r>
            <a:r>
              <a:rPr lang="en-US" sz="2400" b="1" dirty="0"/>
              <a:t>.</a:t>
            </a:r>
          </a:p>
          <a:p>
            <a:pPr>
              <a:buNone/>
            </a:pPr>
            <a:r>
              <a:rPr lang="en-US" sz="2400" b="1" dirty="0"/>
              <a:t> </a:t>
            </a:r>
          </a:p>
        </p:txBody>
      </p:sp>
      <p:sp>
        <p:nvSpPr>
          <p:cNvPr id="2" name="TextBox 1">
            <a:extLst>
              <a:ext uri="{FF2B5EF4-FFF2-40B4-BE49-F238E27FC236}">
                <a16:creationId xmlns:a16="http://schemas.microsoft.com/office/drawing/2014/main" id="{1DC13F62-20D7-44CB-A4DC-920B3B42EDE5}"/>
              </a:ext>
            </a:extLst>
          </p:cNvPr>
          <p:cNvSpPr txBox="1"/>
          <p:nvPr/>
        </p:nvSpPr>
        <p:spPr>
          <a:xfrm>
            <a:off x="3441700" y="737723"/>
            <a:ext cx="5934638" cy="584775"/>
          </a:xfrm>
          <a:prstGeom prst="rect">
            <a:avLst/>
          </a:prstGeom>
          <a:noFill/>
        </p:spPr>
        <p:txBody>
          <a:bodyPr wrap="none" rtlCol="0">
            <a:spAutoFit/>
          </a:bodyPr>
          <a:lstStyle/>
          <a:p>
            <a:r>
              <a:rPr lang="en-US" sz="3200" b="1" dirty="0"/>
              <a:t>Common Mindsets of Resistance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3322" y="2116668"/>
            <a:ext cx="9265356" cy="4154984"/>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Unfortunately institutional  barriers can be the largest obstacle in that the long term facility is still based on the medical model in spite of cultural changes being made to improve the environment.   </a:t>
            </a:r>
          </a:p>
          <a:p>
            <a:endParaRPr lang="en-US" sz="2400" b="1" dirty="0">
              <a:latin typeface="Calibri" panose="020F0502020204030204" pitchFamily="34" charset="0"/>
              <a:cs typeface="Calibri" panose="020F0502020204030204" pitchFamily="34" charset="0"/>
            </a:endParaRPr>
          </a:p>
          <a:p>
            <a:pPr>
              <a:buNone/>
            </a:pPr>
            <a:r>
              <a:rPr lang="en-US" sz="2400" b="1" dirty="0">
                <a:latin typeface="Calibri" panose="020F0502020204030204" pitchFamily="34" charset="0"/>
                <a:cs typeface="Calibri" panose="020F0502020204030204" pitchFamily="34" charset="0"/>
              </a:rPr>
              <a:t>Time restrictions—The need for less structured programming. </a:t>
            </a:r>
          </a:p>
          <a:p>
            <a:pPr>
              <a:buNone/>
            </a:pPr>
            <a:endParaRPr lang="en-US" sz="2400" b="1" dirty="0">
              <a:latin typeface="Calibri" panose="020F0502020204030204" pitchFamily="34" charset="0"/>
              <a:cs typeface="Calibri" panose="020F0502020204030204" pitchFamily="34" charset="0"/>
            </a:endParaRPr>
          </a:p>
          <a:p>
            <a:pPr lvl="0">
              <a:buNone/>
            </a:pPr>
            <a:r>
              <a:rPr lang="en-US" sz="2400" b="1" dirty="0">
                <a:latin typeface="Calibri" panose="020F0502020204030204" pitchFamily="34" charset="0"/>
                <a:cs typeface="Calibri" panose="020F0502020204030204" pitchFamily="34" charset="0"/>
              </a:rPr>
              <a:t>Physical environment---conducive to learning? Is it accessible to all skill levels? Does it promote enrichment?</a:t>
            </a:r>
          </a:p>
          <a:p>
            <a:pPr lvl="0">
              <a:buNone/>
            </a:pPr>
            <a:endParaRPr lang="en-US" sz="2400" b="1" dirty="0">
              <a:latin typeface="Calibri" panose="020F0502020204030204" pitchFamily="34" charset="0"/>
              <a:cs typeface="Calibri" panose="020F0502020204030204" pitchFamily="34" charset="0"/>
            </a:endParaRPr>
          </a:p>
          <a:p>
            <a:pPr lvl="0">
              <a:buNone/>
            </a:pPr>
            <a:r>
              <a:rPr lang="en-US" sz="2400" b="1" dirty="0">
                <a:latin typeface="Calibri" panose="020F0502020204030204" pitchFamily="34" charset="0"/>
                <a:cs typeface="Calibri" panose="020F0502020204030204" pitchFamily="34" charset="0"/>
              </a:rPr>
              <a:t>Does the environment promote co-learning opportunities? Can staff participate? </a:t>
            </a:r>
          </a:p>
        </p:txBody>
      </p:sp>
      <p:sp>
        <p:nvSpPr>
          <p:cNvPr id="4" name="TextBox 3"/>
          <p:cNvSpPr txBox="1"/>
          <p:nvPr/>
        </p:nvSpPr>
        <p:spPr>
          <a:xfrm>
            <a:off x="3352800" y="914401"/>
            <a:ext cx="5410200" cy="95410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The Institutional Barrier-----the Greatest One?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22111"/>
            <a:ext cx="8305800" cy="1143000"/>
          </a:xfrm>
        </p:spPr>
        <p:txBody>
          <a:bodyPr>
            <a:normAutofit/>
          </a:bodyPr>
          <a:lstStyle/>
          <a:p>
            <a:pPr algn="ctr"/>
            <a:r>
              <a:rPr lang="en-US" sz="3200" b="1" dirty="0">
                <a:solidFill>
                  <a:schemeClr val="tx1"/>
                </a:solidFill>
              </a:rPr>
              <a:t>New Studies on our Aging Brains--</a:t>
            </a:r>
            <a:br>
              <a:rPr lang="en-US" sz="3200" b="1" dirty="0">
                <a:solidFill>
                  <a:schemeClr val="tx1"/>
                </a:solidFill>
              </a:rPr>
            </a:br>
            <a:r>
              <a:rPr lang="en-US" sz="3200" b="1" dirty="0">
                <a:solidFill>
                  <a:schemeClr val="tx1"/>
                </a:solidFill>
              </a:rPr>
              <a:t>Why we should change our attitudes </a:t>
            </a:r>
          </a:p>
        </p:txBody>
      </p:sp>
      <p:sp>
        <p:nvSpPr>
          <p:cNvPr id="3" name="Rectangle 2"/>
          <p:cNvSpPr/>
          <p:nvPr/>
        </p:nvSpPr>
        <p:spPr>
          <a:xfrm>
            <a:off x="2057400" y="1964354"/>
            <a:ext cx="7924800" cy="5324535"/>
          </a:xfrm>
          <a:prstGeom prst="rect">
            <a:avLst/>
          </a:prstGeom>
        </p:spPr>
        <p:txBody>
          <a:bodyPr wrap="square">
            <a:spAutoFit/>
          </a:bodyPr>
          <a:lstStyle/>
          <a:p>
            <a:r>
              <a:rPr lang="en-US" sz="2000" dirty="0"/>
              <a:t>Researchers are more optimistic than ever about the potential of the aging brain because recent evidence has challenged long-held beliefs by demonstrating that the brain can grow new nerve cells or </a:t>
            </a:r>
            <a:r>
              <a:rPr lang="en-US" sz="2000" dirty="0" err="1"/>
              <a:t>neurogenesis</a:t>
            </a:r>
            <a:r>
              <a:rPr lang="en-US" sz="2000" dirty="0"/>
              <a:t>.</a:t>
            </a:r>
          </a:p>
          <a:p>
            <a:endParaRPr lang="en-US" sz="2000" dirty="0"/>
          </a:p>
          <a:p>
            <a:r>
              <a:rPr lang="en-US" sz="2000" dirty="0"/>
              <a:t>Lifelong learning stimulates the cognitive process in older adults and provides them with a sense of control over their environment. Ann E. </a:t>
            </a:r>
            <a:r>
              <a:rPr lang="en-US" sz="2000" dirty="0" err="1"/>
              <a:t>Benbow</a:t>
            </a:r>
            <a:r>
              <a:rPr lang="en-US" sz="2000" dirty="0"/>
              <a:t>, Ph.D. and SPRY Foundation, 2002</a:t>
            </a:r>
          </a:p>
          <a:p>
            <a:endParaRPr lang="en-US" sz="2000" dirty="0"/>
          </a:p>
          <a:p>
            <a:r>
              <a:rPr lang="en-US" sz="2000" dirty="0"/>
              <a:t>Dr. </a:t>
            </a:r>
            <a:r>
              <a:rPr lang="en-US" sz="2000" i="1" dirty="0"/>
              <a:t>Paul Nussbaum</a:t>
            </a:r>
            <a:r>
              <a:rPr lang="en-US" sz="2000" dirty="0"/>
              <a:t> a clinical neuropsychologist who specializes in aging across the lifespan and brain health states that learning is as important as any other wellness program. </a:t>
            </a:r>
          </a:p>
          <a:p>
            <a:endParaRPr lang="en-US" sz="2400" dirty="0"/>
          </a:p>
          <a:p>
            <a:endParaRPr lang="en-US" sz="2400" dirty="0"/>
          </a:p>
          <a:p>
            <a:endParaRPr lang="en-US" sz="2400" dirty="0"/>
          </a:p>
          <a:p>
            <a:endParaRPr lang="en-US" sz="2400" dirty="0"/>
          </a:p>
          <a:p>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100" y="494983"/>
            <a:ext cx="10515600" cy="854075"/>
          </a:xfrm>
        </p:spPr>
        <p:txBody>
          <a:bodyPr>
            <a:normAutofit/>
          </a:bodyPr>
          <a:lstStyle/>
          <a:p>
            <a:r>
              <a:rPr lang="en-US" sz="3600" b="1" dirty="0">
                <a:latin typeface="Calibri" panose="020F0502020204030204" pitchFamily="34" charset="0"/>
                <a:cs typeface="Calibri" panose="020F0502020204030204" pitchFamily="34" charset="0"/>
              </a:rPr>
              <a:t>Learning enrichment promotes brain plasticity </a:t>
            </a:r>
          </a:p>
        </p:txBody>
      </p:sp>
      <p:sp>
        <p:nvSpPr>
          <p:cNvPr id="3" name="Content Placeholder 2"/>
          <p:cNvSpPr>
            <a:spLocks noGrp="1"/>
          </p:cNvSpPr>
          <p:nvPr>
            <p:ph idx="1"/>
          </p:nvPr>
        </p:nvSpPr>
        <p:spPr>
          <a:xfrm>
            <a:off x="979100" y="1546225"/>
            <a:ext cx="10233800" cy="4351338"/>
          </a:xfrm>
        </p:spPr>
        <p:txBody>
          <a:bodyPr>
            <a:normAutofit/>
          </a:bodyPr>
          <a:lstStyle/>
          <a:p>
            <a:r>
              <a:rPr lang="en-US" sz="2800" dirty="0">
                <a:latin typeface="Arial" pitchFamily="34" charset="0"/>
                <a:ea typeface="Times New Roman" pitchFamily="18" charset="0"/>
                <a:cs typeface="Arial" pitchFamily="34" charset="0"/>
              </a:rPr>
              <a:t>Current research supports neuroplasticity ---brain neurons actually can regenerate and is currently ending the stigmas that the aged are incapable of learning. </a:t>
            </a:r>
            <a:endParaRPr lang="en-US" sz="2800" dirty="0"/>
          </a:p>
          <a:p>
            <a:r>
              <a:rPr lang="en-US" dirty="0"/>
              <a:t>The process of learning should be considered as part of every wellness program.  The development of new skills translates into brain health and could delay or prevent the progression of dementia. </a:t>
            </a:r>
          </a:p>
        </p:txBody>
      </p:sp>
      <p:pic>
        <p:nvPicPr>
          <p:cNvPr id="2051" name="Picture 3" descr="C:\Users\Anne\AppData\Local\Microsoft\Windows\Temporary Internet Files\Content.IE5\DT2E1WXR\MPj03858070000[1].jpg"/>
          <p:cNvPicPr>
            <a:picLocks noChangeAspect="1" noChangeArrowheads="1"/>
          </p:cNvPicPr>
          <p:nvPr/>
        </p:nvPicPr>
        <p:blipFill>
          <a:blip r:embed="rId3" cstate="print"/>
          <a:srcRect/>
          <a:stretch>
            <a:fillRect/>
          </a:stretch>
        </p:blipFill>
        <p:spPr bwMode="auto">
          <a:xfrm>
            <a:off x="8572500" y="4294329"/>
            <a:ext cx="3517900" cy="265637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3BDA-DD78-4B22-B5FD-D395DF38133D}"/>
              </a:ext>
            </a:extLst>
          </p:cNvPr>
          <p:cNvSpPr>
            <a:spLocks noGrp="1"/>
          </p:cNvSpPr>
          <p:nvPr>
            <p:ph type="title"/>
          </p:nvPr>
        </p:nvSpPr>
        <p:spPr>
          <a:xfrm>
            <a:off x="1023056" y="360715"/>
            <a:ext cx="10515600" cy="899231"/>
          </a:xfrm>
        </p:spPr>
        <p:txBody>
          <a:bodyPr>
            <a:normAutofit/>
          </a:bodyPr>
          <a:lstStyle/>
          <a:p>
            <a:pPr algn="ctr"/>
            <a:r>
              <a:rPr lang="en-US" sz="3600" b="1" dirty="0">
                <a:latin typeface="Calibri" panose="020F0502020204030204" pitchFamily="34" charset="0"/>
                <a:cs typeface="Calibri" panose="020F0502020204030204" pitchFamily="34" charset="0"/>
              </a:rPr>
              <a:t>Connecting with the natural world</a:t>
            </a:r>
          </a:p>
        </p:txBody>
      </p:sp>
      <p:sp>
        <p:nvSpPr>
          <p:cNvPr id="3" name="Content Placeholder 2">
            <a:extLst>
              <a:ext uri="{FF2B5EF4-FFF2-40B4-BE49-F238E27FC236}">
                <a16:creationId xmlns:a16="http://schemas.microsoft.com/office/drawing/2014/main" id="{01F20C87-DEE3-482A-BC5D-714409123373}"/>
              </a:ext>
            </a:extLst>
          </p:cNvPr>
          <p:cNvSpPr>
            <a:spLocks noGrp="1"/>
          </p:cNvSpPr>
          <p:nvPr>
            <p:ph idx="1"/>
          </p:nvPr>
        </p:nvSpPr>
        <p:spPr>
          <a:xfrm>
            <a:off x="504966" y="1433689"/>
            <a:ext cx="10851656" cy="4351338"/>
          </a:xfrm>
        </p:spPr>
        <p:txBody>
          <a:bodyPr>
            <a:normAutofit/>
          </a:bodyPr>
          <a:lstStyle/>
          <a:p>
            <a:pPr>
              <a:lnSpc>
                <a:spcPct val="100000"/>
              </a:lnSpc>
            </a:pPr>
            <a:r>
              <a:rPr lang="en-US" sz="2400" dirty="0">
                <a:latin typeface="Calibri" panose="020F0502020204030204" pitchFamily="34" charset="0"/>
                <a:cs typeface="Calibri" panose="020F0502020204030204" pitchFamily="34" charset="0"/>
              </a:rPr>
              <a:t>Various studies have shown that dementia residents who engage with nature are better able to manage their symptoms and can help with anxiety and depression. </a:t>
            </a:r>
          </a:p>
          <a:p>
            <a:pPr>
              <a:lnSpc>
                <a:spcPct val="100000"/>
              </a:lnSpc>
            </a:pPr>
            <a:r>
              <a:rPr lang="en-US" sz="2400" dirty="0">
                <a:latin typeface="Calibri" panose="020F0502020204030204" pitchFamily="34" charset="0"/>
                <a:cs typeface="Calibri" panose="020F0502020204030204" pitchFamily="34" charset="0"/>
              </a:rPr>
              <a:t>Some of the  biggest challenges involve fears related to safety of residents in </a:t>
            </a:r>
          </a:p>
          <a:p>
            <a:pPr marL="0" indent="0">
              <a:lnSpc>
                <a:spcPct val="100000"/>
              </a:lnSpc>
              <a:buNone/>
            </a:pPr>
            <a:r>
              <a:rPr lang="en-US" sz="2400" dirty="0">
                <a:latin typeface="Calibri" panose="020F0502020204030204" pitchFamily="34" charset="0"/>
                <a:cs typeface="Calibri" panose="020F0502020204030204" pitchFamily="34" charset="0"/>
              </a:rPr>
              <a:t>the outdoors. Many dementia residents who </a:t>
            </a:r>
          </a:p>
          <a:p>
            <a:pPr marL="0" indent="0">
              <a:lnSpc>
                <a:spcPct val="100000"/>
              </a:lnSpc>
              <a:buNone/>
            </a:pPr>
            <a:r>
              <a:rPr lang="en-US" sz="2400" dirty="0">
                <a:latin typeface="Calibri" panose="020F0502020204030204" pitchFamily="34" charset="0"/>
                <a:cs typeface="Calibri" panose="020F0502020204030204" pitchFamily="34" charset="0"/>
              </a:rPr>
              <a:t>live in long-term care facilities live in lock-down </a:t>
            </a:r>
          </a:p>
          <a:p>
            <a:pPr marL="0" indent="0">
              <a:lnSpc>
                <a:spcPct val="100000"/>
              </a:lnSpc>
              <a:buNone/>
            </a:pPr>
            <a:r>
              <a:rPr lang="en-US" sz="2400" dirty="0">
                <a:latin typeface="Calibri" panose="020F0502020204030204" pitchFamily="34" charset="0"/>
                <a:cs typeface="Calibri" panose="020F0502020204030204" pitchFamily="34" charset="0"/>
              </a:rPr>
              <a:t>units so they can be strictly monitored.</a:t>
            </a:r>
          </a:p>
        </p:txBody>
      </p:sp>
      <p:pic>
        <p:nvPicPr>
          <p:cNvPr id="5" name="Picture 4">
            <a:extLst>
              <a:ext uri="{FF2B5EF4-FFF2-40B4-BE49-F238E27FC236}">
                <a16:creationId xmlns:a16="http://schemas.microsoft.com/office/drawing/2014/main" id="{094C430F-5323-43F8-B24C-6B895A61A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307674" y="3194756"/>
            <a:ext cx="4884326" cy="3663244"/>
          </a:xfrm>
          <a:prstGeom prst="rect">
            <a:avLst/>
          </a:prstGeom>
        </p:spPr>
      </p:pic>
    </p:spTree>
    <p:extLst>
      <p:ext uri="{BB962C8B-B14F-4D97-AF65-F5344CB8AC3E}">
        <p14:creationId xmlns:p14="http://schemas.microsoft.com/office/powerpoint/2010/main" val="3796043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970" y="2041525"/>
            <a:ext cx="3620911" cy="2389364"/>
          </a:xfrm>
        </p:spPr>
        <p:txBody>
          <a:bodyPr>
            <a:noAutofit/>
          </a:bodyPr>
          <a:lstStyle/>
          <a:p>
            <a:r>
              <a:rPr lang="en-US" sz="2800" dirty="0"/>
              <a:t>Intergenerational </a:t>
            </a:r>
            <a:br>
              <a:rPr lang="en-US" sz="2800" dirty="0"/>
            </a:br>
            <a:r>
              <a:rPr lang="en-US" sz="2800" dirty="0"/>
              <a:t>gardening project</a:t>
            </a:r>
            <a:br>
              <a:rPr lang="en-US" sz="2800" dirty="0"/>
            </a:br>
            <a:r>
              <a:rPr lang="en-US" sz="2800" dirty="0"/>
              <a:t>at the Beatitudes</a:t>
            </a:r>
            <a:br>
              <a:rPr lang="en-US" sz="2800" dirty="0"/>
            </a:br>
            <a:r>
              <a:rPr lang="en-US" sz="2800" dirty="0"/>
              <a:t>Campus.</a:t>
            </a:r>
          </a:p>
        </p:txBody>
      </p:sp>
      <p:pic>
        <p:nvPicPr>
          <p:cNvPr id="3" name="Content Placeholder 3" descr="04820012.jpg"/>
          <p:cNvPicPr>
            <a:picLocks noChangeAspect="1"/>
          </p:cNvPicPr>
          <p:nvPr/>
        </p:nvPicPr>
        <p:blipFill>
          <a:blip r:embed="rId3" cstate="print"/>
          <a:stretch>
            <a:fillRect/>
          </a:stretch>
        </p:blipFill>
        <p:spPr>
          <a:xfrm>
            <a:off x="4008581" y="699483"/>
            <a:ext cx="8183419" cy="545903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7377"/>
            <a:ext cx="10515600" cy="1325563"/>
          </a:xfrm>
        </p:spPr>
        <p:txBody>
          <a:bodyPr>
            <a:normAutofit fontScale="90000"/>
          </a:bodyPr>
          <a:lstStyle/>
          <a:p>
            <a:r>
              <a:rPr lang="en-US" dirty="0"/>
              <a:t>Connecting with nature via the senses</a:t>
            </a:r>
          </a:p>
        </p:txBody>
      </p:sp>
      <p:pic>
        <p:nvPicPr>
          <p:cNvPr id="4" name="Content Placeholder 3" descr="spiral.jpg"/>
          <p:cNvPicPr>
            <a:picLocks noGrp="1" noChangeAspect="1"/>
          </p:cNvPicPr>
          <p:nvPr>
            <p:ph idx="1"/>
          </p:nvPr>
        </p:nvPicPr>
        <p:blipFill>
          <a:blip r:embed="rId2" cstate="print"/>
          <a:stretch>
            <a:fillRect/>
          </a:stretch>
        </p:blipFill>
        <p:spPr>
          <a:xfrm>
            <a:off x="5753101" y="2620965"/>
            <a:ext cx="5438422" cy="4078817"/>
          </a:xfrm>
        </p:spPr>
      </p:pic>
      <p:pic>
        <p:nvPicPr>
          <p:cNvPr id="5" name="Picture 4" descr="spiral2.jpg"/>
          <p:cNvPicPr>
            <a:picLocks noChangeAspect="1"/>
          </p:cNvPicPr>
          <p:nvPr/>
        </p:nvPicPr>
        <p:blipFill>
          <a:blip r:embed="rId3" cstate="print"/>
          <a:stretch>
            <a:fillRect/>
          </a:stretch>
        </p:blipFill>
        <p:spPr>
          <a:xfrm>
            <a:off x="838200" y="1803402"/>
            <a:ext cx="4824590" cy="3618443"/>
          </a:xfrm>
          <a:prstGeom prst="rect">
            <a:avLst/>
          </a:prstGeom>
        </p:spPr>
      </p:pic>
      <p:sp>
        <p:nvSpPr>
          <p:cNvPr id="3" name="TextBox 2">
            <a:extLst>
              <a:ext uri="{FF2B5EF4-FFF2-40B4-BE49-F238E27FC236}">
                <a16:creationId xmlns:a16="http://schemas.microsoft.com/office/drawing/2014/main" id="{1086B35D-94E2-4779-98AD-A4ABBDE8AEB3}"/>
              </a:ext>
            </a:extLst>
          </p:cNvPr>
          <p:cNvSpPr txBox="1"/>
          <p:nvPr/>
        </p:nvSpPr>
        <p:spPr>
          <a:xfrm>
            <a:off x="191912" y="5572307"/>
            <a:ext cx="5735353" cy="646331"/>
          </a:xfrm>
          <a:prstGeom prst="rect">
            <a:avLst/>
          </a:prstGeom>
          <a:noFill/>
        </p:spPr>
        <p:txBody>
          <a:bodyPr wrap="none" rtlCol="0">
            <a:spAutoFit/>
          </a:bodyPr>
          <a:lstStyle/>
          <a:p>
            <a:r>
              <a:rPr lang="en-US" dirty="0"/>
              <a:t>A special interactive exhibit called the “Shapes of Life”</a:t>
            </a:r>
          </a:p>
          <a:p>
            <a:r>
              <a:rPr lang="en-US" dirty="0"/>
              <a:t>In partnership with the Arizona Museum of Natural History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DA3B3B1-947A-4B4C-98D7-E8DEDF9899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8547" y="2241101"/>
            <a:ext cx="4525963" cy="3394472"/>
          </a:xfrm>
          <a:prstGeom prst="rect">
            <a:avLst/>
          </a:prstGeom>
        </p:spPr>
      </p:pic>
      <p:pic>
        <p:nvPicPr>
          <p:cNvPr id="6" name="Content Placeholder 4">
            <a:extLst>
              <a:ext uri="{FF2B5EF4-FFF2-40B4-BE49-F238E27FC236}">
                <a16:creationId xmlns:a16="http://schemas.microsoft.com/office/drawing/2014/main" id="{09FCCD43-DF30-47A3-BAEA-9C24242907E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7178838" y="1675355"/>
            <a:ext cx="4610210" cy="3457658"/>
          </a:xfrm>
        </p:spPr>
      </p:pic>
      <p:pic>
        <p:nvPicPr>
          <p:cNvPr id="5" name="Content Placeholder 4">
            <a:extLst>
              <a:ext uri="{FF2B5EF4-FFF2-40B4-BE49-F238E27FC236}">
                <a16:creationId xmlns:a16="http://schemas.microsoft.com/office/drawing/2014/main" id="{EAD9411F-6ACC-4F43-A4E2-251AEB850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92984" y="2871041"/>
            <a:ext cx="3806032" cy="2854524"/>
          </a:xfrm>
          <a:prstGeom prst="rect">
            <a:avLst/>
          </a:prstGeom>
        </p:spPr>
      </p:pic>
      <p:sp>
        <p:nvSpPr>
          <p:cNvPr id="2" name="TextBox 1">
            <a:extLst>
              <a:ext uri="{FF2B5EF4-FFF2-40B4-BE49-F238E27FC236}">
                <a16:creationId xmlns:a16="http://schemas.microsoft.com/office/drawing/2014/main" id="{63DBD5E2-AF51-4F7F-BFB6-3A75901C8E0A}"/>
              </a:ext>
            </a:extLst>
          </p:cNvPr>
          <p:cNvSpPr txBox="1"/>
          <p:nvPr/>
        </p:nvSpPr>
        <p:spPr>
          <a:xfrm>
            <a:off x="764666" y="159357"/>
            <a:ext cx="10048271" cy="175432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Collecting Memories Pilot Project</a:t>
            </a:r>
          </a:p>
          <a:p>
            <a:r>
              <a:rPr lang="en-US" sz="2000" dirty="0">
                <a:latin typeface="Arial" panose="020B0604020202020204" pitchFamily="34" charset="0"/>
                <a:cs typeface="Arial" panose="020B0604020202020204" pitchFamily="34" charset="0"/>
              </a:rPr>
              <a:t>ASU Natural History Collections in partnership with </a:t>
            </a:r>
          </a:p>
          <a:p>
            <a:r>
              <a:rPr lang="en-US" sz="2000" dirty="0">
                <a:latin typeface="Arial" panose="020B0604020202020204" pitchFamily="34" charset="0"/>
                <a:cs typeface="Arial" panose="020B0604020202020204" pitchFamily="34" charset="0"/>
              </a:rPr>
              <a:t>Fellowship Square Historic Mesa.</a:t>
            </a:r>
          </a:p>
          <a:p>
            <a:r>
              <a:rPr lang="en-US" sz="2000" dirty="0">
                <a:latin typeface="Arial" panose="020B0604020202020204" pitchFamily="34" charset="0"/>
                <a:cs typeface="Arial" panose="020B0604020202020204" pitchFamily="34" charset="0"/>
              </a:rPr>
              <a:t>Funded by the  Arizona Commission of the Arts </a:t>
            </a:r>
            <a:br>
              <a:rPr lang="en-US" sz="2000"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49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617220" y="274290"/>
            <a:ext cx="6629764"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ctr" fontAlgn="base">
              <a:spcBef>
                <a:spcPct val="0"/>
              </a:spcBef>
              <a:spcAft>
                <a:spcPct val="0"/>
              </a:spcAft>
              <a:tabLst>
                <a:tab pos="457200" algn="l"/>
              </a:tabLst>
            </a:pPr>
            <a:endParaRPr lang="en-US" sz="2000" dirty="0">
              <a:latin typeface="Arial" pitchFamily="34" charset="0"/>
              <a:ea typeface="Times New Roman" pitchFamily="18" charset="0"/>
              <a:cs typeface="Arial" pitchFamily="34" charset="0"/>
            </a:endParaRPr>
          </a:p>
          <a:p>
            <a:pPr fontAlgn="base">
              <a:spcBef>
                <a:spcPct val="0"/>
              </a:spcBef>
              <a:spcAft>
                <a:spcPct val="0"/>
              </a:spcAft>
              <a:tabLst>
                <a:tab pos="457200" algn="l"/>
              </a:tabLst>
            </a:pPr>
            <a:r>
              <a:rPr lang="en-US" sz="2800" dirty="0">
                <a:latin typeface="Calibri" panose="020F0502020204030204" pitchFamily="34" charset="0"/>
                <a:ea typeface="Times New Roman" pitchFamily="18" charset="0"/>
                <a:cs typeface="Calibri" panose="020F0502020204030204" pitchFamily="34" charset="0"/>
              </a:rPr>
              <a:t>Natural history collections has the potential to connect and engage the older learner in the following ways. </a:t>
            </a:r>
          </a:p>
          <a:p>
            <a:pPr indent="457200" algn="ctr" fontAlgn="base">
              <a:spcBef>
                <a:spcPct val="0"/>
              </a:spcBef>
              <a:spcAft>
                <a:spcPct val="0"/>
              </a:spcAft>
              <a:tabLst>
                <a:tab pos="457200" algn="l"/>
              </a:tabLst>
            </a:pPr>
            <a:endParaRPr lang="en-US" sz="2800" i="1" dirty="0">
              <a:latin typeface="Calibri" panose="020F0502020204030204" pitchFamily="34" charset="0"/>
              <a:ea typeface="Times New Roman" pitchFamily="18" charset="0"/>
              <a:cs typeface="Calibri" panose="020F0502020204030204" pitchFamily="34" charset="0"/>
            </a:endParaRPr>
          </a:p>
          <a:p>
            <a:pPr marL="457200" indent="-457200" fontAlgn="base">
              <a:spcBef>
                <a:spcPct val="0"/>
              </a:spcBef>
              <a:spcAft>
                <a:spcPct val="0"/>
              </a:spcAft>
              <a:buAutoNum type="arabicPeriod"/>
            </a:pPr>
            <a:r>
              <a:rPr lang="en-US" sz="2800" dirty="0">
                <a:latin typeface="Calibri" panose="020F0502020204030204" pitchFamily="34" charset="0"/>
                <a:ea typeface="Times New Roman" pitchFamily="18" charset="0"/>
                <a:cs typeface="Calibri" panose="020F0502020204030204" pitchFamily="34" charset="0"/>
              </a:rPr>
              <a:t>Connects with emotion. </a:t>
            </a:r>
          </a:p>
          <a:p>
            <a:pPr marL="457200" indent="-457200" fontAlgn="base">
              <a:spcBef>
                <a:spcPct val="0"/>
              </a:spcBef>
              <a:spcAft>
                <a:spcPct val="0"/>
              </a:spcAft>
              <a:buAutoNum type="arabicPeriod"/>
            </a:pPr>
            <a:r>
              <a:rPr lang="en-US" sz="2800" dirty="0">
                <a:latin typeface="Calibri" panose="020F0502020204030204" pitchFamily="34" charset="0"/>
                <a:ea typeface="Times"/>
                <a:cs typeface="Calibri" panose="020F0502020204030204" pitchFamily="34" charset="0"/>
              </a:rPr>
              <a:t>Connects with memory.</a:t>
            </a:r>
          </a:p>
          <a:p>
            <a:pPr marL="457200" indent="-457200" fontAlgn="base">
              <a:spcBef>
                <a:spcPct val="0"/>
              </a:spcBef>
              <a:spcAft>
                <a:spcPct val="0"/>
              </a:spcAft>
              <a:buAutoNum type="arabicPeriod"/>
            </a:pPr>
            <a:r>
              <a:rPr lang="en-US" sz="2800" dirty="0">
                <a:latin typeface="Calibri" panose="020F0502020204030204" pitchFamily="34" charset="0"/>
                <a:ea typeface="Times"/>
                <a:cs typeface="Calibri" panose="020F0502020204030204" pitchFamily="34" charset="0"/>
              </a:rPr>
              <a:t>Prompt stories and social connection. </a:t>
            </a:r>
          </a:p>
          <a:p>
            <a:pPr marL="457200" indent="-457200" fontAlgn="base">
              <a:spcBef>
                <a:spcPct val="0"/>
              </a:spcBef>
              <a:spcAft>
                <a:spcPct val="0"/>
              </a:spcAft>
              <a:buAutoNum type="arabicPeriod"/>
            </a:pPr>
            <a:r>
              <a:rPr lang="en-US" sz="2800" dirty="0">
                <a:latin typeface="Calibri" panose="020F0502020204030204" pitchFamily="34" charset="0"/>
                <a:ea typeface="Times"/>
                <a:cs typeface="Calibri" panose="020F0502020204030204" pitchFamily="34" charset="0"/>
              </a:rPr>
              <a:t>Tactile stimuli through tangible objects. </a:t>
            </a:r>
          </a:p>
          <a:p>
            <a:pPr marL="457200" indent="-457200" fontAlgn="base">
              <a:spcBef>
                <a:spcPct val="0"/>
              </a:spcBef>
              <a:spcAft>
                <a:spcPct val="0"/>
              </a:spcAft>
              <a:buAutoNum type="arabicPeriod"/>
            </a:pPr>
            <a:r>
              <a:rPr lang="en-US" sz="2800" dirty="0">
                <a:latin typeface="Calibri" panose="020F0502020204030204" pitchFamily="34" charset="0"/>
                <a:ea typeface="Times"/>
                <a:cs typeface="Calibri" panose="020F0502020204030204" pitchFamily="34" charset="0"/>
              </a:rPr>
              <a:t>Opportunities for cognitive stimuli through classification, sorting, and matching of objects.</a:t>
            </a:r>
          </a:p>
          <a:p>
            <a:pPr marL="457200" indent="-457200" fontAlgn="base">
              <a:spcBef>
                <a:spcPct val="0"/>
              </a:spcBef>
              <a:spcAft>
                <a:spcPct val="0"/>
              </a:spcAft>
              <a:buAutoNum type="arabicPeriod"/>
            </a:pPr>
            <a:r>
              <a:rPr lang="en-US" sz="2800" dirty="0">
                <a:latin typeface="Calibri" panose="020F0502020204030204" pitchFamily="34" charset="0"/>
                <a:ea typeface="Times"/>
                <a:cs typeface="Calibri" panose="020F0502020204030204" pitchFamily="34" charset="0"/>
              </a:rPr>
              <a:t>Opportunities for residents to share their own collections.  </a:t>
            </a:r>
          </a:p>
          <a:p>
            <a:pPr marL="457200" indent="-457200" fontAlgn="base">
              <a:spcBef>
                <a:spcPct val="0"/>
              </a:spcBef>
              <a:spcAft>
                <a:spcPct val="0"/>
              </a:spcAft>
              <a:buAutoNum type="arabicPeriod"/>
            </a:pPr>
            <a:endParaRPr lang="en-US" sz="2000" dirty="0">
              <a:latin typeface="Arial" panose="020B0604020202020204" pitchFamily="34" charset="0"/>
              <a:ea typeface="Times"/>
              <a:cs typeface="Arial" pitchFamily="34" charset="0"/>
            </a:endParaRPr>
          </a:p>
        </p:txBody>
      </p:sp>
      <p:pic>
        <p:nvPicPr>
          <p:cNvPr id="4" name="Content Placeholder 4">
            <a:extLst>
              <a:ext uri="{FF2B5EF4-FFF2-40B4-BE49-F238E27FC236}">
                <a16:creationId xmlns:a16="http://schemas.microsoft.com/office/drawing/2014/main" id="{82780C6A-204B-4408-8258-F389EDE54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93388" y="1527693"/>
            <a:ext cx="5070152" cy="380261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35FC6-E1AB-4D0B-8E67-3B216D6F14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593046" y="206014"/>
            <a:ext cx="3685498" cy="3658857"/>
          </a:xfrm>
          <a:prstGeom prst="rect">
            <a:avLst/>
          </a:prstGeom>
        </p:spPr>
      </p:pic>
      <p:pic>
        <p:nvPicPr>
          <p:cNvPr id="3" name="Picture 2">
            <a:extLst>
              <a:ext uri="{FF2B5EF4-FFF2-40B4-BE49-F238E27FC236}">
                <a16:creationId xmlns:a16="http://schemas.microsoft.com/office/drawing/2014/main" id="{95750815-DB0F-4E54-9642-C6B3708FC870}"/>
              </a:ext>
            </a:extLst>
          </p:cNvPr>
          <p:cNvPicPr>
            <a:picLocks noChangeAspect="1"/>
          </p:cNvPicPr>
          <p:nvPr/>
        </p:nvPicPr>
        <p:blipFill>
          <a:blip r:embed="rId4"/>
          <a:stretch>
            <a:fillRect/>
          </a:stretch>
        </p:blipFill>
        <p:spPr>
          <a:xfrm>
            <a:off x="112204" y="90884"/>
            <a:ext cx="3896354" cy="5195139"/>
          </a:xfrm>
          <a:prstGeom prst="rect">
            <a:avLst/>
          </a:prstGeom>
        </p:spPr>
      </p:pic>
      <p:pic>
        <p:nvPicPr>
          <p:cNvPr id="5" name="Picture 4">
            <a:extLst>
              <a:ext uri="{FF2B5EF4-FFF2-40B4-BE49-F238E27FC236}">
                <a16:creationId xmlns:a16="http://schemas.microsoft.com/office/drawing/2014/main" id="{C50D9C0C-B59C-4448-B933-4934BA0E010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Lst>
          </a:blip>
          <a:stretch>
            <a:fillRect/>
          </a:stretch>
        </p:blipFill>
        <p:spPr>
          <a:xfrm>
            <a:off x="3984038" y="2957116"/>
            <a:ext cx="5079999" cy="3810000"/>
          </a:xfrm>
          <a:prstGeom prst="rect">
            <a:avLst/>
          </a:prstGeom>
        </p:spPr>
      </p:pic>
      <p:pic>
        <p:nvPicPr>
          <p:cNvPr id="6" name="Picture 5">
            <a:extLst>
              <a:ext uri="{FF2B5EF4-FFF2-40B4-BE49-F238E27FC236}">
                <a16:creationId xmlns:a16="http://schemas.microsoft.com/office/drawing/2014/main" id="{5D0805ED-1920-4FD6-AADB-61D56543BBEC}"/>
              </a:ext>
            </a:extLst>
          </p:cNvPr>
          <p:cNvPicPr>
            <a:picLocks noChangeAspect="1"/>
          </p:cNvPicPr>
          <p:nvPr/>
        </p:nvPicPr>
        <p:blipFill>
          <a:blip r:embed="rId7"/>
          <a:stretch>
            <a:fillRect/>
          </a:stretch>
        </p:blipFill>
        <p:spPr>
          <a:xfrm>
            <a:off x="9064037" y="3878279"/>
            <a:ext cx="2259404" cy="3012538"/>
          </a:xfrm>
          <a:prstGeom prst="rect">
            <a:avLst/>
          </a:prstGeom>
        </p:spPr>
      </p:pic>
    </p:spTree>
    <p:extLst>
      <p:ext uri="{BB962C8B-B14F-4D97-AF65-F5344CB8AC3E}">
        <p14:creationId xmlns:p14="http://schemas.microsoft.com/office/powerpoint/2010/main" val="148997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16A712-8DE2-4373-8895-C59712E522FE}"/>
              </a:ext>
            </a:extLst>
          </p:cNvPr>
          <p:cNvSpPr>
            <a:spLocks noGrp="1"/>
          </p:cNvSpPr>
          <p:nvPr>
            <p:ph type="subTitle" idx="1"/>
          </p:nvPr>
        </p:nvSpPr>
        <p:spPr>
          <a:xfrm>
            <a:off x="822960" y="812800"/>
            <a:ext cx="9906000" cy="799306"/>
          </a:xfrm>
        </p:spPr>
        <p:txBody>
          <a:bodyPr>
            <a:normAutofit fontScale="25000" lnSpcReduction="20000"/>
          </a:bodyPr>
          <a:lstStyle/>
          <a:p>
            <a:pPr algn="l"/>
            <a:r>
              <a:rPr lang="en-US" sz="11200" b="1" dirty="0">
                <a:solidFill>
                  <a:schemeClr val="tx1"/>
                </a:solidFill>
              </a:rPr>
              <a:t>Lifelong Learning begins with partnerships: </a:t>
            </a:r>
          </a:p>
          <a:p>
            <a:pPr algn="l"/>
            <a:r>
              <a:rPr lang="en-US" sz="7200" dirty="0"/>
              <a:t>Forming communities of practice by linking communities, partners, and residents </a:t>
            </a:r>
          </a:p>
          <a:p>
            <a:pPr algn="l"/>
            <a:endParaRPr lang="en-US" dirty="0"/>
          </a:p>
        </p:txBody>
      </p:sp>
      <p:sp>
        <p:nvSpPr>
          <p:cNvPr id="7" name="TextBox 6">
            <a:extLst>
              <a:ext uri="{FF2B5EF4-FFF2-40B4-BE49-F238E27FC236}">
                <a16:creationId xmlns:a16="http://schemas.microsoft.com/office/drawing/2014/main" id="{712520D3-3AEC-477A-A485-877C3FF0ED2D}"/>
              </a:ext>
            </a:extLst>
          </p:cNvPr>
          <p:cNvSpPr txBox="1"/>
          <p:nvPr/>
        </p:nvSpPr>
        <p:spPr>
          <a:xfrm>
            <a:off x="4861261" y="1895059"/>
            <a:ext cx="5974684" cy="3231654"/>
          </a:xfrm>
          <a:prstGeom prst="rect">
            <a:avLst/>
          </a:prstGeom>
          <a:noFill/>
        </p:spPr>
        <p:txBody>
          <a:bodyPr wrap="square" rtlCol="0">
            <a:spAutoFit/>
          </a:bodyPr>
          <a:lstStyle/>
          <a:p>
            <a:pPr algn="ctr"/>
            <a:endParaRPr lang="en-US" dirty="0"/>
          </a:p>
          <a:p>
            <a:pPr algn="ctr"/>
            <a:r>
              <a:rPr lang="en-US" sz="2400" dirty="0">
                <a:latin typeface="Arial" panose="020B0604020202020204" pitchFamily="34" charset="0"/>
                <a:cs typeface="Arial" panose="020B0604020202020204" pitchFamily="34" charset="0"/>
              </a:rPr>
              <a:t>Who is in your community?</a:t>
            </a:r>
          </a:p>
          <a:p>
            <a:pPr algn="ctr"/>
            <a:r>
              <a:rPr lang="en-US" sz="2400" dirty="0">
                <a:latin typeface="Arial" panose="020B0604020202020204" pitchFamily="34" charset="0"/>
                <a:cs typeface="Arial" panose="020B0604020202020204" pitchFamily="34" charset="0"/>
              </a:rPr>
              <a:t>What populations are underserved?</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--Identify a community partner.</a:t>
            </a:r>
          </a:p>
          <a:p>
            <a:pPr algn="ctr"/>
            <a:r>
              <a:rPr lang="en-US" sz="2400" dirty="0">
                <a:latin typeface="Arial" panose="020B0604020202020204" pitchFamily="34" charset="0"/>
                <a:cs typeface="Arial" panose="020B0604020202020204" pitchFamily="34" charset="0"/>
              </a:rPr>
              <a:t>Someone who would benefit and be enriched by connecting their residents with the natural world. </a:t>
            </a:r>
          </a:p>
          <a:p>
            <a:endParaRPr lang="en-US" dirty="0"/>
          </a:p>
        </p:txBody>
      </p:sp>
      <p:pic>
        <p:nvPicPr>
          <p:cNvPr id="8" name="Picture 7">
            <a:extLst>
              <a:ext uri="{FF2B5EF4-FFF2-40B4-BE49-F238E27FC236}">
                <a16:creationId xmlns:a16="http://schemas.microsoft.com/office/drawing/2014/main" id="{F12BB654-394B-4D52-8AAA-D2750F014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2900" y="2314664"/>
            <a:ext cx="4571999" cy="3428999"/>
          </a:xfrm>
          <a:prstGeom prst="rect">
            <a:avLst/>
          </a:prstGeom>
        </p:spPr>
      </p:pic>
    </p:spTree>
    <p:extLst>
      <p:ext uri="{BB962C8B-B14F-4D97-AF65-F5344CB8AC3E}">
        <p14:creationId xmlns:p14="http://schemas.microsoft.com/office/powerpoint/2010/main" val="3602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8A4F-91E4-4265-8E37-BD30C752C431}"/>
              </a:ext>
            </a:extLst>
          </p:cNvPr>
          <p:cNvSpPr>
            <a:spLocks noGrp="1"/>
          </p:cNvSpPr>
          <p:nvPr>
            <p:ph type="title"/>
          </p:nvPr>
        </p:nvSpPr>
        <p:spPr>
          <a:xfrm>
            <a:off x="1821165" y="441879"/>
            <a:ext cx="7467600" cy="1143000"/>
          </a:xfrm>
        </p:spPr>
        <p:txBody>
          <a:bodyPr>
            <a:normAutofit fontScale="90000"/>
          </a:bodyPr>
          <a:lstStyle/>
          <a:p>
            <a:br>
              <a:rPr lang="en-US" sz="2200" dirty="0">
                <a:latin typeface="Arial" panose="020B0604020202020204" pitchFamily="34" charset="0"/>
                <a:cs typeface="Arial" panose="020B0604020202020204" pitchFamily="34" charset="0"/>
              </a:rPr>
            </a:br>
            <a:r>
              <a:rPr lang="en-US" sz="2700" dirty="0">
                <a:latin typeface="Calibri" panose="020F0502020204030204" pitchFamily="34" charset="0"/>
                <a:cs typeface="Calibri" panose="020F0502020204030204" pitchFamily="34" charset="0"/>
              </a:rPr>
              <a:t>Taxonomic classification and sorting promotes cognitive-based activities.  Here residents are learning to identify different species of limpets from other types of mollusks.</a:t>
            </a:r>
          </a:p>
        </p:txBody>
      </p:sp>
      <p:pic>
        <p:nvPicPr>
          <p:cNvPr id="5" name="Content Placeholder 4">
            <a:extLst>
              <a:ext uri="{FF2B5EF4-FFF2-40B4-BE49-F238E27FC236}">
                <a16:creationId xmlns:a16="http://schemas.microsoft.com/office/drawing/2014/main" id="{A07A1917-3C2A-44E0-BF21-9605D1CE59B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029497" y="2573991"/>
            <a:ext cx="4283189" cy="3212392"/>
          </a:xfrm>
        </p:spPr>
      </p:pic>
      <p:pic>
        <p:nvPicPr>
          <p:cNvPr id="7" name="Picture 6">
            <a:extLst>
              <a:ext uri="{FF2B5EF4-FFF2-40B4-BE49-F238E27FC236}">
                <a16:creationId xmlns:a16="http://schemas.microsoft.com/office/drawing/2014/main" id="{EEC2496F-70BA-4A53-A0C8-A432180B9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349800" y="2038591"/>
            <a:ext cx="5710917" cy="4283188"/>
          </a:xfrm>
          <a:prstGeom prst="rect">
            <a:avLst/>
          </a:prstGeom>
        </p:spPr>
      </p:pic>
    </p:spTree>
    <p:extLst>
      <p:ext uri="{BB962C8B-B14F-4D97-AF65-F5344CB8AC3E}">
        <p14:creationId xmlns:p14="http://schemas.microsoft.com/office/powerpoint/2010/main" val="267550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D0190A-9CC0-473C-9906-0055F6D1ACEC}"/>
              </a:ext>
            </a:extLst>
          </p:cNvPr>
          <p:cNvSpPr/>
          <p:nvPr/>
        </p:nvSpPr>
        <p:spPr>
          <a:xfrm>
            <a:off x="3581400" y="5253415"/>
            <a:ext cx="6096000" cy="1384995"/>
          </a:xfrm>
          <a:prstGeom prst="rect">
            <a:avLst/>
          </a:prstGeom>
        </p:spPr>
        <p:txBody>
          <a:bodyPr>
            <a:spAutoFit/>
          </a:bodyPr>
          <a:lstStyle/>
          <a:p>
            <a:pPr fontAlgn="base">
              <a:spcBef>
                <a:spcPct val="0"/>
              </a:spcBef>
              <a:spcAft>
                <a:spcPct val="0"/>
              </a:spcAft>
            </a:pPr>
            <a:r>
              <a:rPr lang="en-US" sz="2800" dirty="0">
                <a:latin typeface="Calibri" panose="020F0502020204030204" pitchFamily="34" charset="0"/>
                <a:ea typeface="Times"/>
                <a:cs typeface="Calibri" panose="020F0502020204030204" pitchFamily="34" charset="0"/>
              </a:rPr>
              <a:t>We had no idea what treasures these residents had hidden away in their rooms!  </a:t>
            </a:r>
          </a:p>
        </p:txBody>
      </p:sp>
      <p:pic>
        <p:nvPicPr>
          <p:cNvPr id="3" name="Content Placeholder 4">
            <a:extLst>
              <a:ext uri="{FF2B5EF4-FFF2-40B4-BE49-F238E27FC236}">
                <a16:creationId xmlns:a16="http://schemas.microsoft.com/office/drawing/2014/main" id="{EDD2070D-A4A1-4592-A19A-E99AABE93A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236" b="6241"/>
          <a:stretch/>
        </p:blipFill>
        <p:spPr>
          <a:xfrm rot="10800000">
            <a:off x="3749092" y="958255"/>
            <a:ext cx="4693815" cy="4190578"/>
          </a:xfrm>
          <a:prstGeom prst="rect">
            <a:avLst/>
          </a:prstGeom>
        </p:spPr>
      </p:pic>
    </p:spTree>
    <p:extLst>
      <p:ext uri="{BB962C8B-B14F-4D97-AF65-F5344CB8AC3E}">
        <p14:creationId xmlns:p14="http://schemas.microsoft.com/office/powerpoint/2010/main" val="108420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37E93E-D0D3-4954-8286-74F35F8643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881" y="873918"/>
            <a:ext cx="9084734" cy="5110163"/>
          </a:xfrm>
        </p:spPr>
      </p:pic>
    </p:spTree>
    <p:extLst>
      <p:ext uri="{BB962C8B-B14F-4D97-AF65-F5344CB8AC3E}">
        <p14:creationId xmlns:p14="http://schemas.microsoft.com/office/powerpoint/2010/main" val="2976910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527077-8624-43DD-950F-6CFE2DF478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074" y="352425"/>
            <a:ext cx="2911027" cy="4351338"/>
          </a:xfrm>
        </p:spPr>
      </p:pic>
      <p:pic>
        <p:nvPicPr>
          <p:cNvPr id="7" name="Picture 6">
            <a:extLst>
              <a:ext uri="{FF2B5EF4-FFF2-40B4-BE49-F238E27FC236}">
                <a16:creationId xmlns:a16="http://schemas.microsoft.com/office/drawing/2014/main" id="{C2972A15-5DAB-4104-9EE9-4656D326D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436" y="622132"/>
            <a:ext cx="7859490" cy="5257967"/>
          </a:xfrm>
          <a:prstGeom prst="rect">
            <a:avLst/>
          </a:prstGeom>
        </p:spPr>
      </p:pic>
    </p:spTree>
    <p:extLst>
      <p:ext uri="{BB962C8B-B14F-4D97-AF65-F5344CB8AC3E}">
        <p14:creationId xmlns:p14="http://schemas.microsoft.com/office/powerpoint/2010/main" val="1666540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095BC56-D262-4304-AB7D-FB62D5722DDF}"/>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6532" r="4081"/>
          <a:stretch/>
        </p:blipFill>
        <p:spPr>
          <a:xfrm>
            <a:off x="3896360" y="381000"/>
            <a:ext cx="7519782" cy="6096000"/>
          </a:xfrm>
          <a:prstGeom prst="rect">
            <a:avLst/>
          </a:prstGeom>
        </p:spPr>
      </p:pic>
      <p:sp>
        <p:nvSpPr>
          <p:cNvPr id="2" name="TextBox 1">
            <a:extLst>
              <a:ext uri="{FF2B5EF4-FFF2-40B4-BE49-F238E27FC236}">
                <a16:creationId xmlns:a16="http://schemas.microsoft.com/office/drawing/2014/main" id="{734E5849-025F-4C3F-9A78-B8B15E79B7FA}"/>
              </a:ext>
            </a:extLst>
          </p:cNvPr>
          <p:cNvSpPr txBox="1"/>
          <p:nvPr/>
        </p:nvSpPr>
        <p:spPr>
          <a:xfrm>
            <a:off x="485140" y="1336040"/>
            <a:ext cx="3048000" cy="286232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Resident images of collections</a:t>
            </a:r>
          </a:p>
          <a:p>
            <a:r>
              <a:rPr lang="en-US" sz="2000" dirty="0">
                <a:latin typeface="Arial" panose="020B0604020202020204" pitchFamily="34" charset="0"/>
                <a:cs typeface="Arial" panose="020B0604020202020204" pitchFamily="34" charset="0"/>
              </a:rPr>
              <a:t>became part of a photo exhibit</a:t>
            </a:r>
          </a:p>
          <a:p>
            <a:r>
              <a:rPr lang="en-US" sz="2000" dirty="0">
                <a:latin typeface="Arial" panose="020B0604020202020204" pitchFamily="34" charset="0"/>
                <a:cs typeface="Arial" panose="020B0604020202020204" pitchFamily="34" charset="0"/>
              </a:rPr>
              <a:t>which was held at both the ASU Museum of Natural</a:t>
            </a:r>
          </a:p>
          <a:p>
            <a:r>
              <a:rPr lang="en-US" sz="2000" dirty="0">
                <a:latin typeface="Arial" panose="020B0604020202020204" pitchFamily="34" charset="0"/>
                <a:cs typeface="Arial" panose="020B0604020202020204" pitchFamily="34" charset="0"/>
              </a:rPr>
              <a:t>History museum and</a:t>
            </a:r>
          </a:p>
          <a:p>
            <a:r>
              <a:rPr lang="en-US" sz="2000" dirty="0">
                <a:latin typeface="Arial" panose="020B0604020202020204" pitchFamily="34" charset="0"/>
                <a:cs typeface="Arial" panose="020B0604020202020204" pitchFamily="34" charset="0"/>
              </a:rPr>
              <a:t>the assisted living facility. </a:t>
            </a:r>
          </a:p>
        </p:txBody>
      </p:sp>
    </p:spTree>
    <p:extLst>
      <p:ext uri="{BB962C8B-B14F-4D97-AF65-F5344CB8AC3E}">
        <p14:creationId xmlns:p14="http://schemas.microsoft.com/office/powerpoint/2010/main" val="4166261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B6E2C94E-AC12-455C-B5D8-4781558CD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71" y="2657475"/>
            <a:ext cx="7467600" cy="4200525"/>
          </a:xfrm>
          <a:prstGeom prst="rect">
            <a:avLst/>
          </a:prstGeom>
        </p:spPr>
      </p:pic>
      <p:pic>
        <p:nvPicPr>
          <p:cNvPr id="7" name="Picture 6">
            <a:extLst>
              <a:ext uri="{FF2B5EF4-FFF2-40B4-BE49-F238E27FC236}">
                <a16:creationId xmlns:a16="http://schemas.microsoft.com/office/drawing/2014/main" id="{188D807C-390B-4851-B6AD-70F108787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8359" y="372425"/>
            <a:ext cx="6002870" cy="3376614"/>
          </a:xfrm>
          <a:prstGeom prst="rect">
            <a:avLst/>
          </a:prstGeom>
        </p:spPr>
      </p:pic>
      <p:sp>
        <p:nvSpPr>
          <p:cNvPr id="2" name="TextBox 1">
            <a:extLst>
              <a:ext uri="{FF2B5EF4-FFF2-40B4-BE49-F238E27FC236}">
                <a16:creationId xmlns:a16="http://schemas.microsoft.com/office/drawing/2014/main" id="{1A59BB84-CBFE-453B-93BC-39EBAED4C1A1}"/>
              </a:ext>
            </a:extLst>
          </p:cNvPr>
          <p:cNvSpPr txBox="1"/>
          <p:nvPr/>
        </p:nvSpPr>
        <p:spPr>
          <a:xfrm>
            <a:off x="93130" y="1007119"/>
            <a:ext cx="5835229"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experience included a visit to the ASU</a:t>
            </a:r>
          </a:p>
          <a:p>
            <a:r>
              <a:rPr lang="en-US" sz="2000" dirty="0">
                <a:latin typeface="Arial" panose="020B0604020202020204" pitchFamily="34" charset="0"/>
                <a:cs typeface="Arial" panose="020B0604020202020204" pitchFamily="34" charset="0"/>
              </a:rPr>
              <a:t>Natural History Collections where they got to meet</a:t>
            </a:r>
          </a:p>
          <a:p>
            <a:r>
              <a:rPr lang="en-US" sz="2000" dirty="0">
                <a:latin typeface="Arial" panose="020B0604020202020204" pitchFamily="34" charset="0"/>
                <a:cs typeface="Arial" panose="020B0604020202020204" pitchFamily="34" charset="0"/>
              </a:rPr>
              <a:t>curators and collection managers</a:t>
            </a:r>
            <a:r>
              <a:rPr lang="en-US"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B93FB-514B-4C79-A8F2-965D2C826E42}"/>
              </a:ext>
            </a:extLst>
          </p:cNvPr>
          <p:cNvPicPr>
            <a:picLocks noChangeAspect="1"/>
          </p:cNvPicPr>
          <p:nvPr/>
        </p:nvPicPr>
        <p:blipFill rotWithShape="1">
          <a:blip r:embed="rId2">
            <a:extLst>
              <a:ext uri="{28A0092B-C50C-407E-A947-70E740481C1C}">
                <a14:useLocalDpi xmlns:a14="http://schemas.microsoft.com/office/drawing/2010/main" val="0"/>
              </a:ext>
            </a:extLst>
          </a:blip>
          <a:srcRect t="13872" b="30854"/>
          <a:stretch/>
        </p:blipFill>
        <p:spPr>
          <a:xfrm>
            <a:off x="611295" y="314388"/>
            <a:ext cx="10969410" cy="6063264"/>
          </a:xfrm>
          <a:prstGeom prst="rect">
            <a:avLst/>
          </a:prstGeom>
        </p:spPr>
      </p:pic>
    </p:spTree>
    <p:extLst>
      <p:ext uri="{BB962C8B-B14F-4D97-AF65-F5344CB8AC3E}">
        <p14:creationId xmlns:p14="http://schemas.microsoft.com/office/powerpoint/2010/main" val="613872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75A4-3CF8-4179-9210-F4C2E588C3E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1E1BC1C-04B2-4077-ABAC-1D35D9570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42" y="0"/>
            <a:ext cx="10252116" cy="6858000"/>
          </a:xfrm>
          <a:prstGeom prst="rect">
            <a:avLst/>
          </a:prstGeom>
        </p:spPr>
      </p:pic>
    </p:spTree>
    <p:extLst>
      <p:ext uri="{BB962C8B-B14F-4D97-AF65-F5344CB8AC3E}">
        <p14:creationId xmlns:p14="http://schemas.microsoft.com/office/powerpoint/2010/main" val="2562397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D7959-B511-4D6B-BC87-8685BE2CEAE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B774EAE-1294-4F65-80DB-1021559A9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408" y="0"/>
            <a:ext cx="10251183" cy="6858000"/>
          </a:xfrm>
          <a:prstGeom prst="rect">
            <a:avLst/>
          </a:prstGeom>
        </p:spPr>
      </p:pic>
    </p:spTree>
    <p:extLst>
      <p:ext uri="{BB962C8B-B14F-4D97-AF65-F5344CB8AC3E}">
        <p14:creationId xmlns:p14="http://schemas.microsoft.com/office/powerpoint/2010/main" val="143871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AA58-41FF-4E08-BFAB-9F624ECFC7B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E7B9149-F6BA-4393-9880-A6D4AA03C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4755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FC1215-CEC3-4DC1-A29F-FDD10345A87F}"/>
              </a:ext>
            </a:extLst>
          </p:cNvPr>
          <p:cNvSpPr txBox="1"/>
          <p:nvPr/>
        </p:nvSpPr>
        <p:spPr>
          <a:xfrm>
            <a:off x="850900" y="1345330"/>
            <a:ext cx="10287000" cy="3354765"/>
          </a:xfrm>
          <a:prstGeom prst="rect">
            <a:avLst/>
          </a:prstGeom>
          <a:noFill/>
        </p:spPr>
        <p:txBody>
          <a:bodyPr wrap="square" rtlCol="0">
            <a:spAutoFit/>
          </a:bodyPr>
          <a:lstStyle/>
          <a:p>
            <a:r>
              <a:rPr lang="en-US" sz="2800" b="1" dirty="0"/>
              <a:t>Why we need to start thinking about our older learners</a:t>
            </a:r>
          </a:p>
          <a:p>
            <a:endParaRPr lang="en-US" sz="2800" b="1" dirty="0"/>
          </a:p>
          <a:p>
            <a:endParaRPr lang="en-US" sz="2000" dirty="0">
              <a:latin typeface="Arial" panose="020B0604020202020204" pitchFamily="34" charset="0"/>
              <a:cs typeface="Arial" panose="020B0604020202020204" pitchFamily="34" charset="0"/>
            </a:endParaRPr>
          </a:p>
          <a:p>
            <a:r>
              <a:rPr lang="en-US" sz="2400" dirty="0">
                <a:latin typeface="Times New Roman" panose="02020603050405020304" pitchFamily="18" charset="0"/>
                <a:cs typeface="Times New Roman" panose="02020603050405020304" pitchFamily="18" charset="0"/>
              </a:rPr>
              <a:t>1. The population age 65 and older increased from 38.8 million in 2008 to </a:t>
            </a:r>
            <a:r>
              <a:rPr lang="en-US" sz="2400" b="1" dirty="0">
                <a:latin typeface="Times New Roman" panose="02020603050405020304" pitchFamily="18" charset="0"/>
                <a:cs typeface="Times New Roman" panose="02020603050405020304" pitchFamily="18" charset="0"/>
              </a:rPr>
              <a:t>52.4 million in</a:t>
            </a:r>
            <a:r>
              <a:rPr lang="en-US" sz="2400" dirty="0">
                <a:latin typeface="Times New Roman" panose="02020603050405020304" pitchFamily="18" charset="0"/>
                <a:cs typeface="Times New Roman" panose="02020603050405020304" pitchFamily="18" charset="0"/>
              </a:rPr>
              <a:t> 2018 (a 35% increase).</a:t>
            </a:r>
          </a:p>
          <a:p>
            <a:r>
              <a:rPr lang="en-US" sz="2400" dirty="0">
                <a:latin typeface="Times New Roman" panose="02020603050405020304" pitchFamily="18" charset="0"/>
                <a:cs typeface="Times New Roman" panose="02020603050405020304" pitchFamily="18" charset="0"/>
              </a:rPr>
              <a:t>2. </a:t>
            </a:r>
            <a:r>
              <a:rPr lang="en-US" sz="2400" b="1" dirty="0">
                <a:latin typeface="Times New Roman" panose="02020603050405020304" pitchFamily="18" charset="0"/>
                <a:cs typeface="Times New Roman" panose="02020603050405020304" pitchFamily="18" charset="0"/>
              </a:rPr>
              <a:t>By 2040, there will be about 80.8 million older persons, more than twice as many as in 2000</a:t>
            </a:r>
            <a:r>
              <a:rPr lang="en-US" sz="2400" dirty="0">
                <a:latin typeface="Times New Roman" panose="02020603050405020304" pitchFamily="18" charset="0"/>
                <a:cs typeface="Times New Roman" panose="02020603050405020304" pitchFamily="18" charset="0"/>
              </a:rPr>
              <a:t>.</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07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C6EDAA-22E9-43A1-9BFD-602E4649E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6999" y="1500187"/>
            <a:ext cx="6858000" cy="3857625"/>
          </a:xfrm>
          <a:prstGeom prst="rect">
            <a:avLst/>
          </a:prstGeom>
        </p:spPr>
      </p:pic>
    </p:spTree>
    <p:extLst>
      <p:ext uri="{BB962C8B-B14F-4D97-AF65-F5344CB8AC3E}">
        <p14:creationId xmlns:p14="http://schemas.microsoft.com/office/powerpoint/2010/main" val="4132656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Calibri" panose="020F0502020204030204" pitchFamily="34" charset="0"/>
                <a:cs typeface="Calibri" panose="020F0502020204030204" pitchFamily="34" charset="0"/>
              </a:rPr>
              <a:t>Creating Enriched Environments</a:t>
            </a:r>
          </a:p>
        </p:txBody>
      </p:sp>
      <p:sp>
        <p:nvSpPr>
          <p:cNvPr id="3" name="Content Placeholder 2"/>
          <p:cNvSpPr>
            <a:spLocks noGrp="1"/>
          </p:cNvSpPr>
          <p:nvPr>
            <p:ph idx="1"/>
          </p:nvPr>
        </p:nvSpPr>
        <p:spPr>
          <a:xfrm>
            <a:off x="1981200" y="1524002"/>
            <a:ext cx="8229600" cy="4525963"/>
          </a:xfrm>
        </p:spPr>
        <p:txBody>
          <a:bodyPr>
            <a:normAutofit/>
          </a:bodyPr>
          <a:lstStyle/>
          <a:p>
            <a:r>
              <a:rPr lang="en-US" dirty="0"/>
              <a:t>There needs to be a designated space for target population to feel safe and not overwhelmed or over stimulated. </a:t>
            </a:r>
          </a:p>
          <a:p>
            <a:r>
              <a:rPr lang="en-US" dirty="0"/>
              <a:t>A space they do not feel rushed and can engage at a deeper level.</a:t>
            </a:r>
          </a:p>
          <a:p>
            <a:r>
              <a:rPr lang="en-US" dirty="0"/>
              <a:t>A space where they can sit and connect, and socialize with their peers and teacher or caregiver.</a:t>
            </a:r>
          </a:p>
          <a:p>
            <a:r>
              <a:rPr lang="en-US" dirty="0"/>
              <a:t>A place where mediated learning approaches can take place with museum volunteers and docents.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57017"/>
            <a:ext cx="8305800" cy="1143000"/>
          </a:xfrm>
        </p:spPr>
        <p:txBody>
          <a:bodyPr>
            <a:normAutofit fontScale="90000"/>
          </a:bodyPr>
          <a:lstStyle/>
          <a:p>
            <a:br>
              <a:rPr lang="en-US" dirty="0"/>
            </a:br>
            <a:r>
              <a:rPr lang="en-US" sz="3100" dirty="0">
                <a:latin typeface="Calibri" panose="020F0502020204030204" pitchFamily="34" charset="0"/>
                <a:cs typeface="Calibri" panose="020F0502020204030204" pitchFamily="34" charset="0"/>
              </a:rPr>
              <a:t>Here we see the concept of the discovery center integrated into a nursing home facility as part of an intergenerational pilot program. </a:t>
            </a:r>
          </a:p>
        </p:txBody>
      </p:sp>
      <p:pic>
        <p:nvPicPr>
          <p:cNvPr id="3" name="Picture 2" descr="DayofDiscovery 258.jpg"/>
          <p:cNvPicPr>
            <a:picLocks noChangeAspect="1"/>
          </p:cNvPicPr>
          <p:nvPr/>
        </p:nvPicPr>
        <p:blipFill>
          <a:blip r:embed="rId3" cstate="print"/>
          <a:stretch>
            <a:fillRect/>
          </a:stretch>
        </p:blipFill>
        <p:spPr>
          <a:xfrm>
            <a:off x="8610600" y="2345266"/>
            <a:ext cx="3276600" cy="2184400"/>
          </a:xfrm>
          <a:prstGeom prst="rect">
            <a:avLst/>
          </a:prstGeom>
        </p:spPr>
      </p:pic>
      <p:pic>
        <p:nvPicPr>
          <p:cNvPr id="6" name="Picture 5" descr="DayofDiscovery 306.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15350" y="2197768"/>
            <a:ext cx="5473701" cy="3796632"/>
          </a:xfrm>
          <a:prstGeom prst="rect">
            <a:avLst/>
          </a:prstGeom>
        </p:spPr>
      </p:pic>
      <p:pic>
        <p:nvPicPr>
          <p:cNvPr id="4" name="Picture 3" descr="DayofDiscovery 259.jpg"/>
          <p:cNvPicPr>
            <a:picLocks noChangeAspect="1"/>
          </p:cNvPicPr>
          <p:nvPr/>
        </p:nvPicPr>
        <p:blipFill>
          <a:blip r:embed="rId6" cstate="print"/>
          <a:stretch>
            <a:fillRect/>
          </a:stretch>
        </p:blipFill>
        <p:spPr>
          <a:xfrm>
            <a:off x="6175022" y="2197769"/>
            <a:ext cx="5898149" cy="379663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153400" cy="914400"/>
          </a:xfrm>
        </p:spPr>
        <p:txBody>
          <a:bodyPr>
            <a:noAutofit/>
          </a:bodyPr>
          <a:lstStyle/>
          <a:p>
            <a:pPr algn="ctr"/>
            <a:r>
              <a:rPr lang="en-US" sz="3200" dirty="0"/>
              <a:t> </a:t>
            </a:r>
            <a:r>
              <a:rPr lang="en-US" sz="3200" b="1" dirty="0"/>
              <a:t>Specific Tools and Tips when developing a </a:t>
            </a:r>
            <a:r>
              <a:rPr lang="en-US" sz="3200" b="1" dirty="0" err="1"/>
              <a:t>Geragogy</a:t>
            </a:r>
            <a:r>
              <a:rPr lang="en-US" sz="3200" b="1" dirty="0"/>
              <a:t>-focused program</a:t>
            </a:r>
          </a:p>
        </p:txBody>
      </p:sp>
      <p:sp>
        <p:nvSpPr>
          <p:cNvPr id="3" name="Content Placeholder 2"/>
          <p:cNvSpPr>
            <a:spLocks noGrp="1"/>
          </p:cNvSpPr>
          <p:nvPr>
            <p:ph idx="1"/>
          </p:nvPr>
        </p:nvSpPr>
        <p:spPr>
          <a:xfrm>
            <a:off x="1905000" y="1219200"/>
            <a:ext cx="8382000" cy="5181600"/>
          </a:xfrm>
        </p:spPr>
        <p:txBody>
          <a:bodyPr>
            <a:normAutofit fontScale="40000" lnSpcReduction="20000"/>
          </a:bodyPr>
          <a:lstStyle/>
          <a:p>
            <a:pPr lvl="0"/>
            <a:endParaRPr lang="en-US" dirty="0"/>
          </a:p>
          <a:p>
            <a:pPr lvl="0"/>
            <a:r>
              <a:rPr lang="en-US" sz="5100" dirty="0">
                <a:latin typeface="Calibri" panose="020F0502020204030204" pitchFamily="34" charset="0"/>
                <a:cs typeface="Calibri" panose="020F0502020204030204" pitchFamily="34" charset="0"/>
              </a:rPr>
              <a:t>Provide sensory and cognitive enrichment in a non-threatening environment </a:t>
            </a:r>
          </a:p>
          <a:p>
            <a:pPr lvl="0"/>
            <a:r>
              <a:rPr lang="en-US" sz="5100" dirty="0">
                <a:latin typeface="Calibri" panose="020F0502020204030204" pitchFamily="34" charset="0"/>
                <a:cs typeface="Calibri" panose="020F0502020204030204" pitchFamily="34" charset="0"/>
              </a:rPr>
              <a:t>Use clear prompts and Simple English in text and presentations</a:t>
            </a:r>
          </a:p>
          <a:p>
            <a:pPr lvl="0"/>
            <a:r>
              <a:rPr lang="en-US" sz="5100" dirty="0">
                <a:latin typeface="Calibri" panose="020F0502020204030204" pitchFamily="34" charset="0"/>
                <a:cs typeface="Calibri" panose="020F0502020204030204" pitchFamily="34" charset="0"/>
              </a:rPr>
              <a:t>Provide multiple pathways and opportunities for engagement</a:t>
            </a:r>
          </a:p>
          <a:p>
            <a:pPr lvl="0"/>
            <a:r>
              <a:rPr lang="en-US" sz="5100" dirty="0">
                <a:latin typeface="Calibri" panose="020F0502020204030204" pitchFamily="34" charset="0"/>
                <a:cs typeface="Calibri" panose="020F0502020204030204" pitchFamily="34" charset="0"/>
              </a:rPr>
              <a:t>Be observant and PREPARED to use the tools in ways not originally intended! </a:t>
            </a:r>
          </a:p>
          <a:p>
            <a:pPr lvl="0"/>
            <a:r>
              <a:rPr lang="en-US" sz="5100" dirty="0">
                <a:latin typeface="Calibri" panose="020F0502020204030204" pitchFamily="34" charset="0"/>
                <a:cs typeface="Calibri" panose="020F0502020204030204" pitchFamily="34" charset="0"/>
              </a:rPr>
              <a:t>Provide opportunities for reflection, questions, and current ways of knowing</a:t>
            </a:r>
          </a:p>
          <a:p>
            <a:pPr lvl="0"/>
            <a:r>
              <a:rPr lang="en-US" sz="5100" dirty="0">
                <a:latin typeface="Calibri" panose="020F0502020204030204" pitchFamily="34" charset="0"/>
                <a:cs typeface="Calibri" panose="020F0502020204030204" pitchFamily="34" charset="0"/>
              </a:rPr>
              <a:t>Use prompting—start and end with a question.</a:t>
            </a:r>
          </a:p>
          <a:p>
            <a:pPr lvl="0"/>
            <a:r>
              <a:rPr lang="en-US" sz="5100" dirty="0">
                <a:latin typeface="Calibri" panose="020F0502020204030204" pitchFamily="34" charset="0"/>
                <a:cs typeface="Calibri" panose="020F0502020204030204" pitchFamily="34" charset="0"/>
              </a:rPr>
              <a:t>Use the question as a formative and summative assessment tool.</a:t>
            </a:r>
          </a:p>
          <a:p>
            <a:pPr lvl="0"/>
            <a:r>
              <a:rPr lang="en-US" sz="5100" dirty="0">
                <a:latin typeface="Calibri" panose="020F0502020204030204" pitchFamily="34" charset="0"/>
                <a:cs typeface="Calibri" panose="020F0502020204030204" pitchFamily="34" charset="0"/>
              </a:rPr>
              <a:t>Use frequent repetition and positive reinforcement throughout the experience</a:t>
            </a:r>
          </a:p>
          <a:p>
            <a:r>
              <a:rPr lang="en-US" sz="5100" dirty="0">
                <a:latin typeface="Calibri" panose="020F0502020204030204" pitchFamily="34" charset="0"/>
                <a:cs typeface="Calibri" panose="020F0502020204030204" pitchFamily="34" charset="0"/>
              </a:rPr>
              <a:t>Be sensitive to the skill levels and learning needs of the audience</a:t>
            </a:r>
          </a:p>
          <a:p>
            <a:r>
              <a:rPr lang="en-US" sz="5100" dirty="0">
                <a:latin typeface="Calibri" panose="020F0502020204030204" pitchFamily="34" charset="0"/>
                <a:cs typeface="Calibri" panose="020F0502020204030204" pitchFamily="34" charset="0"/>
              </a:rPr>
              <a:t>Be aware of your own preexisting belief systems which could create barriers to learning</a:t>
            </a:r>
          </a:p>
          <a:p>
            <a:r>
              <a:rPr lang="en-US" sz="5100" dirty="0">
                <a:latin typeface="Calibri" panose="020F0502020204030204" pitchFamily="34" charset="0"/>
                <a:cs typeface="Calibri" panose="020F0502020204030204" pitchFamily="34" charset="0"/>
              </a:rPr>
              <a:t>Listen and be flexible! Let your audience guide you in the direction you need to go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Top" descr="47b8da28b3127cce98548ae671c600000017100QbsnDhozaMU"/>
          <p:cNvPicPr>
            <a:picLocks noGrp="1" noChangeAspect="1" noChangeArrowheads="1"/>
          </p:cNvPicPr>
          <p:nvPr>
            <p:ph idx="1"/>
          </p:nvPr>
        </p:nvPicPr>
        <p:blipFill>
          <a:blip r:embed="rId3"/>
          <a:srcRect/>
          <a:stretch>
            <a:fillRect/>
          </a:stretch>
        </p:blipFill>
        <p:spPr bwMode="auto">
          <a:xfrm>
            <a:off x="514263" y="1773869"/>
            <a:ext cx="6415463" cy="42769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TextBox 5">
            <a:extLst>
              <a:ext uri="{FF2B5EF4-FFF2-40B4-BE49-F238E27FC236}">
                <a16:creationId xmlns:a16="http://schemas.microsoft.com/office/drawing/2014/main" id="{7A0301A6-A3AC-4CD1-808F-841F1CCB5C52}"/>
              </a:ext>
            </a:extLst>
          </p:cNvPr>
          <p:cNvSpPr txBox="1"/>
          <p:nvPr/>
        </p:nvSpPr>
        <p:spPr>
          <a:xfrm>
            <a:off x="7099191" y="1421615"/>
            <a:ext cx="4935390" cy="2954655"/>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Cognitive health depends on an </a:t>
            </a:r>
          </a:p>
          <a:p>
            <a:r>
              <a:rPr lang="en-US" sz="2800" dirty="0">
                <a:latin typeface="Times New Roman" panose="02020603050405020304" pitchFamily="18" charset="0"/>
                <a:cs typeface="Times New Roman" panose="02020603050405020304" pitchFamily="18" charset="0"/>
              </a:rPr>
              <a:t>enriched environment.</a:t>
            </a:r>
          </a:p>
          <a:p>
            <a:r>
              <a:rPr lang="en-US" sz="2800" dirty="0">
                <a:latin typeface="Times New Roman" panose="02020603050405020304" pitchFamily="18" charset="0"/>
                <a:cs typeface="Times New Roman" panose="02020603050405020304" pitchFamily="18" charset="0"/>
              </a:rPr>
              <a:t>Another approach is to offer</a:t>
            </a:r>
          </a:p>
          <a:p>
            <a:r>
              <a:rPr lang="en-US" sz="2800" dirty="0">
                <a:latin typeface="Times New Roman" panose="02020603050405020304" pitchFamily="18" charset="0"/>
                <a:cs typeface="Times New Roman" panose="02020603050405020304" pitchFamily="18" charset="0"/>
              </a:rPr>
              <a:t>Intergenerational opportunities </a:t>
            </a:r>
          </a:p>
          <a:p>
            <a:r>
              <a:rPr lang="en-US" sz="2800" dirty="0">
                <a:latin typeface="Times New Roman" panose="02020603050405020304" pitchFamily="18" charset="0"/>
                <a:cs typeface="Times New Roman" panose="02020603050405020304" pitchFamily="18" charset="0"/>
              </a:rPr>
              <a:t>as youth and elders</a:t>
            </a:r>
          </a:p>
          <a:p>
            <a:r>
              <a:rPr lang="en-US" sz="2800" dirty="0">
                <a:latin typeface="Times New Roman" panose="02020603050405020304" pitchFamily="18" charset="0"/>
                <a:cs typeface="Times New Roman" panose="02020603050405020304" pitchFamily="18" charset="0"/>
              </a:rPr>
              <a:t>are involved in learning together.</a:t>
            </a:r>
          </a:p>
          <a:p>
            <a:endParaRPr lang="en-US" dirty="0"/>
          </a:p>
        </p:txBody>
      </p:sp>
      <p:sp>
        <p:nvSpPr>
          <p:cNvPr id="7" name="TextBox 6">
            <a:extLst>
              <a:ext uri="{FF2B5EF4-FFF2-40B4-BE49-F238E27FC236}">
                <a16:creationId xmlns:a16="http://schemas.microsoft.com/office/drawing/2014/main" id="{B5011F19-E789-4349-AB58-AE50A1A69418}"/>
              </a:ext>
            </a:extLst>
          </p:cNvPr>
          <p:cNvSpPr txBox="1"/>
          <p:nvPr/>
        </p:nvSpPr>
        <p:spPr>
          <a:xfrm>
            <a:off x="514263" y="514768"/>
            <a:ext cx="5668539"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Creating Enriched Environments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18973276">
            <a:off x="3436135" y="4198155"/>
            <a:ext cx="1919639" cy="889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3269870">
            <a:off x="6738256" y="610200"/>
            <a:ext cx="853168" cy="20172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43400" y="2057400"/>
            <a:ext cx="2743200" cy="205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8415" cmpd="sng">
                <a:solidFill>
                  <a:srgbClr val="FFFFFF"/>
                </a:solidFill>
                <a:prstDash val="solid"/>
              </a:ln>
              <a:solidFill>
                <a:schemeClr val="bg1"/>
              </a:solidFill>
            </a:endParaRPr>
          </a:p>
        </p:txBody>
      </p:sp>
      <p:sp>
        <p:nvSpPr>
          <p:cNvPr id="7" name="TextBox 6"/>
          <p:cNvSpPr txBox="1"/>
          <p:nvPr/>
        </p:nvSpPr>
        <p:spPr>
          <a:xfrm>
            <a:off x="1905000" y="5105400"/>
            <a:ext cx="2362200" cy="1323439"/>
          </a:xfrm>
          <a:prstGeom prst="rect">
            <a:avLst/>
          </a:prstGeom>
          <a:solidFill>
            <a:schemeClr val="accent1">
              <a:lumMod val="40000"/>
              <a:lumOff val="60000"/>
            </a:schemeClr>
          </a:solidFill>
        </p:spPr>
        <p:txBody>
          <a:bodyPr wrap="square" rtlCol="0">
            <a:spAutoFit/>
          </a:bodyPr>
          <a:lstStyle/>
          <a:p>
            <a:pPr algn="ctr"/>
            <a:r>
              <a:rPr lang="en-US" sz="2000" dirty="0">
                <a:solidFill>
                  <a:schemeClr val="bg1"/>
                </a:solidFill>
                <a:latin typeface="Calibri" panose="020F0502020204030204" pitchFamily="34" charset="0"/>
                <a:cs typeface="Calibri" panose="020F0502020204030204" pitchFamily="34" charset="0"/>
              </a:rPr>
              <a:t>Preschoolers who are developing  cognitive and motor skills  </a:t>
            </a:r>
          </a:p>
        </p:txBody>
      </p:sp>
      <p:sp>
        <p:nvSpPr>
          <p:cNvPr id="8" name="TextBox 7"/>
          <p:cNvSpPr txBox="1"/>
          <p:nvPr/>
        </p:nvSpPr>
        <p:spPr>
          <a:xfrm>
            <a:off x="7696200" y="762000"/>
            <a:ext cx="2362200" cy="1600438"/>
          </a:xfrm>
          <a:prstGeom prst="rect">
            <a:avLst/>
          </a:prstGeom>
          <a:solidFill>
            <a:schemeClr val="accent1">
              <a:lumMod val="20000"/>
              <a:lumOff val="80000"/>
            </a:schemeClr>
          </a:solidFill>
        </p:spPr>
        <p:txBody>
          <a:bodyPr wrap="square" rtlCol="0">
            <a:spAutoFit/>
          </a:bodyPr>
          <a:lstStyle/>
          <a:p>
            <a:pPr algn="ctr"/>
            <a:r>
              <a:rPr lang="en-US" sz="2000" dirty="0">
                <a:solidFill>
                  <a:schemeClr val="bg1"/>
                </a:solidFill>
              </a:rPr>
              <a:t>The older learner trying to maintain cognitive and motor skills.</a:t>
            </a:r>
          </a:p>
          <a:p>
            <a:endParaRPr lang="en-US" dirty="0"/>
          </a:p>
        </p:txBody>
      </p:sp>
      <p:sp>
        <p:nvSpPr>
          <p:cNvPr id="10" name="TextBox 9"/>
          <p:cNvSpPr txBox="1"/>
          <p:nvPr/>
        </p:nvSpPr>
        <p:spPr>
          <a:xfrm>
            <a:off x="9296400" y="6477000"/>
            <a:ext cx="1219200" cy="369332"/>
          </a:xfrm>
          <a:prstGeom prst="rect">
            <a:avLst/>
          </a:prstGeom>
          <a:noFill/>
        </p:spPr>
        <p:txBody>
          <a:bodyPr wrap="square" rtlCol="0">
            <a:spAutoFit/>
          </a:bodyPr>
          <a:lstStyle/>
          <a:p>
            <a:r>
              <a:rPr lang="en-US" dirty="0"/>
              <a:t>Chart B</a:t>
            </a:r>
          </a:p>
        </p:txBody>
      </p:sp>
      <p:graphicFrame>
        <p:nvGraphicFramePr>
          <p:cNvPr id="38913" name="Object 1"/>
          <p:cNvGraphicFramePr>
            <a:graphicFrameLocks noChangeAspect="1"/>
          </p:cNvGraphicFramePr>
          <p:nvPr/>
        </p:nvGraphicFramePr>
        <p:xfrm>
          <a:off x="7391400" y="2971801"/>
          <a:ext cx="3048000" cy="3132667"/>
        </p:xfrm>
        <a:graphic>
          <a:graphicData uri="http://schemas.openxmlformats.org/presentationml/2006/ole">
            <mc:AlternateContent xmlns:mc="http://schemas.openxmlformats.org/markup-compatibility/2006">
              <mc:Choice xmlns:v="urn:schemas-microsoft-com:vml" Requires="v">
                <p:oleObj name="Slide" r:id="rId3" imgW="4570544" imgH="3427598" progId="PowerPoint.Slide.12">
                  <p:embed/>
                </p:oleObj>
              </mc:Choice>
              <mc:Fallback>
                <p:oleObj name="Slide" r:id="rId3" imgW="4570544" imgH="3427598" progId="PowerPoint.Slide.12">
                  <p:embed/>
                  <p:pic>
                    <p:nvPicPr>
                      <p:cNvPr id="38913" name="Object 1"/>
                      <p:cNvPicPr>
                        <a:picLocks noChangeAspect="1" noChangeArrowheads="1"/>
                      </p:cNvPicPr>
                      <p:nvPr/>
                    </p:nvPicPr>
                    <p:blipFill>
                      <a:blip r:embed="rId4">
                        <a:extLst>
                          <a:ext uri="{28A0092B-C50C-407E-A947-70E740481C1C}">
                            <a14:useLocalDpi xmlns:a14="http://schemas.microsoft.com/office/drawing/2010/main" val="0"/>
                          </a:ext>
                        </a:extLst>
                      </a:blip>
                      <a:srcRect l="18367" r="8163" b="-681"/>
                      <a:stretch>
                        <a:fillRect/>
                      </a:stretch>
                    </p:blipFill>
                    <p:spPr bwMode="auto">
                      <a:xfrm>
                        <a:off x="7391400" y="2971801"/>
                        <a:ext cx="3048000" cy="313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pic>
        <p:nvPicPr>
          <p:cNvPr id="11" name="Picture 10" descr="DayofDiscovery 081.jpg"/>
          <p:cNvPicPr>
            <a:picLocks noChangeAspect="1"/>
          </p:cNvPicPr>
          <p:nvPr/>
        </p:nvPicPr>
        <p:blipFill>
          <a:blip r:embed="rId5" cstate="print"/>
          <a:stretch>
            <a:fillRect/>
          </a:stretch>
        </p:blipFill>
        <p:spPr>
          <a:xfrm>
            <a:off x="1828800" y="0"/>
            <a:ext cx="3251200" cy="2438400"/>
          </a:xfrm>
          <a:prstGeom prst="rect">
            <a:avLst/>
          </a:prstGeom>
        </p:spPr>
      </p:pic>
      <p:sp>
        <p:nvSpPr>
          <p:cNvPr id="9" name="TextBox 8"/>
          <p:cNvSpPr txBox="1"/>
          <p:nvPr/>
        </p:nvSpPr>
        <p:spPr>
          <a:xfrm>
            <a:off x="4622799" y="2551835"/>
            <a:ext cx="2209800" cy="1077218"/>
          </a:xfrm>
          <a:prstGeom prst="rect">
            <a:avLst/>
          </a:prstGeom>
          <a:noFill/>
        </p:spPr>
        <p:txBody>
          <a:bodyPr wrap="square" rtlCol="0">
            <a:spAutoFit/>
          </a:bodyPr>
          <a:lstStyle/>
          <a:p>
            <a:pPr algn="ctr"/>
            <a:r>
              <a:rPr lang="en-US" sz="3200" dirty="0">
                <a:solidFill>
                  <a:schemeClr val="bg1"/>
                </a:solidFill>
              </a:rPr>
              <a:t>The Inter-G</a:t>
            </a:r>
          </a:p>
          <a:p>
            <a:pPr algn="ctr"/>
            <a:r>
              <a:rPr lang="en-US" sz="3200" dirty="0">
                <a:solidFill>
                  <a:schemeClr val="bg1"/>
                </a:solidFill>
              </a:rPr>
              <a:t>Factor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911" y="2679347"/>
            <a:ext cx="3643489" cy="1325563"/>
          </a:xfrm>
        </p:spPr>
        <p:txBody>
          <a:bodyPr>
            <a:noAutofit/>
          </a:bodyPr>
          <a:lstStyle/>
          <a:p>
            <a:r>
              <a:rPr lang="en-US" sz="3600" dirty="0"/>
              <a:t>Reaching across the generational divide. . .</a:t>
            </a:r>
          </a:p>
        </p:txBody>
      </p:sp>
      <p:pic>
        <p:nvPicPr>
          <p:cNvPr id="3" name="slideTop" descr="47b8da28b3127cce98548afc71dc00000017100QbsnDhozaMU"/>
          <p:cNvPicPr>
            <a:picLocks noChangeAspect="1" noChangeArrowheads="1"/>
          </p:cNvPicPr>
          <p:nvPr/>
        </p:nvPicPr>
        <p:blipFill>
          <a:blip r:embed="rId3"/>
          <a:srcRect l="14400" r="14400"/>
          <a:stretch>
            <a:fillRect/>
          </a:stretch>
        </p:blipFill>
        <p:spPr bwMode="auto">
          <a:xfrm>
            <a:off x="5175955" y="371651"/>
            <a:ext cx="6527440" cy="611469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178" y="423862"/>
            <a:ext cx="10515600" cy="1325563"/>
          </a:xfrm>
        </p:spPr>
        <p:txBody>
          <a:bodyPr>
            <a:normAutofit/>
          </a:bodyPr>
          <a:lstStyle/>
          <a:p>
            <a:r>
              <a:rPr lang="en-US" sz="2800" b="1" dirty="0"/>
              <a:t>             Intergenerational students forming a hypothesis. </a:t>
            </a:r>
          </a:p>
        </p:txBody>
      </p:sp>
      <p:pic>
        <p:nvPicPr>
          <p:cNvPr id="92162" name="Picture 2" descr="K:\LL Explorers\AGE LINK\Day of Discovery Pics\DayofDiscovery 093.jpg"/>
          <p:cNvPicPr>
            <a:picLocks noGrp="1" noChangeAspect="1" noChangeArrowheads="1"/>
          </p:cNvPicPr>
          <p:nvPr>
            <p:ph idx="1"/>
          </p:nvPr>
        </p:nvPicPr>
        <p:blipFill>
          <a:blip r:embed="rId3" cstate="print"/>
          <a:srcRect l="12009" t="9321" r="9559" b="5712"/>
          <a:stretch>
            <a:fillRect/>
          </a:stretch>
        </p:blipFill>
        <p:spPr bwMode="auto">
          <a:xfrm>
            <a:off x="3000023" y="1487311"/>
            <a:ext cx="5949462" cy="483393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760" y="472440"/>
            <a:ext cx="7391400" cy="944880"/>
          </a:xfrm>
        </p:spPr>
        <p:txBody>
          <a:bodyPr>
            <a:normAutofit/>
          </a:bodyPr>
          <a:lstStyle/>
          <a:p>
            <a:pPr algn="ctr"/>
            <a:r>
              <a:rPr lang="en-US" dirty="0"/>
              <a:t>  </a:t>
            </a:r>
            <a:r>
              <a:rPr lang="en-US" sz="3600" b="1" dirty="0"/>
              <a:t>In Conclusion</a:t>
            </a:r>
          </a:p>
        </p:txBody>
      </p:sp>
      <p:sp>
        <p:nvSpPr>
          <p:cNvPr id="3" name="TextBox 2"/>
          <p:cNvSpPr txBox="1"/>
          <p:nvPr/>
        </p:nvSpPr>
        <p:spPr>
          <a:xfrm>
            <a:off x="1158240" y="1638300"/>
            <a:ext cx="8979408" cy="3785652"/>
          </a:xfrm>
          <a:prstGeom prst="rect">
            <a:avLst/>
          </a:prstGeom>
          <a:noFill/>
        </p:spPr>
        <p:txBody>
          <a:bodyPr wrap="square" rtlCol="0">
            <a:spAutoFit/>
          </a:bodyPr>
          <a:lstStyle/>
          <a:p>
            <a:pPr marL="342900" indent="-342900">
              <a:buAutoNum type="arabicPeriod"/>
            </a:pPr>
            <a:r>
              <a:rPr lang="en-US" sz="2400" b="1" dirty="0">
                <a:latin typeface="Calibri" panose="020F0502020204030204" pitchFamily="34" charset="0"/>
                <a:cs typeface="Calibri" panose="020F0502020204030204" pitchFamily="34" charset="0"/>
              </a:rPr>
              <a:t>Learning continues </a:t>
            </a:r>
            <a:r>
              <a:rPr lang="en-US" sz="2400" dirty="0">
                <a:latin typeface="Calibri" panose="020F0502020204030204" pitchFamily="34" charset="0"/>
                <a:cs typeface="Calibri" panose="020F0502020204030204" pitchFamily="34" charset="0"/>
              </a:rPr>
              <a:t>until the end of life.</a:t>
            </a:r>
          </a:p>
          <a:p>
            <a:pPr marL="342900" indent="-342900">
              <a:buAutoNum type="arabicPeriod"/>
            </a:pPr>
            <a:r>
              <a:rPr lang="en-US" sz="2400" b="1" dirty="0">
                <a:latin typeface="Calibri" panose="020F0502020204030204" pitchFamily="34" charset="0"/>
                <a:cs typeface="Calibri" panose="020F0502020204030204" pitchFamily="34" charset="0"/>
              </a:rPr>
              <a:t>Be aware of stigmas </a:t>
            </a:r>
            <a:r>
              <a:rPr lang="en-US" sz="2400" dirty="0">
                <a:latin typeface="Calibri" panose="020F0502020204030204" pitchFamily="34" charset="0"/>
                <a:cs typeface="Calibri" panose="020F0502020204030204" pitchFamily="34" charset="0"/>
              </a:rPr>
              <a:t>and stereotypes about older learners.</a:t>
            </a:r>
          </a:p>
          <a:p>
            <a:pPr marL="342900" indent="-342900">
              <a:buAutoNum type="arabicPeriod" startAt="3"/>
            </a:pPr>
            <a:r>
              <a:rPr lang="en-US" sz="2400" dirty="0">
                <a:latin typeface="Calibri" panose="020F0502020204030204" pitchFamily="34" charset="0"/>
                <a:cs typeface="Calibri" panose="020F0502020204030204" pitchFamily="34" charset="0"/>
              </a:rPr>
              <a:t>The need to </a:t>
            </a:r>
            <a:r>
              <a:rPr lang="en-US" sz="2400" b="1" dirty="0">
                <a:latin typeface="Calibri" panose="020F0502020204030204" pitchFamily="34" charset="0"/>
                <a:cs typeface="Calibri" panose="020F0502020204030204" pitchFamily="34" charset="0"/>
              </a:rPr>
              <a:t>be aware of realistic limitations </a:t>
            </a:r>
            <a:r>
              <a:rPr lang="en-US" sz="2400" dirty="0">
                <a:latin typeface="Calibri" panose="020F0502020204030204" pitchFamily="34" charset="0"/>
                <a:cs typeface="Calibri" panose="020F0502020204030204" pitchFamily="34" charset="0"/>
              </a:rPr>
              <a:t>and make adaptations.</a:t>
            </a:r>
          </a:p>
          <a:p>
            <a:pPr lvl="0"/>
            <a:r>
              <a:rPr lang="en-US" sz="2400" dirty="0">
                <a:latin typeface="Calibri" panose="020F0502020204030204" pitchFamily="34" charset="0"/>
                <a:cs typeface="Calibri" panose="020F0502020204030204" pitchFamily="34" charset="0"/>
              </a:rPr>
              <a:t>4. </a:t>
            </a:r>
            <a:r>
              <a:rPr lang="en-US" sz="2400" b="1" dirty="0">
                <a:latin typeface="Calibri" panose="020F0502020204030204" pitchFamily="34" charset="0"/>
                <a:cs typeface="Calibri" panose="020F0502020204030204" pitchFamily="34" charset="0"/>
              </a:rPr>
              <a:t>The need for time. </a:t>
            </a:r>
            <a:r>
              <a:rPr lang="en-US" sz="2400" dirty="0">
                <a:latin typeface="Calibri" panose="020F0502020204030204" pitchFamily="34" charset="0"/>
                <a:cs typeface="Calibri" panose="020F0502020204030204" pitchFamily="34" charset="0"/>
              </a:rPr>
              <a:t>Too often there are time limits for residents to engage with an activity.</a:t>
            </a:r>
          </a:p>
          <a:p>
            <a:pPr lvl="0"/>
            <a:r>
              <a:rPr lang="en-US" sz="2400" dirty="0">
                <a:latin typeface="Calibri" panose="020F0502020204030204" pitchFamily="34" charset="0"/>
                <a:cs typeface="Calibri" panose="020F0502020204030204" pitchFamily="34" charset="0"/>
              </a:rPr>
              <a:t>5. Make the learning experience </a:t>
            </a:r>
            <a:r>
              <a:rPr lang="en-US" sz="2400" b="1" dirty="0">
                <a:latin typeface="Calibri" panose="020F0502020204030204" pitchFamily="34" charset="0"/>
                <a:cs typeface="Calibri" panose="020F0502020204030204" pitchFamily="34" charset="0"/>
              </a:rPr>
              <a:t>person-centered</a:t>
            </a:r>
            <a:r>
              <a:rPr lang="en-US" sz="2400" dirty="0">
                <a:latin typeface="Calibri" panose="020F0502020204030204" pitchFamily="34" charset="0"/>
                <a:cs typeface="Calibri" panose="020F0502020204030204" pitchFamily="34" charset="0"/>
              </a:rPr>
              <a:t> by giving them a voice. </a:t>
            </a:r>
          </a:p>
          <a:p>
            <a:pPr lvl="0"/>
            <a:r>
              <a:rPr lang="en-US" sz="2400" dirty="0">
                <a:latin typeface="Calibri" panose="020F0502020204030204" pitchFamily="34" charset="0"/>
                <a:cs typeface="Calibri" panose="020F0502020204030204" pitchFamily="34" charset="0"/>
              </a:rPr>
              <a:t>6. </a:t>
            </a:r>
            <a:r>
              <a:rPr lang="en-US" sz="2400" b="1" dirty="0">
                <a:latin typeface="Calibri" panose="020F0502020204030204" pitchFamily="34" charset="0"/>
                <a:cs typeface="Calibri" panose="020F0502020204030204" pitchFamily="34" charset="0"/>
              </a:rPr>
              <a:t>Be prepared for impromptu reflective meaningful experiences </a:t>
            </a:r>
            <a:r>
              <a:rPr lang="en-US" sz="2400" dirty="0">
                <a:latin typeface="Calibri" panose="020F0502020204030204" pitchFamily="34" charset="0"/>
                <a:cs typeface="Calibri" panose="020F0502020204030204" pitchFamily="34" charset="0"/>
              </a:rPr>
              <a:t>that may arise in response to engagement with a natural history collection! </a:t>
            </a:r>
          </a:p>
          <a:p>
            <a:r>
              <a:rPr lang="en-US" sz="2400" dirty="0">
                <a:latin typeface="Calibri" panose="020F0502020204030204" pitchFamily="34" charset="0"/>
                <a:cs typeface="Calibri" panose="020F0502020204030204" pitchFamily="34" charset="0"/>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752601"/>
            <a:ext cx="7162800" cy="2800767"/>
          </a:xfrm>
          <a:prstGeom prst="rect">
            <a:avLst/>
          </a:prstGeom>
        </p:spPr>
        <p:txBody>
          <a:bodyPr wrap="square">
            <a:spAutoFit/>
          </a:bodyPr>
          <a:lstStyle/>
          <a:p>
            <a:pPr indent="457200" algn="ctr" eaLnBrk="0" fontAlgn="base" hangingPunct="0">
              <a:spcBef>
                <a:spcPct val="0"/>
              </a:spcBef>
              <a:spcAft>
                <a:spcPct val="0"/>
              </a:spcAft>
              <a:tabLst>
                <a:tab pos="457200" algn="l"/>
              </a:tabLst>
            </a:pPr>
            <a:r>
              <a:rPr lang="en-US" sz="4400" i="1" dirty="0">
                <a:latin typeface="Times New Roman" pitchFamily="18" charset="0"/>
                <a:ea typeface="Times New Roman" pitchFamily="18" charset="0"/>
                <a:cs typeface="Times New Roman" pitchFamily="18" charset="0"/>
              </a:rPr>
              <a:t>“Learning ends when you stop asking questions. . .”  </a:t>
            </a:r>
            <a:endParaRPr lang="en-US" sz="4400" dirty="0">
              <a:latin typeface="Arial" pitchFamily="34" charset="0"/>
              <a:ea typeface="Times New Roman" pitchFamily="18" charset="0"/>
              <a:cs typeface="Arial" pitchFamily="34" charset="0"/>
            </a:endParaRPr>
          </a:p>
          <a:p>
            <a:pPr indent="457200" algn="ctr" eaLnBrk="0" fontAlgn="base" hangingPunct="0">
              <a:spcBef>
                <a:spcPct val="0"/>
              </a:spcBef>
              <a:spcAft>
                <a:spcPct val="0"/>
              </a:spcAft>
              <a:tabLst>
                <a:tab pos="457200" algn="l"/>
              </a:tabLst>
            </a:pPr>
            <a:r>
              <a:rPr lang="en-US" sz="4400" dirty="0">
                <a:latin typeface="Times New Roman" pitchFamily="18" charset="0"/>
                <a:ea typeface="Times New Roman" pitchFamily="18" charset="0"/>
                <a:cs typeface="Times New Roman" pitchFamily="18" charset="0"/>
              </a:rPr>
              <a:t>--81 year old former telephone operator</a:t>
            </a:r>
            <a:endParaRPr lang="en-US" sz="4400" dirty="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188" y="578933"/>
            <a:ext cx="7151512" cy="1143000"/>
          </a:xfrm>
        </p:spPr>
        <p:txBody>
          <a:bodyPr>
            <a:normAutofit/>
          </a:bodyPr>
          <a:lstStyle/>
          <a:p>
            <a:r>
              <a:rPr lang="en-US" sz="3200" b="1" dirty="0">
                <a:latin typeface="Arial" panose="020B0604020202020204" pitchFamily="34" charset="0"/>
                <a:cs typeface="Arial" panose="020B0604020202020204" pitchFamily="34" charset="0"/>
              </a:rPr>
              <a:t>Defining Learning in the Third Age </a:t>
            </a:r>
          </a:p>
        </p:txBody>
      </p:sp>
      <p:sp>
        <p:nvSpPr>
          <p:cNvPr id="64513" name="Rectangle 1"/>
          <p:cNvSpPr>
            <a:spLocks noChangeArrowheads="1"/>
          </p:cNvSpPr>
          <p:nvPr/>
        </p:nvSpPr>
        <p:spPr bwMode="auto">
          <a:xfrm>
            <a:off x="649788" y="1877862"/>
            <a:ext cx="783031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FontTx/>
              <a:buChar char="•"/>
            </a:pPr>
            <a:r>
              <a:rPr lang="en-US" sz="2800" dirty="0">
                <a:latin typeface="Times New Roman" panose="02020603050405020304" pitchFamily="18" charset="0"/>
                <a:cs typeface="Times New Roman" panose="02020603050405020304" pitchFamily="18" charset="0"/>
              </a:rPr>
              <a:t>There is an emerging movement called U3A or University of the Third Age which is a term used to describe learning for those aged 60 and older.   The educational model for this form of teaching/education is called </a:t>
            </a:r>
            <a:r>
              <a:rPr lang="en-US" sz="2800" b="1" dirty="0" err="1">
                <a:latin typeface="Times New Roman" panose="02020603050405020304" pitchFamily="18" charset="0"/>
                <a:cs typeface="Times New Roman" panose="02020603050405020304" pitchFamily="18" charset="0"/>
              </a:rPr>
              <a:t>Geragogy</a:t>
            </a:r>
            <a:r>
              <a:rPr lang="en-US" sz="2800" dirty="0">
                <a:latin typeface="Times New Roman" panose="02020603050405020304" pitchFamily="18" charset="0"/>
                <a:cs typeface="Times New Roman" panose="02020603050405020304" pitchFamily="18" charset="0"/>
              </a:rPr>
              <a:t>. </a:t>
            </a:r>
          </a:p>
          <a:p>
            <a:pPr fontAlgn="base">
              <a:spcBef>
                <a:spcPct val="0"/>
              </a:spcBef>
              <a:spcAft>
                <a:spcPct val="0"/>
              </a:spcAft>
              <a:buFontTx/>
              <a:buChar char="•"/>
            </a:pPr>
            <a:r>
              <a:rPr lang="en-US" sz="2800" dirty="0">
                <a:latin typeface="Times New Roman" panose="02020603050405020304" pitchFamily="18" charset="0"/>
                <a:ea typeface="Times"/>
                <a:cs typeface="Times New Roman" panose="02020603050405020304" pitchFamily="18" charset="0"/>
              </a:rPr>
              <a:t>Learning is not so much based on cognitive comprehension and remembering facts but rather more about rediscovery.</a:t>
            </a:r>
          </a:p>
          <a:p>
            <a:pPr fontAlgn="base">
              <a:spcBef>
                <a:spcPct val="0"/>
              </a:spcBef>
              <a:spcAft>
                <a:spcPct val="0"/>
              </a:spcAft>
              <a:buFontTx/>
              <a:buChar char="•"/>
            </a:pPr>
            <a:r>
              <a:rPr lang="en-US" sz="2800" dirty="0">
                <a:latin typeface="Times New Roman" panose="02020603050405020304" pitchFamily="18" charset="0"/>
                <a:ea typeface="Times"/>
                <a:cs typeface="Times New Roman" panose="02020603050405020304" pitchFamily="18" charset="0"/>
              </a:rPr>
              <a:t>I have found the best way to do that is by engaging</a:t>
            </a:r>
          </a:p>
          <a:p>
            <a:pPr fontAlgn="base">
              <a:spcBef>
                <a:spcPct val="0"/>
              </a:spcBef>
              <a:spcAft>
                <a:spcPct val="0"/>
              </a:spcAft>
            </a:pPr>
            <a:r>
              <a:rPr lang="en-US" sz="2800" dirty="0">
                <a:latin typeface="Times New Roman" panose="02020603050405020304" pitchFamily="18" charset="0"/>
                <a:ea typeface="Times"/>
                <a:cs typeface="Times New Roman" panose="02020603050405020304" pitchFamily="18" charset="0"/>
              </a:rPr>
              <a:t>older learners with the natural world.</a:t>
            </a:r>
          </a:p>
        </p:txBody>
      </p:sp>
      <p:pic>
        <p:nvPicPr>
          <p:cNvPr id="4" name="Picture 3">
            <a:extLst>
              <a:ext uri="{FF2B5EF4-FFF2-40B4-BE49-F238E27FC236}">
                <a16:creationId xmlns:a16="http://schemas.microsoft.com/office/drawing/2014/main" id="{E9CE7C9C-626D-4203-B5EC-8BA6882744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331200" y="3937866"/>
            <a:ext cx="3579481" cy="268461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4999" y="1166018"/>
            <a:ext cx="8570089" cy="4525963"/>
          </a:xfrm>
        </p:spPr>
        <p:txBody>
          <a:bodyPr>
            <a:normAutofit/>
          </a:bodyPr>
          <a:lstStyle/>
          <a:p>
            <a:pPr algn="ctr">
              <a:buNone/>
            </a:pPr>
            <a:endParaRPr lang="en-US" dirty="0"/>
          </a:p>
          <a:p>
            <a:pPr algn="ctr">
              <a:buNone/>
            </a:pPr>
            <a:endParaRPr lang="en-US" dirty="0"/>
          </a:p>
          <a:p>
            <a:pPr algn="ctr">
              <a:buNone/>
            </a:pPr>
            <a:r>
              <a:rPr lang="en-US" sz="2800" dirty="0"/>
              <a:t>For more info contact</a:t>
            </a:r>
          </a:p>
          <a:p>
            <a:pPr algn="ctr">
              <a:buNone/>
            </a:pPr>
            <a:r>
              <a:rPr lang="en-US" sz="2800" dirty="0"/>
              <a:t>Anne Basham at </a:t>
            </a:r>
          </a:p>
          <a:p>
            <a:pPr algn="ctr">
              <a:buNone/>
            </a:pPr>
            <a:r>
              <a:rPr lang="en-US" sz="2800" dirty="0">
                <a:hlinkClick r:id="rId3"/>
              </a:rPr>
              <a:t>curator@museumhouse.org</a:t>
            </a:r>
            <a:endParaRPr lang="en-US" sz="2800" dirty="0"/>
          </a:p>
          <a:p>
            <a:pPr algn="ctr">
              <a:buNone/>
            </a:pPr>
            <a:endParaRPr lang="en-US" sz="2800" dirty="0"/>
          </a:p>
          <a:p>
            <a:pPr algn="ctr">
              <a:buNone/>
            </a:pPr>
            <a:r>
              <a:rPr lang="en-US" dirty="0"/>
              <a:t>A special thanks to</a:t>
            </a:r>
            <a:r>
              <a:rPr lang="en-US" sz="2800" dirty="0"/>
              <a:t> activity director Laura Ontiveros at                                Fellowship Square at Historic Mesa</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EE5D-FBCB-47DC-93FE-21DB6BDEA67D}"/>
              </a:ext>
            </a:extLst>
          </p:cNvPr>
          <p:cNvSpPr>
            <a:spLocks noGrp="1"/>
          </p:cNvSpPr>
          <p:nvPr>
            <p:ph type="title"/>
          </p:nvPr>
        </p:nvSpPr>
        <p:spPr>
          <a:xfrm>
            <a:off x="1219200" y="3048000"/>
            <a:ext cx="7470648" cy="1143000"/>
          </a:xfrm>
        </p:spPr>
        <p:txBody>
          <a:bodyPr>
            <a:normAutofit fontScale="90000"/>
          </a:bodyPr>
          <a:lstStyle/>
          <a:p>
            <a:pPr lvl="0"/>
            <a:r>
              <a:rPr lang="en-US" sz="2700" b="1" dirty="0">
                <a:latin typeface="Times New Roman" panose="02020603050405020304" pitchFamily="18" charset="0"/>
                <a:cs typeface="Times New Roman" panose="02020603050405020304" pitchFamily="18" charset="0"/>
              </a:rPr>
              <a:t>References</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800" dirty="0">
                <a:latin typeface="Calibri" panose="020F0502020204030204" pitchFamily="34" charset="0"/>
                <a:cs typeface="Calibri" panose="020F0502020204030204" pitchFamily="34" charset="0"/>
              </a:rPr>
              <a:t>Basham, M. Anne (2010). </a:t>
            </a:r>
            <a:r>
              <a:rPr lang="en-US" sz="1800" i="1" dirty="0">
                <a:latin typeface="Calibri" panose="020F0502020204030204" pitchFamily="34" charset="0"/>
                <a:cs typeface="Calibri" panose="020F0502020204030204" pitchFamily="34" charset="0"/>
              </a:rPr>
              <a:t>The praxis of critical geragogy: Strategies in creating interpretive learning experiences for the older learner</a:t>
            </a:r>
            <a:r>
              <a:rPr lang="en-US" sz="1800" dirty="0">
                <a:latin typeface="Calibri" panose="020F0502020204030204" pitchFamily="34" charset="0"/>
                <a:cs typeface="Calibri" panose="020F0502020204030204" pitchFamily="34" charset="0"/>
              </a:rPr>
              <a:t>. (Unpublished pilot study). Arizona State University, Tempe, Arizona.  </a:t>
            </a:r>
            <a:br>
              <a:rPr lang="en-US" sz="1800" dirty="0">
                <a:latin typeface="Calibri" panose="020F0502020204030204" pitchFamily="34" charset="0"/>
                <a:cs typeface="Calibri" panose="020F0502020204030204" pitchFamily="34" charset="0"/>
              </a:rPr>
            </a:b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Basham, M. Anne (2008). Day of discovery: An intergenerational program. </a:t>
            </a:r>
            <a:r>
              <a:rPr lang="en-US" sz="1800" i="1" dirty="0">
                <a:latin typeface="Calibri" panose="020F0502020204030204" pitchFamily="34" charset="0"/>
                <a:cs typeface="Calibri" panose="020F0502020204030204" pitchFamily="34" charset="0"/>
              </a:rPr>
              <a:t>Science Beyond the Borders, </a:t>
            </a:r>
            <a:r>
              <a:rPr lang="en-US" sz="1800" dirty="0">
                <a:latin typeface="Calibri" panose="020F0502020204030204" pitchFamily="34" charset="0"/>
                <a:cs typeface="Calibri" panose="020F0502020204030204" pitchFamily="34" charset="0"/>
              </a:rPr>
              <a:t>October/November, Volume 1, number 4.</a:t>
            </a:r>
            <a:br>
              <a:rPr lang="en-US" sz="1800" dirty="0">
                <a:latin typeface="Calibri" panose="020F0502020204030204" pitchFamily="34" charset="0"/>
                <a:cs typeface="Calibri" panose="020F0502020204030204" pitchFamily="34" charset="0"/>
              </a:rPr>
            </a:b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Eaton, J., &amp; </a:t>
            </a:r>
            <a:r>
              <a:rPr lang="en-US" sz="1800" dirty="0" err="1">
                <a:latin typeface="Calibri" panose="020F0502020204030204" pitchFamily="34" charset="0"/>
                <a:cs typeface="Calibri" panose="020F0502020204030204" pitchFamily="34" charset="0"/>
              </a:rPr>
              <a:t>Salari</a:t>
            </a:r>
            <a:r>
              <a:rPr lang="en-US" sz="1800" dirty="0">
                <a:latin typeface="Calibri" panose="020F0502020204030204" pitchFamily="34" charset="0"/>
                <a:cs typeface="Calibri" panose="020F0502020204030204" pitchFamily="34" charset="0"/>
              </a:rPr>
              <a:t>, S. (2005). Environments for Lifelong Learning in Senior Centers. </a:t>
            </a:r>
            <a:r>
              <a:rPr lang="en-US" sz="1800" i="1" dirty="0">
                <a:latin typeface="Calibri" panose="020F0502020204030204" pitchFamily="34" charset="0"/>
                <a:cs typeface="Calibri" panose="020F0502020204030204" pitchFamily="34" charset="0"/>
              </a:rPr>
              <a:t>Educational Gerontology</a:t>
            </a:r>
            <a:r>
              <a:rPr lang="en-US" sz="1800"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31</a:t>
            </a:r>
            <a:r>
              <a:rPr lang="en-US" sz="1800" dirty="0">
                <a:latin typeface="Calibri" panose="020F0502020204030204" pitchFamily="34" charset="0"/>
                <a:cs typeface="Calibri" panose="020F0502020204030204" pitchFamily="34" charset="0"/>
              </a:rPr>
              <a:t>(6), 461–480. Retrieved from </a:t>
            </a:r>
            <a:r>
              <a:rPr lang="en-US" sz="1800" dirty="0">
                <a:latin typeface="Calibri" panose="020F0502020204030204" pitchFamily="34" charset="0"/>
                <a:cs typeface="Calibri" panose="020F0502020204030204" pitchFamily="34" charset="0"/>
                <a:hlinkClick r:id="rId2"/>
              </a:rPr>
              <a:t>https://lopes.idm.oclc.org/login?url=https://search.ebscohost.com/login.aspx?direct=true&amp;db=ehh&amp;AN=17196957&amp;site=eds-live&amp;scope=site</a:t>
            </a:r>
            <a:br>
              <a:rPr lang="en-US" sz="1800" dirty="0">
                <a:latin typeface="Calibri" panose="020F0502020204030204" pitchFamily="34" charset="0"/>
                <a:cs typeface="Calibri" panose="020F0502020204030204" pitchFamily="34" charset="0"/>
              </a:rPr>
            </a:b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Formosa, Marvin  (2018).</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hlinkClick r:id="rId3"/>
              </a:rPr>
              <a:t>https://afopaconference.wordpress.com/2018/07/03/the-promise-of-geragogy-ensuring-quality-standards-for-older-adult-learning-2/</a:t>
            </a:r>
            <a:br>
              <a:rPr lang="en-US" sz="1800" dirty="0">
                <a:latin typeface="Calibri" panose="020F0502020204030204" pitchFamily="34" charset="0"/>
                <a:cs typeface="Calibri" panose="020F0502020204030204" pitchFamily="34" charset="0"/>
              </a:rPr>
            </a:br>
            <a:br>
              <a:rPr lang="en-US" sz="1800" dirty="0">
                <a:latin typeface="Calibri" panose="020F0502020204030204" pitchFamily="34" charset="0"/>
                <a:cs typeface="Calibri" panose="020F0502020204030204" pitchFamily="34" charset="0"/>
              </a:rPr>
            </a:br>
            <a:r>
              <a:rPr lang="en-US" sz="1800" b="0" i="0" dirty="0">
                <a:solidFill>
                  <a:schemeClr val="tx1"/>
                </a:solidFill>
                <a:effectLst/>
                <a:latin typeface="Calibri" panose="020F0502020204030204" pitchFamily="34" charset="0"/>
                <a:cs typeface="Calibri" panose="020F0502020204030204" pitchFamily="34" charset="0"/>
              </a:rPr>
              <a:t>Sia, A., Tam, W.W.S., Fogel, A. </a:t>
            </a:r>
            <a:r>
              <a:rPr lang="en-US" sz="1800" b="0" i="1" dirty="0">
                <a:solidFill>
                  <a:schemeClr val="tx1"/>
                </a:solidFill>
                <a:effectLst/>
                <a:latin typeface="Calibri" panose="020F0502020204030204" pitchFamily="34" charset="0"/>
                <a:cs typeface="Calibri" panose="020F0502020204030204" pitchFamily="34" charset="0"/>
              </a:rPr>
              <a:t>et al.</a:t>
            </a:r>
            <a:r>
              <a:rPr lang="en-US" sz="1800" b="0" i="0" dirty="0">
                <a:solidFill>
                  <a:schemeClr val="tx1"/>
                </a:solidFill>
                <a:effectLst/>
                <a:latin typeface="Calibri" panose="020F0502020204030204" pitchFamily="34" charset="0"/>
                <a:cs typeface="Calibri" panose="020F0502020204030204" pitchFamily="34" charset="0"/>
              </a:rPr>
              <a:t> Nature-based activities improve the well-being of older adults. </a:t>
            </a:r>
            <a:r>
              <a:rPr lang="en-US" sz="1800" b="0" i="1" dirty="0">
                <a:solidFill>
                  <a:schemeClr val="tx1"/>
                </a:solidFill>
                <a:effectLst/>
                <a:latin typeface="Calibri" panose="020F0502020204030204" pitchFamily="34" charset="0"/>
                <a:cs typeface="Calibri" panose="020F0502020204030204" pitchFamily="34" charset="0"/>
              </a:rPr>
              <a:t>Sci Rep</a:t>
            </a:r>
            <a:r>
              <a:rPr lang="en-US" sz="1800" b="0" i="0" dirty="0">
                <a:solidFill>
                  <a:schemeClr val="tx1"/>
                </a:solidFill>
                <a:effectLst/>
                <a:latin typeface="Calibri" panose="020F0502020204030204" pitchFamily="34" charset="0"/>
                <a:cs typeface="Calibri" panose="020F0502020204030204" pitchFamily="34" charset="0"/>
              </a:rPr>
              <a:t> </a:t>
            </a:r>
            <a:r>
              <a:rPr lang="en-US" sz="1800" b="1" i="0" dirty="0">
                <a:solidFill>
                  <a:schemeClr val="tx1"/>
                </a:solidFill>
                <a:effectLst/>
                <a:latin typeface="Calibri" panose="020F0502020204030204" pitchFamily="34" charset="0"/>
                <a:cs typeface="Calibri" panose="020F0502020204030204" pitchFamily="34" charset="0"/>
              </a:rPr>
              <a:t>10, </a:t>
            </a:r>
            <a:r>
              <a:rPr lang="en-US" sz="1800" b="0" i="0" dirty="0">
                <a:solidFill>
                  <a:schemeClr val="tx1"/>
                </a:solidFill>
                <a:effectLst/>
                <a:latin typeface="Calibri" panose="020F0502020204030204" pitchFamily="34" charset="0"/>
                <a:cs typeface="Calibri" panose="020F0502020204030204" pitchFamily="34" charset="0"/>
              </a:rPr>
              <a:t>18178 (2020). https://doi.org/10.1038/s41598-020-74828-w</a:t>
            </a:r>
            <a:br>
              <a:rPr lang="en-US" sz="1800" dirty="0">
                <a:latin typeface="Calibri" panose="020F0502020204030204" pitchFamily="34" charset="0"/>
                <a:cs typeface="Calibri" panose="020F0502020204030204" pitchFamily="34" charset="0"/>
              </a:rPr>
            </a:b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United Nations report on Ageing as retrieved from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hlinkClick r:id="rId4"/>
              </a:rPr>
              <a:t>https://www.un.org/en/sections/issues-depth/ageing/</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982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075BF-2C62-459C-9597-26510E54B087}"/>
              </a:ext>
            </a:extLst>
          </p:cNvPr>
          <p:cNvSpPr/>
          <p:nvPr/>
        </p:nvSpPr>
        <p:spPr>
          <a:xfrm>
            <a:off x="1071839" y="459740"/>
            <a:ext cx="8680066" cy="1692771"/>
          </a:xfrm>
          <a:prstGeom prst="rect">
            <a:avLst/>
          </a:prstGeom>
        </p:spPr>
        <p:txBody>
          <a:bodyPr wrap="square">
            <a:spAutoFit/>
          </a:bodyPr>
          <a:lstStyle/>
          <a:p>
            <a:r>
              <a:rPr lang="en-US" sz="2800" dirty="0">
                <a:latin typeface="Arial" pitchFamily="34" charset="0"/>
                <a:ea typeface="Times New Roman" pitchFamily="18" charset="0"/>
                <a:cs typeface="Arial" pitchFamily="34" charset="0"/>
              </a:rPr>
              <a:t>New schools for the Third and even Fourth ages means education even for those who are well into their eighties.  </a:t>
            </a:r>
          </a:p>
          <a:p>
            <a:endParaRPr lang="en-US" sz="2000" dirty="0">
              <a:latin typeface="Arial" pitchFamily="34" charset="0"/>
              <a:ea typeface="Times New Roman" pitchFamily="18" charset="0"/>
              <a:cs typeface="Arial" pitchFamily="34" charset="0"/>
            </a:endParaRPr>
          </a:p>
        </p:txBody>
      </p:sp>
      <p:pic>
        <p:nvPicPr>
          <p:cNvPr id="3" name="Picture 2" descr="5-30-08_VMU_Graduation_129[1].jpg">
            <a:extLst>
              <a:ext uri="{FF2B5EF4-FFF2-40B4-BE49-F238E27FC236}">
                <a16:creationId xmlns:a16="http://schemas.microsoft.com/office/drawing/2014/main" id="{98B2F213-91C0-4A32-B35E-D6D4A16EC6F3}"/>
              </a:ext>
            </a:extLst>
          </p:cNvPr>
          <p:cNvPicPr>
            <a:picLocks noChangeAspect="1"/>
          </p:cNvPicPr>
          <p:nvPr/>
        </p:nvPicPr>
        <p:blipFill>
          <a:blip r:embed="rId2" cstate="print"/>
          <a:stretch>
            <a:fillRect/>
          </a:stretch>
        </p:blipFill>
        <p:spPr>
          <a:xfrm>
            <a:off x="1071839" y="2057400"/>
            <a:ext cx="6011333" cy="4508500"/>
          </a:xfrm>
          <a:prstGeom prst="rect">
            <a:avLst/>
          </a:prstGeom>
        </p:spPr>
      </p:pic>
      <p:sp>
        <p:nvSpPr>
          <p:cNvPr id="4" name="TextBox 3">
            <a:extLst>
              <a:ext uri="{FF2B5EF4-FFF2-40B4-BE49-F238E27FC236}">
                <a16:creationId xmlns:a16="http://schemas.microsoft.com/office/drawing/2014/main" id="{1FE5F90E-1301-4D72-9E07-24B8023D4666}"/>
              </a:ext>
            </a:extLst>
          </p:cNvPr>
          <p:cNvSpPr txBox="1"/>
          <p:nvPr/>
        </p:nvSpPr>
        <p:spPr>
          <a:xfrm>
            <a:off x="7488285" y="3467100"/>
            <a:ext cx="3905749" cy="1631216"/>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Villa Maria University at</a:t>
            </a:r>
          </a:p>
          <a:p>
            <a:r>
              <a:rPr lang="en-US" sz="2000" dirty="0">
                <a:latin typeface="Arial" panose="020B0604020202020204" pitchFamily="34" charset="0"/>
                <a:cs typeface="Arial" panose="020B0604020202020204" pitchFamily="34" charset="0"/>
              </a:rPr>
              <a:t>The Villa Maria Care Center.</a:t>
            </a:r>
          </a:p>
          <a:p>
            <a:r>
              <a:rPr lang="en-US" sz="2000" dirty="0">
                <a:latin typeface="Arial" panose="020B0604020202020204" pitchFamily="34" charset="0"/>
                <a:cs typeface="Arial" panose="020B0604020202020204" pitchFamily="34" charset="0"/>
              </a:rPr>
              <a:t>Graduation Day  coordinated by </a:t>
            </a:r>
          </a:p>
          <a:p>
            <a:r>
              <a:rPr lang="en-US" sz="2000" dirty="0">
                <a:latin typeface="Arial" panose="020B0604020202020204" pitchFamily="34" charset="0"/>
                <a:cs typeface="Arial" panose="020B0604020202020204" pitchFamily="34" charset="0"/>
              </a:rPr>
              <a:t>Sue Alexander. Lifelong Explorer</a:t>
            </a:r>
          </a:p>
          <a:p>
            <a:r>
              <a:rPr lang="en-US" sz="2000" dirty="0">
                <a:latin typeface="Arial" panose="020B0604020202020204" pitchFamily="34" charset="0"/>
                <a:cs typeface="Arial" panose="020B0604020202020204" pitchFamily="34" charset="0"/>
              </a:rPr>
              <a:t>Project in 2007</a:t>
            </a:r>
          </a:p>
        </p:txBody>
      </p:sp>
    </p:spTree>
    <p:extLst>
      <p:ext uri="{BB962C8B-B14F-4D97-AF65-F5344CB8AC3E}">
        <p14:creationId xmlns:p14="http://schemas.microsoft.com/office/powerpoint/2010/main" val="287502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382" y="1372446"/>
            <a:ext cx="7470648" cy="4953000"/>
          </a:xfrm>
        </p:spPr>
        <p:txBody>
          <a:bodyPr>
            <a:normAutofit/>
          </a:bodyPr>
          <a:lstStyle/>
          <a:p>
            <a:pPr algn="ctr"/>
            <a:r>
              <a:rPr lang="en-US" sz="4000" b="1" dirty="0">
                <a:latin typeface="Calibri" panose="020F0502020204030204" pitchFamily="34" charset="0"/>
                <a:cs typeface="Calibri" panose="020F0502020204030204" pitchFamily="34" charset="0"/>
              </a:rPr>
              <a:t>When does learning end?</a:t>
            </a:r>
            <a:br>
              <a:rPr lang="en-US" sz="4000" b="1"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 decided to ask residents at a skilled nursing facility.</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3300" y="1487280"/>
            <a:ext cx="5105400" cy="1323439"/>
          </a:xfrm>
          <a:prstGeom prst="rect">
            <a:avLst/>
          </a:prstGeom>
        </p:spPr>
        <p:txBody>
          <a:bodyPr wrap="square">
            <a:spAutoFit/>
          </a:bodyPr>
          <a:lstStyle/>
          <a:p>
            <a:pPr indent="457200" algn="ctr" eaLnBrk="0" fontAlgn="base" hangingPunct="0">
              <a:spcBef>
                <a:spcPct val="0"/>
              </a:spcBef>
              <a:spcAft>
                <a:spcPct val="0"/>
              </a:spcAft>
              <a:tabLst>
                <a:tab pos="457200" algn="l"/>
              </a:tabLst>
            </a:pPr>
            <a:r>
              <a:rPr lang="en-US" sz="2000" i="1" dirty="0">
                <a:latin typeface="Times New Roman" pitchFamily="18" charset="0"/>
                <a:ea typeface="Times New Roman" pitchFamily="18" charset="0"/>
                <a:cs typeface="Times New Roman" pitchFamily="18" charset="0"/>
              </a:rPr>
              <a:t>“Learning ends when you stop asking questions. . .”  </a:t>
            </a:r>
            <a:endParaRPr lang="en-US" sz="2000" dirty="0">
              <a:latin typeface="Arial" pitchFamily="34" charset="0"/>
              <a:ea typeface="Times New Roman" pitchFamily="18" charset="0"/>
              <a:cs typeface="Arial" pitchFamily="34" charset="0"/>
            </a:endParaRPr>
          </a:p>
          <a:p>
            <a:pPr indent="457200" algn="ctr" eaLnBrk="0" fontAlgn="base" hangingPunct="0">
              <a:spcBef>
                <a:spcPct val="0"/>
              </a:spcBef>
              <a:spcAft>
                <a:spcPct val="0"/>
              </a:spcAft>
              <a:tabLst>
                <a:tab pos="457200" algn="l"/>
              </a:tabLst>
            </a:pPr>
            <a:endParaRPr lang="en-US" sz="2000" dirty="0">
              <a:latin typeface="Times New Roman" pitchFamily="18" charset="0"/>
              <a:ea typeface="Times New Roman" pitchFamily="18" charset="0"/>
              <a:cs typeface="Times New Roman" pitchFamily="18" charset="0"/>
            </a:endParaRPr>
          </a:p>
          <a:p>
            <a:pPr indent="457200" algn="ctr" eaLnBrk="0" fontAlgn="base" hangingPunct="0">
              <a:spcBef>
                <a:spcPct val="0"/>
              </a:spcBef>
              <a:spcAft>
                <a:spcPct val="0"/>
              </a:spcAft>
              <a:tabLst>
                <a:tab pos="457200" algn="l"/>
              </a:tabLst>
            </a:pPr>
            <a:r>
              <a:rPr lang="en-US" sz="2000" dirty="0">
                <a:latin typeface="Times New Roman" pitchFamily="18" charset="0"/>
                <a:ea typeface="Times New Roman" pitchFamily="18" charset="0"/>
                <a:cs typeface="Times New Roman" pitchFamily="18" charset="0"/>
              </a:rPr>
              <a:t>--81 year old former telephone operator</a:t>
            </a:r>
            <a:endParaRPr lang="en-US" sz="2000" dirty="0">
              <a:latin typeface="Arial" pitchFamily="34" charset="0"/>
              <a:cs typeface="Arial" pitchFamily="34" charset="0"/>
            </a:endParaRPr>
          </a:p>
        </p:txBody>
      </p:sp>
      <p:sp>
        <p:nvSpPr>
          <p:cNvPr id="3" name="Rectangle 2">
            <a:extLst>
              <a:ext uri="{FF2B5EF4-FFF2-40B4-BE49-F238E27FC236}">
                <a16:creationId xmlns:a16="http://schemas.microsoft.com/office/drawing/2014/main" id="{D110FC6F-24FD-4077-8D91-1EBDFF3EB4B4}"/>
              </a:ext>
            </a:extLst>
          </p:cNvPr>
          <p:cNvSpPr/>
          <p:nvPr/>
        </p:nvSpPr>
        <p:spPr>
          <a:xfrm>
            <a:off x="3243073" y="581775"/>
            <a:ext cx="6154249" cy="545727"/>
          </a:xfrm>
          <a:prstGeom prst="rect">
            <a:avLst/>
          </a:prstGeom>
        </p:spPr>
        <p:txBody>
          <a:bodyPr wrap="none">
            <a:spAutoFit/>
          </a:bodyPr>
          <a:lstStyle/>
          <a:p>
            <a:pPr>
              <a:lnSpc>
                <a:spcPct val="115000"/>
              </a:lnSpc>
              <a:spcAft>
                <a:spcPts val="1000"/>
              </a:spcAft>
            </a:pPr>
            <a:r>
              <a:rPr lang="en-US" sz="2800" b="1" dirty="0">
                <a:latin typeface="Arial" panose="020B0604020202020204" pitchFamily="34" charset="0"/>
                <a:ea typeface="Calibri" panose="020F0502020204030204" pitchFamily="34" charset="0"/>
                <a:cs typeface="Arial" panose="020B0604020202020204" pitchFamily="34" charset="0"/>
              </a:rPr>
              <a:t>When do you think learning ends? </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69112DF-304B-4BEA-929B-5BD0F915EA3D}"/>
              </a:ext>
            </a:extLst>
          </p:cNvPr>
          <p:cNvSpPr/>
          <p:nvPr/>
        </p:nvSpPr>
        <p:spPr>
          <a:xfrm>
            <a:off x="1257300" y="4640574"/>
            <a:ext cx="4572000" cy="1156022"/>
          </a:xfrm>
          <a:prstGeom prst="rect">
            <a:avLst/>
          </a:prstGeom>
        </p:spPr>
        <p:txBody>
          <a:bodyPr>
            <a:spAutoFit/>
          </a:bodyPr>
          <a:lstStyle/>
          <a:p>
            <a:pPr>
              <a:lnSpc>
                <a:spcPct val="115000"/>
              </a:lnSpc>
              <a:spcAft>
                <a:spcPts val="1000"/>
              </a:spcAft>
            </a:pPr>
            <a:r>
              <a:rPr lang="en-US" i="1" dirty="0">
                <a:latin typeface="Times New Roman" panose="02020603050405020304" pitchFamily="18" charset="0"/>
                <a:ea typeface="Calibri" panose="020F0502020204030204" pitchFamily="34" charset="0"/>
                <a:cs typeface="Times New Roman" panose="02020603050405020304" pitchFamily="18" charset="0"/>
              </a:rPr>
              <a:t>Still learning. .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Age 89 former greenhouse owner—stroke related dementia</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0B196C0-085A-475C-8574-156F2994B2B3}"/>
              </a:ext>
            </a:extLst>
          </p:cNvPr>
          <p:cNvSpPr/>
          <p:nvPr/>
        </p:nvSpPr>
        <p:spPr>
          <a:xfrm>
            <a:off x="6362700" y="3202141"/>
            <a:ext cx="4572000" cy="1156022"/>
          </a:xfrm>
          <a:prstGeom prst="rect">
            <a:avLst/>
          </a:prstGeom>
        </p:spPr>
        <p:txBody>
          <a:bodyPr>
            <a:spAutoFit/>
          </a:bodyPr>
          <a:lstStyle/>
          <a:p>
            <a:pPr>
              <a:lnSpc>
                <a:spcPct val="115000"/>
              </a:lnSpc>
              <a:spcAft>
                <a:spcPts val="1000"/>
              </a:spcAft>
            </a:pPr>
            <a:r>
              <a:rPr lang="en-US" i="1" dirty="0">
                <a:latin typeface="Times New Roman" panose="02020603050405020304" pitchFamily="18" charset="0"/>
                <a:ea typeface="Calibri" panose="020F0502020204030204" pitchFamily="34" charset="0"/>
                <a:cs typeface="Times New Roman" panose="02020603050405020304" pitchFamily="18" charset="0"/>
              </a:rPr>
              <a:t>As long as we have our minds. . .we never stop</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---87 year old female former musician with dementia</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1394332-7D20-46F0-81DE-272F7D4D5D2F}"/>
              </a:ext>
            </a:extLst>
          </p:cNvPr>
          <p:cNvSpPr/>
          <p:nvPr/>
        </p:nvSpPr>
        <p:spPr>
          <a:xfrm>
            <a:off x="1178053" y="3170497"/>
            <a:ext cx="4572000" cy="1156022"/>
          </a:xfrm>
          <a:prstGeom prst="rect">
            <a:avLst/>
          </a:prstGeom>
        </p:spPr>
        <p:txBody>
          <a:bodyPr>
            <a:spAutoFit/>
          </a:bodyPr>
          <a:lstStyle/>
          <a:p>
            <a:pPr>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i="1" dirty="0">
                <a:latin typeface="Times New Roman" panose="02020603050405020304" pitchFamily="18" charset="0"/>
                <a:ea typeface="Calibri" panose="020F0502020204030204" pitchFamily="34" charset="0"/>
                <a:cs typeface="Times New Roman" panose="02020603050405020304" pitchFamily="18" charset="0"/>
              </a:rPr>
              <a:t>I think at age 55. . .but then again. . .I’m 89 and I’m still learning.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---89 former math teacher with dementia</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C6D307A8-2DEB-4813-BD37-097592551F36}"/>
              </a:ext>
            </a:extLst>
          </p:cNvPr>
          <p:cNvSpPr/>
          <p:nvPr/>
        </p:nvSpPr>
        <p:spPr>
          <a:xfrm>
            <a:off x="6209888" y="4829796"/>
            <a:ext cx="4572000" cy="1027782"/>
          </a:xfrm>
          <a:prstGeom prst="rect">
            <a:avLst/>
          </a:prstGeom>
        </p:spPr>
        <p:txBody>
          <a:bodyPr>
            <a:spAutoFit/>
          </a:bodyPr>
          <a:lstStyle/>
          <a:p>
            <a:pPr algn="ctr">
              <a:lnSpc>
                <a:spcPct val="115000"/>
              </a:lnSpc>
              <a:spcAft>
                <a:spcPts val="1000"/>
              </a:spcAft>
            </a:pPr>
            <a:r>
              <a:rPr lang="en-US" i="1" dirty="0">
                <a:latin typeface="Times New Roman" panose="02020603050405020304" pitchFamily="18" charset="0"/>
                <a:ea typeface="Calibri" panose="020F0502020204030204" pitchFamily="34" charset="0"/>
                <a:cs typeface="Times New Roman" panose="02020603050405020304" pitchFamily="18" charset="0"/>
              </a:rPr>
              <a:t>My father always told me to ask questions. . . he was my inspiration to learn</a:t>
            </a:r>
            <a:r>
              <a:rPr lang="en-US" dirty="0">
                <a:latin typeface="Times New Roman" panose="02020603050405020304" pitchFamily="18" charset="0"/>
                <a:ea typeface="Calibri" panose="020F0502020204030204" pitchFamily="34" charset="0"/>
                <a:cs typeface="Times New Roman" panose="02020603050405020304" pitchFamily="18" charset="0"/>
              </a:rPr>
              <a:t>.----Former housewife age 86</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275" y="689520"/>
            <a:ext cx="7470648" cy="1143000"/>
          </a:xfrm>
        </p:spPr>
        <p:txBody>
          <a:bodyPr>
            <a:noAutofit/>
          </a:bodyPr>
          <a:lstStyle/>
          <a:p>
            <a:pPr algn="ctr"/>
            <a:r>
              <a:rPr lang="en-US" sz="3600" b="1" dirty="0"/>
              <a:t>What groups are Lifelong Learning programs currently serving? </a:t>
            </a:r>
          </a:p>
        </p:txBody>
      </p:sp>
      <p:grpSp>
        <p:nvGrpSpPr>
          <p:cNvPr id="4" name="Group 3"/>
          <p:cNvGrpSpPr/>
          <p:nvPr/>
        </p:nvGrpSpPr>
        <p:grpSpPr>
          <a:xfrm>
            <a:off x="1676401" y="2514601"/>
            <a:ext cx="1371601" cy="1216223"/>
            <a:chOff x="4018" y="403254"/>
            <a:chExt cx="1195348" cy="1060846"/>
          </a:xfrm>
        </p:grpSpPr>
        <p:sp>
          <p:nvSpPr>
            <p:cNvPr id="17" name="Oval 16"/>
            <p:cNvSpPr/>
            <p:nvPr/>
          </p:nvSpPr>
          <p:spPr>
            <a:xfrm>
              <a:off x="70427" y="403254"/>
              <a:ext cx="1060845" cy="10608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6"/>
            <p:cNvSpPr/>
            <p:nvPr/>
          </p:nvSpPr>
          <p:spPr>
            <a:xfrm>
              <a:off x="4018" y="536184"/>
              <a:ext cx="1195348" cy="750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endParaRPr lang="en-US" sz="900" dirty="0"/>
            </a:p>
            <a:p>
              <a:pPr algn="ctr" defTabSz="400050">
                <a:lnSpc>
                  <a:spcPct val="90000"/>
                </a:lnSpc>
                <a:spcBef>
                  <a:spcPct val="0"/>
                </a:spcBef>
                <a:spcAft>
                  <a:spcPct val="35000"/>
                </a:spcAft>
              </a:pPr>
              <a:r>
                <a:rPr lang="en-US" dirty="0"/>
                <a:t>Retirement</a:t>
              </a:r>
            </a:p>
            <a:p>
              <a:pPr algn="ctr" defTabSz="400050">
                <a:lnSpc>
                  <a:spcPct val="90000"/>
                </a:lnSpc>
                <a:spcBef>
                  <a:spcPct val="0"/>
                </a:spcBef>
                <a:spcAft>
                  <a:spcPct val="35000"/>
                </a:spcAft>
              </a:pPr>
              <a:r>
                <a:rPr lang="en-US" dirty="0"/>
                <a:t>1</a:t>
              </a:r>
            </a:p>
          </p:txBody>
        </p:sp>
      </p:grpSp>
      <p:grpSp>
        <p:nvGrpSpPr>
          <p:cNvPr id="5" name="Group 4"/>
          <p:cNvGrpSpPr/>
          <p:nvPr/>
        </p:nvGrpSpPr>
        <p:grpSpPr>
          <a:xfrm>
            <a:off x="5105400" y="3810000"/>
            <a:ext cx="2286000" cy="1958622"/>
            <a:chOff x="3328592" y="2155085"/>
            <a:chExt cx="1838800" cy="2039459"/>
          </a:xfrm>
        </p:grpSpPr>
        <p:sp>
          <p:nvSpPr>
            <p:cNvPr id="15" name="Right Arrow 14"/>
            <p:cNvSpPr/>
            <p:nvPr/>
          </p:nvSpPr>
          <p:spPr>
            <a:xfrm>
              <a:off x="3328592" y="2155085"/>
              <a:ext cx="1838800" cy="2039459"/>
            </a:xfrm>
            <a:prstGeom prst="rightArrow">
              <a:avLst>
                <a:gd name="adj1" fmla="val 70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ight Arrow 8"/>
            <p:cNvSpPr/>
            <p:nvPr/>
          </p:nvSpPr>
          <p:spPr>
            <a:xfrm>
              <a:off x="3559777" y="2550506"/>
              <a:ext cx="1482255" cy="13157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8255" rIns="16510" bIns="8255" numCol="1" spcCol="1270" anchor="ctr" anchorCtr="0">
              <a:noAutofit/>
            </a:bodyPr>
            <a:lstStyle/>
            <a:p>
              <a:pPr marL="114300" lvl="1" indent="-114300" defTabSz="577850">
                <a:lnSpc>
                  <a:spcPct val="90000"/>
                </a:lnSpc>
                <a:spcBef>
                  <a:spcPct val="0"/>
                </a:spcBef>
                <a:spcAft>
                  <a:spcPct val="15000"/>
                </a:spcAft>
                <a:buChar char="••"/>
              </a:pPr>
              <a:r>
                <a:rPr lang="en-US" sz="1600" dirty="0"/>
                <a:t>May have some dementia</a:t>
              </a:r>
            </a:p>
            <a:p>
              <a:pPr marL="114300" lvl="1" indent="-114300" defTabSz="577850">
                <a:lnSpc>
                  <a:spcPct val="90000"/>
                </a:lnSpc>
                <a:spcBef>
                  <a:spcPct val="0"/>
                </a:spcBef>
                <a:spcAft>
                  <a:spcPct val="15000"/>
                </a:spcAft>
                <a:buChar char="••"/>
              </a:pPr>
              <a:r>
                <a:rPr lang="en-US" sz="1600" dirty="0"/>
                <a:t>Activities may be restricted</a:t>
              </a:r>
            </a:p>
          </p:txBody>
        </p:sp>
      </p:grpSp>
      <p:grpSp>
        <p:nvGrpSpPr>
          <p:cNvPr id="6" name="Group 5"/>
          <p:cNvGrpSpPr/>
          <p:nvPr/>
        </p:nvGrpSpPr>
        <p:grpSpPr>
          <a:xfrm>
            <a:off x="3654733" y="4059561"/>
            <a:ext cx="1738077" cy="1524000"/>
            <a:chOff x="2390914" y="2092218"/>
            <a:chExt cx="1060846" cy="1060846"/>
          </a:xfrm>
        </p:grpSpPr>
        <p:sp>
          <p:nvSpPr>
            <p:cNvPr id="13" name="Oval 12"/>
            <p:cNvSpPr/>
            <p:nvPr/>
          </p:nvSpPr>
          <p:spPr>
            <a:xfrm>
              <a:off x="2390914" y="2092218"/>
              <a:ext cx="1060846" cy="10608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0"/>
            <p:cNvSpPr/>
            <p:nvPr/>
          </p:nvSpPr>
          <p:spPr>
            <a:xfrm>
              <a:off x="2443745" y="2278310"/>
              <a:ext cx="951031" cy="7560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dirty="0"/>
                <a:t>Assisted Living</a:t>
              </a:r>
            </a:p>
            <a:p>
              <a:pPr algn="ctr" defTabSz="400050">
                <a:lnSpc>
                  <a:spcPct val="90000"/>
                </a:lnSpc>
                <a:spcBef>
                  <a:spcPct val="0"/>
                </a:spcBef>
                <a:spcAft>
                  <a:spcPct val="35000"/>
                </a:spcAft>
              </a:pPr>
              <a:r>
                <a:rPr lang="en-US" dirty="0"/>
                <a:t>2</a:t>
              </a:r>
            </a:p>
          </p:txBody>
        </p:sp>
      </p:grpSp>
      <p:grpSp>
        <p:nvGrpSpPr>
          <p:cNvPr id="21" name="Group 20">
            <a:extLst>
              <a:ext uri="{FF2B5EF4-FFF2-40B4-BE49-F238E27FC236}">
                <a16:creationId xmlns:a16="http://schemas.microsoft.com/office/drawing/2014/main" id="{15F1556A-7FC4-482C-B1C0-44ACEAB5F64B}"/>
              </a:ext>
            </a:extLst>
          </p:cNvPr>
          <p:cNvGrpSpPr/>
          <p:nvPr/>
        </p:nvGrpSpPr>
        <p:grpSpPr>
          <a:xfrm>
            <a:off x="1947786" y="2049575"/>
            <a:ext cx="2656135" cy="2133600"/>
            <a:chOff x="699847" y="2067690"/>
            <a:chExt cx="2121693" cy="1874842"/>
          </a:xfrm>
        </p:grpSpPr>
        <p:sp>
          <p:nvSpPr>
            <p:cNvPr id="22" name="Right Arrow 18">
              <a:extLst>
                <a:ext uri="{FF2B5EF4-FFF2-40B4-BE49-F238E27FC236}">
                  <a16:creationId xmlns:a16="http://schemas.microsoft.com/office/drawing/2014/main" id="{649994AF-E81C-4895-B915-09D029BDC4B1}"/>
                </a:ext>
              </a:extLst>
            </p:cNvPr>
            <p:cNvSpPr/>
            <p:nvPr/>
          </p:nvSpPr>
          <p:spPr>
            <a:xfrm>
              <a:off x="699847" y="2067690"/>
              <a:ext cx="2121693" cy="1874842"/>
            </a:xfrm>
            <a:prstGeom prst="rightArrow">
              <a:avLst>
                <a:gd name="adj1" fmla="val 70000"/>
                <a:gd name="adj2" fmla="val 48518"/>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Right Arrow 4">
              <a:extLst>
                <a:ext uri="{FF2B5EF4-FFF2-40B4-BE49-F238E27FC236}">
                  <a16:creationId xmlns:a16="http://schemas.microsoft.com/office/drawing/2014/main" id="{89057735-7760-44E2-AF89-85C6AAF98242}"/>
                </a:ext>
              </a:extLst>
            </p:cNvPr>
            <p:cNvSpPr/>
            <p:nvPr/>
          </p:nvSpPr>
          <p:spPr>
            <a:xfrm>
              <a:off x="1125921" y="2335525"/>
              <a:ext cx="1276040" cy="13123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8255" rIns="16510" bIns="8255" numCol="1" spcCol="1270" anchor="ctr" anchorCtr="0">
              <a:noAutofit/>
            </a:bodyPr>
            <a:lstStyle/>
            <a:p>
              <a:pPr marL="114300" lvl="1" indent="-114300" defTabSz="577850">
                <a:lnSpc>
                  <a:spcPct val="90000"/>
                </a:lnSpc>
                <a:spcBef>
                  <a:spcPct val="0"/>
                </a:spcBef>
                <a:spcAft>
                  <a:spcPct val="15000"/>
                </a:spcAft>
                <a:buChar char="••"/>
              </a:pPr>
              <a:r>
                <a:rPr lang="en-US" dirty="0"/>
                <a:t>Independent</a:t>
              </a:r>
            </a:p>
            <a:p>
              <a:pPr marL="114300" lvl="1" indent="-114300" defTabSz="577850">
                <a:lnSpc>
                  <a:spcPct val="90000"/>
                </a:lnSpc>
                <a:spcBef>
                  <a:spcPct val="0"/>
                </a:spcBef>
                <a:spcAft>
                  <a:spcPct val="15000"/>
                </a:spcAft>
                <a:buChar char="••"/>
              </a:pPr>
              <a:r>
                <a:rPr lang="en-US" dirty="0"/>
                <a:t>Still Active</a:t>
              </a:r>
            </a:p>
            <a:p>
              <a:pPr marL="114300" lvl="1" indent="-114300" defTabSz="577850">
                <a:lnSpc>
                  <a:spcPct val="90000"/>
                </a:lnSpc>
                <a:spcBef>
                  <a:spcPct val="0"/>
                </a:spcBef>
                <a:spcAft>
                  <a:spcPct val="15000"/>
                </a:spcAft>
                <a:buChar char="••"/>
              </a:pPr>
              <a:endParaRPr lang="en-US" sz="1300" dirty="0"/>
            </a:p>
          </p:txBody>
        </p:sp>
      </p:grpSp>
      <p:grpSp>
        <p:nvGrpSpPr>
          <p:cNvPr id="24" name="Group 23">
            <a:extLst>
              <a:ext uri="{FF2B5EF4-FFF2-40B4-BE49-F238E27FC236}">
                <a16:creationId xmlns:a16="http://schemas.microsoft.com/office/drawing/2014/main" id="{559EACBF-91ED-48A8-A3D8-D5991755671A}"/>
              </a:ext>
            </a:extLst>
          </p:cNvPr>
          <p:cNvGrpSpPr/>
          <p:nvPr/>
        </p:nvGrpSpPr>
        <p:grpSpPr>
          <a:xfrm>
            <a:off x="875662" y="2354375"/>
            <a:ext cx="1597466" cy="1443335"/>
            <a:chOff x="4018" y="403254"/>
            <a:chExt cx="1195348" cy="1060846"/>
          </a:xfrm>
        </p:grpSpPr>
        <p:sp>
          <p:nvSpPr>
            <p:cNvPr id="25" name="Oval 24">
              <a:extLst>
                <a:ext uri="{FF2B5EF4-FFF2-40B4-BE49-F238E27FC236}">
                  <a16:creationId xmlns:a16="http://schemas.microsoft.com/office/drawing/2014/main" id="{4B282BC3-F159-40B2-9500-2B13804289C6}"/>
                </a:ext>
              </a:extLst>
            </p:cNvPr>
            <p:cNvSpPr/>
            <p:nvPr/>
          </p:nvSpPr>
          <p:spPr>
            <a:xfrm>
              <a:off x="70427" y="403254"/>
              <a:ext cx="1060845" cy="10608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Oval 6">
              <a:extLst>
                <a:ext uri="{FF2B5EF4-FFF2-40B4-BE49-F238E27FC236}">
                  <a16:creationId xmlns:a16="http://schemas.microsoft.com/office/drawing/2014/main" id="{FBA56510-AF5F-4D16-81F3-67A4B3DD4323}"/>
                </a:ext>
              </a:extLst>
            </p:cNvPr>
            <p:cNvSpPr/>
            <p:nvPr/>
          </p:nvSpPr>
          <p:spPr>
            <a:xfrm>
              <a:off x="4018" y="536184"/>
              <a:ext cx="1195348" cy="750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endParaRPr lang="en-US" sz="900" dirty="0"/>
            </a:p>
            <a:p>
              <a:pPr algn="ctr" defTabSz="400050">
                <a:lnSpc>
                  <a:spcPct val="90000"/>
                </a:lnSpc>
                <a:spcBef>
                  <a:spcPct val="0"/>
                </a:spcBef>
                <a:spcAft>
                  <a:spcPct val="35000"/>
                </a:spcAft>
              </a:pPr>
              <a:r>
                <a:rPr lang="en-US" dirty="0"/>
                <a:t>Retirement</a:t>
              </a:r>
            </a:p>
            <a:p>
              <a:pPr algn="ctr" defTabSz="400050">
                <a:lnSpc>
                  <a:spcPct val="90000"/>
                </a:lnSpc>
                <a:spcBef>
                  <a:spcPct val="0"/>
                </a:spcBef>
                <a:spcAft>
                  <a:spcPct val="35000"/>
                </a:spcAft>
              </a:pPr>
              <a:r>
                <a:rPr lang="en-US" dirty="0"/>
                <a:t>1</a:t>
              </a:r>
            </a:p>
          </p:txBody>
        </p:sp>
      </p:grpSp>
      <p:grpSp>
        <p:nvGrpSpPr>
          <p:cNvPr id="27" name="Group 26">
            <a:extLst>
              <a:ext uri="{FF2B5EF4-FFF2-40B4-BE49-F238E27FC236}">
                <a16:creationId xmlns:a16="http://schemas.microsoft.com/office/drawing/2014/main" id="{278B9A8B-CFCC-48A5-86A5-490FB1745EF6}"/>
              </a:ext>
            </a:extLst>
          </p:cNvPr>
          <p:cNvGrpSpPr/>
          <p:nvPr/>
        </p:nvGrpSpPr>
        <p:grpSpPr>
          <a:xfrm>
            <a:off x="8757371" y="4767941"/>
            <a:ext cx="2121693" cy="1981200"/>
            <a:chOff x="6324599" y="3462722"/>
            <a:chExt cx="2121693" cy="1994114"/>
          </a:xfrm>
        </p:grpSpPr>
        <p:sp>
          <p:nvSpPr>
            <p:cNvPr id="28" name="Right Arrow 10">
              <a:extLst>
                <a:ext uri="{FF2B5EF4-FFF2-40B4-BE49-F238E27FC236}">
                  <a16:creationId xmlns:a16="http://schemas.microsoft.com/office/drawing/2014/main" id="{0EC7CAEF-318A-4299-8B87-83387548A6FE}"/>
                </a:ext>
              </a:extLst>
            </p:cNvPr>
            <p:cNvSpPr/>
            <p:nvPr/>
          </p:nvSpPr>
          <p:spPr>
            <a:xfrm>
              <a:off x="6324599" y="3462722"/>
              <a:ext cx="2121693" cy="1994114"/>
            </a:xfrm>
            <a:prstGeom prst="rightArrow">
              <a:avLst>
                <a:gd name="adj1" fmla="val 70000"/>
                <a:gd name="adj2" fmla="val 51565"/>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9" name="Right Arrow 12">
              <a:extLst>
                <a:ext uri="{FF2B5EF4-FFF2-40B4-BE49-F238E27FC236}">
                  <a16:creationId xmlns:a16="http://schemas.microsoft.com/office/drawing/2014/main" id="{FC6E3924-3D53-42C3-9B77-C74811F7162D}"/>
                </a:ext>
              </a:extLst>
            </p:cNvPr>
            <p:cNvSpPr/>
            <p:nvPr/>
          </p:nvSpPr>
          <p:spPr>
            <a:xfrm>
              <a:off x="6629399" y="3795074"/>
              <a:ext cx="1138088" cy="12982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8255" rIns="16510" bIns="8255" numCol="1" spcCol="1270" anchor="ctr" anchorCtr="0">
              <a:noAutofit/>
            </a:bodyPr>
            <a:lstStyle/>
            <a:p>
              <a:pPr marL="114300" lvl="1" indent="-114300" defTabSz="577850">
                <a:lnSpc>
                  <a:spcPct val="90000"/>
                </a:lnSpc>
                <a:spcBef>
                  <a:spcPct val="0"/>
                </a:spcBef>
                <a:spcAft>
                  <a:spcPct val="15000"/>
                </a:spcAft>
                <a:buChar char="••"/>
              </a:pPr>
              <a:r>
                <a:rPr lang="en-US" sz="1600" dirty="0"/>
                <a:t>May have higher cognitive or physical limitations. </a:t>
              </a:r>
            </a:p>
          </p:txBody>
        </p:sp>
      </p:grpSp>
      <p:grpSp>
        <p:nvGrpSpPr>
          <p:cNvPr id="30" name="Group 29">
            <a:extLst>
              <a:ext uri="{FF2B5EF4-FFF2-40B4-BE49-F238E27FC236}">
                <a16:creationId xmlns:a16="http://schemas.microsoft.com/office/drawing/2014/main" id="{29CF30A0-F4B8-45F8-9FD3-43A63D410FDB}"/>
              </a:ext>
            </a:extLst>
          </p:cNvPr>
          <p:cNvGrpSpPr/>
          <p:nvPr/>
        </p:nvGrpSpPr>
        <p:grpSpPr>
          <a:xfrm>
            <a:off x="7349171" y="4876800"/>
            <a:ext cx="1738489" cy="1676400"/>
            <a:chOff x="5486401" y="1563327"/>
            <a:chExt cx="1147911" cy="1371600"/>
          </a:xfrm>
        </p:grpSpPr>
        <p:sp>
          <p:nvSpPr>
            <p:cNvPr id="31" name="Oval 30">
              <a:extLst>
                <a:ext uri="{FF2B5EF4-FFF2-40B4-BE49-F238E27FC236}">
                  <a16:creationId xmlns:a16="http://schemas.microsoft.com/office/drawing/2014/main" id="{D37A86F5-5FFB-4F79-95D4-14C0D956EAD2}"/>
                </a:ext>
              </a:extLst>
            </p:cNvPr>
            <p:cNvSpPr/>
            <p:nvPr/>
          </p:nvSpPr>
          <p:spPr>
            <a:xfrm>
              <a:off x="5486401" y="1563327"/>
              <a:ext cx="1147911" cy="13716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Oval 14">
              <a:extLst>
                <a:ext uri="{FF2B5EF4-FFF2-40B4-BE49-F238E27FC236}">
                  <a16:creationId xmlns:a16="http://schemas.microsoft.com/office/drawing/2014/main" id="{D926C478-A7B3-4AE8-894B-8626D1DE22B9}"/>
                </a:ext>
              </a:extLst>
            </p:cNvPr>
            <p:cNvSpPr/>
            <p:nvPr/>
          </p:nvSpPr>
          <p:spPr>
            <a:xfrm>
              <a:off x="5677036" y="1762238"/>
              <a:ext cx="801918" cy="10450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1600" dirty="0"/>
                <a:t>Skilled Nursing Home or Memory Care Unit</a:t>
              </a:r>
            </a:p>
            <a:p>
              <a:pPr algn="ctr" defTabSz="400050">
                <a:lnSpc>
                  <a:spcPct val="90000"/>
                </a:lnSpc>
                <a:spcBef>
                  <a:spcPct val="0"/>
                </a:spcBef>
                <a:spcAft>
                  <a:spcPct val="35000"/>
                </a:spcAft>
              </a:pPr>
              <a:r>
                <a:rPr lang="en-US" sz="1600" dirty="0"/>
                <a:t>3</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637669"/>
            <a:ext cx="7239000" cy="707886"/>
          </a:xfrm>
          <a:prstGeom prst="rect">
            <a:avLst/>
          </a:prstGeom>
          <a:noFill/>
        </p:spPr>
        <p:txBody>
          <a:bodyPr wrap="square" rtlCol="0">
            <a:spAutoFit/>
          </a:bodyPr>
          <a:lstStyle/>
          <a:p>
            <a:pPr algn="ctr"/>
            <a:r>
              <a:rPr lang="en-US" sz="4000" dirty="0"/>
              <a:t>Changing Mindsets</a:t>
            </a:r>
          </a:p>
        </p:txBody>
      </p:sp>
      <p:sp>
        <p:nvSpPr>
          <p:cNvPr id="4" name="TextBox 3"/>
          <p:cNvSpPr txBox="1"/>
          <p:nvPr/>
        </p:nvSpPr>
        <p:spPr>
          <a:xfrm>
            <a:off x="2286000" y="1456899"/>
            <a:ext cx="7772400" cy="954107"/>
          </a:xfrm>
          <a:prstGeom prst="rect">
            <a:avLst/>
          </a:prstGeom>
          <a:noFill/>
        </p:spPr>
        <p:txBody>
          <a:bodyPr wrap="square" rtlCol="0">
            <a:spAutoFit/>
          </a:bodyPr>
          <a:lstStyle/>
          <a:p>
            <a:pPr algn="ctr"/>
            <a:r>
              <a:rPr lang="en-US" sz="2800" dirty="0"/>
              <a:t>Often will get response. . .”But Mrs. Jones can’t learn. . .she has dementia.” </a:t>
            </a:r>
          </a:p>
        </p:txBody>
      </p:sp>
      <p:sp>
        <p:nvSpPr>
          <p:cNvPr id="5" name="TextBox 4"/>
          <p:cNvSpPr txBox="1"/>
          <p:nvPr/>
        </p:nvSpPr>
        <p:spPr>
          <a:xfrm>
            <a:off x="1394178" y="2522350"/>
            <a:ext cx="9403644" cy="2677656"/>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RULE #1:  Be careful not to place labels on residents based on a diagnosis.  You are not allowing for the unexpected.. . . .”life always finds a way. . .” </a:t>
            </a:r>
          </a:p>
          <a:p>
            <a:r>
              <a:rPr lang="en-US" sz="2800" dirty="0">
                <a:latin typeface="Calibri" panose="020F0502020204030204" pitchFamily="34" charset="0"/>
                <a:cs typeface="Calibri" panose="020F0502020204030204" pitchFamily="34" charset="0"/>
              </a:rPr>
              <a:t>RULE #2:  Another great movie line, “Build it and they will come. .  .” Create the environment that prompts engagement.</a:t>
            </a:r>
          </a:p>
          <a:p>
            <a:r>
              <a:rPr lang="en-US" sz="2800" dirty="0">
                <a:latin typeface="Calibri" panose="020F0502020204030204" pitchFamily="34" charset="0"/>
                <a:cs typeface="Calibri" panose="020F0502020204030204" pitchFamily="34" charset="0"/>
              </a:rPr>
              <a:t>RULE #3:  Change your definition of learning.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742</TotalTime>
  <Words>2640</Words>
  <Application>Microsoft Office PowerPoint</Application>
  <PresentationFormat>Widescreen</PresentationFormat>
  <Paragraphs>230</Paragraphs>
  <Slides>41</Slides>
  <Notes>23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7" baseType="lpstr">
      <vt:lpstr>Arial</vt:lpstr>
      <vt:lpstr>Calibri</vt:lpstr>
      <vt:lpstr>Corbel</vt:lpstr>
      <vt:lpstr>Times New Roman</vt:lpstr>
      <vt:lpstr>Depth</vt:lpstr>
      <vt:lpstr>Slide</vt:lpstr>
      <vt:lpstr>PowerPoint Presentation</vt:lpstr>
      <vt:lpstr>PowerPoint Presentation</vt:lpstr>
      <vt:lpstr>PowerPoint Presentation</vt:lpstr>
      <vt:lpstr>Defining Learning in the Third Age </vt:lpstr>
      <vt:lpstr>PowerPoint Presentation</vt:lpstr>
      <vt:lpstr>When does learning end? I decided to ask residents at a skilled nursing facility.  </vt:lpstr>
      <vt:lpstr>PowerPoint Presentation</vt:lpstr>
      <vt:lpstr>What groups are Lifelong Learning programs currently serving? </vt:lpstr>
      <vt:lpstr>PowerPoint Presentation</vt:lpstr>
      <vt:lpstr>PowerPoint Presentation</vt:lpstr>
      <vt:lpstr>PowerPoint Presentation</vt:lpstr>
      <vt:lpstr>New Studies on our Aging Brains-- Why we should change our attitudes </vt:lpstr>
      <vt:lpstr>Learning enrichment promotes brain plasticity </vt:lpstr>
      <vt:lpstr>Connecting with the natural world</vt:lpstr>
      <vt:lpstr>Intergenerational  gardening project at the Beatitudes Campus.</vt:lpstr>
      <vt:lpstr>Connecting with nature via the senses</vt:lpstr>
      <vt:lpstr>PowerPoint Presentation</vt:lpstr>
      <vt:lpstr>PowerPoint Presentation</vt:lpstr>
      <vt:lpstr>PowerPoint Presentation</vt:lpstr>
      <vt:lpstr> Taxonomic classification and sorting promotes cognitive-based activities.  Here residents are learning to identify different species of limpets from other types of mollusks.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Enriched Environments</vt:lpstr>
      <vt:lpstr> Here we see the concept of the discovery center integrated into a nursing home facility as part of an intergenerational pilot program. </vt:lpstr>
      <vt:lpstr> Specific Tools and Tips when developing a Geragogy-focused program</vt:lpstr>
      <vt:lpstr>PowerPoint Presentation</vt:lpstr>
      <vt:lpstr>PowerPoint Presentation</vt:lpstr>
      <vt:lpstr>Reaching across the generational divide. . .</vt:lpstr>
      <vt:lpstr>             Intergenerational students forming a hypothesis. </vt:lpstr>
      <vt:lpstr>  In Conclusion</vt:lpstr>
      <vt:lpstr>PowerPoint Presentation</vt:lpstr>
      <vt:lpstr>PowerPoint Presentation</vt:lpstr>
      <vt:lpstr>References   Basham, M. Anne (2010). The praxis of critical geragogy: Strategies in creating interpretive learning experiences for the older learner. (Unpublished pilot study). Arizona State University, Tempe, Arizona.    Basham, M. Anne (2008). Day of discovery: An intergenerational program. Science Beyond the Borders, October/November, Volume 1, number 4.  Eaton, J., &amp; Salari, S. (2005). Environments for Lifelong Learning in Senior Centers. Educational Gerontology, 31(6), 461–480. Retrieved from https://lopes.idm.oclc.org/login?url=https://search.ebscohost.com/login.aspx?direct=true&amp;db=ehh&amp;AN=17196957&amp;site=eds-live&amp;scope=site  Formosa, Marvin  (2018). https://afopaconference.wordpress.com/2018/07/03/the-promise-of-geragogy-ensuring-quality-standards-for-older-adult-learning-2/  Sia, A., Tam, W.W.S., Fogel, A. et al. Nature-based activities improve the well-being of older adults. Sci Rep 10, 18178 (2020). https://doi.org/10.1038/s41598-020-74828-w  United Nations report on Ageing as retrieved from  https://www.un.org/en/sections/issues-depth/ageing/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ExplorMor Labs</dc:creator>
  <cp:lastModifiedBy>Phillips,Molly</cp:lastModifiedBy>
  <cp:revision>42</cp:revision>
  <dcterms:created xsi:type="dcterms:W3CDTF">2019-05-28T16:30:53Z</dcterms:created>
  <dcterms:modified xsi:type="dcterms:W3CDTF">2021-08-19T15:14:06Z</dcterms:modified>
  <cp:contentStatus/>
</cp:coreProperties>
</file>