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4" r:id="rId3"/>
    <p:sldId id="265" r:id="rId4"/>
    <p:sldId id="262" r:id="rId5"/>
    <p:sldId id="260" r:id="rId6"/>
    <p:sldId id="261" r:id="rId7"/>
    <p:sldId id="263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48E13-7BE5-4BC8-9D2C-FBF141E3E434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242D-76CC-4A1C-9E5D-7EAB36D54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87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48E13-7BE5-4BC8-9D2C-FBF141E3E434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242D-76CC-4A1C-9E5D-7EAB36D54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489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48E13-7BE5-4BC8-9D2C-FBF141E3E434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242D-76CC-4A1C-9E5D-7EAB36D54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65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48E13-7BE5-4BC8-9D2C-FBF141E3E434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242D-76CC-4A1C-9E5D-7EAB36D54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666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48E13-7BE5-4BC8-9D2C-FBF141E3E434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242D-76CC-4A1C-9E5D-7EAB36D54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848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48E13-7BE5-4BC8-9D2C-FBF141E3E434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242D-76CC-4A1C-9E5D-7EAB36D54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938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48E13-7BE5-4BC8-9D2C-FBF141E3E434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242D-76CC-4A1C-9E5D-7EAB36D54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412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48E13-7BE5-4BC8-9D2C-FBF141E3E434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242D-76CC-4A1C-9E5D-7EAB36D54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329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48E13-7BE5-4BC8-9D2C-FBF141E3E434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242D-76CC-4A1C-9E5D-7EAB36D54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094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48E13-7BE5-4BC8-9D2C-FBF141E3E434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242D-76CC-4A1C-9E5D-7EAB36D54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437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48E13-7BE5-4BC8-9D2C-FBF141E3E434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242D-76CC-4A1C-9E5D-7EAB36D54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764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48E13-7BE5-4BC8-9D2C-FBF141E3E434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5242D-76CC-4A1C-9E5D-7EAB36D54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869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62427"/>
            <a:ext cx="10515600" cy="285273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APPLYING PHYLOGENETIC TREE BUILDING IN MEGA X TO FORENSIC INVESTIGATIONS FOR IDENTIFYING UNKNOWN SPECIMENS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Prepared by Drs. Nicholas Lorusso and Denise </a:t>
            </a:r>
            <a:r>
              <a:rPr lang="en-US" dirty="0" err="1"/>
              <a:t>Gemmellaro</a:t>
            </a:r>
            <a:endParaRPr lang="en-US" dirty="0"/>
          </a:p>
          <a:p>
            <a:r>
              <a:rPr lang="en-US" dirty="0"/>
              <a:t>Exercise Introduction PowerPoint</a:t>
            </a:r>
          </a:p>
          <a:p>
            <a:r>
              <a:rPr lang="en-US" dirty="0"/>
              <a:t>Documents available at: </a:t>
            </a:r>
          </a:p>
        </p:txBody>
      </p:sp>
    </p:spTree>
    <p:extLst>
      <p:ext uri="{BB962C8B-B14F-4D97-AF65-F5344CB8AC3E}">
        <p14:creationId xmlns:p14="http://schemas.microsoft.com/office/powerpoint/2010/main" val="2990552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 Overview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705" y="2743787"/>
            <a:ext cx="10854590" cy="10512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2602" y="4355198"/>
            <a:ext cx="5755123" cy="1670449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4"/>
          <a:srcRect b="67503"/>
          <a:stretch/>
        </p:blipFill>
        <p:spPr bwMode="auto">
          <a:xfrm>
            <a:off x="114951" y="1690688"/>
            <a:ext cx="5320665" cy="9779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01714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Retrieving other sequences from the Barcode of Life Database (BOLD)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91325"/>
            <a:ext cx="10515600" cy="3385637"/>
          </a:xfrm>
        </p:spPr>
        <p:txBody>
          <a:bodyPr>
            <a:normAutofit/>
          </a:bodyPr>
          <a:lstStyle/>
          <a:p>
            <a:r>
              <a:rPr lang="en-US" sz="3600" dirty="0"/>
              <a:t>The BOLD database provides many barcode sequences for specimens submitted by researchers</a:t>
            </a:r>
          </a:p>
          <a:p>
            <a:r>
              <a:rPr lang="en-US" sz="3600" dirty="0"/>
              <a:t>You will:</a:t>
            </a:r>
          </a:p>
          <a:p>
            <a:pPr lvl="1"/>
            <a:r>
              <a:rPr lang="en-US" sz="3200" dirty="0"/>
              <a:t>Search BOLD for a tentative ID for the unknown</a:t>
            </a:r>
          </a:p>
          <a:p>
            <a:pPr lvl="1"/>
            <a:r>
              <a:rPr lang="en-US" sz="3200" dirty="0"/>
              <a:t>Download sequences from the genus for the tentative ID</a:t>
            </a:r>
          </a:p>
          <a:p>
            <a:pPr lvl="1"/>
            <a:r>
              <a:rPr lang="en-US" sz="3200" dirty="0"/>
              <a:t>Download sequences from other dipteran species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b="67503"/>
          <a:stretch/>
        </p:blipFill>
        <p:spPr bwMode="auto">
          <a:xfrm>
            <a:off x="3310539" y="1690688"/>
            <a:ext cx="5320665" cy="9779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17126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233" y="1498366"/>
            <a:ext cx="10515600" cy="4351338"/>
          </a:xfrm>
        </p:spPr>
        <p:txBody>
          <a:bodyPr/>
          <a:lstStyle/>
          <a:p>
            <a:r>
              <a:rPr lang="en-US" dirty="0"/>
              <a:t>After the sequences are downloaded and put into you FASTA file – we will align the sequences</a:t>
            </a:r>
          </a:p>
          <a:p>
            <a:pPr lvl="1"/>
            <a:r>
              <a:rPr lang="en-US" dirty="0"/>
              <a:t>This makes it so MEGA is comparing the sequences relative to each other – some sequences might come from different parts of the gene and need to be “lined up”</a:t>
            </a:r>
          </a:p>
          <a:p>
            <a:r>
              <a:rPr lang="en-US" dirty="0"/>
              <a:t>MEGA will construct and alignment and you will then check/trim that alignment so we can construct out phylogenies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666" y="4501147"/>
            <a:ext cx="8204734" cy="235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482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436" y="1430990"/>
            <a:ext cx="5726229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Next, we will use the </a:t>
            </a:r>
            <a:r>
              <a:rPr lang="en-US" b="1" dirty="0"/>
              <a:t>Maximum Parsimony </a:t>
            </a:r>
            <a:r>
              <a:rPr lang="en-US" dirty="0"/>
              <a:t>method in MEGA to create a predicted tree</a:t>
            </a:r>
          </a:p>
          <a:p>
            <a:pPr lvl="1"/>
            <a:r>
              <a:rPr lang="en-US" dirty="0"/>
              <a:t>This method checks what tree can be constructed that makes connections based on similarity and the fewest changes/branch points possible</a:t>
            </a:r>
          </a:p>
          <a:p>
            <a:r>
              <a:rPr lang="en-US" dirty="0"/>
              <a:t>The tree will also “check its work” by calculating bootstrap values </a:t>
            </a:r>
          </a:p>
          <a:p>
            <a:pPr lvl="1"/>
            <a:r>
              <a:rPr lang="en-US" dirty="0"/>
              <a:t>This tells us how confident we are in the way the tree was made (100 = perfect, 0 = no support)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791" b="7563"/>
          <a:stretch/>
        </p:blipFill>
        <p:spPr>
          <a:xfrm>
            <a:off x="6096000" y="894963"/>
            <a:ext cx="6224904" cy="475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055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the end of this exercise you should have/turn in: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4800" dirty="0"/>
              <a:t>3 total FASTA files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800" dirty="0"/>
              <a:t>2 total alignment files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800" dirty="0"/>
              <a:t>2 predicted phylogenies saved as image files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800" dirty="0"/>
              <a:t>The answers to the questions from the student handout saved as a word document</a:t>
            </a:r>
          </a:p>
        </p:txBody>
      </p:sp>
    </p:spTree>
    <p:extLst>
      <p:ext uri="{BB962C8B-B14F-4D97-AF65-F5344CB8AC3E}">
        <p14:creationId xmlns:p14="http://schemas.microsoft.com/office/powerpoint/2010/main" val="200252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954" y="500062"/>
            <a:ext cx="10515600" cy="1325563"/>
          </a:xfrm>
        </p:spPr>
        <p:txBody>
          <a:bodyPr/>
          <a:lstStyle/>
          <a:p>
            <a:r>
              <a:rPr lang="en-US" dirty="0"/>
              <a:t>Goals for the exercise: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Apply the scientific method to questions relating phylogenetics to forensic science</a:t>
            </a:r>
          </a:p>
          <a:p>
            <a:pPr lvl="0"/>
            <a:r>
              <a:rPr lang="en-US" dirty="0"/>
              <a:t>Identify appropriate computational approaches to address biological questions</a:t>
            </a:r>
          </a:p>
          <a:p>
            <a:pPr lvl="0"/>
            <a:r>
              <a:rPr lang="en-US" dirty="0"/>
              <a:t>Evaluate evolutionary relationships using graphical methods</a:t>
            </a:r>
          </a:p>
          <a:p>
            <a:pPr lvl="0"/>
            <a:r>
              <a:rPr lang="en-US" dirty="0"/>
              <a:t>Critically assess results of barcoding datasets</a:t>
            </a:r>
          </a:p>
          <a:p>
            <a:pPr lvl="0"/>
            <a:r>
              <a:rPr lang="en-US" dirty="0"/>
              <a:t>Find and interpret data from major online databases such as Barcode Of Life</a:t>
            </a:r>
          </a:p>
          <a:p>
            <a:pPr lvl="0"/>
            <a:r>
              <a:rPr lang="en-US" dirty="0"/>
              <a:t>Use the software package MEGA X to construct and evaluate phylogenetic trees</a:t>
            </a:r>
          </a:p>
          <a:p>
            <a:pPr lvl="0"/>
            <a:r>
              <a:rPr lang="en-US" dirty="0"/>
              <a:t>Apply bioinformatics methods to solving biological problems in forensic science</a:t>
            </a:r>
          </a:p>
        </p:txBody>
      </p:sp>
    </p:spTree>
    <p:extLst>
      <p:ext uri="{BB962C8B-B14F-4D97-AF65-F5344CB8AC3E}">
        <p14:creationId xmlns:p14="http://schemas.microsoft.com/office/powerpoint/2010/main" val="2695026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you will need: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computer running either Microsoft Windows or a supported Apple operating system (see MEGA system requirements)</a:t>
            </a:r>
          </a:p>
          <a:p>
            <a:r>
              <a:rPr lang="en-US" dirty="0"/>
              <a:t>Internet access for downloading software and accessing databases</a:t>
            </a:r>
          </a:p>
          <a:p>
            <a:r>
              <a:rPr lang="en-US" dirty="0"/>
              <a:t>Student exercise handout</a:t>
            </a:r>
          </a:p>
          <a:p>
            <a:r>
              <a:rPr lang="en-US" dirty="0"/>
              <a:t>The “</a:t>
            </a:r>
            <a:r>
              <a:rPr lang="en-US" dirty="0" err="1"/>
              <a:t>unknown.fas</a:t>
            </a:r>
            <a:r>
              <a:rPr lang="en-US" dirty="0"/>
              <a:t>” data file</a:t>
            </a:r>
          </a:p>
          <a:p>
            <a:r>
              <a:rPr lang="en-US" dirty="0"/>
              <a:t>MEGA X downloaded and installed to your computer (instructions in exercise document)</a:t>
            </a:r>
          </a:p>
          <a:p>
            <a:pPr marL="0" indent="0">
              <a:buNone/>
            </a:pPr>
            <a:r>
              <a:rPr lang="en-US" i="1" dirty="0"/>
              <a:t>Note: Your instructor may provide you with additional data files to use – if they do be sure to read the instructions carefully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056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Overview – Gene sequence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27" y="1714789"/>
            <a:ext cx="7222836" cy="5143211"/>
          </a:xfrm>
        </p:spPr>
        <p:txBody>
          <a:bodyPr>
            <a:normAutofit/>
          </a:bodyPr>
          <a:lstStyle/>
          <a:p>
            <a:r>
              <a:rPr lang="en-US" dirty="0"/>
              <a:t>Many fields in biology rely on </a:t>
            </a:r>
            <a:r>
              <a:rPr lang="en-US" i="1" dirty="0"/>
              <a:t>gene sequence data</a:t>
            </a:r>
            <a:r>
              <a:rPr lang="en-US" dirty="0"/>
              <a:t> for different applications</a:t>
            </a:r>
          </a:p>
          <a:p>
            <a:pPr lvl="1"/>
            <a:r>
              <a:rPr lang="en-US" dirty="0"/>
              <a:t>Specific gene sequences can be used for identification, finding evolutionary relationship, or developing therapeutic techniques</a:t>
            </a:r>
          </a:p>
          <a:p>
            <a:r>
              <a:rPr lang="en-US" dirty="0"/>
              <a:t>Despite being very common – there are many different approaches the </a:t>
            </a:r>
            <a:r>
              <a:rPr lang="en-US" b="1" dirty="0"/>
              <a:t>depend on the question </a:t>
            </a:r>
            <a:r>
              <a:rPr lang="en-US" dirty="0"/>
              <a:t>researchers have</a:t>
            </a:r>
          </a:p>
          <a:p>
            <a:pPr lvl="1"/>
            <a:r>
              <a:rPr lang="en-US" dirty="0"/>
              <a:t>In some cases, looking at the most similar match for one particular sequence might be enough</a:t>
            </a:r>
          </a:p>
          <a:p>
            <a:pPr lvl="1"/>
            <a:r>
              <a:rPr lang="en-US" dirty="0"/>
              <a:t>In other cases, you might want to compare MANY sequences from many organisms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5963" y="1052945"/>
            <a:ext cx="4768843" cy="2555802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3214" b="5405"/>
          <a:stretch/>
        </p:blipFill>
        <p:spPr>
          <a:xfrm>
            <a:off x="7225146" y="3880984"/>
            <a:ext cx="4966854" cy="212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962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Overview – Taxonomy and 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044" y="1424808"/>
            <a:ext cx="7234382" cy="4565939"/>
          </a:xfrm>
        </p:spPr>
        <p:txBody>
          <a:bodyPr>
            <a:normAutofit/>
          </a:bodyPr>
          <a:lstStyle/>
          <a:p>
            <a:r>
              <a:rPr lang="en-US" dirty="0"/>
              <a:t>Sequences taken from different organisms can be used to identify </a:t>
            </a:r>
            <a:r>
              <a:rPr lang="en-US" b="1" dirty="0"/>
              <a:t>taxa</a:t>
            </a:r>
            <a:endParaRPr lang="en-US" dirty="0"/>
          </a:p>
          <a:p>
            <a:pPr lvl="1"/>
            <a:r>
              <a:rPr lang="en-US" dirty="0"/>
              <a:t>Taxa are categories of organisms – like species or families – that we want to compare or relate to each other</a:t>
            </a:r>
          </a:p>
          <a:p>
            <a:r>
              <a:rPr lang="en-US" dirty="0"/>
              <a:t>This can help identify unknown specimens or make connections between specimens collected in an experiment </a:t>
            </a:r>
            <a:r>
              <a:rPr lang="en-US" b="1" dirty="0"/>
              <a:t>by comparing similarity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8361" y="849573"/>
            <a:ext cx="2228620" cy="5716411"/>
          </a:xfrm>
          <a:prstGeom prst="rect">
            <a:avLst/>
          </a:prstGeom>
        </p:spPr>
      </p:pic>
      <p:pic>
        <p:nvPicPr>
          <p:cNvPr id="1026" name="Picture 2" descr="File:RPLP0 90 ClustalW aln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" b="64681"/>
          <a:stretch/>
        </p:blipFill>
        <p:spPr bwMode="auto">
          <a:xfrm>
            <a:off x="1435609" y="5048334"/>
            <a:ext cx="8010031" cy="160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886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Overview – Barcoding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529" y="1396339"/>
            <a:ext cx="11641294" cy="318797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One particular way different fields standardize identification of specimens is called </a:t>
            </a:r>
            <a:r>
              <a:rPr lang="en-US" b="1" dirty="0"/>
              <a:t>barcoding</a:t>
            </a:r>
          </a:p>
          <a:p>
            <a:pPr lvl="1"/>
            <a:r>
              <a:rPr lang="en-US" dirty="0"/>
              <a:t>Comparing one specific gene across species and treating the sequence like a…barcode</a:t>
            </a:r>
          </a:p>
          <a:p>
            <a:r>
              <a:rPr lang="en-US" dirty="0"/>
              <a:t>Scientists that study different organisms choose specific genes – can differ by group</a:t>
            </a:r>
          </a:p>
          <a:p>
            <a:pPr lvl="1"/>
            <a:r>
              <a:rPr lang="en-US" dirty="0"/>
              <a:t>E.g. Bacteria use 16S rRNA gene where fungi use ITS gene</a:t>
            </a:r>
          </a:p>
          <a:p>
            <a:pPr lvl="1"/>
            <a:r>
              <a:rPr lang="en-US" dirty="0"/>
              <a:t>Chosen because it can be found across the group but evolves enough to identify one taxa from another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2261" y="4210050"/>
            <a:ext cx="609600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922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Overview - Phylogenies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066" y="1411739"/>
            <a:ext cx="6409622" cy="5104564"/>
          </a:xfrm>
        </p:spPr>
        <p:txBody>
          <a:bodyPr>
            <a:normAutofit/>
          </a:bodyPr>
          <a:lstStyle/>
          <a:p>
            <a:r>
              <a:rPr lang="en-US" dirty="0"/>
              <a:t>One way we can use sequences collected from multiple specimens is to make a database that we can then check new specimens against</a:t>
            </a:r>
          </a:p>
          <a:p>
            <a:pPr lvl="1"/>
            <a:r>
              <a:rPr lang="en-US" dirty="0"/>
              <a:t>This can help us find what taxonomic group a specimen belongs to – or at least the most closely related taxa</a:t>
            </a:r>
          </a:p>
          <a:p>
            <a:r>
              <a:rPr lang="en-US" dirty="0"/>
              <a:t>There are different ways we can use this – with one of the ways being </a:t>
            </a:r>
            <a:r>
              <a:rPr lang="en-US" b="1" dirty="0"/>
              <a:t>constructing phylogenies </a:t>
            </a:r>
          </a:p>
          <a:p>
            <a:pPr lvl="1"/>
            <a:r>
              <a:rPr lang="en-US" dirty="0"/>
              <a:t>These are graphical ways of showing relationships between taxa that can then incorporate unknown samples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b="67503"/>
          <a:stretch/>
        </p:blipFill>
        <p:spPr bwMode="auto">
          <a:xfrm>
            <a:off x="6871335" y="1411739"/>
            <a:ext cx="5320665" cy="9779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7401977" y="2389639"/>
            <a:ext cx="4648853" cy="438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989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Overview – Interpreting Phylogenies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290" y="1448334"/>
            <a:ext cx="8827419" cy="522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78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Overview – Creating phylogenies to identify unknown specimen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136" y="1825624"/>
            <a:ext cx="7709836" cy="5032375"/>
          </a:xfrm>
        </p:spPr>
        <p:txBody>
          <a:bodyPr>
            <a:normAutofit/>
          </a:bodyPr>
          <a:lstStyle/>
          <a:p>
            <a:r>
              <a:rPr lang="en-US" dirty="0"/>
              <a:t>A specimen was found feeding on a decomposing specimen in a forensic study that had not been previously observed</a:t>
            </a:r>
          </a:p>
          <a:p>
            <a:pPr lvl="1"/>
            <a:r>
              <a:rPr lang="en-US" dirty="0"/>
              <a:t>The specimen was found both as a pupae and a larva</a:t>
            </a:r>
          </a:p>
          <a:p>
            <a:r>
              <a:rPr lang="en-US" dirty="0"/>
              <a:t>Since the specimen had not been observed by the group conducting the forensic survey – you have been asked to use the sequence data they have to identify it</a:t>
            </a:r>
          </a:p>
          <a:p>
            <a:pPr lvl="1"/>
            <a:r>
              <a:rPr lang="en-US" dirty="0"/>
              <a:t>The sequence is from the COI gene – a common barcoding gene for animals – this and a comparison sequence are saved in “</a:t>
            </a:r>
            <a:r>
              <a:rPr lang="en-US" dirty="0" err="1"/>
              <a:t>unknown.fas</a:t>
            </a:r>
            <a:r>
              <a:rPr lang="en-US" dirty="0"/>
              <a:t>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967" y="2369812"/>
            <a:ext cx="3804141" cy="252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009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15943</TotalTime>
  <Words>818</Words>
  <Application>Microsoft Office PowerPoint</Application>
  <PresentationFormat>Widescreen</PresentationFormat>
  <Paragraphs>67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 Theme</vt:lpstr>
      <vt:lpstr>APPLYING PHYLOGENETIC TREE BUILDING IN MEGA X TO FORENSIC INVESTIGATIONS FOR IDENTIFYING UNKNOWN SPECIMENS</vt:lpstr>
      <vt:lpstr>Goals for the exercise:</vt:lpstr>
      <vt:lpstr>What you will need:</vt:lpstr>
      <vt:lpstr>Exercise Overview – Gene sequence applications</vt:lpstr>
      <vt:lpstr>Exercise Overview – Taxonomy and ID</vt:lpstr>
      <vt:lpstr>Exercise Overview – Barcoding</vt:lpstr>
      <vt:lpstr>Exercise Overview - Phylogenies</vt:lpstr>
      <vt:lpstr>Exercise Overview – Interpreting Phylogenies</vt:lpstr>
      <vt:lpstr>Exercise Overview – Creating phylogenies to identify unknown specimen</vt:lpstr>
      <vt:lpstr>Procedure Overview</vt:lpstr>
      <vt:lpstr>Retrieving other sequences from the Barcode of Life Database (BOLD) </vt:lpstr>
      <vt:lpstr>Alignment</vt:lpstr>
      <vt:lpstr>Tree construction</vt:lpstr>
      <vt:lpstr>By the end of this exercise you should have/turn in: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Lorusso</dc:creator>
  <cp:lastModifiedBy>Nick Lorusso</cp:lastModifiedBy>
  <cp:revision>13</cp:revision>
  <dcterms:created xsi:type="dcterms:W3CDTF">2021-08-13T16:08:20Z</dcterms:created>
  <dcterms:modified xsi:type="dcterms:W3CDTF">2021-08-29T18:52:17Z</dcterms:modified>
</cp:coreProperties>
</file>