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7010400" cy="9296400"/>
  <p:embeddedFontLst>
    <p:embeddedFont>
      <p:font typeface="Old Standard TT"/>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i/NRpsaew5Uiv9+9nXqe4XiOrH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ldStandardTT-bold.fntdata"/><Relationship Id="rId25" Type="http://schemas.openxmlformats.org/officeDocument/2006/relationships/font" Target="fonts/OldStandardTT-regular.fntdata"/><Relationship Id="rId28" Type="http://customschemas.google.com/relationships/presentationmetadata" Target="metadata"/><Relationship Id="rId27" Type="http://schemas.openxmlformats.org/officeDocument/2006/relationships/font" Target="fonts/OldStandardT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At first Martin is elated consumed by his discovery.  However, his hopes come crashing down when his mentor informs him that (see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sz="1200">
                <a:solidFill>
                  <a:schemeClr val="dk1"/>
                </a:solidFill>
                <a:highlight>
                  <a:srgbClr val="FFFFFF"/>
                </a:highlight>
                <a:latin typeface="Times New Roman"/>
                <a:ea typeface="Times New Roman"/>
                <a:cs typeface="Times New Roman"/>
                <a:sym typeface="Times New Roman"/>
              </a:rPr>
              <a:t>Martin assembles a team and travels to St. Hubert with several crates of vials filled with phage.  He is determined to be scientific and conduct a randomized controlled trial (RCT)</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 sz="1200">
                <a:solidFill>
                  <a:schemeClr val="dk1"/>
                </a:solidFill>
                <a:highlight>
                  <a:srgbClr val="FFFFFF"/>
                </a:highlight>
                <a:latin typeface="Times New Roman"/>
                <a:ea typeface="Times New Roman"/>
                <a:cs typeface="Times New Roman"/>
                <a:sym typeface="Times New Roman"/>
              </a:rPr>
              <a:t>(RCTs) offer the fastest and most rigorous assessment of therapeutic efficacy.  However, some recipients won’t receive potential benefit.  Reader assumes Martin will treat Reader initially assumes Martin will treat sick people with phage. However, his phage therapy trial seems more prophylactic than therapeutic--more like a vaccine. </a:t>
            </a:r>
            <a:br>
              <a:rPr lang="en" sz="1200">
                <a:solidFill>
                  <a:schemeClr val="dk1"/>
                </a:solidFill>
                <a:highlight>
                  <a:srgbClr val="FFFFFF"/>
                </a:highlight>
                <a:latin typeface="Times New Roman"/>
                <a:ea typeface="Times New Roman"/>
                <a:cs typeface="Times New Roman"/>
                <a:sym typeface="Times New Roman"/>
              </a:rPr>
            </a:br>
            <a:r>
              <a:rPr lang="en" sz="1200">
                <a:solidFill>
                  <a:schemeClr val="dk1"/>
                </a:solidFill>
                <a:highlight>
                  <a:srgbClr val="FFFFFF"/>
                </a:highlight>
                <a:latin typeface="Times New Roman"/>
                <a:ea typeface="Times New Roman"/>
                <a:cs typeface="Times New Roman"/>
                <a:sym typeface="Times New Roman"/>
              </a:rPr>
              <a:t>Several members of Martin’s response team receive prophylactic injections.</a:t>
            </a:r>
            <a:br>
              <a:rPr lang="en" sz="1200">
                <a:solidFill>
                  <a:schemeClr val="dk1"/>
                </a:solidFill>
                <a:highlight>
                  <a:srgbClr val="FFFFFF"/>
                </a:highlight>
                <a:latin typeface="Times New Roman"/>
                <a:ea typeface="Times New Roman"/>
                <a:cs typeface="Times New Roman"/>
                <a:sym typeface="Times New Roman"/>
              </a:rPr>
            </a:br>
            <a:r>
              <a:rPr lang="en" sz="1200">
                <a:solidFill>
                  <a:schemeClr val="dk1"/>
                </a:solidFill>
                <a:highlight>
                  <a:srgbClr val="FFFFFF"/>
                </a:highlight>
                <a:latin typeface="Times New Roman"/>
                <a:ea typeface="Times New Roman"/>
                <a:cs typeface="Times New Roman"/>
                <a:sym typeface="Times New Roman"/>
              </a:rPr>
              <a:t>Trials are conducted in villages with healthy individuals</a:t>
            </a:r>
            <a:br>
              <a:rPr lang="en" sz="1200">
                <a:solidFill>
                  <a:schemeClr val="dk1"/>
                </a:solidFill>
                <a:highlight>
                  <a:srgbClr val="FFFFFF"/>
                </a:highlight>
                <a:latin typeface="Times New Roman"/>
                <a:ea typeface="Times New Roman"/>
                <a:cs typeface="Times New Roman"/>
                <a:sym typeface="Times New Roman"/>
              </a:rPr>
            </a:b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 sz="1200">
                <a:solidFill>
                  <a:schemeClr val="dk1"/>
                </a:solidFill>
                <a:highlight>
                  <a:srgbClr val="FFFFFF"/>
                </a:highlight>
                <a:latin typeface="Times New Roman"/>
                <a:ea typeface="Times New Roman"/>
                <a:cs typeface="Times New Roman"/>
                <a:sym typeface="Times New Roman"/>
              </a:rPr>
              <a:t>After death of team member from plague, Martin gives up the controls and inoculates everyone.  Torn between science and medical ideal, follows both for a while, then abandons ideals.  Makes him more richly human and heroic.  Determined to find truth and engage in tremendous sacrifice to achieve.</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15000"/>
              </a:lnSpc>
              <a:spcBef>
                <a:spcPts val="0"/>
              </a:spcBef>
              <a:spcAft>
                <a:spcPts val="1630"/>
              </a:spcAft>
              <a:buClr>
                <a:schemeClr val="dk1"/>
              </a:buClr>
              <a:buSzPts val="1100"/>
              <a:buNone/>
            </a:pPr>
            <a:r>
              <a:rPr lang="en" sz="1200">
                <a:solidFill>
                  <a:srgbClr val="333333"/>
                </a:solidFill>
                <a:highlight>
                  <a:srgbClr val="FFFFFF"/>
                </a:highlight>
              </a:rPr>
              <a:t>Read slides</a:t>
            </a:r>
            <a:endParaRPr sz="1000">
              <a:solidFill>
                <a:schemeClr val="dk1"/>
              </a:solidFill>
              <a:highlight>
                <a:srgbClr val="E4E9EA"/>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Read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Read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Arrowsmith follows the career arc of Dr. Martin Arrowsmith.  His career runs the gamut of jobs for doctors.  Deeply devoted to science, he has a hard time finding  a place for a doctor to do “pure” science.  His interest in research doesn’t diminish through medical school, to general practice in a small town to a public health officer in a larger town or pathologist in Chicago.  Even at a well-funded research institute, he finds more interest in prestige than discovery, even after he discovers bacteriophage and pioneers a phage therapy trial.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Lewis was praised for the positive force of this book.  His two preceding novels, </a:t>
            </a:r>
            <a:r>
              <a:rPr i="1" lang="en"/>
              <a:t>Main Street</a:t>
            </a:r>
            <a:r>
              <a:rPr lang="en"/>
              <a:t> (1920) and </a:t>
            </a:r>
            <a:r>
              <a:rPr i="1" lang="en"/>
              <a:t>Babbitt</a:t>
            </a:r>
            <a:r>
              <a:rPr lang="en"/>
              <a:t> (1922), were satirical indictments of elements in American life.  Although </a:t>
            </a:r>
            <a:r>
              <a:rPr i="1" lang="en"/>
              <a:t>Arrowsmith</a:t>
            </a:r>
            <a:r>
              <a:rPr lang="en"/>
              <a:t> still has satire, the central character shows heroic devotion to finding scientific truth, even after suffering setbacks and deep pain.  This novel is inspiring.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Meeting with D’Herrelle</a:t>
            </a:r>
            <a:endParaRPr/>
          </a:p>
          <a:p>
            <a:pPr indent="0" lvl="0" marL="0" rtl="0" algn="l">
              <a:lnSpc>
                <a:spcPct val="100000"/>
              </a:lnSpc>
              <a:spcBef>
                <a:spcPts val="0"/>
              </a:spcBef>
              <a:spcAft>
                <a:spcPts val="0"/>
              </a:spcAft>
              <a:buSzPts val="1100"/>
              <a:buNone/>
            </a:pPr>
            <a:r>
              <a:rPr lang="en"/>
              <a:t>Short period prolific researcher on cutting edge, cut from Rockefeller for anonymous critiques-targeted for criticism</a:t>
            </a:r>
            <a:endParaRPr/>
          </a:p>
          <a:p>
            <a:pPr indent="0" lvl="0" marL="0" rtl="0" algn="l">
              <a:lnSpc>
                <a:spcPct val="100000"/>
              </a:lnSpc>
              <a:spcBef>
                <a:spcPts val="0"/>
              </a:spcBef>
              <a:spcAft>
                <a:spcPts val="0"/>
              </a:spcAft>
              <a:buSzPts val="1100"/>
              <a:buNone/>
            </a:pPr>
            <a:r>
              <a:rPr lang="en"/>
              <a:t>Goal was to be a popular science writer</a:t>
            </a:r>
            <a:endParaRPr/>
          </a:p>
          <a:p>
            <a:pPr indent="0" lvl="0" marL="0" rtl="0" algn="l">
              <a:lnSpc>
                <a:spcPct val="100000"/>
              </a:lnSpc>
              <a:spcBef>
                <a:spcPts val="0"/>
              </a:spcBef>
              <a:spcAft>
                <a:spcPts val="0"/>
              </a:spcAft>
              <a:buSzPts val="1100"/>
              <a:buNone/>
            </a:pPr>
            <a:r>
              <a:rPr lang="en"/>
              <a:t>Thought (conflict between doing anything for patient vs. getting valuable scientific information) medicine and science should be separated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We will begin our analysis of the microbiology in Arrowsmith.  As a first year medical student, Martin falls in love with microbiology.  For a micro student today, much of Martin’s experience is familiar, though somewhat quaint.  When Martin enters his lab he observes “...”  Today, we may not have autoclaves like howitzers or prepare nutrient gelatin with dehydrated leaves, but any microbiologist would know where she or he landed.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Likewise, the importance of lab notebook maintenance remains as important today as it was then.  MAny of you have likely faced the temptation at the end of the hour of updating your labl notebook the next day.  You’ll remember everything, you tell yourself.  Max Gottlieb, the Microbiology professor, relates the danger of such practice.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Other lab experiences might not be as familiar.  I am sure most of you on the first day of phage class did not begin with anthrax experimentation, but that is exactly how students at Martin’s medical school began class, as Max Gottlieb made demonstrations of guinea pig infection by </a:t>
            </a:r>
            <a:r>
              <a:rPr i="1" lang="en"/>
              <a:t>Bacillus anthracis </a:t>
            </a:r>
            <a:r>
              <a:rPr lang="en"/>
              <a:t>without any concern for biosafety level or personal protective equipment. Sinclair Lewis collaborated with a microbiologist who taught in medical school, likely accurate representation.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There are a few inaccurate representations of microbiology however. (see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The most exciting microbiology event in the book is Martin’s discover of phage, a feeling you can identify with!</a:t>
            </a:r>
            <a:endParaRPr/>
          </a:p>
          <a:p>
            <a:pPr indent="0" lvl="0" marL="0" rtl="0" algn="l">
              <a:lnSpc>
                <a:spcPct val="100000"/>
              </a:lnSpc>
              <a:spcBef>
                <a:spcPts val="0"/>
              </a:spcBef>
              <a:spcAft>
                <a:spcPts val="0"/>
              </a:spcAft>
              <a:buSzPts val="1100"/>
              <a:buNone/>
            </a:pPr>
            <a:r>
              <a:rPr lang="en"/>
              <a:t>(see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Although limited compared to what we can do today, Martin’s (and the author’s) characterization of phage was amazingly accurate, especially since it was done in an era without electron microscopy or modern molecular biology techniques.</a:t>
            </a:r>
            <a:endParaRPr/>
          </a:p>
          <a:p>
            <a:pPr indent="0" lvl="0" marL="0" rtl="0" algn="l">
              <a:lnSpc>
                <a:spcPct val="100000"/>
              </a:lnSpc>
              <a:spcBef>
                <a:spcPts val="0"/>
              </a:spcBef>
              <a:spcAft>
                <a:spcPts val="0"/>
              </a:spcAft>
              <a:buSzPts val="1100"/>
              <a:buNone/>
            </a:pPr>
            <a:r>
              <a:rPr lang="en"/>
              <a:t>(see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
              <a:t>(discuss with class)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0"/>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200"/>
              <a:buNone/>
              <a:defRPr sz="4200">
                <a:solidFill>
                  <a:schemeClr val="accent1"/>
                </a:solidFill>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p:txBody>
      </p:sp>
      <p:sp>
        <p:nvSpPr>
          <p:cNvPr id="13" name="Google Shape;13;p20"/>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9"/>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1" name="Google Shape;51;p29"/>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9" name="Google Shape;59;p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 name="Google Shape;6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3" name="Google Shape;6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7" name="Google Shape;6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 name="Google Shape;70;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2" name="Google Shape;7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8" name="Google Shape;78;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0" name="Shape 80"/>
        <p:cNvGrpSpPr/>
        <p:nvPr/>
      </p:nvGrpSpPr>
      <p:grpSpPr>
        <a:xfrm>
          <a:off x="0" y="0"/>
          <a:ext cx="0" cy="0"/>
          <a:chOff x="0" y="0"/>
          <a:chExt cx="0" cy="0"/>
        </a:xfrm>
      </p:grpSpPr>
      <p:sp>
        <p:nvSpPr>
          <p:cNvPr id="81" name="Google Shape;81;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2" name="Google Shape;8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6" name="Google Shape;86;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7" name="Google Shape;87;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8" name="Google Shape;8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1" name="Google Shape;9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2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2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4" name="Google Shape;94;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5" name="Google Shape;9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cxnSp>
        <p:nvCxnSpPr>
          <p:cNvPr id="21" name="Google Shape;21;p22"/>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22" name="Google Shape;22;p22"/>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23" name="Google Shape;2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23"/>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23"/>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23"/>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4"/>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26"/>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38" name="Google Shape;3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7"/>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27"/>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27"/>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43" name="Google Shape;43;p27"/>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2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1600"/>
              </a:spcBef>
              <a:spcAft>
                <a:spcPts val="0"/>
              </a:spcAft>
              <a:buClr>
                <a:schemeClr val="accent1"/>
              </a:buClr>
              <a:buSzPts val="1400"/>
              <a:buChar char="○"/>
              <a:defRPr>
                <a:solidFill>
                  <a:schemeClr val="accent1"/>
                </a:solidFill>
              </a:defRPr>
            </a:lvl2pPr>
            <a:lvl3pPr indent="-317500" lvl="2" marL="1371600" algn="l">
              <a:lnSpc>
                <a:spcPct val="115000"/>
              </a:lnSpc>
              <a:spcBef>
                <a:spcPts val="1600"/>
              </a:spcBef>
              <a:spcAft>
                <a:spcPts val="0"/>
              </a:spcAft>
              <a:buClr>
                <a:schemeClr val="accent1"/>
              </a:buClr>
              <a:buSzPts val="1400"/>
              <a:buChar char="■"/>
              <a:defRPr>
                <a:solidFill>
                  <a:schemeClr val="accent1"/>
                </a:solidFill>
              </a:defRPr>
            </a:lvl3pPr>
            <a:lvl4pPr indent="-317500" lvl="3" marL="1828800" algn="l">
              <a:lnSpc>
                <a:spcPct val="115000"/>
              </a:lnSpc>
              <a:spcBef>
                <a:spcPts val="1600"/>
              </a:spcBef>
              <a:spcAft>
                <a:spcPts val="0"/>
              </a:spcAft>
              <a:buClr>
                <a:schemeClr val="accent1"/>
              </a:buClr>
              <a:buSzPts val="1400"/>
              <a:buChar char="●"/>
              <a:defRPr>
                <a:solidFill>
                  <a:schemeClr val="accent1"/>
                </a:solidFill>
              </a:defRPr>
            </a:lvl4pPr>
            <a:lvl5pPr indent="-317500" lvl="4" marL="2286000" algn="l">
              <a:lnSpc>
                <a:spcPct val="115000"/>
              </a:lnSpc>
              <a:spcBef>
                <a:spcPts val="1600"/>
              </a:spcBef>
              <a:spcAft>
                <a:spcPts val="0"/>
              </a:spcAft>
              <a:buClr>
                <a:schemeClr val="accent1"/>
              </a:buClr>
              <a:buSzPts val="1400"/>
              <a:buChar char="○"/>
              <a:defRPr>
                <a:solidFill>
                  <a:schemeClr val="accent1"/>
                </a:solidFill>
              </a:defRPr>
            </a:lvl5pPr>
            <a:lvl6pPr indent="-317500" lvl="5" marL="2743200" algn="l">
              <a:lnSpc>
                <a:spcPct val="115000"/>
              </a:lnSpc>
              <a:spcBef>
                <a:spcPts val="1600"/>
              </a:spcBef>
              <a:spcAft>
                <a:spcPts val="0"/>
              </a:spcAft>
              <a:buClr>
                <a:schemeClr val="accent1"/>
              </a:buClr>
              <a:buSzPts val="1400"/>
              <a:buChar char="■"/>
              <a:defRPr>
                <a:solidFill>
                  <a:schemeClr val="accent1"/>
                </a:solidFill>
              </a:defRPr>
            </a:lvl6pPr>
            <a:lvl7pPr indent="-317500" lvl="6" marL="3200400" algn="l">
              <a:lnSpc>
                <a:spcPct val="115000"/>
              </a:lnSpc>
              <a:spcBef>
                <a:spcPts val="1600"/>
              </a:spcBef>
              <a:spcAft>
                <a:spcPts val="0"/>
              </a:spcAft>
              <a:buClr>
                <a:schemeClr val="accent1"/>
              </a:buClr>
              <a:buSzPts val="1400"/>
              <a:buChar char="●"/>
              <a:defRPr>
                <a:solidFill>
                  <a:schemeClr val="accent1"/>
                </a:solidFill>
              </a:defRPr>
            </a:lvl7pPr>
            <a:lvl8pPr indent="-317500" lvl="7" marL="3657600" algn="l">
              <a:lnSpc>
                <a:spcPct val="115000"/>
              </a:lnSpc>
              <a:spcBef>
                <a:spcPts val="1600"/>
              </a:spcBef>
              <a:spcAft>
                <a:spcPts val="0"/>
              </a:spcAft>
              <a:buClr>
                <a:schemeClr val="accent1"/>
              </a:buClr>
              <a:buSzPts val="1400"/>
              <a:buChar char="○"/>
              <a:defRPr>
                <a:solidFill>
                  <a:schemeClr val="accent1"/>
                </a:solidFill>
              </a:defRPr>
            </a:lvl8pPr>
            <a:lvl9pPr indent="-317500" lvl="8" marL="4114800" algn="l">
              <a:lnSpc>
                <a:spcPct val="115000"/>
              </a:lnSpc>
              <a:spcBef>
                <a:spcPts val="1600"/>
              </a:spcBef>
              <a:spcAft>
                <a:spcPts val="1600"/>
              </a:spcAft>
              <a:buClr>
                <a:schemeClr val="accent1"/>
              </a:buClr>
              <a:buSzPts val="1400"/>
              <a:buChar char="■"/>
              <a:defRPr>
                <a:solidFill>
                  <a:schemeClr val="accent1"/>
                </a:solidFill>
              </a:defRPr>
            </a:lvl9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8" name="Google Shape;4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19"/>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1600"/>
              </a:spcBef>
              <a:spcAft>
                <a:spcPts val="160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b="1" lang="en" sz="2400">
                <a:latin typeface="Arial"/>
                <a:ea typeface="Arial"/>
                <a:cs typeface="Arial"/>
                <a:sym typeface="Arial"/>
              </a:rPr>
              <a:t>Finding </a:t>
            </a:r>
            <a:r>
              <a:rPr b="1" lang="en" sz="2400" u="sng">
                <a:latin typeface="Arial"/>
                <a:ea typeface="Arial"/>
                <a:cs typeface="Arial"/>
                <a:sym typeface="Arial"/>
              </a:rPr>
              <a:t>Arrowsmith</a:t>
            </a:r>
            <a:r>
              <a:rPr b="1" lang="en" sz="2400">
                <a:latin typeface="Arial"/>
                <a:ea typeface="Arial"/>
                <a:cs typeface="Arial"/>
                <a:sym typeface="Arial"/>
              </a:rPr>
              <a:t>:  The accuracy of his microbiology and ethics of his phage therapy</a:t>
            </a:r>
            <a:endParaRPr sz="2400">
              <a:latin typeface="Arial"/>
              <a:ea typeface="Arial"/>
              <a:cs typeface="Arial"/>
              <a:sym typeface="Arial"/>
            </a:endParaRPr>
          </a:p>
        </p:txBody>
      </p:sp>
      <p:sp>
        <p:nvSpPr>
          <p:cNvPr id="103" name="Google Shape;103;p1"/>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b="1" lang="en">
                <a:latin typeface="Arial"/>
                <a:ea typeface="Arial"/>
                <a:cs typeface="Arial"/>
                <a:sym typeface="Arial"/>
              </a:rPr>
              <a:t>Daniel Westholm and George Killough</a:t>
            </a:r>
            <a:endParaRPr b="1">
              <a:latin typeface="Arial"/>
              <a:ea typeface="Arial"/>
              <a:cs typeface="Arial"/>
              <a:sym typeface="Arial"/>
            </a:endParaRPr>
          </a:p>
          <a:p>
            <a:pPr indent="0" lvl="0" marL="0" rtl="0" algn="l">
              <a:lnSpc>
                <a:spcPct val="100000"/>
              </a:lnSpc>
              <a:spcBef>
                <a:spcPts val="0"/>
              </a:spcBef>
              <a:spcAft>
                <a:spcPts val="0"/>
              </a:spcAft>
              <a:buSzPts val="2400"/>
              <a:buNone/>
            </a:pPr>
            <a:r>
              <a:rPr b="1" lang="en">
                <a:latin typeface="Arial"/>
                <a:ea typeface="Arial"/>
                <a:cs typeface="Arial"/>
                <a:sym typeface="Arial"/>
              </a:rPr>
              <a:t>The College of St. Scholastica</a:t>
            </a:r>
            <a:endParaRPr b="1">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71" name="Shape 171"/>
        <p:cNvGrpSpPr/>
        <p:nvPr/>
      </p:nvGrpSpPr>
      <p:grpSpPr>
        <a:xfrm>
          <a:off x="0" y="0"/>
          <a:ext cx="0" cy="0"/>
          <a:chOff x="0" y="0"/>
          <a:chExt cx="0" cy="0"/>
        </a:xfrm>
      </p:grpSpPr>
      <p:sp>
        <p:nvSpPr>
          <p:cNvPr id="172" name="Google Shape;172;p10"/>
          <p:cNvSpPr txBox="1"/>
          <p:nvPr>
            <p:ph type="title"/>
          </p:nvPr>
        </p:nvSpPr>
        <p:spPr>
          <a:xfrm>
            <a:off x="411325" y="69900"/>
            <a:ext cx="8520600" cy="55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A problem, then an opportunity...</a:t>
            </a:r>
            <a:endParaRPr b="1">
              <a:latin typeface="Arial"/>
              <a:ea typeface="Arial"/>
              <a:cs typeface="Arial"/>
              <a:sym typeface="Arial"/>
            </a:endParaRPr>
          </a:p>
        </p:txBody>
      </p:sp>
      <p:sp>
        <p:nvSpPr>
          <p:cNvPr id="173" name="Google Shape;173;p10"/>
          <p:cNvSpPr txBox="1"/>
          <p:nvPr>
            <p:ph idx="1" type="body"/>
          </p:nvPr>
        </p:nvSpPr>
        <p:spPr>
          <a:xfrm>
            <a:off x="217700" y="668750"/>
            <a:ext cx="7713900" cy="387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Martin’s mentor Max Gottlieb informs him that both Twort and d’Herelle (real life phage discoverers) recently identified Martin’s X Principle, d’Herelle called them bacteriophage.</a:t>
            </a:r>
            <a:endParaRPr b="1">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Martin transitions to applied research-phage therapy, focused on plague in rats.</a:t>
            </a:r>
            <a:endParaRPr b="1">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Shortly after, a plague outbreak occurs on the fictitious Caribbean island of St. Hubert. Martin undertakes a phage therapy trial.</a:t>
            </a:r>
            <a:endParaRPr b="1">
              <a:latin typeface="Arial"/>
              <a:ea typeface="Arial"/>
              <a:cs typeface="Arial"/>
              <a:sym typeface="Arial"/>
            </a:endParaRPr>
          </a:p>
        </p:txBody>
      </p:sp>
      <p:pic>
        <p:nvPicPr>
          <p:cNvPr id="174" name="Google Shape;174;p10"/>
          <p:cNvPicPr preferRelativeResize="0"/>
          <p:nvPr/>
        </p:nvPicPr>
        <p:blipFill rotWithShape="1">
          <a:blip r:embed="rId3">
            <a:alphaModFix/>
          </a:blip>
          <a:srcRect b="0" l="0" r="0" t="0"/>
          <a:stretch/>
        </p:blipFill>
        <p:spPr>
          <a:xfrm>
            <a:off x="86149" y="3416368"/>
            <a:ext cx="2307300" cy="1555433"/>
          </a:xfrm>
          <a:prstGeom prst="rect">
            <a:avLst/>
          </a:prstGeom>
          <a:noFill/>
          <a:ln>
            <a:noFill/>
          </a:ln>
        </p:spPr>
      </p:pic>
      <p:pic>
        <p:nvPicPr>
          <p:cNvPr id="175" name="Google Shape;175;p10"/>
          <p:cNvPicPr preferRelativeResize="0"/>
          <p:nvPr/>
        </p:nvPicPr>
        <p:blipFill rotWithShape="1">
          <a:blip r:embed="rId4">
            <a:alphaModFix/>
          </a:blip>
          <a:srcRect b="0" l="0" r="0" t="0"/>
          <a:stretch/>
        </p:blipFill>
        <p:spPr>
          <a:xfrm>
            <a:off x="2464848" y="3460000"/>
            <a:ext cx="2003278" cy="1500500"/>
          </a:xfrm>
          <a:prstGeom prst="rect">
            <a:avLst/>
          </a:prstGeom>
          <a:noFill/>
          <a:ln>
            <a:noFill/>
          </a:ln>
        </p:spPr>
      </p:pic>
      <p:pic>
        <p:nvPicPr>
          <p:cNvPr id="176" name="Google Shape;176;p10"/>
          <p:cNvPicPr preferRelativeResize="0"/>
          <p:nvPr/>
        </p:nvPicPr>
        <p:blipFill rotWithShape="1">
          <a:blip r:embed="rId5">
            <a:alphaModFix/>
          </a:blip>
          <a:srcRect b="0" l="0" r="0" t="0"/>
          <a:stretch/>
        </p:blipFill>
        <p:spPr>
          <a:xfrm>
            <a:off x="4492875" y="3446391"/>
            <a:ext cx="2003275" cy="1511559"/>
          </a:xfrm>
          <a:prstGeom prst="rect">
            <a:avLst/>
          </a:prstGeom>
          <a:noFill/>
          <a:ln>
            <a:noFill/>
          </a:ln>
        </p:spPr>
      </p:pic>
      <p:pic>
        <p:nvPicPr>
          <p:cNvPr id="177" name="Google Shape;177;p10"/>
          <p:cNvPicPr preferRelativeResize="0"/>
          <p:nvPr/>
        </p:nvPicPr>
        <p:blipFill rotWithShape="1">
          <a:blip r:embed="rId6">
            <a:alphaModFix/>
          </a:blip>
          <a:srcRect b="0" l="0" r="0" t="0"/>
          <a:stretch/>
        </p:blipFill>
        <p:spPr>
          <a:xfrm>
            <a:off x="6520900" y="3367950"/>
            <a:ext cx="970700" cy="1500500"/>
          </a:xfrm>
          <a:prstGeom prst="rect">
            <a:avLst/>
          </a:prstGeom>
          <a:noFill/>
          <a:ln>
            <a:noFill/>
          </a:ln>
        </p:spPr>
      </p:pic>
      <p:cxnSp>
        <p:nvCxnSpPr>
          <p:cNvPr id="178" name="Google Shape;178;p10"/>
          <p:cNvCxnSpPr>
            <a:stCxn id="174" idx="3"/>
            <a:endCxn id="175" idx="1"/>
          </p:cNvCxnSpPr>
          <p:nvPr/>
        </p:nvCxnSpPr>
        <p:spPr>
          <a:xfrm>
            <a:off x="2393449" y="4194084"/>
            <a:ext cx="71400" cy="16200"/>
          </a:xfrm>
          <a:prstGeom prst="straightConnector1">
            <a:avLst/>
          </a:prstGeom>
          <a:noFill/>
          <a:ln cap="flat" cmpd="sng" w="9525">
            <a:solidFill>
              <a:schemeClr val="dk2"/>
            </a:solidFill>
            <a:prstDash val="solid"/>
            <a:round/>
            <a:headEnd len="sm" w="sm" type="none"/>
            <a:tailEnd len="med" w="med" type="triangle"/>
          </a:ln>
        </p:spPr>
      </p:cxnSp>
      <p:cxnSp>
        <p:nvCxnSpPr>
          <p:cNvPr id="179" name="Google Shape;179;p10"/>
          <p:cNvCxnSpPr/>
          <p:nvPr/>
        </p:nvCxnSpPr>
        <p:spPr>
          <a:xfrm>
            <a:off x="4315726" y="4183200"/>
            <a:ext cx="582600" cy="0"/>
          </a:xfrm>
          <a:prstGeom prst="straightConnector1">
            <a:avLst/>
          </a:prstGeom>
          <a:noFill/>
          <a:ln cap="flat" cmpd="sng" w="9525">
            <a:solidFill>
              <a:schemeClr val="dk2"/>
            </a:solidFill>
            <a:prstDash val="solid"/>
            <a:round/>
            <a:headEnd len="sm" w="sm" type="none"/>
            <a:tailEnd len="med" w="med" type="triangle"/>
          </a:ln>
        </p:spPr>
      </p:cxnSp>
      <p:cxnSp>
        <p:nvCxnSpPr>
          <p:cNvPr id="180" name="Google Shape;180;p10"/>
          <p:cNvCxnSpPr/>
          <p:nvPr/>
        </p:nvCxnSpPr>
        <p:spPr>
          <a:xfrm>
            <a:off x="5908563" y="4104763"/>
            <a:ext cx="582600" cy="0"/>
          </a:xfrm>
          <a:prstGeom prst="straightConnector1">
            <a:avLst/>
          </a:prstGeom>
          <a:noFill/>
          <a:ln cap="flat" cmpd="sng" w="9525">
            <a:solidFill>
              <a:schemeClr val="dk2"/>
            </a:solidFill>
            <a:prstDash val="solid"/>
            <a:round/>
            <a:headEnd len="sm" w="sm" type="none"/>
            <a:tailEnd len="med" w="med" type="triangle"/>
          </a:ln>
        </p:spPr>
      </p:cxnSp>
      <p:cxnSp>
        <p:nvCxnSpPr>
          <p:cNvPr id="181" name="Google Shape;181;p10"/>
          <p:cNvCxnSpPr/>
          <p:nvPr/>
        </p:nvCxnSpPr>
        <p:spPr>
          <a:xfrm>
            <a:off x="4188851" y="3816300"/>
            <a:ext cx="2307300" cy="14100"/>
          </a:xfrm>
          <a:prstGeom prst="straightConnector1">
            <a:avLst/>
          </a:prstGeom>
          <a:noFill/>
          <a:ln cap="flat" cmpd="sng" w="9525">
            <a:solidFill>
              <a:schemeClr val="dk2"/>
            </a:solidFill>
            <a:prstDash val="solid"/>
            <a:round/>
            <a:headEnd len="sm" w="sm" type="none"/>
            <a:tailEnd len="med" w="med" type="triangle"/>
          </a:ln>
        </p:spPr>
      </p:cxnSp>
      <p:pic>
        <p:nvPicPr>
          <p:cNvPr id="182" name="Google Shape;182;p10"/>
          <p:cNvPicPr preferRelativeResize="0"/>
          <p:nvPr/>
        </p:nvPicPr>
        <p:blipFill rotWithShape="1">
          <a:blip r:embed="rId7">
            <a:alphaModFix/>
          </a:blip>
          <a:srcRect b="0" l="0" r="0" t="0"/>
          <a:stretch/>
        </p:blipFill>
        <p:spPr>
          <a:xfrm>
            <a:off x="7491600" y="1691263"/>
            <a:ext cx="1176300" cy="1023401"/>
          </a:xfrm>
          <a:prstGeom prst="rect">
            <a:avLst/>
          </a:prstGeom>
          <a:noFill/>
          <a:ln>
            <a:noFill/>
          </a:ln>
        </p:spPr>
      </p:pic>
      <p:pic>
        <p:nvPicPr>
          <p:cNvPr id="183" name="Google Shape;183;p10"/>
          <p:cNvPicPr preferRelativeResize="0"/>
          <p:nvPr/>
        </p:nvPicPr>
        <p:blipFill rotWithShape="1">
          <a:blip r:embed="rId8">
            <a:alphaModFix/>
          </a:blip>
          <a:srcRect b="0" l="67065" r="0" t="0"/>
          <a:stretch/>
        </p:blipFill>
        <p:spPr>
          <a:xfrm>
            <a:off x="7670375" y="3908258"/>
            <a:ext cx="1114950" cy="1120891"/>
          </a:xfrm>
          <a:prstGeom prst="rect">
            <a:avLst/>
          </a:prstGeom>
          <a:noFill/>
          <a:ln>
            <a:noFill/>
          </a:ln>
        </p:spPr>
      </p:pic>
      <p:sp>
        <p:nvSpPr>
          <p:cNvPr id="184" name="Google Shape;184;p10"/>
          <p:cNvSpPr txBox="1"/>
          <p:nvPr/>
        </p:nvSpPr>
        <p:spPr>
          <a:xfrm>
            <a:off x="7639700" y="2650050"/>
            <a:ext cx="1176300" cy="42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Bubonic plague</a:t>
            </a:r>
            <a:endParaRPr b="0" i="0" sz="800" u="none" cap="none" strike="noStrike">
              <a:solidFill>
                <a:srgbClr val="000000"/>
              </a:solidFill>
              <a:latin typeface="Arial"/>
              <a:ea typeface="Arial"/>
              <a:cs typeface="Arial"/>
              <a:sym typeface="Arial"/>
            </a:endParaRPr>
          </a:p>
        </p:txBody>
      </p:sp>
      <p:pic>
        <p:nvPicPr>
          <p:cNvPr id="185" name="Google Shape;185;p10"/>
          <p:cNvPicPr preferRelativeResize="0"/>
          <p:nvPr/>
        </p:nvPicPr>
        <p:blipFill rotWithShape="1">
          <a:blip r:embed="rId8">
            <a:alphaModFix/>
          </a:blip>
          <a:srcRect b="0" l="32180" r="34884" t="0"/>
          <a:stretch/>
        </p:blipFill>
        <p:spPr>
          <a:xfrm>
            <a:off x="7795175" y="2881356"/>
            <a:ext cx="1114950" cy="1120919"/>
          </a:xfrm>
          <a:prstGeom prst="rect">
            <a:avLst/>
          </a:prstGeom>
          <a:noFill/>
          <a:ln>
            <a:noFill/>
          </a:ln>
        </p:spPr>
      </p:pic>
      <p:cxnSp>
        <p:nvCxnSpPr>
          <p:cNvPr id="186" name="Google Shape;186;p10"/>
          <p:cNvCxnSpPr/>
          <p:nvPr/>
        </p:nvCxnSpPr>
        <p:spPr>
          <a:xfrm flipH="1" rot="10800000">
            <a:off x="7134875" y="3075438"/>
            <a:ext cx="219300" cy="292500"/>
          </a:xfrm>
          <a:prstGeom prst="straightConnector1">
            <a:avLst/>
          </a:prstGeom>
          <a:noFill/>
          <a:ln cap="flat" cmpd="sng" w="9525">
            <a:solidFill>
              <a:schemeClr val="dk2"/>
            </a:solidFill>
            <a:prstDash val="solid"/>
            <a:round/>
            <a:headEnd len="sm" w="sm" type="none"/>
            <a:tailEnd len="med" w="med" type="triangle"/>
          </a:ln>
        </p:spPr>
      </p:cxnSp>
      <p:cxnSp>
        <p:nvCxnSpPr>
          <p:cNvPr id="187" name="Google Shape;187;p10"/>
          <p:cNvCxnSpPr/>
          <p:nvPr/>
        </p:nvCxnSpPr>
        <p:spPr>
          <a:xfrm flipH="1" rot="10800000">
            <a:off x="7273500" y="3675225"/>
            <a:ext cx="386700" cy="246600"/>
          </a:xfrm>
          <a:prstGeom prst="straightConnector1">
            <a:avLst/>
          </a:prstGeom>
          <a:noFill/>
          <a:ln cap="flat" cmpd="sng" w="9525">
            <a:solidFill>
              <a:schemeClr val="dk2"/>
            </a:solidFill>
            <a:prstDash val="solid"/>
            <a:round/>
            <a:headEnd len="sm" w="sm" type="none"/>
            <a:tailEnd len="med" w="med" type="triangle"/>
          </a:ln>
        </p:spPr>
      </p:cxnSp>
      <p:cxnSp>
        <p:nvCxnSpPr>
          <p:cNvPr id="188" name="Google Shape;188;p10"/>
          <p:cNvCxnSpPr/>
          <p:nvPr/>
        </p:nvCxnSpPr>
        <p:spPr>
          <a:xfrm>
            <a:off x="7457675" y="4183200"/>
            <a:ext cx="212700" cy="171300"/>
          </a:xfrm>
          <a:prstGeom prst="straightConnector1">
            <a:avLst/>
          </a:prstGeom>
          <a:noFill/>
          <a:ln cap="flat" cmpd="sng" w="9525">
            <a:solidFill>
              <a:schemeClr val="dk2"/>
            </a:solidFill>
            <a:prstDash val="solid"/>
            <a:round/>
            <a:headEnd len="sm" w="sm" type="none"/>
            <a:tailEnd len="med" w="med" type="triangle"/>
          </a:ln>
        </p:spPr>
      </p:cxnSp>
      <p:sp>
        <p:nvSpPr>
          <p:cNvPr id="189" name="Google Shape;189;p10"/>
          <p:cNvSpPr txBox="1"/>
          <p:nvPr/>
        </p:nvSpPr>
        <p:spPr>
          <a:xfrm>
            <a:off x="6877275" y="4791900"/>
            <a:ext cx="73395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CDC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93" name="Shape 193"/>
        <p:cNvGrpSpPr/>
        <p:nvPr/>
      </p:nvGrpSpPr>
      <p:grpSpPr>
        <a:xfrm>
          <a:off x="0" y="0"/>
          <a:ext cx="0" cy="0"/>
          <a:chOff x="0" y="0"/>
          <a:chExt cx="0" cy="0"/>
        </a:xfrm>
      </p:grpSpPr>
      <p:sp>
        <p:nvSpPr>
          <p:cNvPr id="194" name="Google Shape;194;p11"/>
          <p:cNvSpPr txBox="1"/>
          <p:nvPr>
            <p:ph type="title"/>
          </p:nvPr>
        </p:nvSpPr>
        <p:spPr>
          <a:xfrm>
            <a:off x="411325" y="69900"/>
            <a:ext cx="8520600" cy="55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Who was Felix d’Herelle?</a:t>
            </a:r>
            <a:endParaRPr b="1">
              <a:latin typeface="Arial"/>
              <a:ea typeface="Arial"/>
              <a:cs typeface="Arial"/>
              <a:sym typeface="Arial"/>
            </a:endParaRPr>
          </a:p>
        </p:txBody>
      </p:sp>
      <p:sp>
        <p:nvSpPr>
          <p:cNvPr id="195" name="Google Shape;195;p11"/>
          <p:cNvSpPr txBox="1"/>
          <p:nvPr>
            <p:ph idx="1" type="body"/>
          </p:nvPr>
        </p:nvSpPr>
        <p:spPr>
          <a:xfrm>
            <a:off x="217700" y="668750"/>
            <a:ext cx="7713900" cy="3879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Interesting factoids from d’Herelle’s life</a:t>
            </a:r>
            <a:endParaRPr b="1">
              <a:latin typeface="Arial"/>
              <a:ea typeface="Arial"/>
              <a:cs typeface="Arial"/>
              <a:sym typeface="Arial"/>
            </a:endParaRPr>
          </a:p>
        </p:txBody>
      </p:sp>
      <p:pic>
        <p:nvPicPr>
          <p:cNvPr id="196" name="Google Shape;196;p11"/>
          <p:cNvPicPr preferRelativeResize="0"/>
          <p:nvPr/>
        </p:nvPicPr>
        <p:blipFill rotWithShape="1">
          <a:blip r:embed="rId3">
            <a:alphaModFix/>
          </a:blip>
          <a:srcRect b="0" l="0" r="0" t="0"/>
          <a:stretch/>
        </p:blipFill>
        <p:spPr>
          <a:xfrm>
            <a:off x="6109232" y="629100"/>
            <a:ext cx="2822693" cy="373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00" name="Shape 200"/>
        <p:cNvGrpSpPr/>
        <p:nvPr/>
      </p:nvGrpSpPr>
      <p:grpSpPr>
        <a:xfrm>
          <a:off x="0" y="0"/>
          <a:ext cx="0" cy="0"/>
          <a:chOff x="0" y="0"/>
          <a:chExt cx="0" cy="0"/>
        </a:xfrm>
      </p:grpSpPr>
      <p:sp>
        <p:nvSpPr>
          <p:cNvPr id="201" name="Google Shape;201;p12"/>
          <p:cNvSpPr txBox="1"/>
          <p:nvPr>
            <p:ph type="title"/>
          </p:nvPr>
        </p:nvSpPr>
        <p:spPr>
          <a:xfrm>
            <a:off x="311700" y="109850"/>
            <a:ext cx="8520600" cy="60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Assignment #2</a:t>
            </a:r>
            <a:endParaRPr b="1">
              <a:latin typeface="Arial"/>
              <a:ea typeface="Arial"/>
              <a:cs typeface="Arial"/>
              <a:sym typeface="Arial"/>
            </a:endParaRPr>
          </a:p>
        </p:txBody>
      </p:sp>
      <p:sp>
        <p:nvSpPr>
          <p:cNvPr id="202" name="Google Shape;202;p12"/>
          <p:cNvSpPr txBox="1"/>
          <p:nvPr>
            <p:ph idx="1" type="body"/>
          </p:nvPr>
        </p:nvSpPr>
        <p:spPr>
          <a:xfrm>
            <a:off x="411575" y="838950"/>
            <a:ext cx="8287500" cy="3975300"/>
          </a:xfrm>
          <a:prstGeom prst="rect">
            <a:avLst/>
          </a:prstGeom>
          <a:noFill/>
          <a:ln>
            <a:noFill/>
          </a:ln>
        </p:spPr>
        <p:txBody>
          <a:bodyPr anchorCtr="0" anchor="t" bIns="91425" lIns="91425" spcFirstLastPara="1" rIns="91425" wrap="square" tIns="91425">
            <a:normAutofit fontScale="92500" lnSpcReduction="10000"/>
          </a:bodyPr>
          <a:lstStyle/>
          <a:p>
            <a:pPr indent="0" lvl="0" marL="114300" rtl="0" algn="l">
              <a:lnSpc>
                <a:spcPct val="150000"/>
              </a:lnSpc>
              <a:spcBef>
                <a:spcPts val="0"/>
              </a:spcBef>
              <a:spcAft>
                <a:spcPts val="0"/>
              </a:spcAft>
              <a:buSzPct val="138996"/>
              <a:buNone/>
            </a:pPr>
            <a:r>
              <a:rPr b="1" lang="en" sz="1400" u="sng">
                <a:latin typeface="Arial"/>
                <a:ea typeface="Arial"/>
                <a:cs typeface="Arial"/>
                <a:sym typeface="Arial"/>
              </a:rPr>
              <a:t>Read Chapters 31-36 and answer the questions below:</a:t>
            </a:r>
            <a:endParaRPr/>
          </a:p>
          <a:p>
            <a:pPr indent="0" lvl="0" marL="114300" rtl="0" algn="l">
              <a:lnSpc>
                <a:spcPct val="150000"/>
              </a:lnSpc>
              <a:spcBef>
                <a:spcPts val="0"/>
              </a:spcBef>
              <a:spcAft>
                <a:spcPts val="0"/>
              </a:spcAft>
              <a:buSzPct val="138996"/>
              <a:buNone/>
            </a:pPr>
            <a:r>
              <a:rPr lang="en" sz="1400"/>
              <a:t>Read Chapters 31-36 (~65 pgs) and answer the questions below:</a:t>
            </a:r>
            <a:br>
              <a:rPr lang="en" sz="1400"/>
            </a:br>
            <a:r>
              <a:rPr lang="en" sz="1400"/>
              <a:t>1)    Describe Dr. Arrowsmith’s phage therapy trial.  Do you think this is an ethical way to conduct a medical trial?  Why or why not? </a:t>
            </a:r>
            <a:br>
              <a:rPr lang="en" sz="1400"/>
            </a:br>
            <a:r>
              <a:rPr lang="en" sz="1400"/>
              <a:t>2)    Why was Dr. Arrowsmith reluctant to change his study design?</a:t>
            </a:r>
            <a:br>
              <a:rPr lang="en" sz="1400"/>
            </a:br>
            <a:r>
              <a:rPr lang="en" sz="1400"/>
              <a:t>3)    What are modern medical professional/bioethicist opinions on the use of controls drug/vaccine trials in human populations? </a:t>
            </a:r>
            <a:br>
              <a:rPr lang="en" sz="1400"/>
            </a:br>
            <a:r>
              <a:rPr lang="en" sz="1400"/>
              <a:t>4)    How are vaccine trials being conducted in the COVID-19 outbreak? Are scientists skipping steps they normally would perform?</a:t>
            </a:r>
            <a:br>
              <a:rPr lang="en" sz="1400"/>
            </a:br>
            <a:r>
              <a:rPr lang="en" sz="1400"/>
              <a:t>5)    Would the prophylactic (preventative) use of phage work to prevent bacterial infections? Use literature to support your stance.</a:t>
            </a:r>
            <a:br>
              <a:rPr lang="en" sz="1400"/>
            </a:br>
            <a:r>
              <a:rPr lang="en" sz="1400"/>
              <a:t>6)    Were Dr. Arrowsmith’s data from his phage therapy trial published in an ethical way?  Why or why not? Was his trial still valuable?  What would be a more forthcoming way of presenting his results?  </a:t>
            </a:r>
            <a:endParaRPr b="1" sz="1400" u="sng">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06" name="Shape 206"/>
        <p:cNvGrpSpPr/>
        <p:nvPr/>
      </p:nvGrpSpPr>
      <p:grpSpPr>
        <a:xfrm>
          <a:off x="0" y="0"/>
          <a:ext cx="0" cy="0"/>
          <a:chOff x="0" y="0"/>
          <a:chExt cx="0" cy="0"/>
        </a:xfrm>
      </p:grpSpPr>
      <p:sp>
        <p:nvSpPr>
          <p:cNvPr id="207" name="Google Shape;207;p13"/>
          <p:cNvSpPr txBox="1"/>
          <p:nvPr>
            <p:ph type="title"/>
          </p:nvPr>
        </p:nvSpPr>
        <p:spPr>
          <a:xfrm>
            <a:off x="311700" y="109850"/>
            <a:ext cx="8520600" cy="60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The phage therapy human trial</a:t>
            </a:r>
            <a:endParaRPr b="1">
              <a:latin typeface="Arial"/>
              <a:ea typeface="Arial"/>
              <a:cs typeface="Arial"/>
              <a:sym typeface="Arial"/>
            </a:endParaRPr>
          </a:p>
        </p:txBody>
      </p:sp>
      <p:sp>
        <p:nvSpPr>
          <p:cNvPr id="208" name="Google Shape;208;p13"/>
          <p:cNvSpPr txBox="1"/>
          <p:nvPr>
            <p:ph idx="1" type="body"/>
          </p:nvPr>
        </p:nvSpPr>
        <p:spPr>
          <a:xfrm>
            <a:off x="411575" y="838950"/>
            <a:ext cx="8287500" cy="3975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Arial"/>
              <a:buChar char="-"/>
            </a:pPr>
            <a:r>
              <a:rPr b="1" lang="en">
                <a:latin typeface="Arial"/>
                <a:ea typeface="Arial"/>
                <a:cs typeface="Arial"/>
                <a:sym typeface="Arial"/>
              </a:rPr>
              <a:t>Martin goes to St. Hubert with many vials of phage for injection.</a:t>
            </a:r>
            <a:endParaRPr b="1">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a:latin typeface="Arial"/>
                <a:ea typeface="Arial"/>
                <a:cs typeface="Arial"/>
                <a:sym typeface="Arial"/>
              </a:rPr>
              <a:t>He is determined to be scientific, to conduct a randomized controlled trial (RCT).  The novel shows this decision to be controversial.</a:t>
            </a:r>
            <a:endParaRPr b="1">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a:latin typeface="Arial"/>
                <a:ea typeface="Arial"/>
                <a:cs typeface="Arial"/>
                <a:sym typeface="Arial"/>
              </a:rPr>
              <a:t>Reader initially assumes Martin will treat sick people with phage. However, his phage therapy trial seems more prophylactic than therapeutic--more like a vaccine. </a:t>
            </a:r>
            <a:endParaRPr b="1">
              <a:latin typeface="Arial"/>
              <a:ea typeface="Arial"/>
              <a:cs typeface="Arial"/>
              <a:sym typeface="Arial"/>
            </a:endParaRPr>
          </a:p>
          <a:p>
            <a:pPr indent="-317500" lvl="1" marL="914400" rtl="0" algn="l">
              <a:lnSpc>
                <a:spcPct val="150000"/>
              </a:lnSpc>
              <a:spcBef>
                <a:spcPts val="0"/>
              </a:spcBef>
              <a:spcAft>
                <a:spcPts val="0"/>
              </a:spcAft>
              <a:buSzPts val="1400"/>
              <a:buFont typeface="Arial"/>
              <a:buChar char="○"/>
            </a:pPr>
            <a:r>
              <a:rPr b="1" lang="en">
                <a:latin typeface="Arial"/>
                <a:ea typeface="Arial"/>
                <a:cs typeface="Arial"/>
                <a:sym typeface="Arial"/>
              </a:rPr>
              <a:t>Several members of Martin’s response team receive prophylactic injections.</a:t>
            </a:r>
            <a:endParaRPr b="1">
              <a:latin typeface="Arial"/>
              <a:ea typeface="Arial"/>
              <a:cs typeface="Arial"/>
              <a:sym typeface="Arial"/>
            </a:endParaRPr>
          </a:p>
          <a:p>
            <a:pPr indent="-317500" lvl="1" marL="914400" rtl="0" algn="l">
              <a:lnSpc>
                <a:spcPct val="150000"/>
              </a:lnSpc>
              <a:spcBef>
                <a:spcPts val="0"/>
              </a:spcBef>
              <a:spcAft>
                <a:spcPts val="0"/>
              </a:spcAft>
              <a:buSzPts val="1400"/>
              <a:buFont typeface="Arial"/>
              <a:buChar char="○"/>
            </a:pPr>
            <a:r>
              <a:rPr b="1" lang="en">
                <a:latin typeface="Arial"/>
                <a:ea typeface="Arial"/>
                <a:cs typeface="Arial"/>
                <a:sym typeface="Arial"/>
              </a:rPr>
              <a:t>Trials are conducted in villages with healthy individuals.</a:t>
            </a:r>
            <a:endParaRPr b="1">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a:latin typeface="Arial"/>
                <a:ea typeface="Arial"/>
                <a:cs typeface="Arial"/>
                <a:sym typeface="Arial"/>
              </a:rPr>
              <a:t>After death of team member from plague, </a:t>
            </a:r>
            <a:r>
              <a:rPr b="1" lang="en" u="sng">
                <a:latin typeface="Arial"/>
                <a:ea typeface="Arial"/>
                <a:cs typeface="Arial"/>
                <a:sym typeface="Arial"/>
              </a:rPr>
              <a:t>Martin is pressured to eliminate the RCT structure and give phage to everyone.</a:t>
            </a:r>
            <a:endParaRPr b="1" u="sng">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12" name="Shape 212"/>
        <p:cNvGrpSpPr/>
        <p:nvPr/>
      </p:nvGrpSpPr>
      <p:grpSpPr>
        <a:xfrm>
          <a:off x="0" y="0"/>
          <a:ext cx="0" cy="0"/>
          <a:chOff x="0" y="0"/>
          <a:chExt cx="0" cy="0"/>
        </a:xfrm>
      </p:grpSpPr>
      <p:sp>
        <p:nvSpPr>
          <p:cNvPr id="213" name="Google Shape;213;p14"/>
          <p:cNvSpPr txBox="1"/>
          <p:nvPr>
            <p:ph type="title"/>
          </p:nvPr>
        </p:nvSpPr>
        <p:spPr>
          <a:xfrm>
            <a:off x="311700" y="149800"/>
            <a:ext cx="8520600" cy="56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latin typeface="Arial"/>
                <a:ea typeface="Arial"/>
                <a:cs typeface="Arial"/>
                <a:sym typeface="Arial"/>
              </a:rPr>
              <a:t>The ethics of such vaccine trials today</a:t>
            </a:r>
            <a:endParaRPr b="1">
              <a:latin typeface="Arial"/>
              <a:ea typeface="Arial"/>
              <a:cs typeface="Arial"/>
              <a:sym typeface="Arial"/>
            </a:endParaRPr>
          </a:p>
        </p:txBody>
      </p:sp>
      <p:sp>
        <p:nvSpPr>
          <p:cNvPr id="214" name="Google Shape;214;p14"/>
          <p:cNvSpPr txBox="1"/>
          <p:nvPr>
            <p:ph idx="1" type="body"/>
          </p:nvPr>
        </p:nvSpPr>
        <p:spPr>
          <a:xfrm>
            <a:off x="60900" y="878900"/>
            <a:ext cx="9022200" cy="409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Arial"/>
                <a:ea typeface="Arial"/>
                <a:cs typeface="Arial"/>
                <a:sym typeface="Arial"/>
              </a:rPr>
              <a:t>Bioethicists are not in agreement</a:t>
            </a:r>
            <a:endParaRPr b="1">
              <a:latin typeface="Arial"/>
              <a:ea typeface="Arial"/>
              <a:cs typeface="Arial"/>
              <a:sym typeface="Arial"/>
            </a:endParaRPr>
          </a:p>
          <a:p>
            <a:pPr indent="0" lvl="0" marL="0" rtl="0" algn="l">
              <a:lnSpc>
                <a:spcPct val="115000"/>
              </a:lnSpc>
              <a:spcBef>
                <a:spcPts val="0"/>
              </a:spcBef>
              <a:spcAft>
                <a:spcPts val="0"/>
              </a:spcAft>
              <a:buSzPts val="1800"/>
              <a:buNone/>
            </a:pPr>
            <a:r>
              <a:t/>
            </a:r>
            <a:endParaRPr b="1">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Some clinical researchers, including experts at the WHO,  consider RCTs ethical to use in a vaccine trial if there is “clinical equipoise,” genuine uncertainty that the therapeutic/preventative measure will do any good. </a:t>
            </a:r>
            <a:endParaRPr b="1">
              <a:latin typeface="Arial"/>
              <a:ea typeface="Arial"/>
              <a:cs typeface="Arial"/>
              <a:sym typeface="Arial"/>
            </a:endParaRPr>
          </a:p>
          <a:p>
            <a:pPr indent="457200" lvl="0" marL="1371600" rtl="0" algn="l">
              <a:lnSpc>
                <a:spcPct val="115000"/>
              </a:lnSpc>
              <a:spcBef>
                <a:spcPts val="0"/>
              </a:spcBef>
              <a:spcAft>
                <a:spcPts val="0"/>
              </a:spcAft>
              <a:buSzPts val="1800"/>
              <a:buNone/>
            </a:pPr>
            <a:r>
              <a:rPr b="1" lang="en" sz="1000">
                <a:latin typeface="Arial"/>
                <a:ea typeface="Arial"/>
                <a:cs typeface="Arial"/>
                <a:sym typeface="Arial"/>
              </a:rPr>
              <a:t>BMJ 2017;359:j5787 and Science  17 Oct 2014: Vol. 346, Issue 6207, pp. 289-290</a:t>
            </a:r>
            <a:br>
              <a:rPr b="1" lang="en" sz="1000">
                <a:latin typeface="Arial"/>
                <a:ea typeface="Arial"/>
                <a:cs typeface="Arial"/>
                <a:sym typeface="Arial"/>
              </a:rPr>
            </a:br>
            <a:endParaRPr b="1" sz="10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Others, for example Doctors Without Borders, often consider them unethical. </a:t>
            </a:r>
            <a:endParaRPr b="1">
              <a:latin typeface="Arial"/>
              <a:ea typeface="Arial"/>
              <a:cs typeface="Arial"/>
              <a:sym typeface="Arial"/>
            </a:endParaRPr>
          </a:p>
          <a:p>
            <a:pPr indent="457200" lvl="0" marL="1371600" rtl="0" algn="l">
              <a:lnSpc>
                <a:spcPct val="115000"/>
              </a:lnSpc>
              <a:spcBef>
                <a:spcPts val="0"/>
              </a:spcBef>
              <a:spcAft>
                <a:spcPts val="0"/>
              </a:spcAft>
              <a:buSzPts val="1800"/>
              <a:buNone/>
            </a:pPr>
            <a:r>
              <a:rPr b="1" lang="en" sz="1000">
                <a:latin typeface="Arial"/>
                <a:ea typeface="Arial"/>
                <a:cs typeface="Arial"/>
                <a:sym typeface="Arial"/>
              </a:rPr>
              <a:t>Science  17 Oct 2014: Vol. 346, Issue 6207, pp. 289-290</a:t>
            </a:r>
            <a:endParaRPr b="1" sz="1000">
              <a:latin typeface="Arial"/>
              <a:ea typeface="Arial"/>
              <a:cs typeface="Arial"/>
              <a:sym typeface="Arial"/>
            </a:endParaRPr>
          </a:p>
          <a:p>
            <a:pPr indent="0" lvl="0" marL="0" rtl="0" algn="l">
              <a:lnSpc>
                <a:spcPct val="115000"/>
              </a:lnSpc>
              <a:spcBef>
                <a:spcPts val="0"/>
              </a:spcBef>
              <a:spcAft>
                <a:spcPts val="0"/>
              </a:spcAft>
              <a:buSzPts val="1800"/>
              <a:buNone/>
            </a:pPr>
            <a:r>
              <a:t/>
            </a:r>
            <a:endParaRPr b="1" sz="1400">
              <a:latin typeface="Arial"/>
              <a:ea typeface="Arial"/>
              <a:cs typeface="Arial"/>
              <a:sym typeface="Arial"/>
            </a:endParaRPr>
          </a:p>
          <a:p>
            <a:pPr indent="0" lvl="0" marL="0" rtl="0" algn="l">
              <a:lnSpc>
                <a:spcPct val="115000"/>
              </a:lnSpc>
              <a:spcBef>
                <a:spcPts val="0"/>
              </a:spcBef>
              <a:spcAft>
                <a:spcPts val="1600"/>
              </a:spcAft>
              <a:buSzPts val="1800"/>
              <a:buNone/>
            </a:pPr>
            <a:r>
              <a:t/>
            </a:r>
            <a:endParaRPr b="1">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18" name="Shape 218"/>
        <p:cNvGrpSpPr/>
        <p:nvPr/>
      </p:nvGrpSpPr>
      <p:grpSpPr>
        <a:xfrm>
          <a:off x="0" y="0"/>
          <a:ext cx="0" cy="0"/>
          <a:chOff x="0" y="0"/>
          <a:chExt cx="0" cy="0"/>
        </a:xfrm>
      </p:grpSpPr>
      <p:sp>
        <p:nvSpPr>
          <p:cNvPr id="219" name="Google Shape;219;p15"/>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rgbClr val="000000"/>
                </a:solidFill>
                <a:latin typeface="Arial"/>
                <a:ea typeface="Arial"/>
                <a:cs typeface="Arial"/>
                <a:sym typeface="Arial"/>
              </a:rPr>
              <a:t>The ethics of such vaccine trials today</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a:latin typeface="Arial"/>
              <a:ea typeface="Arial"/>
              <a:cs typeface="Arial"/>
              <a:sym typeface="Arial"/>
            </a:endParaRPr>
          </a:p>
        </p:txBody>
      </p:sp>
      <p:sp>
        <p:nvSpPr>
          <p:cNvPr id="220" name="Google Shape;220;p15"/>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700">
                <a:latin typeface="Arial"/>
                <a:ea typeface="Arial"/>
                <a:cs typeface="Arial"/>
                <a:sym typeface="Arial"/>
              </a:rPr>
              <a:t>COVID-19 vaccine trials?</a:t>
            </a:r>
            <a:endParaRPr b="1" sz="1700">
              <a:latin typeface="Arial"/>
              <a:ea typeface="Arial"/>
              <a:cs typeface="Arial"/>
              <a:sym typeface="Arial"/>
            </a:endParaRPr>
          </a:p>
          <a:p>
            <a:pPr indent="457200" lvl="0" marL="0" rtl="0" algn="l">
              <a:lnSpc>
                <a:spcPct val="115000"/>
              </a:lnSpc>
              <a:spcBef>
                <a:spcPts val="0"/>
              </a:spcBef>
              <a:spcAft>
                <a:spcPts val="0"/>
              </a:spcAft>
              <a:buClr>
                <a:schemeClr val="dk1"/>
              </a:buClr>
              <a:buSzPts val="1100"/>
              <a:buFont typeface="Arial"/>
              <a:buNone/>
            </a:pPr>
            <a:r>
              <a:rPr b="1" lang="en" sz="1700">
                <a:latin typeface="Arial"/>
                <a:ea typeface="Arial"/>
                <a:cs typeface="Arial"/>
                <a:sym typeface="Arial"/>
              </a:rPr>
              <a:t>-Double blind, placebo controlled</a:t>
            </a:r>
            <a:endParaRPr b="1" sz="17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sz="1700">
                <a:latin typeface="Arial"/>
                <a:ea typeface="Arial"/>
                <a:cs typeface="Arial"/>
                <a:sym typeface="Arial"/>
              </a:rPr>
              <a:t>  	</a:t>
            </a:r>
            <a:r>
              <a:rPr b="1" lang="en" sz="800">
                <a:latin typeface="Arial"/>
                <a:ea typeface="Arial"/>
                <a:cs typeface="Arial"/>
                <a:sym typeface="Arial"/>
              </a:rPr>
              <a:t>N Engl J Med 2020; 383:2603-2615 December 31, 2020 DOI: 10.1056/NEJMoa2034577</a:t>
            </a:r>
            <a:endParaRPr b="1" sz="17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sz="1700">
                <a:latin typeface="Arial"/>
                <a:ea typeface="Arial"/>
                <a:cs typeface="Arial"/>
                <a:sym typeface="Arial"/>
              </a:rPr>
              <a:t>Other situations</a:t>
            </a:r>
            <a:endParaRPr b="1" sz="1700">
              <a:latin typeface="Arial"/>
              <a:ea typeface="Arial"/>
              <a:cs typeface="Arial"/>
              <a:sym typeface="Arial"/>
            </a:endParaRPr>
          </a:p>
          <a:p>
            <a:pPr indent="457200" lvl="0" marL="0" rtl="0" algn="l">
              <a:lnSpc>
                <a:spcPct val="115000"/>
              </a:lnSpc>
              <a:spcBef>
                <a:spcPts val="0"/>
              </a:spcBef>
              <a:spcAft>
                <a:spcPts val="0"/>
              </a:spcAft>
              <a:buClr>
                <a:schemeClr val="dk1"/>
              </a:buClr>
              <a:buSzPts val="1100"/>
              <a:buFont typeface="Arial"/>
              <a:buNone/>
            </a:pPr>
            <a:r>
              <a:rPr b="1" lang="en" sz="1300">
                <a:latin typeface="Arial"/>
                <a:ea typeface="Arial"/>
                <a:cs typeface="Arial"/>
                <a:sym typeface="Arial"/>
              </a:rPr>
              <a:t>2014-16 West African Ebola outbreak and subsequent Ebola vaccine trials</a:t>
            </a:r>
            <a:r>
              <a:rPr b="1" lang="en" sz="1700">
                <a:latin typeface="Arial"/>
                <a:ea typeface="Arial"/>
                <a:cs typeface="Arial"/>
                <a:sym typeface="Arial"/>
              </a:rPr>
              <a:t> </a:t>
            </a:r>
            <a:endParaRPr b="1" sz="1700">
              <a:latin typeface="Arial"/>
              <a:ea typeface="Arial"/>
              <a:cs typeface="Arial"/>
              <a:sym typeface="Arial"/>
            </a:endParaRPr>
          </a:p>
          <a:p>
            <a:pPr indent="-311150" lvl="0" marL="914400" rtl="0" algn="l">
              <a:lnSpc>
                <a:spcPct val="115000"/>
              </a:lnSpc>
              <a:spcBef>
                <a:spcPts val="0"/>
              </a:spcBef>
              <a:spcAft>
                <a:spcPts val="0"/>
              </a:spcAft>
              <a:buSzPts val="1300"/>
              <a:buFont typeface="Arial"/>
              <a:buChar char="-"/>
            </a:pPr>
            <a:r>
              <a:rPr b="1" lang="en" sz="1300">
                <a:latin typeface="Arial"/>
                <a:ea typeface="Arial"/>
                <a:cs typeface="Arial"/>
                <a:sym typeface="Arial"/>
              </a:rPr>
              <a:t>Phase III 2015 rVSV-ZEBOV vaccine trial conducted in Guinea utilized ring vaccination strategy, with a control group that received delayed vaccination </a:t>
            </a:r>
            <a:endParaRPr b="1" sz="1300">
              <a:latin typeface="Arial"/>
              <a:ea typeface="Arial"/>
              <a:cs typeface="Arial"/>
              <a:sym typeface="Arial"/>
            </a:endParaRPr>
          </a:p>
          <a:p>
            <a:pPr indent="457200" lvl="0" marL="457200" rtl="0" algn="l">
              <a:lnSpc>
                <a:spcPct val="115000"/>
              </a:lnSpc>
              <a:spcBef>
                <a:spcPts val="0"/>
              </a:spcBef>
              <a:spcAft>
                <a:spcPts val="0"/>
              </a:spcAft>
              <a:buClr>
                <a:schemeClr val="dk1"/>
              </a:buClr>
              <a:buSzPts val="1100"/>
              <a:buFont typeface="Arial"/>
              <a:buNone/>
            </a:pPr>
            <a:r>
              <a:rPr b="1" lang="en" sz="700">
                <a:latin typeface="Arial"/>
                <a:ea typeface="Arial"/>
                <a:cs typeface="Arial"/>
                <a:sym typeface="Arial"/>
              </a:rPr>
              <a:t>Lancet Volume 389, No. 10068, p505–518, 4 February 2017</a:t>
            </a:r>
            <a:endParaRPr b="1" sz="700">
              <a:latin typeface="Arial"/>
              <a:ea typeface="Arial"/>
              <a:cs typeface="Arial"/>
              <a:sym typeface="Arial"/>
            </a:endParaRPr>
          </a:p>
          <a:p>
            <a:pPr indent="-311150" lvl="0" marL="914400" rtl="0" algn="l">
              <a:lnSpc>
                <a:spcPct val="115000"/>
              </a:lnSpc>
              <a:spcBef>
                <a:spcPts val="1600"/>
              </a:spcBef>
              <a:spcAft>
                <a:spcPts val="0"/>
              </a:spcAft>
              <a:buSzPts val="1300"/>
              <a:buFont typeface="Arial"/>
              <a:buChar char="-"/>
            </a:pPr>
            <a:r>
              <a:rPr b="1" lang="en" sz="1300">
                <a:latin typeface="Arial"/>
                <a:ea typeface="Arial"/>
                <a:cs typeface="Arial"/>
                <a:sym typeface="Arial"/>
              </a:rPr>
              <a:t>Phase II 2015 Ad5-EBOV vaccine trial conducted in Sierra Leone performed as RCT</a:t>
            </a:r>
            <a:endParaRPr b="1" sz="1300">
              <a:latin typeface="Arial"/>
              <a:ea typeface="Arial"/>
              <a:cs typeface="Arial"/>
              <a:sym typeface="Arial"/>
            </a:endParaRPr>
          </a:p>
          <a:p>
            <a:pPr indent="457200" lvl="0" marL="457200" rtl="0" algn="l">
              <a:lnSpc>
                <a:spcPct val="115000"/>
              </a:lnSpc>
              <a:spcBef>
                <a:spcPts val="0"/>
              </a:spcBef>
              <a:spcAft>
                <a:spcPts val="0"/>
              </a:spcAft>
              <a:buClr>
                <a:schemeClr val="dk1"/>
              </a:buClr>
              <a:buSzPts val="1100"/>
              <a:buFont typeface="Arial"/>
              <a:buNone/>
            </a:pPr>
            <a:r>
              <a:rPr b="1" lang="en" sz="1300">
                <a:latin typeface="Arial"/>
                <a:ea typeface="Arial"/>
                <a:cs typeface="Arial"/>
                <a:sym typeface="Arial"/>
              </a:rPr>
              <a:t> </a:t>
            </a:r>
            <a:r>
              <a:rPr b="1" lang="en" sz="700">
                <a:latin typeface="Arial"/>
                <a:ea typeface="Arial"/>
                <a:cs typeface="Arial"/>
                <a:sym typeface="Arial"/>
              </a:rPr>
              <a:t>Lancet Volume 389, No. 10069, p621–628, 11 February 2017</a:t>
            </a:r>
            <a:r>
              <a:rPr b="1" lang="en" sz="1300">
                <a:latin typeface="Arial"/>
                <a:ea typeface="Arial"/>
                <a:cs typeface="Arial"/>
                <a:sym typeface="Arial"/>
              </a:rPr>
              <a:t> </a:t>
            </a:r>
            <a:endParaRPr b="1" sz="13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b="1" sz="13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rPr b="1" lang="en" sz="1300">
                <a:latin typeface="Arial"/>
                <a:ea typeface="Arial"/>
                <a:cs typeface="Arial"/>
                <a:sym typeface="Arial"/>
              </a:rPr>
              <a:t>2018 Democratic Republic of Congo Ebola outbreak</a:t>
            </a:r>
            <a:endParaRPr b="1" sz="1300">
              <a:latin typeface="Arial"/>
              <a:ea typeface="Arial"/>
              <a:cs typeface="Arial"/>
              <a:sym typeface="Arial"/>
            </a:endParaRPr>
          </a:p>
          <a:p>
            <a:pPr indent="-311150" lvl="0" marL="914400" rtl="0" algn="l">
              <a:lnSpc>
                <a:spcPct val="115000"/>
              </a:lnSpc>
              <a:spcBef>
                <a:spcPts val="0"/>
              </a:spcBef>
              <a:spcAft>
                <a:spcPts val="0"/>
              </a:spcAft>
              <a:buSzPts val="1300"/>
              <a:buFont typeface="Arial"/>
              <a:buChar char="-"/>
            </a:pPr>
            <a:r>
              <a:rPr b="1" lang="en" sz="1300">
                <a:latin typeface="Arial"/>
                <a:ea typeface="Arial"/>
                <a:cs typeface="Arial"/>
                <a:sym typeface="Arial"/>
              </a:rPr>
              <a:t>rVSV-ZEBOV administered by WHO through expanded access/compassionate use protocols</a:t>
            </a:r>
            <a:endParaRPr b="1" sz="1300">
              <a:latin typeface="Arial"/>
              <a:ea typeface="Arial"/>
              <a:cs typeface="Arial"/>
              <a:sym typeface="Arial"/>
            </a:endParaRPr>
          </a:p>
          <a:p>
            <a:pPr indent="457200" lvl="0" marL="457200" rtl="0" algn="l">
              <a:lnSpc>
                <a:spcPct val="115000"/>
              </a:lnSpc>
              <a:spcBef>
                <a:spcPts val="0"/>
              </a:spcBef>
              <a:spcAft>
                <a:spcPts val="0"/>
              </a:spcAft>
              <a:buSzPts val="1800"/>
              <a:buNone/>
            </a:pPr>
            <a:r>
              <a:rPr b="1" lang="en" sz="700">
                <a:latin typeface="Arial"/>
                <a:ea typeface="Arial"/>
                <a:cs typeface="Arial"/>
                <a:sym typeface="Arial"/>
              </a:rPr>
              <a:t>WHO 21 May 2018 News Release:  WHO supports Ebola vaccination of high risk populations in the Democratic Republic of the Congo</a:t>
            </a:r>
            <a:endParaRPr b="1" sz="700">
              <a:latin typeface="Arial"/>
              <a:ea typeface="Arial"/>
              <a:cs typeface="Arial"/>
              <a:sym typeface="Arial"/>
            </a:endParaRPr>
          </a:p>
          <a:p>
            <a:pPr indent="0" lvl="0" marL="0" rtl="0" algn="l">
              <a:lnSpc>
                <a:spcPct val="115000"/>
              </a:lnSpc>
              <a:spcBef>
                <a:spcPts val="1600"/>
              </a:spcBef>
              <a:spcAft>
                <a:spcPts val="1600"/>
              </a:spcAft>
              <a:buSzPts val="1800"/>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24" name="Shape 224"/>
        <p:cNvGrpSpPr/>
        <p:nvPr/>
      </p:nvGrpSpPr>
      <p:grpSpPr>
        <a:xfrm>
          <a:off x="0" y="0"/>
          <a:ext cx="0" cy="0"/>
          <a:chOff x="0" y="0"/>
          <a:chExt cx="0" cy="0"/>
        </a:xfrm>
      </p:grpSpPr>
      <p:sp>
        <p:nvSpPr>
          <p:cNvPr id="225" name="Google Shape;225;p16"/>
          <p:cNvSpPr txBox="1"/>
          <p:nvPr>
            <p:ph type="title"/>
          </p:nvPr>
        </p:nvSpPr>
        <p:spPr>
          <a:xfrm>
            <a:off x="89875" y="-12175"/>
            <a:ext cx="8988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Would prophylactic use of injected phage work?</a:t>
            </a:r>
            <a:endParaRPr b="1">
              <a:latin typeface="Arial"/>
              <a:ea typeface="Arial"/>
              <a:cs typeface="Arial"/>
              <a:sym typeface="Arial"/>
            </a:endParaRPr>
          </a:p>
        </p:txBody>
      </p:sp>
      <p:sp>
        <p:nvSpPr>
          <p:cNvPr id="226" name="Google Shape;226;p16"/>
          <p:cNvSpPr txBox="1"/>
          <p:nvPr>
            <p:ph idx="1" type="body"/>
          </p:nvPr>
        </p:nvSpPr>
        <p:spPr>
          <a:xfrm>
            <a:off x="311700" y="562000"/>
            <a:ext cx="8520600" cy="385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400">
                <a:latin typeface="Arial"/>
                <a:ea typeface="Arial"/>
                <a:cs typeface="Arial"/>
                <a:sym typeface="Arial"/>
              </a:rPr>
              <a:t>Challenges</a:t>
            </a:r>
            <a:endParaRPr b="1" sz="2400">
              <a:latin typeface="Arial"/>
              <a:ea typeface="Arial"/>
              <a:cs typeface="Arial"/>
              <a:sym typeface="Arial"/>
            </a:endParaRPr>
          </a:p>
          <a:p>
            <a:pPr indent="-317500" lvl="1" marL="914400" rtl="0" algn="l">
              <a:lnSpc>
                <a:spcPct val="115000"/>
              </a:lnSpc>
              <a:spcBef>
                <a:spcPts val="1600"/>
              </a:spcBef>
              <a:spcAft>
                <a:spcPts val="0"/>
              </a:spcAft>
              <a:buSzPts val="1400"/>
              <a:buFont typeface="Arial"/>
              <a:buChar char="○"/>
            </a:pPr>
            <a:r>
              <a:rPr b="1" lang="en">
                <a:latin typeface="Arial"/>
                <a:ea typeface="Arial"/>
                <a:cs typeface="Arial"/>
                <a:sym typeface="Arial"/>
              </a:rPr>
              <a:t>How long would viable phage persist in circulation?</a:t>
            </a:r>
            <a:endParaRPr b="1">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Would the immune system clear them?</a:t>
            </a:r>
            <a:endParaRPr b="1">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Would phages be located in correct body locations to prevent infection?</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b="1" lang="en" sz="2400">
                <a:latin typeface="Arial"/>
                <a:ea typeface="Arial"/>
                <a:cs typeface="Arial"/>
                <a:sym typeface="Arial"/>
              </a:rPr>
              <a:t>Support for prophylactic approach</a:t>
            </a:r>
            <a:endParaRPr b="1" sz="2400">
              <a:latin typeface="Arial"/>
              <a:ea typeface="Arial"/>
              <a:cs typeface="Arial"/>
              <a:sym typeface="Arial"/>
            </a:endParaRPr>
          </a:p>
          <a:p>
            <a:pPr indent="-317500" lvl="1" marL="914400" rtl="0" algn="l">
              <a:lnSpc>
                <a:spcPct val="115000"/>
              </a:lnSpc>
              <a:spcBef>
                <a:spcPts val="1600"/>
              </a:spcBef>
              <a:spcAft>
                <a:spcPts val="0"/>
              </a:spcAft>
              <a:buSzPts val="1400"/>
              <a:buFont typeface="Arial"/>
              <a:buChar char="○"/>
            </a:pPr>
            <a:r>
              <a:rPr b="1" lang="en">
                <a:latin typeface="Arial"/>
                <a:ea typeface="Arial"/>
                <a:cs typeface="Arial"/>
                <a:sym typeface="Arial"/>
              </a:rPr>
              <a:t>Study in quail found prophylactic administration of phage was more effective at clearing </a:t>
            </a:r>
            <a:r>
              <a:rPr b="1" i="1" lang="en">
                <a:latin typeface="Arial"/>
                <a:ea typeface="Arial"/>
                <a:cs typeface="Arial"/>
                <a:sym typeface="Arial"/>
              </a:rPr>
              <a:t>Salmonella </a:t>
            </a:r>
            <a:r>
              <a:rPr b="1" lang="en">
                <a:latin typeface="Arial"/>
                <a:ea typeface="Arial"/>
                <a:cs typeface="Arial"/>
                <a:sym typeface="Arial"/>
              </a:rPr>
              <a:t>infection than administering it after infection. </a:t>
            </a:r>
            <a:r>
              <a:rPr b="1" lang="en" sz="800">
                <a:latin typeface="Arial"/>
                <a:ea typeface="Arial"/>
                <a:cs typeface="Arial"/>
                <a:sym typeface="Arial"/>
              </a:rPr>
              <a:t>Front Microbiol. 2016; 7: 1253</a:t>
            </a:r>
            <a:endParaRPr b="1" sz="800">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Virulent phage cocktail prevents cholera infection in mouse and rabbit models. </a:t>
            </a:r>
            <a:r>
              <a:rPr b="1" lang="en" sz="800">
                <a:latin typeface="Arial"/>
                <a:ea typeface="Arial"/>
                <a:cs typeface="Arial"/>
                <a:sym typeface="Arial"/>
              </a:rPr>
              <a:t>Nature Communications volume 8, Article number: 14187 (2017)</a:t>
            </a:r>
            <a:endParaRPr b="1" sz="800">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Application of phages to immunocompromised mice prior to </a:t>
            </a:r>
            <a:r>
              <a:rPr b="1" i="1" lang="en">
                <a:latin typeface="Arial"/>
                <a:ea typeface="Arial"/>
                <a:cs typeface="Arial"/>
                <a:sym typeface="Arial"/>
              </a:rPr>
              <a:t>Staphylococcus aureus</a:t>
            </a:r>
            <a:r>
              <a:rPr b="1" lang="en">
                <a:latin typeface="Arial"/>
                <a:ea typeface="Arial"/>
                <a:cs typeface="Arial"/>
                <a:sym typeface="Arial"/>
              </a:rPr>
              <a:t> improved survival.  </a:t>
            </a:r>
            <a:r>
              <a:rPr b="1" lang="en" sz="800">
                <a:latin typeface="Arial"/>
                <a:ea typeface="Arial"/>
                <a:cs typeface="Arial"/>
                <a:sym typeface="Arial"/>
              </a:rPr>
              <a:t>BMC Microbiol. 2009; 9: 169.</a:t>
            </a:r>
            <a:endParaRPr b="1" sz="800">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1927 cholera outbreak stopped in matter of days after phage treatment of water supply </a:t>
            </a:r>
            <a:r>
              <a:rPr b="1" lang="en" sz="800">
                <a:latin typeface="Arial"/>
                <a:ea typeface="Arial"/>
                <a:cs typeface="Arial"/>
                <a:sym typeface="Arial"/>
              </a:rPr>
              <a:t>Can J Infect Dis Med Microbiol. 2007 Jan; 18(1): 19-26.</a:t>
            </a:r>
            <a:endParaRPr b="1" sz="800">
              <a:latin typeface="Arial"/>
              <a:ea typeface="Arial"/>
              <a:cs typeface="Arial"/>
              <a:sym typeface="Arial"/>
            </a:endParaRPr>
          </a:p>
          <a:p>
            <a:pPr indent="-317500" lvl="1" marL="914400" rtl="0" algn="l">
              <a:lnSpc>
                <a:spcPct val="115000"/>
              </a:lnSpc>
              <a:spcBef>
                <a:spcPts val="0"/>
              </a:spcBef>
              <a:spcAft>
                <a:spcPts val="0"/>
              </a:spcAft>
              <a:buSzPts val="1400"/>
              <a:buFont typeface="Arial"/>
              <a:buChar char="○"/>
            </a:pPr>
            <a:r>
              <a:rPr b="1" lang="en">
                <a:latin typeface="Arial"/>
                <a:ea typeface="Arial"/>
                <a:cs typeface="Arial"/>
                <a:sym typeface="Arial"/>
              </a:rPr>
              <a:t>ListShield, EcoShield and SalmoFresh are FDA approved phage cocktails applied to food </a:t>
            </a:r>
            <a:r>
              <a:rPr b="1" lang="en" sz="800">
                <a:latin typeface="Arial"/>
                <a:ea typeface="Arial"/>
                <a:cs typeface="Arial"/>
                <a:sym typeface="Arial"/>
              </a:rPr>
              <a:t>Intralytix.com</a:t>
            </a:r>
            <a:endParaRPr b="1" sz="800">
              <a:latin typeface="Arial"/>
              <a:ea typeface="Arial"/>
              <a:cs typeface="Arial"/>
              <a:sym typeface="Arial"/>
            </a:endParaRPr>
          </a:p>
          <a:p>
            <a:pPr indent="0" lvl="0" marL="457200" rtl="0" algn="l">
              <a:lnSpc>
                <a:spcPct val="115000"/>
              </a:lnSpc>
              <a:spcBef>
                <a:spcPts val="1600"/>
              </a:spcBef>
              <a:spcAft>
                <a:spcPts val="1600"/>
              </a:spcAft>
              <a:buSzPts val="1800"/>
              <a:buNone/>
            </a:pPr>
            <a:r>
              <a:t/>
            </a:r>
            <a:endParaRPr b="1" sz="1800">
              <a:latin typeface="Comic Sans MS"/>
              <a:ea typeface="Comic Sans MS"/>
              <a:cs typeface="Comic Sans MS"/>
              <a:sym typeface="Comic Sans MS"/>
            </a:endParaRPr>
          </a:p>
        </p:txBody>
      </p:sp>
      <p:sp>
        <p:nvSpPr>
          <p:cNvPr id="227" name="Google Shape;227;p16"/>
          <p:cNvSpPr/>
          <p:nvPr/>
        </p:nvSpPr>
        <p:spPr>
          <a:xfrm>
            <a:off x="689450" y="2863900"/>
            <a:ext cx="180300" cy="11454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6"/>
          <p:cNvSpPr txBox="1"/>
          <p:nvPr/>
        </p:nvSpPr>
        <p:spPr>
          <a:xfrm>
            <a:off x="0" y="4287100"/>
            <a:ext cx="1221900" cy="7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ex vivo</a:t>
            </a:r>
            <a:endParaRPr b="0" i="1" sz="1400" u="none" cap="none" strike="noStrike">
              <a:solidFill>
                <a:srgbClr val="000000"/>
              </a:solidFill>
              <a:latin typeface="Arial"/>
              <a:ea typeface="Arial"/>
              <a:cs typeface="Arial"/>
              <a:sym typeface="Arial"/>
            </a:endParaRPr>
          </a:p>
        </p:txBody>
      </p:sp>
      <p:sp>
        <p:nvSpPr>
          <p:cNvPr id="229" name="Google Shape;229;p16"/>
          <p:cNvSpPr txBox="1"/>
          <p:nvPr/>
        </p:nvSpPr>
        <p:spPr>
          <a:xfrm>
            <a:off x="0" y="3220300"/>
            <a:ext cx="6108600" cy="7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in vivo</a:t>
            </a:r>
            <a:endParaRPr b="0" i="1" sz="1400" u="none" cap="none" strike="noStrike">
              <a:solidFill>
                <a:srgbClr val="000000"/>
              </a:solidFill>
              <a:latin typeface="Arial"/>
              <a:ea typeface="Arial"/>
              <a:cs typeface="Arial"/>
              <a:sym typeface="Arial"/>
            </a:endParaRPr>
          </a:p>
        </p:txBody>
      </p:sp>
      <p:sp>
        <p:nvSpPr>
          <p:cNvPr id="230" name="Google Shape;230;p16"/>
          <p:cNvSpPr/>
          <p:nvPr/>
        </p:nvSpPr>
        <p:spPr>
          <a:xfrm>
            <a:off x="689450" y="4210900"/>
            <a:ext cx="180300" cy="7128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34" name="Shape 234"/>
        <p:cNvGrpSpPr/>
        <p:nvPr/>
      </p:nvGrpSpPr>
      <p:grpSpPr>
        <a:xfrm>
          <a:off x="0" y="0"/>
          <a:ext cx="0" cy="0"/>
          <a:chOff x="0" y="0"/>
          <a:chExt cx="0" cy="0"/>
        </a:xfrm>
      </p:grpSpPr>
      <p:sp>
        <p:nvSpPr>
          <p:cNvPr id="235" name="Google Shape;235;p17"/>
          <p:cNvSpPr txBox="1"/>
          <p:nvPr>
            <p:ph type="title"/>
          </p:nvPr>
        </p:nvSpPr>
        <p:spPr>
          <a:xfrm>
            <a:off x="311700" y="149800"/>
            <a:ext cx="8520600" cy="63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d’Herelle’s phage therapy, life imitating art</a:t>
            </a:r>
            <a:endParaRPr b="1">
              <a:latin typeface="Arial"/>
              <a:ea typeface="Arial"/>
              <a:cs typeface="Arial"/>
              <a:sym typeface="Arial"/>
            </a:endParaRPr>
          </a:p>
        </p:txBody>
      </p:sp>
      <p:sp>
        <p:nvSpPr>
          <p:cNvPr id="236" name="Google Shape;236;p17"/>
          <p:cNvSpPr txBox="1"/>
          <p:nvPr>
            <p:ph idx="1" type="body"/>
          </p:nvPr>
        </p:nvSpPr>
        <p:spPr>
          <a:xfrm>
            <a:off x="79900" y="968775"/>
            <a:ext cx="5930700" cy="3165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In the 1925, d’Herelle found himself conducting a phage therapy trial of his own….</a:t>
            </a:r>
            <a:endParaRPr b="1">
              <a:latin typeface="Arial"/>
              <a:ea typeface="Arial"/>
              <a:cs typeface="Arial"/>
              <a:sym typeface="Arial"/>
            </a:endParaRPr>
          </a:p>
          <a:p>
            <a:pPr indent="0" lvl="0" marL="0" rtl="0" algn="l">
              <a:lnSpc>
                <a:spcPct val="115000"/>
              </a:lnSpc>
              <a:spcBef>
                <a:spcPts val="1600"/>
              </a:spcBef>
              <a:spcAft>
                <a:spcPts val="1600"/>
              </a:spcAft>
              <a:buSzPts val="1800"/>
              <a:buNone/>
            </a:pPr>
            <a:r>
              <a:rPr b="1" lang="en" sz="1200">
                <a:latin typeface="Arial"/>
                <a:ea typeface="Arial"/>
                <a:cs typeface="Arial"/>
                <a:sym typeface="Arial"/>
              </a:rPr>
              <a:t>“Although d’Herrelle was working in Alexandria at the time, by March 1925 he had read Arrowsmith, quite likely the review copy from Harcourt.  D’Herelle seemed pleased with the novel and in a rare aside from strictly professional matters he wrote in a letter to George Smith dated 11 March 1925: “Have you seen the novel Arrowsmith by Sinclair Lewis? It is rather entertaining since it is almost entirely based on bacteriophage!” It is interesting to note that just four months later, d’Herelle himself was facing a miniepidemic of bubonic plaque on a ship in quarantine in Alexandria, and like Martin Arrowsmith before him, Felix d’Herelle, the champion...and defender of logic in science, ignored the control group and injected them all with bacteriophage.”</a:t>
            </a:r>
            <a:endParaRPr b="1" sz="1200">
              <a:latin typeface="Arial"/>
              <a:ea typeface="Arial"/>
              <a:cs typeface="Arial"/>
              <a:sym typeface="Arial"/>
            </a:endParaRPr>
          </a:p>
        </p:txBody>
      </p:sp>
      <p:pic>
        <p:nvPicPr>
          <p:cNvPr id="237" name="Google Shape;237;p17"/>
          <p:cNvPicPr preferRelativeResize="0"/>
          <p:nvPr/>
        </p:nvPicPr>
        <p:blipFill rotWithShape="1">
          <a:blip r:embed="rId3">
            <a:alphaModFix/>
          </a:blip>
          <a:srcRect b="0" l="0" r="0" t="0"/>
          <a:stretch/>
        </p:blipFill>
        <p:spPr>
          <a:xfrm>
            <a:off x="6010747" y="1171597"/>
            <a:ext cx="2821552" cy="3729025"/>
          </a:xfrm>
          <a:prstGeom prst="rect">
            <a:avLst/>
          </a:prstGeom>
          <a:noFill/>
          <a:ln>
            <a:noFill/>
          </a:ln>
        </p:spPr>
      </p:pic>
      <p:sp>
        <p:nvSpPr>
          <p:cNvPr id="238" name="Google Shape;238;p17"/>
          <p:cNvSpPr txBox="1"/>
          <p:nvPr/>
        </p:nvSpPr>
        <p:spPr>
          <a:xfrm>
            <a:off x="378550" y="4268500"/>
            <a:ext cx="5333400" cy="459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Summers, W.C. “On the Origins of the Science in Arrowsmith: Paul de Kruif, Felix d’Herelle, and Phage.” </a:t>
            </a:r>
            <a:r>
              <a:rPr b="1" i="1" lang="en" sz="900" u="none" cap="none" strike="noStrike">
                <a:solidFill>
                  <a:schemeClr val="dk1"/>
                </a:solidFill>
                <a:latin typeface="Arial"/>
                <a:ea typeface="Arial"/>
                <a:cs typeface="Arial"/>
                <a:sym typeface="Arial"/>
              </a:rPr>
              <a:t>Journal of the History of Medicine and Allied Sciences</a:t>
            </a:r>
            <a:r>
              <a:rPr b="1" i="0" lang="en" sz="900" u="none" cap="none" strike="noStrike">
                <a:solidFill>
                  <a:schemeClr val="dk1"/>
                </a:solidFill>
                <a:latin typeface="Arial"/>
                <a:ea typeface="Arial"/>
                <a:cs typeface="Arial"/>
                <a:sym typeface="Arial"/>
              </a:rPr>
              <a:t> 46.3 (1991): 315-32.</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242" name="Shape 242"/>
        <p:cNvGrpSpPr/>
        <p:nvPr/>
      </p:nvGrpSpPr>
      <p:grpSpPr>
        <a:xfrm>
          <a:off x="0" y="0"/>
          <a:ext cx="0" cy="0"/>
          <a:chOff x="0" y="0"/>
          <a:chExt cx="0" cy="0"/>
        </a:xfrm>
      </p:grpSpPr>
      <p:sp>
        <p:nvSpPr>
          <p:cNvPr id="243" name="Google Shape;243;p18"/>
          <p:cNvSpPr txBox="1"/>
          <p:nvPr>
            <p:ph type="title"/>
          </p:nvPr>
        </p:nvSpPr>
        <p:spPr>
          <a:xfrm>
            <a:off x="311700" y="145400"/>
            <a:ext cx="8520600" cy="61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Takeaway</a:t>
            </a:r>
            <a:endParaRPr b="1">
              <a:latin typeface="Arial"/>
              <a:ea typeface="Arial"/>
              <a:cs typeface="Arial"/>
              <a:sym typeface="Arial"/>
            </a:endParaRPr>
          </a:p>
        </p:txBody>
      </p:sp>
      <p:sp>
        <p:nvSpPr>
          <p:cNvPr id="244" name="Google Shape;244;p18"/>
          <p:cNvSpPr txBox="1"/>
          <p:nvPr>
            <p:ph idx="1" type="body"/>
          </p:nvPr>
        </p:nvSpPr>
        <p:spPr>
          <a:xfrm>
            <a:off x="311700" y="848925"/>
            <a:ext cx="8520600" cy="372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Amazing that a book written just a few years after phage was discovered, remains accurate and inspiring to this day.</a:t>
            </a:r>
            <a:endParaRPr b="1">
              <a:latin typeface="Arial"/>
              <a:ea typeface="Arial"/>
              <a:cs typeface="Arial"/>
              <a:sym typeface="Arial"/>
            </a:endParaRPr>
          </a:p>
          <a:p>
            <a:pPr indent="0" lvl="0" marL="0" rtl="0" algn="l">
              <a:lnSpc>
                <a:spcPct val="115000"/>
              </a:lnSpc>
              <a:spcBef>
                <a:spcPts val="1600"/>
              </a:spcBef>
              <a:spcAft>
                <a:spcPts val="0"/>
              </a:spcAft>
              <a:buSzPts val="1800"/>
              <a:buNone/>
            </a:pPr>
            <a:r>
              <a:t/>
            </a:r>
            <a:endParaRPr b="1">
              <a:latin typeface="Arial"/>
              <a:ea typeface="Arial"/>
              <a:cs typeface="Arial"/>
              <a:sym typeface="Arial"/>
            </a:endParaRPr>
          </a:p>
          <a:p>
            <a:pPr indent="-342900" lvl="0" marL="457200" rtl="0" algn="l">
              <a:lnSpc>
                <a:spcPct val="115000"/>
              </a:lnSpc>
              <a:spcBef>
                <a:spcPts val="1600"/>
              </a:spcBef>
              <a:spcAft>
                <a:spcPts val="0"/>
              </a:spcAft>
              <a:buSzPts val="1800"/>
              <a:buFont typeface="Arial"/>
              <a:buChar char="-"/>
            </a:pPr>
            <a:r>
              <a:rPr b="1" lang="en">
                <a:latin typeface="Arial"/>
                <a:ea typeface="Arial"/>
                <a:cs typeface="Arial"/>
                <a:sym typeface="Arial"/>
              </a:rPr>
              <a:t>The science presented in the book was truly cutting edge for the time, a testament to de Kruif’s knowledge of microbiology and engagement in the scientific community.</a:t>
            </a:r>
            <a:endParaRPr b="1">
              <a:latin typeface="Arial"/>
              <a:ea typeface="Arial"/>
              <a:cs typeface="Arial"/>
              <a:sym typeface="Arial"/>
            </a:endParaRPr>
          </a:p>
          <a:p>
            <a:pPr indent="0" lvl="0" marL="0" rtl="0" algn="l">
              <a:lnSpc>
                <a:spcPct val="115000"/>
              </a:lnSpc>
              <a:spcBef>
                <a:spcPts val="1600"/>
              </a:spcBef>
              <a:spcAft>
                <a:spcPts val="0"/>
              </a:spcAft>
              <a:buSzPts val="1800"/>
              <a:buNone/>
            </a:pPr>
            <a:r>
              <a:t/>
            </a:r>
            <a:endParaRPr b="1">
              <a:latin typeface="Arial"/>
              <a:ea typeface="Arial"/>
              <a:cs typeface="Arial"/>
              <a:sym typeface="Arial"/>
            </a:endParaRPr>
          </a:p>
          <a:p>
            <a:pPr indent="-342900" lvl="0" marL="457200" rtl="0" algn="l">
              <a:lnSpc>
                <a:spcPct val="115000"/>
              </a:lnSpc>
              <a:spcBef>
                <a:spcPts val="1600"/>
              </a:spcBef>
              <a:spcAft>
                <a:spcPts val="0"/>
              </a:spcAft>
              <a:buSzPts val="1800"/>
              <a:buFont typeface="Arial"/>
              <a:buChar char="-"/>
            </a:pPr>
            <a:r>
              <a:rPr b="1" lang="en">
                <a:latin typeface="Arial"/>
                <a:ea typeface="Arial"/>
                <a:cs typeface="Arial"/>
                <a:sym typeface="Arial"/>
              </a:rPr>
              <a:t>To a reader in the 1920s, the book must have seemed a work of science fiction as much as a tribute to scientific heroism. </a:t>
            </a:r>
            <a:endParaRPr b="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59925" y="309600"/>
            <a:ext cx="8772300" cy="7485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u="sng">
                <a:latin typeface="Arial"/>
                <a:ea typeface="Arial"/>
                <a:cs typeface="Arial"/>
                <a:sym typeface="Arial"/>
              </a:rPr>
              <a:t>Arrowsmith</a:t>
            </a:r>
            <a:r>
              <a:rPr b="1" lang="en">
                <a:latin typeface="Arial"/>
                <a:ea typeface="Arial"/>
                <a:cs typeface="Arial"/>
                <a:sym typeface="Arial"/>
              </a:rPr>
              <a:t>, 1925</a:t>
            </a:r>
            <a:endParaRPr b="1">
              <a:latin typeface="Arial"/>
              <a:ea typeface="Arial"/>
              <a:cs typeface="Arial"/>
              <a:sym typeface="Arial"/>
            </a:endParaRPr>
          </a:p>
        </p:txBody>
      </p:sp>
      <p:sp>
        <p:nvSpPr>
          <p:cNvPr id="109" name="Google Shape;109;p2"/>
          <p:cNvSpPr txBox="1"/>
          <p:nvPr>
            <p:ph idx="1" type="body"/>
          </p:nvPr>
        </p:nvSpPr>
        <p:spPr>
          <a:xfrm>
            <a:off x="60000" y="1148550"/>
            <a:ext cx="9008400" cy="3875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400">
                <a:latin typeface="Arial"/>
                <a:ea typeface="Arial"/>
                <a:cs typeface="Arial"/>
                <a:sym typeface="Arial"/>
              </a:rPr>
              <a:t>Career of a physician, Dr. Martin Arrowsmith</a:t>
            </a:r>
            <a:endParaRPr b="1" sz="2400">
              <a:latin typeface="Arial"/>
              <a:ea typeface="Arial"/>
              <a:cs typeface="Arial"/>
              <a:sym typeface="Arial"/>
            </a:endParaRPr>
          </a:p>
          <a:p>
            <a:pPr indent="-368300" lvl="0" marL="457200" rtl="0" algn="l">
              <a:lnSpc>
                <a:spcPct val="115000"/>
              </a:lnSpc>
              <a:spcBef>
                <a:spcPts val="1600"/>
              </a:spcBef>
              <a:spcAft>
                <a:spcPts val="0"/>
              </a:spcAft>
              <a:buSzPts val="2200"/>
              <a:buFont typeface="Arial"/>
              <a:buChar char="-"/>
            </a:pPr>
            <a:r>
              <a:rPr b="1" lang="en" sz="2200">
                <a:latin typeface="Arial"/>
                <a:ea typeface="Arial"/>
                <a:cs typeface="Arial"/>
                <a:sym typeface="Arial"/>
              </a:rPr>
              <a:t>Medical school</a:t>
            </a:r>
            <a:endParaRPr b="1"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b="1" lang="en" sz="2200">
                <a:latin typeface="Arial"/>
                <a:ea typeface="Arial"/>
                <a:cs typeface="Arial"/>
                <a:sym typeface="Arial"/>
              </a:rPr>
              <a:t>General practice in small town</a:t>
            </a:r>
            <a:endParaRPr b="1"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b="1" lang="en" sz="2200">
                <a:latin typeface="Arial"/>
                <a:ea typeface="Arial"/>
                <a:cs typeface="Arial"/>
                <a:sym typeface="Arial"/>
              </a:rPr>
              <a:t>Public health officer in larger town</a:t>
            </a:r>
            <a:endParaRPr b="1"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b="1" lang="en" sz="2200">
                <a:latin typeface="Arial"/>
                <a:ea typeface="Arial"/>
                <a:cs typeface="Arial"/>
                <a:sym typeface="Arial"/>
              </a:rPr>
              <a:t>Pathologist in large, expensive clinic in Chicago</a:t>
            </a:r>
            <a:endParaRPr b="1"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b="1" lang="en" sz="2200">
                <a:latin typeface="Arial"/>
                <a:ea typeface="Arial"/>
                <a:cs typeface="Arial"/>
                <a:sym typeface="Arial"/>
              </a:rPr>
              <a:t>Research at McGurk Institute (like Rockefeller Institute)</a:t>
            </a:r>
            <a:endParaRPr b="1"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b="1" lang="en" sz="2200">
                <a:latin typeface="Arial"/>
                <a:ea typeface="Arial"/>
                <a:cs typeface="Arial"/>
                <a:sym typeface="Arial"/>
              </a:rPr>
              <a:t>Independent discovery of bacteriophage</a:t>
            </a:r>
            <a:endParaRPr b="1" sz="2200">
              <a:latin typeface="Arial"/>
              <a:ea typeface="Arial"/>
              <a:cs typeface="Arial"/>
              <a:sym typeface="Arial"/>
            </a:endParaRPr>
          </a:p>
          <a:p>
            <a:pPr indent="-381000" lvl="0" marL="457200" rtl="0" algn="l">
              <a:lnSpc>
                <a:spcPct val="115000"/>
              </a:lnSpc>
              <a:spcBef>
                <a:spcPts val="0"/>
              </a:spcBef>
              <a:spcAft>
                <a:spcPts val="0"/>
              </a:spcAft>
              <a:buSzPts val="2400"/>
              <a:buFont typeface="Arial"/>
              <a:buChar char="-"/>
            </a:pPr>
            <a:r>
              <a:rPr b="1" lang="en" sz="2200">
                <a:latin typeface="Arial"/>
                <a:ea typeface="Arial"/>
                <a:cs typeface="Arial"/>
                <a:sym typeface="Arial"/>
              </a:rPr>
              <a:t>Heroic phage therapy trial to combat plague in the Caribbean</a:t>
            </a:r>
            <a:r>
              <a:rPr b="1" lang="en" sz="2400">
                <a:latin typeface="Arial"/>
                <a:ea typeface="Arial"/>
                <a:cs typeface="Arial"/>
                <a:sym typeface="Arial"/>
              </a:rPr>
              <a:t> </a:t>
            </a:r>
            <a:endParaRPr b="1" sz="1800">
              <a:latin typeface="Arial"/>
              <a:ea typeface="Arial"/>
              <a:cs typeface="Arial"/>
              <a:sym typeface="Arial"/>
            </a:endParaRPr>
          </a:p>
        </p:txBody>
      </p:sp>
      <p:sp>
        <p:nvSpPr>
          <p:cNvPr id="110" name="Google Shape;110;p2"/>
          <p:cNvSpPr txBox="1"/>
          <p:nvPr/>
        </p:nvSpPr>
        <p:spPr>
          <a:xfrm>
            <a:off x="7021125" y="69900"/>
            <a:ext cx="2122800" cy="27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3">
            <a:alphaModFix/>
          </a:blip>
          <a:srcRect b="2525" l="11932" r="8620" t="2525"/>
          <a:stretch/>
        </p:blipFill>
        <p:spPr>
          <a:xfrm>
            <a:off x="6802750" y="69900"/>
            <a:ext cx="2341250" cy="2905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15" name="Shape 115"/>
        <p:cNvGrpSpPr/>
        <p:nvPr/>
      </p:nvGrpSpPr>
      <p:grpSpPr>
        <a:xfrm>
          <a:off x="0" y="0"/>
          <a:ext cx="0" cy="0"/>
          <a:chOff x="0" y="0"/>
          <a:chExt cx="0" cy="0"/>
        </a:xfrm>
      </p:grpSpPr>
      <p:sp>
        <p:nvSpPr>
          <p:cNvPr id="116" name="Google Shape;116;p3"/>
          <p:cNvSpPr txBox="1"/>
          <p:nvPr>
            <p:ph type="title"/>
          </p:nvPr>
        </p:nvSpPr>
        <p:spPr>
          <a:xfrm>
            <a:off x="149800" y="159800"/>
            <a:ext cx="8682600" cy="64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How did Sinclair Lewis know about medicine?</a:t>
            </a:r>
            <a:endParaRPr b="1">
              <a:latin typeface="Arial"/>
              <a:ea typeface="Arial"/>
              <a:cs typeface="Arial"/>
              <a:sym typeface="Arial"/>
            </a:endParaRPr>
          </a:p>
        </p:txBody>
      </p:sp>
      <p:sp>
        <p:nvSpPr>
          <p:cNvPr id="117" name="Google Shape;117;p3"/>
          <p:cNvSpPr txBox="1"/>
          <p:nvPr>
            <p:ph idx="1" type="body"/>
          </p:nvPr>
        </p:nvSpPr>
        <p:spPr>
          <a:xfrm>
            <a:off x="89875" y="991900"/>
            <a:ext cx="6457500" cy="3397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Lewis’s father and brother were physicians</a:t>
            </a:r>
            <a:endParaRPr b="1">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b="1" lang="en">
                <a:latin typeface="Arial"/>
                <a:ea typeface="Arial"/>
                <a:cs typeface="Arial"/>
                <a:sym typeface="Arial"/>
              </a:rPr>
              <a:t>Collaborated during writing with PhD microbiologist Paul de Kruif (1890-1971), who worked at University of Michigan and Rockefeller Institute.  They took 2-month voyage together to visit Caribbean islands, Jan-Mar 1923 as preparation. </a:t>
            </a:r>
            <a:r>
              <a:rPr b="1" lang="en" sz="900">
                <a:latin typeface="Arial"/>
                <a:ea typeface="Arial"/>
                <a:cs typeface="Arial"/>
                <a:sym typeface="Arial"/>
              </a:rPr>
              <a:t>Hutchisson,                                                              James M.  </a:t>
            </a:r>
            <a:r>
              <a:rPr b="1" i="1" lang="en" sz="900">
                <a:latin typeface="Arial"/>
                <a:ea typeface="Arial"/>
                <a:cs typeface="Arial"/>
                <a:sym typeface="Arial"/>
              </a:rPr>
              <a:t>The Rise of Sinclair Lewis, 1920-1930</a:t>
            </a:r>
            <a:r>
              <a:rPr b="1" lang="en" sz="900">
                <a:latin typeface="Arial"/>
                <a:ea typeface="Arial"/>
                <a:cs typeface="Arial"/>
                <a:sym typeface="Arial"/>
              </a:rPr>
              <a:t>. University Park, PA:                                             Pennsylvania State U Press, 1996. 97-119.</a:t>
            </a:r>
            <a:endParaRPr b="1">
              <a:latin typeface="Arial"/>
              <a:ea typeface="Arial"/>
              <a:cs typeface="Arial"/>
              <a:sym typeface="Arial"/>
            </a:endParaRPr>
          </a:p>
          <a:p>
            <a:pPr indent="-228600" lvl="0" marL="457200" rtl="0" algn="l">
              <a:lnSpc>
                <a:spcPct val="115000"/>
              </a:lnSpc>
              <a:spcBef>
                <a:spcPts val="0"/>
              </a:spcBef>
              <a:spcAft>
                <a:spcPts val="0"/>
              </a:spcAft>
              <a:buSzPts val="1800"/>
              <a:buFont typeface="Arial"/>
              <a:buNone/>
            </a:pPr>
            <a:r>
              <a:t/>
            </a:r>
            <a:endParaRPr b="1">
              <a:latin typeface="Arial"/>
              <a:ea typeface="Arial"/>
              <a:cs typeface="Arial"/>
              <a:sym typeface="Arial"/>
            </a:endParaRPr>
          </a:p>
          <a:p>
            <a:pPr indent="0" lvl="0" marL="0" rtl="0" algn="l">
              <a:lnSpc>
                <a:spcPct val="115000"/>
              </a:lnSpc>
              <a:spcBef>
                <a:spcPts val="1600"/>
              </a:spcBef>
              <a:spcAft>
                <a:spcPts val="0"/>
              </a:spcAft>
              <a:buSzPts val="1800"/>
              <a:buNone/>
            </a:pPr>
            <a:r>
              <a:t/>
            </a:r>
            <a:endParaRPr b="1">
              <a:latin typeface="Arial"/>
              <a:ea typeface="Arial"/>
              <a:cs typeface="Arial"/>
              <a:sym typeface="Arial"/>
            </a:endParaRPr>
          </a:p>
          <a:p>
            <a:pPr indent="0" lvl="0" marL="0" rtl="0" algn="l">
              <a:lnSpc>
                <a:spcPct val="115000"/>
              </a:lnSpc>
              <a:spcBef>
                <a:spcPts val="1600"/>
              </a:spcBef>
              <a:spcAft>
                <a:spcPts val="1600"/>
              </a:spcAft>
              <a:buSzPts val="1800"/>
              <a:buNone/>
            </a:pPr>
            <a:r>
              <a:t/>
            </a:r>
            <a:endParaRPr b="1">
              <a:latin typeface="Arial"/>
              <a:ea typeface="Arial"/>
              <a:cs typeface="Arial"/>
              <a:sym typeface="Arial"/>
            </a:endParaRPr>
          </a:p>
        </p:txBody>
      </p:sp>
      <p:pic>
        <p:nvPicPr>
          <p:cNvPr id="118" name="Google Shape;118;p3"/>
          <p:cNvPicPr preferRelativeResize="0"/>
          <p:nvPr/>
        </p:nvPicPr>
        <p:blipFill rotWithShape="1">
          <a:blip r:embed="rId3">
            <a:alphaModFix/>
          </a:blip>
          <a:srcRect b="0" l="0" r="0" t="0"/>
          <a:stretch/>
        </p:blipFill>
        <p:spPr>
          <a:xfrm>
            <a:off x="4865225" y="2604221"/>
            <a:ext cx="1643125" cy="2411455"/>
          </a:xfrm>
          <a:prstGeom prst="rect">
            <a:avLst/>
          </a:prstGeom>
          <a:noFill/>
          <a:ln>
            <a:noFill/>
          </a:ln>
        </p:spPr>
      </p:pic>
      <p:pic>
        <p:nvPicPr>
          <p:cNvPr id="119" name="Google Shape;119;p3"/>
          <p:cNvPicPr preferRelativeResize="0"/>
          <p:nvPr/>
        </p:nvPicPr>
        <p:blipFill rotWithShape="1">
          <a:blip r:embed="rId4">
            <a:alphaModFix/>
          </a:blip>
          <a:srcRect b="0" l="0" r="0" t="0"/>
          <a:stretch/>
        </p:blipFill>
        <p:spPr>
          <a:xfrm>
            <a:off x="6547375" y="698062"/>
            <a:ext cx="2596625" cy="3546624"/>
          </a:xfrm>
          <a:prstGeom prst="rect">
            <a:avLst/>
          </a:prstGeom>
          <a:noFill/>
          <a:ln>
            <a:noFill/>
          </a:ln>
        </p:spPr>
      </p:pic>
      <p:sp>
        <p:nvSpPr>
          <p:cNvPr id="120" name="Google Shape;120;p3"/>
          <p:cNvSpPr txBox="1"/>
          <p:nvPr/>
        </p:nvSpPr>
        <p:spPr>
          <a:xfrm>
            <a:off x="6641600" y="3974975"/>
            <a:ext cx="1665300" cy="2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Photo from 1936</a:t>
            </a:r>
            <a:endParaRPr b="1" i="0" sz="1200" u="none" cap="none" strike="noStrike">
              <a:solidFill>
                <a:srgbClr val="000000"/>
              </a:solidFill>
              <a:latin typeface="Arial"/>
              <a:ea typeface="Arial"/>
              <a:cs typeface="Arial"/>
              <a:sym typeface="Arial"/>
            </a:endParaRPr>
          </a:p>
        </p:txBody>
      </p:sp>
      <p:sp>
        <p:nvSpPr>
          <p:cNvPr id="121" name="Google Shape;121;p3"/>
          <p:cNvSpPr txBox="1"/>
          <p:nvPr/>
        </p:nvSpPr>
        <p:spPr>
          <a:xfrm>
            <a:off x="6641600" y="4244675"/>
            <a:ext cx="25965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Brace Company Originals. Vintage Image Photos. Amazon.com. Accessed 28 May 2018.</a:t>
            </a:r>
            <a:endParaRPr b="0" i="0" sz="900" u="none" cap="none" strike="noStrike">
              <a:solidFill>
                <a:srgbClr val="000000"/>
              </a:solidFill>
              <a:latin typeface="Arial"/>
              <a:ea typeface="Arial"/>
              <a:cs typeface="Arial"/>
              <a:sym typeface="Arial"/>
            </a:endParaRPr>
          </a:p>
        </p:txBody>
      </p:sp>
      <p:sp>
        <p:nvSpPr>
          <p:cNvPr id="122" name="Google Shape;122;p3"/>
          <p:cNvSpPr txBox="1"/>
          <p:nvPr/>
        </p:nvSpPr>
        <p:spPr>
          <a:xfrm>
            <a:off x="89875" y="3245900"/>
            <a:ext cx="4714200" cy="16080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De Kruif was at Pasteur Institute in 1917, the time of d’Herelle’s early phage work.  </a:t>
            </a:r>
            <a:r>
              <a:rPr b="1" i="0" lang="en" sz="900" u="none" cap="none" strike="noStrike">
                <a:solidFill>
                  <a:srgbClr val="000000"/>
                </a:solidFill>
                <a:latin typeface="Arial"/>
                <a:ea typeface="Arial"/>
                <a:cs typeface="Arial"/>
                <a:sym typeface="Arial"/>
              </a:rPr>
              <a:t>Summers, W. C. “On the Origins of the Science in Arrowsmith: Paul de Kruif, Felix d’Herelle, and Phage.” </a:t>
            </a:r>
            <a:r>
              <a:rPr b="1" i="1" lang="en" sz="900" u="none" cap="none" strike="noStrike">
                <a:solidFill>
                  <a:srgbClr val="000000"/>
                </a:solidFill>
                <a:latin typeface="Arial"/>
                <a:ea typeface="Arial"/>
                <a:cs typeface="Arial"/>
                <a:sym typeface="Arial"/>
              </a:rPr>
              <a:t>Journal of the History of Medicine and Allied Sciences</a:t>
            </a:r>
            <a:r>
              <a:rPr b="1" i="0" lang="en" sz="900" u="none" cap="none" strike="noStrike">
                <a:solidFill>
                  <a:srgbClr val="000000"/>
                </a:solidFill>
                <a:latin typeface="Arial"/>
                <a:ea typeface="Arial"/>
                <a:cs typeface="Arial"/>
                <a:sym typeface="Arial"/>
              </a:rPr>
              <a:t> 46.3 (1991): 315-32.</a:t>
            </a:r>
            <a:endParaRPr b="1" i="0"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26" name="Shape 126"/>
        <p:cNvGrpSpPr/>
        <p:nvPr/>
      </p:nvGrpSpPr>
      <p:grpSpPr>
        <a:xfrm>
          <a:off x="0" y="0"/>
          <a:ext cx="0" cy="0"/>
          <a:chOff x="0" y="0"/>
          <a:chExt cx="0" cy="0"/>
        </a:xfrm>
      </p:grpSpPr>
      <p:sp>
        <p:nvSpPr>
          <p:cNvPr id="127" name="Google Shape;127;p4"/>
          <p:cNvSpPr txBox="1"/>
          <p:nvPr>
            <p:ph type="title"/>
          </p:nvPr>
        </p:nvSpPr>
        <p:spPr>
          <a:xfrm>
            <a:off x="49924" y="0"/>
            <a:ext cx="7049375" cy="5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2000">
                <a:latin typeface="Arial"/>
                <a:ea typeface="Arial"/>
                <a:cs typeface="Arial"/>
                <a:sym typeface="Arial"/>
              </a:rPr>
              <a:t>The Microbiology presented in </a:t>
            </a:r>
            <a:r>
              <a:rPr b="1" lang="en" sz="2000" u="sng">
                <a:latin typeface="Arial"/>
                <a:ea typeface="Arial"/>
                <a:cs typeface="Arial"/>
                <a:sym typeface="Arial"/>
              </a:rPr>
              <a:t>Arrowsmith</a:t>
            </a:r>
            <a:endParaRPr b="1" sz="2000" u="sng">
              <a:latin typeface="Arial"/>
              <a:ea typeface="Arial"/>
              <a:cs typeface="Arial"/>
              <a:sym typeface="Arial"/>
            </a:endParaRPr>
          </a:p>
        </p:txBody>
      </p:sp>
      <p:sp>
        <p:nvSpPr>
          <p:cNvPr id="128" name="Google Shape;128;p4"/>
          <p:cNvSpPr txBox="1"/>
          <p:nvPr>
            <p:ph idx="1" type="body"/>
          </p:nvPr>
        </p:nvSpPr>
        <p:spPr>
          <a:xfrm>
            <a:off x="49925" y="589200"/>
            <a:ext cx="7748700" cy="445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Arial"/>
                <a:ea typeface="Arial"/>
                <a:cs typeface="Arial"/>
                <a:sym typeface="Arial"/>
              </a:rPr>
              <a:t>Much is familiar though seems quaint today</a:t>
            </a:r>
            <a:r>
              <a:rPr lang="en"/>
              <a:t> </a:t>
            </a:r>
            <a:endParaRPr/>
          </a:p>
          <a:p>
            <a:pPr indent="0" lvl="0" marL="0" rtl="0" algn="l">
              <a:lnSpc>
                <a:spcPct val="115000"/>
              </a:lnSpc>
              <a:spcBef>
                <a:spcPts val="1600"/>
              </a:spcBef>
              <a:spcAft>
                <a:spcPts val="0"/>
              </a:spcAft>
              <a:buSzPts val="1800"/>
              <a:buNone/>
            </a:pPr>
            <a:r>
              <a:rPr b="1" lang="en" sz="1800">
                <a:latin typeface="Arial"/>
                <a:ea typeface="Arial"/>
                <a:cs typeface="Arial"/>
                <a:sym typeface="Arial"/>
              </a:rPr>
              <a:t>Media preparation</a:t>
            </a:r>
            <a:endParaRPr b="1" sz="1800">
              <a:latin typeface="Arial"/>
              <a:ea typeface="Arial"/>
              <a:cs typeface="Arial"/>
              <a:sym typeface="Arial"/>
            </a:endParaRPr>
          </a:p>
          <a:p>
            <a:pPr indent="0" lvl="0" marL="0" rtl="0" algn="l">
              <a:lnSpc>
                <a:spcPct val="115000"/>
              </a:lnSpc>
              <a:spcBef>
                <a:spcPts val="1600"/>
              </a:spcBef>
              <a:spcAft>
                <a:spcPts val="0"/>
              </a:spcAft>
              <a:buSzPts val="1800"/>
              <a:buNone/>
            </a:pPr>
            <a:r>
              <a:rPr b="1" lang="en" sz="1400">
                <a:latin typeface="Arial"/>
                <a:ea typeface="Arial"/>
                <a:cs typeface="Arial"/>
                <a:sym typeface="Arial"/>
              </a:rPr>
              <a:t>“Students filtering nutrient gelatin, their fingers gummed from the crinkly gelatin leaves; heating media in an autoclave like a silver howitzer, roaring Bunsen burners...to Martin, the most radiant things in the world were rows of test-tubes filled with watery serum and plugged with cotton, fine platinum loop leaning in a shiny test glass, or a bottle rich with crystal violet.”</a:t>
            </a:r>
            <a:endParaRPr b="1" sz="1400">
              <a:latin typeface="Arial"/>
              <a:ea typeface="Arial"/>
              <a:cs typeface="Arial"/>
              <a:sym typeface="Arial"/>
            </a:endParaRPr>
          </a:p>
          <a:p>
            <a:pPr indent="0" lvl="0" marL="0" rtl="0" algn="l">
              <a:lnSpc>
                <a:spcPct val="115000"/>
              </a:lnSpc>
              <a:spcBef>
                <a:spcPts val="1600"/>
              </a:spcBef>
              <a:spcAft>
                <a:spcPts val="0"/>
              </a:spcAft>
              <a:buSzPts val="1800"/>
              <a:buNone/>
            </a:pPr>
            <a:r>
              <a:rPr b="1" lang="en">
                <a:latin typeface="Arial"/>
                <a:ea typeface="Arial"/>
                <a:cs typeface="Arial"/>
                <a:sym typeface="Arial"/>
              </a:rPr>
              <a:t>Lab notebook maintenance</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b="1" lang="en" sz="1400">
                <a:latin typeface="Arial"/>
                <a:ea typeface="Arial"/>
                <a:cs typeface="Arial"/>
                <a:sym typeface="Arial"/>
              </a:rPr>
              <a:t>“..the most important part of experimentation is not doing the experiment, but making notes, very accurate </a:t>
            </a:r>
            <a:r>
              <a:rPr b="1" i="1" lang="en" sz="1400">
                <a:latin typeface="Arial"/>
                <a:ea typeface="Arial"/>
                <a:cs typeface="Arial"/>
                <a:sym typeface="Arial"/>
              </a:rPr>
              <a:t>quantitative </a:t>
            </a:r>
            <a:r>
              <a:rPr b="1" lang="en" sz="1400">
                <a:latin typeface="Arial"/>
                <a:ea typeface="Arial"/>
                <a:cs typeface="Arial"/>
                <a:sym typeface="Arial"/>
              </a:rPr>
              <a:t>notes-in ink. I am told that a great many clever people feel they can keep notes in their heads.  I have often observed with pleasure that such persons do not have heads in which to keep their notes.  This is very good, because thus the world never sees their results and science in not encumbered by them.”-Max Gottlieb  </a:t>
            </a:r>
            <a:endParaRPr b="1" sz="1400">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pic>
        <p:nvPicPr>
          <p:cNvPr id="129" name="Google Shape;129;p4"/>
          <p:cNvPicPr preferRelativeResize="0"/>
          <p:nvPr/>
        </p:nvPicPr>
        <p:blipFill rotWithShape="1">
          <a:blip r:embed="rId3">
            <a:alphaModFix/>
          </a:blip>
          <a:srcRect b="0" l="0" r="0" t="0"/>
          <a:stretch/>
        </p:blipFill>
        <p:spPr>
          <a:xfrm>
            <a:off x="7651775" y="1679125"/>
            <a:ext cx="1332325" cy="1776499"/>
          </a:xfrm>
          <a:prstGeom prst="rect">
            <a:avLst/>
          </a:prstGeom>
          <a:noFill/>
          <a:ln>
            <a:noFill/>
          </a:ln>
        </p:spPr>
      </p:pic>
      <p:pic>
        <p:nvPicPr>
          <p:cNvPr id="130" name="Google Shape;130;p4"/>
          <p:cNvPicPr preferRelativeResize="0"/>
          <p:nvPr/>
        </p:nvPicPr>
        <p:blipFill rotWithShape="1">
          <a:blip r:embed="rId4">
            <a:alphaModFix/>
          </a:blip>
          <a:srcRect b="0" l="0" r="0" t="29631"/>
          <a:stretch/>
        </p:blipFill>
        <p:spPr>
          <a:xfrm>
            <a:off x="7465925" y="32787"/>
            <a:ext cx="1619050" cy="1646338"/>
          </a:xfrm>
          <a:prstGeom prst="rect">
            <a:avLst/>
          </a:prstGeom>
          <a:noFill/>
          <a:ln>
            <a:noFill/>
          </a:ln>
        </p:spPr>
      </p:pic>
      <p:pic>
        <p:nvPicPr>
          <p:cNvPr id="131" name="Google Shape;131;p4"/>
          <p:cNvPicPr preferRelativeResize="0"/>
          <p:nvPr/>
        </p:nvPicPr>
        <p:blipFill rotWithShape="1">
          <a:blip r:embed="rId5">
            <a:alphaModFix/>
          </a:blip>
          <a:srcRect b="0" l="0" r="0" t="0"/>
          <a:stretch/>
        </p:blipFill>
        <p:spPr>
          <a:xfrm flipH="1" rot="10800000">
            <a:off x="7524950" y="3515575"/>
            <a:ext cx="1619051" cy="96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35" name="Shape 135"/>
        <p:cNvGrpSpPr/>
        <p:nvPr/>
      </p:nvGrpSpPr>
      <p:grpSpPr>
        <a:xfrm>
          <a:off x="0" y="0"/>
          <a:ext cx="0" cy="0"/>
          <a:chOff x="0" y="0"/>
          <a:chExt cx="0" cy="0"/>
        </a:xfrm>
      </p:grpSpPr>
      <p:sp>
        <p:nvSpPr>
          <p:cNvPr id="136" name="Google Shape;136;p5"/>
          <p:cNvSpPr txBox="1"/>
          <p:nvPr>
            <p:ph type="title"/>
          </p:nvPr>
        </p:nvSpPr>
        <p:spPr>
          <a:xfrm>
            <a:off x="311700" y="139825"/>
            <a:ext cx="8520600" cy="91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Some microbiology practices not so familiar</a:t>
            </a:r>
            <a:endParaRPr b="1">
              <a:latin typeface="Arial"/>
              <a:ea typeface="Arial"/>
              <a:cs typeface="Arial"/>
              <a:sym typeface="Arial"/>
            </a:endParaRPr>
          </a:p>
        </p:txBody>
      </p:sp>
      <p:sp>
        <p:nvSpPr>
          <p:cNvPr id="137" name="Google Shape;137;p5"/>
          <p:cNvSpPr txBox="1"/>
          <p:nvPr>
            <p:ph idx="1" type="body"/>
          </p:nvPr>
        </p:nvSpPr>
        <p:spPr>
          <a:xfrm>
            <a:off x="83600" y="1019200"/>
            <a:ext cx="4236000" cy="33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Arial"/>
                <a:ea typeface="Arial"/>
                <a:cs typeface="Arial"/>
                <a:sym typeface="Arial"/>
              </a:rPr>
              <a:t>- </a:t>
            </a:r>
            <a:r>
              <a:rPr b="1" lang="en" sz="1400">
                <a:latin typeface="Arial"/>
                <a:ea typeface="Arial"/>
                <a:cs typeface="Arial"/>
                <a:sym typeface="Arial"/>
              </a:rPr>
              <a:t>First year medical students in an introductory microbiology class taught by Max Gottlieb infect guinea pigs with </a:t>
            </a:r>
            <a:r>
              <a:rPr b="1" i="1" lang="en" sz="1400">
                <a:latin typeface="Arial"/>
                <a:ea typeface="Arial"/>
                <a:cs typeface="Arial"/>
                <a:sym typeface="Arial"/>
              </a:rPr>
              <a:t>Bacillus anthracis.</a:t>
            </a:r>
            <a:endParaRPr b="1" i="1" sz="1400">
              <a:latin typeface="Arial"/>
              <a:ea typeface="Arial"/>
              <a:cs typeface="Arial"/>
              <a:sym typeface="Arial"/>
            </a:endParaRPr>
          </a:p>
          <a:p>
            <a:pPr indent="0" lvl="0" marL="0" rtl="0" algn="l">
              <a:lnSpc>
                <a:spcPct val="115000"/>
              </a:lnSpc>
              <a:spcBef>
                <a:spcPts val="1600"/>
              </a:spcBef>
              <a:spcAft>
                <a:spcPts val="0"/>
              </a:spcAft>
              <a:buSzPts val="1800"/>
              <a:buNone/>
            </a:pPr>
            <a:r>
              <a:rPr b="1" lang="en" sz="1400">
                <a:latin typeface="Arial"/>
                <a:ea typeface="Arial"/>
                <a:cs typeface="Arial"/>
                <a:sym typeface="Arial"/>
              </a:rPr>
              <a:t>- No concern for biosafety level or personal protective equipment!</a:t>
            </a:r>
            <a:endParaRPr b="1" sz="1400">
              <a:latin typeface="Arial"/>
              <a:ea typeface="Arial"/>
              <a:cs typeface="Arial"/>
              <a:sym typeface="Arial"/>
            </a:endParaRPr>
          </a:p>
          <a:p>
            <a:pPr indent="0" lvl="0" marL="0" rtl="0" algn="l">
              <a:lnSpc>
                <a:spcPct val="115000"/>
              </a:lnSpc>
              <a:spcBef>
                <a:spcPts val="1600"/>
              </a:spcBef>
              <a:spcAft>
                <a:spcPts val="0"/>
              </a:spcAft>
              <a:buSzPts val="1800"/>
              <a:buNone/>
            </a:pPr>
            <a:r>
              <a:rPr b="1" lang="en">
                <a:latin typeface="Arial"/>
                <a:ea typeface="Arial"/>
                <a:cs typeface="Arial"/>
                <a:sym typeface="Arial"/>
              </a:rPr>
              <a:t>-</a:t>
            </a:r>
            <a:r>
              <a:rPr b="1" lang="en" sz="1400">
                <a:latin typeface="Arial"/>
                <a:ea typeface="Arial"/>
                <a:cs typeface="Arial"/>
                <a:sym typeface="Arial"/>
              </a:rPr>
              <a:t>Two exceptions to accuracy of microbiology </a:t>
            </a:r>
            <a:endParaRPr b="1" sz="1400">
              <a:latin typeface="Arial"/>
              <a:ea typeface="Arial"/>
              <a:cs typeface="Arial"/>
              <a:sym typeface="Arial"/>
            </a:endParaRPr>
          </a:p>
          <a:p>
            <a:pPr indent="0" lvl="0" marL="457200" rtl="0" algn="l">
              <a:lnSpc>
                <a:spcPct val="115000"/>
              </a:lnSpc>
              <a:spcBef>
                <a:spcPts val="1600"/>
              </a:spcBef>
              <a:spcAft>
                <a:spcPts val="0"/>
              </a:spcAft>
              <a:buSzPts val="1800"/>
              <a:buNone/>
            </a:pPr>
            <a:r>
              <a:rPr b="1" lang="en" sz="1400">
                <a:latin typeface="Arial"/>
                <a:ea typeface="Arial"/>
                <a:cs typeface="Arial"/>
                <a:sym typeface="Arial"/>
              </a:rPr>
              <a:t>-Martin’s mentor Gottlieb produces antibodies </a:t>
            </a:r>
            <a:r>
              <a:rPr b="1" i="1" lang="en" sz="1400">
                <a:latin typeface="Arial"/>
                <a:ea typeface="Arial"/>
                <a:cs typeface="Arial"/>
                <a:sym typeface="Arial"/>
              </a:rPr>
              <a:t>in vitro</a:t>
            </a:r>
            <a:r>
              <a:rPr b="1" lang="en" sz="1400">
                <a:latin typeface="Arial"/>
                <a:ea typeface="Arial"/>
                <a:cs typeface="Arial"/>
                <a:sym typeface="Arial"/>
              </a:rPr>
              <a:t>, a technique not made possible until the advent of hybridoma culture several decades later.</a:t>
            </a:r>
            <a:endParaRPr b="1" sz="1400">
              <a:latin typeface="Arial"/>
              <a:ea typeface="Arial"/>
              <a:cs typeface="Arial"/>
              <a:sym typeface="Arial"/>
            </a:endParaRPr>
          </a:p>
          <a:p>
            <a:pPr indent="0" lvl="0" marL="457200" rtl="0" algn="l">
              <a:lnSpc>
                <a:spcPct val="115000"/>
              </a:lnSpc>
              <a:spcBef>
                <a:spcPts val="1600"/>
              </a:spcBef>
              <a:spcAft>
                <a:spcPts val="1600"/>
              </a:spcAft>
              <a:buSzPts val="1800"/>
              <a:buNone/>
            </a:pPr>
            <a:r>
              <a:rPr b="1" lang="en" sz="1400">
                <a:latin typeface="Arial"/>
                <a:ea typeface="Arial"/>
                <a:cs typeface="Arial"/>
                <a:sym typeface="Arial"/>
              </a:rPr>
              <a:t>-Martin propagates phage on dead bacteria</a:t>
            </a:r>
            <a:endParaRPr b="1" sz="1400">
              <a:latin typeface="Arial"/>
              <a:ea typeface="Arial"/>
              <a:cs typeface="Arial"/>
              <a:sym typeface="Arial"/>
            </a:endParaRPr>
          </a:p>
        </p:txBody>
      </p:sp>
      <p:pic>
        <p:nvPicPr>
          <p:cNvPr id="138" name="Google Shape;138;p5"/>
          <p:cNvPicPr preferRelativeResize="0"/>
          <p:nvPr/>
        </p:nvPicPr>
        <p:blipFill rotWithShape="1">
          <a:blip r:embed="rId3">
            <a:alphaModFix/>
          </a:blip>
          <a:srcRect b="0" l="0" r="0" t="0"/>
          <a:stretch/>
        </p:blipFill>
        <p:spPr>
          <a:xfrm>
            <a:off x="4205600" y="898875"/>
            <a:ext cx="4895650" cy="3355750"/>
          </a:xfrm>
          <a:prstGeom prst="rect">
            <a:avLst/>
          </a:prstGeom>
          <a:noFill/>
          <a:ln>
            <a:noFill/>
          </a:ln>
        </p:spPr>
      </p:pic>
      <p:sp>
        <p:nvSpPr>
          <p:cNvPr id="139" name="Google Shape;139;p5"/>
          <p:cNvSpPr txBox="1"/>
          <p:nvPr/>
        </p:nvSpPr>
        <p:spPr>
          <a:xfrm>
            <a:off x="4604700" y="4314550"/>
            <a:ext cx="4084200" cy="47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Louis Pasteur experimenting with chloroformed rabbits. Encyclopedia Britannica </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43" name="Shape 143"/>
        <p:cNvGrpSpPr/>
        <p:nvPr/>
      </p:nvGrpSpPr>
      <p:grpSpPr>
        <a:xfrm>
          <a:off x="0" y="0"/>
          <a:ext cx="0" cy="0"/>
          <a:chOff x="0" y="0"/>
          <a:chExt cx="0" cy="0"/>
        </a:xfrm>
      </p:grpSpPr>
      <p:sp>
        <p:nvSpPr>
          <p:cNvPr id="144" name="Google Shape;144;p6"/>
          <p:cNvSpPr txBox="1"/>
          <p:nvPr>
            <p:ph type="title"/>
          </p:nvPr>
        </p:nvSpPr>
        <p:spPr>
          <a:xfrm>
            <a:off x="311700" y="139825"/>
            <a:ext cx="8520600" cy="91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Dr. Arrowsmith’s Phage Discovery</a:t>
            </a:r>
            <a:endParaRPr b="1">
              <a:latin typeface="Arial"/>
              <a:ea typeface="Arial"/>
              <a:cs typeface="Arial"/>
              <a:sym typeface="Arial"/>
            </a:endParaRPr>
          </a:p>
        </p:txBody>
      </p:sp>
      <p:sp>
        <p:nvSpPr>
          <p:cNvPr id="145" name="Google Shape;145;p6"/>
          <p:cNvSpPr txBox="1"/>
          <p:nvPr>
            <p:ph idx="1" type="body"/>
          </p:nvPr>
        </p:nvSpPr>
        <p:spPr>
          <a:xfrm>
            <a:off x="83600" y="1019200"/>
            <a:ext cx="7980900" cy="33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800">
                <a:latin typeface="Arial"/>
                <a:ea typeface="Arial"/>
                <a:cs typeface="Arial"/>
                <a:sym typeface="Arial"/>
              </a:rPr>
              <a:t>- What was familiar to you?</a:t>
            </a:r>
            <a:endParaRPr b="1" sz="2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49" name="Shape 149"/>
        <p:cNvGrpSpPr/>
        <p:nvPr/>
      </p:nvGrpSpPr>
      <p:grpSpPr>
        <a:xfrm>
          <a:off x="0" y="0"/>
          <a:ext cx="0" cy="0"/>
          <a:chOff x="0" y="0"/>
          <a:chExt cx="0" cy="0"/>
        </a:xfrm>
      </p:grpSpPr>
      <p:sp>
        <p:nvSpPr>
          <p:cNvPr id="150" name="Google Shape;150;p7"/>
          <p:cNvSpPr txBox="1"/>
          <p:nvPr>
            <p:ph type="title"/>
          </p:nvPr>
        </p:nvSpPr>
        <p:spPr>
          <a:xfrm>
            <a:off x="109850" y="189750"/>
            <a:ext cx="8898900" cy="5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2400">
                <a:latin typeface="Arial"/>
                <a:ea typeface="Arial"/>
                <a:cs typeface="Arial"/>
                <a:sym typeface="Arial"/>
              </a:rPr>
              <a:t>Martin’s phage discovery--a moment you can identify with! </a:t>
            </a:r>
            <a:endParaRPr b="1" sz="2400">
              <a:latin typeface="Arial"/>
              <a:ea typeface="Arial"/>
              <a:cs typeface="Arial"/>
              <a:sym typeface="Arial"/>
            </a:endParaRPr>
          </a:p>
        </p:txBody>
      </p:sp>
      <p:sp>
        <p:nvSpPr>
          <p:cNvPr id="151" name="Google Shape;151;p7"/>
          <p:cNvSpPr txBox="1"/>
          <p:nvPr>
            <p:ph idx="1" type="body"/>
          </p:nvPr>
        </p:nvSpPr>
        <p:spPr>
          <a:xfrm>
            <a:off x="189750" y="860638"/>
            <a:ext cx="8642700" cy="37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Arial"/>
                <a:ea typeface="Arial"/>
                <a:cs typeface="Arial"/>
                <a:sym typeface="Arial"/>
              </a:rPr>
              <a:t>He was working on </a:t>
            </a:r>
            <a:r>
              <a:rPr b="1" i="1" lang="en">
                <a:latin typeface="Arial"/>
                <a:ea typeface="Arial"/>
                <a:cs typeface="Arial"/>
                <a:sym typeface="Arial"/>
              </a:rPr>
              <a:t>Staphylococcus </a:t>
            </a:r>
            <a:r>
              <a:rPr b="1" lang="en">
                <a:latin typeface="Arial"/>
                <a:ea typeface="Arial"/>
                <a:cs typeface="Arial"/>
                <a:sym typeface="Arial"/>
              </a:rPr>
              <a:t>from a gluteal carbuncle on a patient healing unusually fast.</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b="1" lang="en">
                <a:latin typeface="Arial"/>
                <a:ea typeface="Arial"/>
                <a:cs typeface="Arial"/>
                <a:sym typeface="Arial"/>
              </a:rPr>
              <a:t>- Cultured pus in a flask, developed characteristic cloudiness after 8 hours</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b="1" lang="en">
                <a:latin typeface="Arial"/>
                <a:ea typeface="Arial"/>
                <a:cs typeface="Arial"/>
                <a:sym typeface="Arial"/>
              </a:rPr>
              <a:t>- Returned flask to incubator overnight, found surprise in morning:</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b="1" lang="en">
                <a:latin typeface="Arial"/>
                <a:ea typeface="Arial"/>
                <a:cs typeface="Arial"/>
                <a:sym typeface="Arial"/>
              </a:rPr>
              <a:t>    </a:t>
            </a:r>
            <a:endParaRPr b="1">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pic>
        <p:nvPicPr>
          <p:cNvPr id="152" name="Google Shape;152;p7"/>
          <p:cNvPicPr preferRelativeResize="0"/>
          <p:nvPr/>
        </p:nvPicPr>
        <p:blipFill rotWithShape="1">
          <a:blip r:embed="rId3">
            <a:alphaModFix/>
          </a:blip>
          <a:srcRect b="0" l="0" r="0" t="0"/>
          <a:stretch/>
        </p:blipFill>
        <p:spPr>
          <a:xfrm>
            <a:off x="5486775" y="2593508"/>
            <a:ext cx="3345675" cy="2159592"/>
          </a:xfrm>
          <a:prstGeom prst="rect">
            <a:avLst/>
          </a:prstGeom>
          <a:noFill/>
          <a:ln>
            <a:noFill/>
          </a:ln>
        </p:spPr>
      </p:pic>
      <p:sp>
        <p:nvSpPr>
          <p:cNvPr id="153" name="Google Shape;153;p7"/>
          <p:cNvSpPr txBox="1"/>
          <p:nvPr/>
        </p:nvSpPr>
        <p:spPr>
          <a:xfrm>
            <a:off x="4763975" y="4682175"/>
            <a:ext cx="4380600" cy="46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 sz="1000" u="none" cap="none" strike="noStrike">
                <a:solidFill>
                  <a:srgbClr val="46443D"/>
                </a:solidFill>
                <a:highlight>
                  <a:srgbClr val="FFFFFF"/>
                </a:highlight>
                <a:latin typeface="Verdana"/>
                <a:ea typeface="Verdana"/>
                <a:cs typeface="Verdana"/>
                <a:sym typeface="Verdana"/>
              </a:rPr>
              <a:t>Research Journal of Environmental Sciences, 8: 123-133</a:t>
            </a:r>
            <a:r>
              <a:rPr b="1" i="1" lang="en" sz="1100" u="none" cap="none" strike="noStrike">
                <a:solidFill>
                  <a:srgbClr val="46443D"/>
                </a:solidFill>
                <a:highlight>
                  <a:srgbClr val="FFFFFF"/>
                </a:highlight>
                <a:latin typeface="Verdana"/>
                <a:ea typeface="Verdana"/>
                <a:cs typeface="Verdana"/>
                <a:sym typeface="Verdana"/>
              </a:rPr>
              <a:t>.</a:t>
            </a:r>
            <a:br>
              <a:rPr b="1" i="1" lang="en" sz="1100" u="none" cap="none" strike="noStrike">
                <a:solidFill>
                  <a:srgbClr val="46443D"/>
                </a:solidFill>
                <a:highlight>
                  <a:srgbClr val="FFFFFF"/>
                </a:highlight>
                <a:latin typeface="Verdana"/>
                <a:ea typeface="Verdana"/>
                <a:cs typeface="Verdana"/>
                <a:sym typeface="Verdana"/>
              </a:rPr>
            </a:br>
            <a:endParaRPr b="1" i="1" sz="1100" u="none" cap="none" strike="noStrike">
              <a:solidFill>
                <a:srgbClr val="46443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txBox="1"/>
          <p:nvPr/>
        </p:nvSpPr>
        <p:spPr>
          <a:xfrm>
            <a:off x="449425" y="2766500"/>
            <a:ext cx="5163600" cy="1717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-“The flask, in which there should have been a perceptible cloudy growth, had no longer any signs of bacteria--of staphylococci.”</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00"/>
              <a:buFont typeface="Arial"/>
              <a:buNone/>
            </a:pPr>
            <a:r>
              <a:rPr b="1" i="0" lang="en" sz="1400" u="none" cap="none" strike="noStrike">
                <a:solidFill>
                  <a:schemeClr val="dk1"/>
                </a:solidFill>
                <a:latin typeface="Arial"/>
                <a:ea typeface="Arial"/>
                <a:cs typeface="Arial"/>
                <a:sym typeface="Arial"/>
              </a:rPr>
              <a:t>- “Why, the broth’s as clear as when I seeded it!”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8" name="Shape 158"/>
        <p:cNvGrpSpPr/>
        <p:nvPr/>
      </p:nvGrpSpPr>
      <p:grpSpPr>
        <a:xfrm>
          <a:off x="0" y="0"/>
          <a:ext cx="0" cy="0"/>
          <a:chOff x="0" y="0"/>
          <a:chExt cx="0" cy="0"/>
        </a:xfrm>
      </p:grpSpPr>
      <p:sp>
        <p:nvSpPr>
          <p:cNvPr id="159" name="Google Shape;159;p8"/>
          <p:cNvSpPr txBox="1"/>
          <p:nvPr>
            <p:ph type="title"/>
          </p:nvPr>
        </p:nvSpPr>
        <p:spPr>
          <a:xfrm>
            <a:off x="311700" y="0"/>
            <a:ext cx="7668300" cy="51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latin typeface="Arial"/>
                <a:ea typeface="Arial"/>
                <a:cs typeface="Arial"/>
                <a:sym typeface="Arial"/>
              </a:rPr>
              <a:t>Martin’s phage characterization </a:t>
            </a:r>
            <a:endParaRPr b="1" sz="2400">
              <a:latin typeface="Arial"/>
              <a:ea typeface="Arial"/>
              <a:cs typeface="Arial"/>
              <a:sym typeface="Arial"/>
            </a:endParaRPr>
          </a:p>
          <a:p>
            <a:pPr indent="0" lvl="0" marL="0" rtl="0" algn="l">
              <a:lnSpc>
                <a:spcPct val="100000"/>
              </a:lnSpc>
              <a:spcBef>
                <a:spcPts val="0"/>
              </a:spcBef>
              <a:spcAft>
                <a:spcPts val="0"/>
              </a:spcAft>
              <a:buSzPts val="3000"/>
              <a:buNone/>
            </a:pPr>
            <a:r>
              <a:t/>
            </a:r>
            <a:endParaRPr/>
          </a:p>
        </p:txBody>
      </p:sp>
      <p:sp>
        <p:nvSpPr>
          <p:cNvPr id="160" name="Google Shape;160;p8"/>
          <p:cNvSpPr txBox="1"/>
          <p:nvPr>
            <p:ph idx="1" type="body"/>
          </p:nvPr>
        </p:nvSpPr>
        <p:spPr>
          <a:xfrm>
            <a:off x="39950" y="476800"/>
            <a:ext cx="6798000" cy="44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latin typeface="Arial"/>
                <a:ea typeface="Arial"/>
                <a:cs typeface="Arial"/>
                <a:sym typeface="Arial"/>
              </a:rPr>
              <a:t>Without modern molecular techniques, Martin’s descriptions of phages are remarkably accurate, but limited:</a:t>
            </a:r>
            <a:endParaRPr b="1">
              <a:latin typeface="Arial"/>
              <a:ea typeface="Arial"/>
              <a:cs typeface="Arial"/>
              <a:sym typeface="Arial"/>
            </a:endParaRPr>
          </a:p>
          <a:p>
            <a:pPr indent="0" lvl="0" marL="457200" rtl="0" algn="l">
              <a:lnSpc>
                <a:spcPct val="115000"/>
              </a:lnSpc>
              <a:spcBef>
                <a:spcPts val="1600"/>
              </a:spcBef>
              <a:spcAft>
                <a:spcPts val="0"/>
              </a:spcAft>
              <a:buSzPts val="1800"/>
              <a:buNone/>
            </a:pPr>
            <a:r>
              <a:rPr b="1" lang="en">
                <a:latin typeface="Arial"/>
                <a:ea typeface="Arial"/>
                <a:cs typeface="Arial"/>
                <a:sym typeface="Arial"/>
              </a:rPr>
              <a:t>Uncertainty whether “chemical or germ”--first called X Principle, then eventually phage.</a:t>
            </a:r>
            <a:endParaRPr b="1" sz="1400">
              <a:latin typeface="Arial"/>
              <a:ea typeface="Arial"/>
              <a:cs typeface="Arial"/>
              <a:sym typeface="Arial"/>
            </a:endParaRPr>
          </a:p>
          <a:p>
            <a:pPr indent="0" lvl="0" marL="914400" rtl="0" algn="l">
              <a:lnSpc>
                <a:spcPct val="115000"/>
              </a:lnSpc>
              <a:spcBef>
                <a:spcPts val="1600"/>
              </a:spcBef>
              <a:spcAft>
                <a:spcPts val="0"/>
              </a:spcAft>
              <a:buSzPts val="1800"/>
              <a:buNone/>
            </a:pPr>
            <a:r>
              <a:rPr b="1" lang="en" sz="1200">
                <a:latin typeface="Arial"/>
                <a:ea typeface="Arial"/>
                <a:cs typeface="Arial"/>
                <a:sym typeface="Arial"/>
              </a:rPr>
              <a:t>“It could be transmitted indefinitely.”</a:t>
            </a:r>
            <a:endParaRPr b="1" sz="1200">
              <a:latin typeface="Arial"/>
              <a:ea typeface="Arial"/>
              <a:cs typeface="Arial"/>
              <a:sym typeface="Arial"/>
            </a:endParaRPr>
          </a:p>
          <a:p>
            <a:pPr indent="0" lvl="0" marL="914400" rtl="0" algn="l">
              <a:lnSpc>
                <a:spcPct val="115000"/>
              </a:lnSpc>
              <a:spcBef>
                <a:spcPts val="1600"/>
              </a:spcBef>
              <a:spcAft>
                <a:spcPts val="0"/>
              </a:spcAft>
              <a:buSzPts val="1800"/>
              <a:buNone/>
            </a:pPr>
            <a:r>
              <a:rPr b="1" lang="en" sz="1200">
                <a:latin typeface="Arial"/>
                <a:ea typeface="Arial"/>
                <a:cs typeface="Arial"/>
                <a:sym typeface="Arial"/>
              </a:rPr>
              <a:t>“It did not propagate on dead staphylococci.”</a:t>
            </a:r>
            <a:endParaRPr b="1" sz="1200">
              <a:latin typeface="Arial"/>
              <a:ea typeface="Arial"/>
              <a:cs typeface="Arial"/>
              <a:sym typeface="Arial"/>
            </a:endParaRPr>
          </a:p>
          <a:p>
            <a:pPr indent="0" lvl="0" marL="914400" rtl="0" algn="l">
              <a:lnSpc>
                <a:spcPct val="115000"/>
              </a:lnSpc>
              <a:spcBef>
                <a:spcPts val="1600"/>
              </a:spcBef>
              <a:spcAft>
                <a:spcPts val="0"/>
              </a:spcAft>
              <a:buSzPts val="1800"/>
              <a:buNone/>
            </a:pPr>
            <a:r>
              <a:rPr b="1" lang="en" sz="1200">
                <a:latin typeface="Arial"/>
                <a:ea typeface="Arial"/>
                <a:cs typeface="Arial"/>
                <a:sym typeface="Arial"/>
              </a:rPr>
              <a:t>“Bugs that live on bugs.”</a:t>
            </a:r>
            <a:endParaRPr b="1" sz="1200">
              <a:latin typeface="Arial"/>
              <a:ea typeface="Arial"/>
              <a:cs typeface="Arial"/>
              <a:sym typeface="Arial"/>
            </a:endParaRPr>
          </a:p>
          <a:p>
            <a:pPr indent="0" lvl="0" marL="914400" rtl="0" algn="l">
              <a:lnSpc>
                <a:spcPct val="115000"/>
              </a:lnSpc>
              <a:spcBef>
                <a:spcPts val="1600"/>
              </a:spcBef>
              <a:spcAft>
                <a:spcPts val="0"/>
              </a:spcAft>
              <a:buSzPts val="1800"/>
              <a:buNone/>
            </a:pPr>
            <a:r>
              <a:rPr b="1" lang="en" sz="1200">
                <a:latin typeface="Arial"/>
                <a:ea typeface="Arial"/>
                <a:cs typeface="Arial"/>
                <a:sym typeface="Arial"/>
              </a:rPr>
              <a:t>“Blundered into the effect of phage on the mutation of the bacterial species.”</a:t>
            </a:r>
            <a:endParaRPr b="1" sz="1200">
              <a:latin typeface="Arial"/>
              <a:ea typeface="Arial"/>
              <a:cs typeface="Arial"/>
              <a:sym typeface="Arial"/>
            </a:endParaRPr>
          </a:p>
          <a:p>
            <a:pPr indent="0" lvl="0" marL="914400" rtl="0" algn="l">
              <a:lnSpc>
                <a:spcPct val="115000"/>
              </a:lnSpc>
              <a:spcBef>
                <a:spcPts val="1600"/>
              </a:spcBef>
              <a:spcAft>
                <a:spcPts val="1600"/>
              </a:spcAft>
              <a:buSzPts val="1800"/>
              <a:buNone/>
            </a:pPr>
            <a:r>
              <a:rPr b="1" lang="en" sz="1200">
                <a:latin typeface="Arial"/>
                <a:ea typeface="Arial"/>
                <a:cs typeface="Arial"/>
                <a:sym typeface="Arial"/>
              </a:rPr>
              <a:t>“When he added a drop containing the Principle to a growth of staphylococcus which was a gray film on the solid surface of agar (lawn!), the drop was beautifully outlined by bare patches (plaques!), as the enemy made its attack.”</a:t>
            </a:r>
            <a:endParaRPr b="1" sz="1200">
              <a:latin typeface="Arial"/>
              <a:ea typeface="Arial"/>
              <a:cs typeface="Arial"/>
              <a:sym typeface="Arial"/>
            </a:endParaRPr>
          </a:p>
        </p:txBody>
      </p:sp>
      <p:pic>
        <p:nvPicPr>
          <p:cNvPr id="161" name="Google Shape;161;p8"/>
          <p:cNvPicPr preferRelativeResize="0"/>
          <p:nvPr/>
        </p:nvPicPr>
        <p:blipFill rotWithShape="1">
          <a:blip r:embed="rId3">
            <a:alphaModFix/>
          </a:blip>
          <a:srcRect b="0" l="13316" r="8215" t="0"/>
          <a:stretch/>
        </p:blipFill>
        <p:spPr>
          <a:xfrm>
            <a:off x="6789600" y="2637975"/>
            <a:ext cx="2183625" cy="22320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65" name="Shape 165"/>
        <p:cNvGrpSpPr/>
        <p:nvPr/>
      </p:nvGrpSpPr>
      <p:grpSpPr>
        <a:xfrm>
          <a:off x="0" y="0"/>
          <a:ext cx="0" cy="0"/>
          <a:chOff x="0" y="0"/>
          <a:chExt cx="0" cy="0"/>
        </a:xfrm>
      </p:grpSpPr>
      <p:sp>
        <p:nvSpPr>
          <p:cNvPr id="166" name="Google Shape;166;p9"/>
          <p:cNvSpPr txBox="1"/>
          <p:nvPr>
            <p:ph type="title"/>
          </p:nvPr>
        </p:nvSpPr>
        <p:spPr>
          <a:xfrm>
            <a:off x="311700" y="139825"/>
            <a:ext cx="8520600" cy="91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latin typeface="Arial"/>
                <a:ea typeface="Arial"/>
                <a:cs typeface="Arial"/>
                <a:sym typeface="Arial"/>
              </a:rPr>
              <a:t>Dr. Arrowsmith’s Phage Discovery</a:t>
            </a:r>
            <a:endParaRPr b="1">
              <a:latin typeface="Arial"/>
              <a:ea typeface="Arial"/>
              <a:cs typeface="Arial"/>
              <a:sym typeface="Arial"/>
            </a:endParaRPr>
          </a:p>
        </p:txBody>
      </p:sp>
      <p:sp>
        <p:nvSpPr>
          <p:cNvPr id="167" name="Google Shape;167;p9"/>
          <p:cNvSpPr txBox="1"/>
          <p:nvPr>
            <p:ph idx="1" type="body"/>
          </p:nvPr>
        </p:nvSpPr>
        <p:spPr>
          <a:xfrm>
            <a:off x="83600" y="1019200"/>
            <a:ext cx="7980900" cy="33972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1800"/>
              <a:buFont typeface="Arial"/>
              <a:buChar char="-"/>
            </a:pPr>
            <a:r>
              <a:rPr b="1" lang="en" sz="2800">
                <a:latin typeface="Arial"/>
                <a:ea typeface="Arial"/>
                <a:cs typeface="Arial"/>
                <a:sym typeface="Arial"/>
              </a:rPr>
              <a:t>What was unfamiliar to you?</a:t>
            </a:r>
            <a:endParaRPr/>
          </a:p>
          <a:p>
            <a:pPr indent="-342900" lvl="0" marL="457200" rtl="0" algn="l">
              <a:lnSpc>
                <a:spcPct val="115000"/>
              </a:lnSpc>
              <a:spcBef>
                <a:spcPts val="0"/>
              </a:spcBef>
              <a:spcAft>
                <a:spcPts val="0"/>
              </a:spcAft>
              <a:buSzPts val="1800"/>
              <a:buFont typeface="Old Standard TT"/>
              <a:buNone/>
            </a:pPr>
            <a:r>
              <a:t/>
            </a:r>
            <a:endParaRPr b="1" sz="2800">
              <a:latin typeface="Arial"/>
              <a:ea typeface="Arial"/>
              <a:cs typeface="Arial"/>
              <a:sym typeface="Arial"/>
            </a:endParaRPr>
          </a:p>
          <a:p>
            <a:pPr indent="-342900" lvl="0" marL="457200" rtl="0" algn="l">
              <a:lnSpc>
                <a:spcPct val="115000"/>
              </a:lnSpc>
              <a:spcBef>
                <a:spcPts val="0"/>
              </a:spcBef>
              <a:spcAft>
                <a:spcPts val="0"/>
              </a:spcAft>
              <a:buSzPts val="1800"/>
              <a:buFont typeface="Old Standard TT"/>
              <a:buNone/>
            </a:pPr>
            <a:r>
              <a:t/>
            </a:r>
            <a:endParaRPr b="1" sz="2800">
              <a:latin typeface="Arial"/>
              <a:ea typeface="Arial"/>
              <a:cs typeface="Arial"/>
              <a:sym typeface="Arial"/>
            </a:endParaRPr>
          </a:p>
          <a:p>
            <a:pPr indent="-457200" lvl="0" marL="457200" rtl="0" algn="l">
              <a:lnSpc>
                <a:spcPct val="115000"/>
              </a:lnSpc>
              <a:spcBef>
                <a:spcPts val="0"/>
              </a:spcBef>
              <a:spcAft>
                <a:spcPts val="0"/>
              </a:spcAft>
              <a:buSzPts val="1800"/>
              <a:buFont typeface="Arial"/>
              <a:buChar char="-"/>
            </a:pPr>
            <a:r>
              <a:rPr b="1" lang="en" sz="2800">
                <a:latin typeface="Arial"/>
                <a:ea typeface="Arial"/>
                <a:cs typeface="Arial"/>
                <a:sym typeface="Arial"/>
              </a:rPr>
              <a:t>What were the limitations of the time?</a:t>
            </a:r>
            <a:endParaRPr b="1" sz="2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E Westholm</dc:creator>
</cp:coreProperties>
</file>