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3" r:id="rId3"/>
    <p:sldId id="264" r:id="rId4"/>
    <p:sldId id="423" r:id="rId5"/>
    <p:sldId id="256" r:id="rId6"/>
    <p:sldId id="430" r:id="rId7"/>
    <p:sldId id="439" r:id="rId8"/>
    <p:sldId id="425" r:id="rId9"/>
    <p:sldId id="432" r:id="rId10"/>
    <p:sldId id="426" r:id="rId11"/>
    <p:sldId id="431" r:id="rId12"/>
    <p:sldId id="435" r:id="rId13"/>
    <p:sldId id="433" r:id="rId14"/>
    <p:sldId id="434" r:id="rId15"/>
    <p:sldId id="424" r:id="rId16"/>
    <p:sldId id="428" r:id="rId17"/>
    <p:sldId id="436" r:id="rId18"/>
    <p:sldId id="437" r:id="rId19"/>
    <p:sldId id="427" r:id="rId20"/>
    <p:sldId id="429" r:id="rId21"/>
    <p:sldId id="438" r:id="rId22"/>
    <p:sldId id="42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5E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9" autoAdjust="0"/>
    <p:restoredTop sz="75871" autoAdjust="0"/>
  </p:normalViewPr>
  <p:slideViewPr>
    <p:cSldViewPr snapToGrid="0">
      <p:cViewPr varScale="1">
        <p:scale>
          <a:sx n="82" d="100"/>
          <a:sy n="82" d="100"/>
        </p:scale>
        <p:origin x="67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70DCB-1A0D-4D7A-916F-A67390CB9B01}" type="datetimeFigureOut">
              <a:rPr lang="en-AU" smtClean="0"/>
              <a:t>24/09/2021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6B8DAA-1253-4FF1-A981-C202CC197F97}" type="slidenum">
              <a:rPr lang="en-AU" smtClean="0"/>
              <a:t>‹#›</a:t>
            </a:fld>
            <a:endParaRPr lang="en-AU"/>
          </a:p>
        </p:txBody>
      </p:sp>
    </p:spTree>
    <p:extLst>
      <p:ext uri="{BB962C8B-B14F-4D97-AF65-F5344CB8AC3E}">
        <p14:creationId xmlns:p14="http://schemas.microsoft.com/office/powerpoint/2010/main" val="3291129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My name is Jaimi and I work at the Florida Museum of Natural History on the oVert project. I’m here today to tell you where to find resources that you can use for teaching.</a:t>
            </a:r>
            <a:endParaRPr lang="en-AU"/>
          </a:p>
        </p:txBody>
      </p:sp>
      <p:sp>
        <p:nvSpPr>
          <p:cNvPr id="4" name="Slide Number Placeholder 3"/>
          <p:cNvSpPr>
            <a:spLocks noGrp="1"/>
          </p:cNvSpPr>
          <p:nvPr>
            <p:ph type="sldNum" sz="quarter" idx="5"/>
          </p:nvPr>
        </p:nvSpPr>
        <p:spPr/>
        <p:txBody>
          <a:bodyPr/>
          <a:lstStyle/>
          <a:p>
            <a:fld id="{0BA97F50-BF21-48F1-9699-49A9EBD73ECB}" type="slidenum">
              <a:rPr lang="en-AU" smtClean="0"/>
              <a:t>1</a:t>
            </a:fld>
            <a:endParaRPr lang="en-AU"/>
          </a:p>
        </p:txBody>
      </p:sp>
    </p:spTree>
    <p:extLst>
      <p:ext uri="{BB962C8B-B14F-4D97-AF65-F5344CB8AC3E}">
        <p14:creationId xmlns:p14="http://schemas.microsoft.com/office/powerpoint/2010/main" val="2629731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one of those that is widely used in courses, the Forelimb homology collection! This contains both individual models and multi-model scenes that are very popular for teaching vertebrate anatomy. So if you were to click on the collection, you can conveniently view all of the models at once.</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10</a:t>
            </a:fld>
            <a:endParaRPr lang="en-AU"/>
          </a:p>
        </p:txBody>
      </p:sp>
    </p:spTree>
    <p:extLst>
      <p:ext uri="{BB962C8B-B14F-4D97-AF65-F5344CB8AC3E}">
        <p14:creationId xmlns:p14="http://schemas.microsoft.com/office/powerpoint/2010/main" val="1796066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what you will see when you look at one of our Sketchfab models. At the bottom here there are buttons that you can use to:</a:t>
            </a:r>
          </a:p>
          <a:p>
            <a:pPr marL="171450" indent="-171450">
              <a:buFontTx/>
              <a:buChar char="-"/>
            </a:pPr>
            <a:r>
              <a:rPr lang="en-US"/>
              <a:t>add a model to your own Skecthfab collection</a:t>
            </a:r>
          </a:p>
          <a:p>
            <a:pPr marL="171450" indent="-171450">
              <a:buFontTx/>
              <a:buChar char="-"/>
            </a:pPr>
            <a:r>
              <a:rPr lang="en-US"/>
              <a:t>Youc an get a link that will let you embed the model into a webpage</a:t>
            </a:r>
          </a:p>
          <a:p>
            <a:pPr marL="171450" indent="-171450">
              <a:buFontTx/>
              <a:buChar char="-"/>
            </a:pPr>
            <a:r>
              <a:rPr lang="en-US"/>
              <a:t>Or you can get a link especially for sharing the model. </a:t>
            </a:r>
          </a:p>
          <a:p>
            <a:pPr marL="171450" indent="-171450">
              <a:buFontTx/>
              <a:buChar char="-"/>
            </a:pPr>
            <a:endParaRPr lang="en-US"/>
          </a:p>
          <a:p>
            <a:pPr marL="171450" indent="-171450">
              <a:buFontTx/>
              <a:buChar char="-"/>
            </a:pPr>
            <a:r>
              <a:rPr lang="en-US"/>
              <a:t>There is also some information here about the specimen and how the model was prepared. </a:t>
            </a:r>
          </a:p>
          <a:p>
            <a:pPr marL="171450" indent="-171450">
              <a:buFontTx/>
              <a:buChar char="-"/>
            </a:pPr>
            <a:endParaRPr lang="en-US"/>
          </a:p>
          <a:p>
            <a:pPr marL="171450" indent="-171450">
              <a:buFontTx/>
              <a:buChar char="-"/>
            </a:pPr>
            <a:r>
              <a:rPr lang="en-US"/>
              <a:t>For the model itself, you can click and drag to maniuolate the model around, and click  on the annotations to see them, or scroll through the annotations using the arrows at the bottom of the scene.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11</a:t>
            </a:fld>
            <a:endParaRPr lang="en-AU"/>
          </a:p>
        </p:txBody>
      </p:sp>
    </p:spTree>
    <p:extLst>
      <p:ext uri="{BB962C8B-B14F-4D97-AF65-F5344CB8AC3E}">
        <p14:creationId xmlns:p14="http://schemas.microsoft.com/office/powerpoint/2010/main" val="420307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model I recently made. This is the brain of a veiled chamaeleon. These different part of the brain have annotations and you can see here how to scroll through them to look at the different components of the model.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12</a:t>
            </a:fld>
            <a:endParaRPr lang="en-AU"/>
          </a:p>
        </p:txBody>
      </p:sp>
    </p:spTree>
    <p:extLst>
      <p:ext uri="{BB962C8B-B14F-4D97-AF65-F5344CB8AC3E}">
        <p14:creationId xmlns:p14="http://schemas.microsoft.com/office/powerpoint/2010/main" val="13927717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 model that has been animated so that the different bones of the skull fly apart and back together. You can pause this animation at any time to view the skull all togther or split into its separate parts. This model also has annotations like the last one that you can click on or scroll through to see the different parts.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13</a:t>
            </a:fld>
            <a:endParaRPr lang="en-AU"/>
          </a:p>
        </p:txBody>
      </p:sp>
    </p:spTree>
    <p:extLst>
      <p:ext uri="{BB962C8B-B14F-4D97-AF65-F5344CB8AC3E}">
        <p14:creationId xmlns:p14="http://schemas.microsoft.com/office/powerpoint/2010/main" val="23464876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one of the multi model scenes that is part of the forelimb homology sketchfab collection. This scene has an evolutionary tree to show how the animals are related, and each model has an annotation that gives you a link to the full model for that animal. You can scroll through the annotations to examine each model.</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14</a:t>
            </a:fld>
            <a:endParaRPr lang="en-AU"/>
          </a:p>
        </p:txBody>
      </p:sp>
    </p:spTree>
    <p:extLst>
      <p:ext uri="{BB962C8B-B14F-4D97-AF65-F5344CB8AC3E}">
        <p14:creationId xmlns:p14="http://schemas.microsoft.com/office/powerpoint/2010/main" val="277807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Blackburn lab is not the only awesome page on Sketchfab. There are lots of others too! Click on the “following” tab from the Blackburn Lab Sketchfab page. This acts kind of like a list that we can point people towards to find more Sketchfab pages with useful material.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15</a:t>
            </a:fld>
            <a:endParaRPr lang="en-AU"/>
          </a:p>
        </p:txBody>
      </p:sp>
    </p:spTree>
    <p:extLst>
      <p:ext uri="{BB962C8B-B14F-4D97-AF65-F5344CB8AC3E}">
        <p14:creationId xmlns:p14="http://schemas.microsoft.com/office/powerpoint/2010/main" val="134390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also want to tell you about this website called “QUBES”. Here you will find ready-made learning activities that use 3D models and oVert data. Search for the keyword “oVert”. Here are some examples of learning activities developed using oVert data.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16</a:t>
            </a:fld>
            <a:endParaRPr lang="en-AU"/>
          </a:p>
        </p:txBody>
      </p:sp>
    </p:spTree>
    <p:extLst>
      <p:ext uri="{BB962C8B-B14F-4D97-AF65-F5344CB8AC3E}">
        <p14:creationId xmlns:p14="http://schemas.microsoft.com/office/powerpoint/2010/main" val="1475632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what you will see if you look at one of the learning activities. </a:t>
            </a:r>
          </a:p>
          <a:p>
            <a:pPr marL="171450" indent="-171450">
              <a:buFontTx/>
              <a:buChar char="-"/>
            </a:pPr>
            <a:r>
              <a:rPr lang="en-US"/>
              <a:t>You can find information about the subject/grade/level that the activity is aimed at. </a:t>
            </a:r>
          </a:p>
          <a:p>
            <a:pPr marL="171450" indent="-171450">
              <a:buFontTx/>
              <a:buChar char="-"/>
            </a:pPr>
            <a:r>
              <a:rPr lang="en-US"/>
              <a:t>Learning objectives, timeframe for completion. </a:t>
            </a:r>
          </a:p>
          <a:p>
            <a:pPr marL="171450" indent="-171450">
              <a:buFontTx/>
              <a:buChar char="-"/>
            </a:pPr>
            <a:r>
              <a:rPr lang="en-US"/>
              <a:t>It provides the materials, and some instructions. </a:t>
            </a:r>
          </a:p>
          <a:p>
            <a:pPr marL="171450" indent="-171450">
              <a:buFontTx/>
              <a:buChar char="-"/>
            </a:pPr>
            <a:r>
              <a:rPr lang="en-US"/>
              <a:t>And a reference list</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17</a:t>
            </a:fld>
            <a:endParaRPr lang="en-AU"/>
          </a:p>
        </p:txBody>
      </p:sp>
    </p:spTree>
    <p:extLst>
      <p:ext uri="{BB962C8B-B14F-4D97-AF65-F5344CB8AC3E}">
        <p14:creationId xmlns:p14="http://schemas.microsoft.com/office/powerpoint/2010/main" val="30508629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one of the worksheets that comes included in the venom learning activity. This guides students through using Morphosource to look at snake fangs and describe their morphology.</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18</a:t>
            </a:fld>
            <a:endParaRPr lang="en-AU"/>
          </a:p>
        </p:txBody>
      </p:sp>
    </p:spTree>
    <p:extLst>
      <p:ext uri="{BB962C8B-B14F-4D97-AF65-F5344CB8AC3E}">
        <p14:creationId xmlns:p14="http://schemas.microsoft.com/office/powerpoint/2010/main" val="3416459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one specific learning activity that I’d like to mention. Last year we collaborated with the Sciences Museum of Minnesota to create this learning activity called “dino dentist”. The activity inlucde teeth of dinosaurs and living animals and encourages students to look at teeth to try and figure whose teeth are whose.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19</a:t>
            </a:fld>
            <a:endParaRPr lang="en-AU"/>
          </a:p>
        </p:txBody>
      </p:sp>
    </p:spTree>
    <p:extLst>
      <p:ext uri="{BB962C8B-B14F-4D97-AF65-F5344CB8AC3E}">
        <p14:creationId xmlns:p14="http://schemas.microsoft.com/office/powerpoint/2010/main" val="3208037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602499E-4C44-47E7-B9F4-FA2312AA97DA}"/>
              </a:ext>
            </a:extLst>
          </p:cNvPr>
          <p:cNvSpPr>
            <a:spLocks noGrp="1"/>
          </p:cNvSpPr>
          <p:nvPr>
            <p:ph type="body" idx="1"/>
          </p:nvPr>
        </p:nvSpPr>
        <p:spPr/>
        <p:txBody>
          <a:bodyPr/>
          <a:lstStyle/>
          <a:p>
            <a:r>
              <a:rPr lang="en-US"/>
              <a:t>So first, a little about the oVert project. </a:t>
            </a:r>
          </a:p>
          <a:p>
            <a:pPr marL="171450" indent="-171450">
              <a:buFontTx/>
              <a:buChar char="-"/>
            </a:pPr>
            <a:r>
              <a:rPr lang="en-US"/>
              <a:t>Funded by NSF and based at the Florida Museum of Natural History, oVert stands for “open vertebrate”, and basically, the oVert team aims to facilitate the exploration of vertebrate diversity by CT scanning all of the vertebrates and makely the data freely available for research, education, and where-ever else they may be valuable. </a:t>
            </a:r>
          </a:p>
          <a:p>
            <a:pPr marL="171450" indent="-171450">
              <a:buFontTx/>
              <a:buChar char="-"/>
            </a:pPr>
            <a:r>
              <a:rPr lang="en-US"/>
              <a:t>In collaboration with over 20 other institutions, and including 6 scanning insitutions, we are generating CT data for both skeletons and soft tissue anatomy of specimens in natural history collections. </a:t>
            </a:r>
          </a:p>
          <a:p>
            <a:pPr marL="171450" indent="-171450">
              <a:buFontTx/>
              <a:buChar char="-"/>
            </a:pPr>
            <a:r>
              <a:rPr lang="en-US"/>
              <a:t>These data sets are uploaded to the online repository MorphoSource, where they are freely availalable for download. </a:t>
            </a:r>
          </a:p>
          <a:p>
            <a:pPr marL="171450" indent="-171450">
              <a:buFontTx/>
              <a:buChar char="-"/>
            </a:pPr>
            <a:r>
              <a:rPr lang="en-US"/>
              <a:t>Lastly, we actively plan workshops, outreach, and create resources to help people make use of this data. </a:t>
            </a:r>
            <a:endParaRPr lang="en-A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Lastly, I will mention our annual workshop that we run in collaboration with the UF Center for precollegiate education and training. This year we held it virtually and we had approximately 20 teachers come and work with scientists to develop learning activities for their classroom that are based on real scientific research.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20</a:t>
            </a:fld>
            <a:endParaRPr lang="en-AU"/>
          </a:p>
        </p:txBody>
      </p:sp>
    </p:spTree>
    <p:extLst>
      <p:ext uri="{BB962C8B-B14F-4D97-AF65-F5344CB8AC3E}">
        <p14:creationId xmlns:p14="http://schemas.microsoft.com/office/powerpoint/2010/main" val="2943121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learning activities form previous years workshops are available online, here on the CPET website, and many of them are also on QUBES. Visit the website, have a look around, and see if there is anything you might find useful!</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21</a:t>
            </a:fld>
            <a:endParaRPr lang="en-AU"/>
          </a:p>
        </p:txBody>
      </p:sp>
    </p:spTree>
    <p:extLst>
      <p:ext uri="{BB962C8B-B14F-4D97-AF65-F5344CB8AC3E}">
        <p14:creationId xmlns:p14="http://schemas.microsoft.com/office/powerpoint/2010/main" val="2788622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with that, I will leave you with a taste of the models I’ve created for the Blackburn Lab Sketchfab , and a list of the websites that I have been talking about today. And I can Also drop a link to this in the chat. </a:t>
            </a:r>
          </a:p>
          <a:p>
            <a:endParaRPr lang="en-US"/>
          </a:p>
          <a:p>
            <a:r>
              <a:rPr lang="en-US"/>
              <a:t>Happy educating!</a:t>
            </a:r>
            <a:endParaRPr lang="en-AU"/>
          </a:p>
        </p:txBody>
      </p:sp>
      <p:sp>
        <p:nvSpPr>
          <p:cNvPr id="4" name="Slide Number Placeholder 3"/>
          <p:cNvSpPr>
            <a:spLocks noGrp="1"/>
          </p:cNvSpPr>
          <p:nvPr>
            <p:ph type="sldNum" sz="quarter" idx="5"/>
          </p:nvPr>
        </p:nvSpPr>
        <p:spPr/>
        <p:txBody>
          <a:bodyPr/>
          <a:lstStyle/>
          <a:p>
            <a:fld id="{4F070B23-4F6A-4EAC-A62E-3016B56C44B0}" type="slidenum">
              <a:rPr lang="en-AU" smtClean="0"/>
              <a:t>22</a:t>
            </a:fld>
            <a:endParaRPr lang="en-AU"/>
          </a:p>
        </p:txBody>
      </p:sp>
    </p:spTree>
    <p:extLst>
      <p:ext uri="{BB962C8B-B14F-4D97-AF65-F5344CB8AC3E}">
        <p14:creationId xmlns:p14="http://schemas.microsoft.com/office/powerpoint/2010/main" val="1736394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for the skeletal scans we have scanned over 50% of described genera and are closing in on Amphibians and Reptiles. Our scanning efforts are still ongoing!</a:t>
            </a:r>
            <a:endParaRPr lang="en-AU"/>
          </a:p>
        </p:txBody>
      </p:sp>
      <p:sp>
        <p:nvSpPr>
          <p:cNvPr id="4" name="Slide Number Placeholder 3"/>
          <p:cNvSpPr>
            <a:spLocks noGrp="1"/>
          </p:cNvSpPr>
          <p:nvPr>
            <p:ph type="sldNum" sz="quarter" idx="5"/>
          </p:nvPr>
        </p:nvSpPr>
        <p:spPr/>
        <p:txBody>
          <a:bodyPr/>
          <a:lstStyle/>
          <a:p>
            <a:fld id="{4F070B23-4F6A-4EAC-A62E-3016B56C44B0}" type="slidenum">
              <a:rPr lang="en-AU" smtClean="0"/>
              <a:t>3</a:t>
            </a:fld>
            <a:endParaRPr lang="en-AU"/>
          </a:p>
        </p:txBody>
      </p:sp>
    </p:spTree>
    <p:extLst>
      <p:ext uri="{BB962C8B-B14F-4D97-AF65-F5344CB8AC3E}">
        <p14:creationId xmlns:p14="http://schemas.microsoft.com/office/powerpoint/2010/main" val="1780615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scans we have made available have been used in research, with over 70 per reviewed publications using data from MorphoSource to explore the evolution of vertebrate morphology and anatomy. </a:t>
            </a:r>
            <a:endParaRPr lang="en-AU"/>
          </a:p>
        </p:txBody>
      </p:sp>
      <p:sp>
        <p:nvSpPr>
          <p:cNvPr id="4" name="Slide Number Placeholder 3"/>
          <p:cNvSpPr>
            <a:spLocks noGrp="1"/>
          </p:cNvSpPr>
          <p:nvPr>
            <p:ph type="sldNum" sz="quarter" idx="5"/>
          </p:nvPr>
        </p:nvSpPr>
        <p:spPr/>
        <p:txBody>
          <a:bodyPr/>
          <a:lstStyle/>
          <a:p>
            <a:fld id="{4F070B23-4F6A-4EAC-A62E-3016B56C44B0}" type="slidenum">
              <a:rPr lang="en-AU" smtClean="0"/>
              <a:t>4</a:t>
            </a:fld>
            <a:endParaRPr lang="en-AU"/>
          </a:p>
        </p:txBody>
      </p:sp>
    </p:spTree>
    <p:extLst>
      <p:ext uri="{BB962C8B-B14F-4D97-AF65-F5344CB8AC3E}">
        <p14:creationId xmlns:p14="http://schemas.microsoft.com/office/powerpoint/2010/main" val="4107844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our scans go up online on MorphoSource, so here you can search for and find CT scans and associated data for almost all of the specimens that we have scanned so far. </a:t>
            </a:r>
          </a:p>
          <a:p>
            <a:r>
              <a:rPr lang="en-US"/>
              <a:t>MorphoSource contains data, not just from the oVert project, but from other scientific projects too. So there is a wealth of data that can be found here.</a:t>
            </a:r>
          </a:p>
          <a:p>
            <a:r>
              <a:rPr lang="en-US"/>
              <a:t>You can see that so far there are over 140,000 media files that represent over 45,000 specimens, and this is growing larger every day!</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5</a:t>
            </a:fld>
            <a:endParaRPr lang="en-AU"/>
          </a:p>
        </p:txBody>
      </p:sp>
    </p:spTree>
    <p:extLst>
      <p:ext uri="{BB962C8B-B14F-4D97-AF65-F5344CB8AC3E}">
        <p14:creationId xmlns:p14="http://schemas.microsoft.com/office/powerpoint/2010/main" val="2213495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a couple of different kinds of data you can find. Here’s what you will see if you click on a specimen number that shows up in your MorphoSource search. </a:t>
            </a:r>
          </a:p>
          <a:p>
            <a:pPr marL="171450" indent="-171450">
              <a:buFontTx/>
              <a:buChar char="-"/>
            </a:pPr>
            <a:r>
              <a:rPr lang="en-US"/>
              <a:t>At the top you will see information about where the specimen is housed – institution and collection code</a:t>
            </a:r>
          </a:p>
          <a:p>
            <a:pPr marL="171450" indent="-171450">
              <a:buFontTx/>
              <a:buChar char="-"/>
            </a:pPr>
            <a:r>
              <a:rPr lang="en-US"/>
              <a:t>Then you have the species name. You will not be able to find an animal by searching it common name, so if you want to find a specific thing, make sure you google it’s scientific name first and use that in your Morphosource search.</a:t>
            </a:r>
          </a:p>
          <a:p>
            <a:pPr marL="171450" indent="-171450">
              <a:buFontTx/>
              <a:buChar char="-"/>
            </a:pPr>
            <a:r>
              <a:rPr lang="en-AU"/>
              <a:t>Here on the right hand side you will see all of the media that are associated with this specimen. The CT image series is the original scan, which you will probably not be able to do much with unless you have some degree of training for handling CT data. </a:t>
            </a:r>
          </a:p>
          <a:p>
            <a:pPr marL="171450" indent="-171450">
              <a:buFontTx/>
              <a:buChar char="-"/>
            </a:pPr>
            <a:r>
              <a:rPr lang="en-AU"/>
              <a:t>What you will probably be interested in are these things called meshes, which are 3D models that were produced using the CT scan. For these files, if you download them, you will be able to open them using basic and free software. This one called meshlab is great to start with. It will let you open a mesh, play with it on you computer, take screenshots of it, or even take measurements from it. </a:t>
            </a:r>
            <a:endParaRPr lang="en-US"/>
          </a:p>
        </p:txBody>
      </p:sp>
      <p:sp>
        <p:nvSpPr>
          <p:cNvPr id="4" name="Slide Number Placeholder 3"/>
          <p:cNvSpPr>
            <a:spLocks noGrp="1"/>
          </p:cNvSpPr>
          <p:nvPr>
            <p:ph type="sldNum" sz="quarter" idx="5"/>
          </p:nvPr>
        </p:nvSpPr>
        <p:spPr/>
        <p:txBody>
          <a:bodyPr/>
          <a:lstStyle/>
          <a:p>
            <a:fld id="{A16B8DAA-1253-4FF1-A981-C202CC197F97}" type="slidenum">
              <a:rPr lang="en-AU" smtClean="0"/>
              <a:t>6</a:t>
            </a:fld>
            <a:endParaRPr lang="en-AU"/>
          </a:p>
        </p:txBody>
      </p:sp>
    </p:spTree>
    <p:extLst>
      <p:ext uri="{BB962C8B-B14F-4D97-AF65-F5344CB8AC3E}">
        <p14:creationId xmlns:p14="http://schemas.microsoft.com/office/powerpoint/2010/main" val="1280604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latest version of morphosource, if you click on a mesh file or a CT scan you can also view it directly in your web browser without having to download it. So you can create learning activities using MorphoSource data without actually having to download the files or do any processing of them.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7</a:t>
            </a:fld>
            <a:endParaRPr lang="en-AU"/>
          </a:p>
        </p:txBody>
      </p:sp>
    </p:spTree>
    <p:extLst>
      <p:ext uri="{BB962C8B-B14F-4D97-AF65-F5344CB8AC3E}">
        <p14:creationId xmlns:p14="http://schemas.microsoft.com/office/powerpoint/2010/main" val="286839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really useful resource, this website called Sketchfab. On sketchfab, you can open, view, and manipulate 3D models directly in your web browser. Here I’ve put a screen of our Blackburn Lab Sketchfab page. Here you will find over 460 3D models available for you to use. If you click on the “collections” tab, you will also find some 3D models that have been gathered together in special collections to serve a particular aim. </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8</a:t>
            </a:fld>
            <a:endParaRPr lang="en-AU"/>
          </a:p>
        </p:txBody>
      </p:sp>
    </p:spTree>
    <p:extLst>
      <p:ext uri="{BB962C8B-B14F-4D97-AF65-F5344CB8AC3E}">
        <p14:creationId xmlns:p14="http://schemas.microsoft.com/office/powerpoint/2010/main" val="3129092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examples of some of the Sketchfab collections you will find on the Blackburn lab Sketchfab page. </a:t>
            </a:r>
          </a:p>
          <a:p>
            <a:endParaRPr lang="en-US"/>
          </a:p>
          <a:p>
            <a:r>
              <a:rPr lang="en-US"/>
              <a:t>Each of these are basically a list of related models that already exist on the Blakcburn Lab Skecthfab page, that have put placed altogether in one place so that you can conveniently access them all at once!</a:t>
            </a:r>
            <a:endParaRPr lang="en-AU"/>
          </a:p>
        </p:txBody>
      </p:sp>
      <p:sp>
        <p:nvSpPr>
          <p:cNvPr id="4" name="Slide Number Placeholder 3"/>
          <p:cNvSpPr>
            <a:spLocks noGrp="1"/>
          </p:cNvSpPr>
          <p:nvPr>
            <p:ph type="sldNum" sz="quarter" idx="5"/>
          </p:nvPr>
        </p:nvSpPr>
        <p:spPr/>
        <p:txBody>
          <a:bodyPr/>
          <a:lstStyle/>
          <a:p>
            <a:fld id="{A16B8DAA-1253-4FF1-A981-C202CC197F97}" type="slidenum">
              <a:rPr lang="en-AU" smtClean="0"/>
              <a:t>9</a:t>
            </a:fld>
            <a:endParaRPr lang="en-AU"/>
          </a:p>
        </p:txBody>
      </p:sp>
    </p:spTree>
    <p:extLst>
      <p:ext uri="{BB962C8B-B14F-4D97-AF65-F5344CB8AC3E}">
        <p14:creationId xmlns:p14="http://schemas.microsoft.com/office/powerpoint/2010/main" val="3132626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ABAE5-3D9D-4F5D-93A8-2C5D6BFDDB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9452BBE-9897-4759-B81D-2B23C9D3DD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EFC9D093-B96D-434A-9D53-C0E52EDC1527}"/>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89904302-C053-41D6-912F-5755AF53644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35F250D-B52C-4316-B7B5-913739FA4CB7}"/>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2949650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923B8-0C9C-4A4E-A120-27B735943F5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F1411C4-5AC7-4CDA-B5F3-4C1631E34B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CBFC8E6-AC90-4A88-B1CF-CF1C2B495781}"/>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22138564-B44B-4BF7-ACC2-698C5996982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FE7B224-F653-474F-BDB3-5EDEFA4960E9}"/>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584914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06F6C-B644-4E1A-B991-3AFAD3AEF24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F80B916-B474-490F-B4FA-99B037457D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3E7E70E-0F31-4609-8B45-91A12B4608FC}"/>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9F4DA4B0-5658-43FB-9EB8-79BA64C3737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F4D893A-1383-4C49-A8A7-E6BEE3043A2E}"/>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3087219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7179-E128-4D5D-9F70-8F987D7067F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BC2614C-8AB1-4513-BD68-B369448A9C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A29D2DC-359F-4438-A80C-1321CB3B1A57}"/>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9CE789B3-1491-4499-B473-C03091A6CA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31DC868-EAF7-4626-BFBE-F2E49F7E41F1}"/>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3449297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0FE9B-1E60-4B69-ADC1-5BCA5CDB13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4093FBC8-A649-4BF3-B9C8-4D6CDA6F5C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673C28-882E-4FDD-BD50-A6620B38BAB7}"/>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68B6B94E-BA07-4DFC-8246-39DDCDB2906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BCE2902-B53E-446D-8555-DE673A22EDB4}"/>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100704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A733A-A74E-4FB5-9B73-1979E21AEF1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0FB58BC-DFA3-4108-9DD9-FF941133B0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55566BC-4A72-47FD-AE5B-DC489B4371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56AA9314-3EAF-441F-A4B3-DA94735FA273}"/>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6" name="Footer Placeholder 5">
            <a:extLst>
              <a:ext uri="{FF2B5EF4-FFF2-40B4-BE49-F238E27FC236}">
                <a16:creationId xmlns:a16="http://schemas.microsoft.com/office/drawing/2014/main" id="{F1BC0007-47FD-47AB-92D3-7FF16279DF5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492B745-B08B-481A-B5DB-1ABE492E2EEB}"/>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235162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8723-AACA-493D-977F-45C2E8846B0F}"/>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0CBDC8C-3A59-4659-B479-3373C0CD8F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953C72-86AB-4B1D-91A3-F154DC2672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59C38DB-5405-4ABB-AABB-4188AFB86D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E4DEB9-0B2F-4504-86D0-00CBEE916E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DD9D0AA-EF5D-4B50-9638-A1234B1846D0}"/>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8" name="Footer Placeholder 7">
            <a:extLst>
              <a:ext uri="{FF2B5EF4-FFF2-40B4-BE49-F238E27FC236}">
                <a16:creationId xmlns:a16="http://schemas.microsoft.com/office/drawing/2014/main" id="{8DFC97E4-555C-45FF-B98C-9AA80E74185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097306A-FAEC-4C62-988F-9EFAB2989022}"/>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36688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E68D2-7DD1-4AB0-A1C1-405BDCEBCB34}"/>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C7B9ED6-F686-41F3-A985-5BFB837ACD5E}"/>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4" name="Footer Placeholder 3">
            <a:extLst>
              <a:ext uri="{FF2B5EF4-FFF2-40B4-BE49-F238E27FC236}">
                <a16:creationId xmlns:a16="http://schemas.microsoft.com/office/drawing/2014/main" id="{AD076065-3AA8-4E9F-9878-A63F1DBC27D2}"/>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F0C040D3-C61C-470C-BD03-985E38F571D6}"/>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2567251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B77F2B-A57F-4BDB-8E04-ADB82864B332}"/>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3" name="Footer Placeholder 2">
            <a:extLst>
              <a:ext uri="{FF2B5EF4-FFF2-40B4-BE49-F238E27FC236}">
                <a16:creationId xmlns:a16="http://schemas.microsoft.com/office/drawing/2014/main" id="{29C5ABB7-C4DA-4C31-89BD-523378531D3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F5DCC212-F333-428A-8BB5-1C953E0C8101}"/>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308442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7810D-95D1-4455-B89B-AFEA59ECFD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894F3C4-9B04-4008-BE58-B1A358ED91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3EC7AC14-B7F9-44E8-BA73-E06EDC694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0B20FB-7EDE-4ADC-B037-458AF8D7E565}"/>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6" name="Footer Placeholder 5">
            <a:extLst>
              <a:ext uri="{FF2B5EF4-FFF2-40B4-BE49-F238E27FC236}">
                <a16:creationId xmlns:a16="http://schemas.microsoft.com/office/drawing/2014/main" id="{CB31A1B6-86BD-47E7-8DC1-EC86F171A69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4250847-20EB-4594-A006-7740262526E2}"/>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1620486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6077D-D403-472E-BB46-A3ACAE0404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B4130960-12AF-44B9-83CB-2E9AA171FC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3F1ACAB-C54C-40B5-BF65-5E0BD7130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19345-04B2-476F-B42F-13D65C914E97}"/>
              </a:ext>
            </a:extLst>
          </p:cNvPr>
          <p:cNvSpPr>
            <a:spLocks noGrp="1"/>
          </p:cNvSpPr>
          <p:nvPr>
            <p:ph type="dt" sz="half" idx="10"/>
          </p:nvPr>
        </p:nvSpPr>
        <p:spPr/>
        <p:txBody>
          <a:bodyPr/>
          <a:lstStyle/>
          <a:p>
            <a:fld id="{46D098CD-D15D-4E6A-8B58-96245E263A57}" type="datetimeFigureOut">
              <a:rPr lang="en-AU" smtClean="0"/>
              <a:t>24/09/2021</a:t>
            </a:fld>
            <a:endParaRPr lang="en-AU"/>
          </a:p>
        </p:txBody>
      </p:sp>
      <p:sp>
        <p:nvSpPr>
          <p:cNvPr id="6" name="Footer Placeholder 5">
            <a:extLst>
              <a:ext uri="{FF2B5EF4-FFF2-40B4-BE49-F238E27FC236}">
                <a16:creationId xmlns:a16="http://schemas.microsoft.com/office/drawing/2014/main" id="{0D758FC1-E193-4CA7-AE51-7F839D27E79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A6298FE-0EBB-431A-81B8-744FB9235C7F}"/>
              </a:ext>
            </a:extLst>
          </p:cNvPr>
          <p:cNvSpPr>
            <a:spLocks noGrp="1"/>
          </p:cNvSpPr>
          <p:nvPr>
            <p:ph type="sldNum" sz="quarter" idx="12"/>
          </p:nvPr>
        </p:nvSpPr>
        <p:spPr/>
        <p:txBody>
          <a:bodyPr/>
          <a:lstStyle/>
          <a:p>
            <a:fld id="{5050682D-356A-4DDE-9683-CBFE612650E8}" type="slidenum">
              <a:rPr lang="en-AU" smtClean="0"/>
              <a:t>‹#›</a:t>
            </a:fld>
            <a:endParaRPr lang="en-AU"/>
          </a:p>
        </p:txBody>
      </p:sp>
    </p:spTree>
    <p:extLst>
      <p:ext uri="{BB962C8B-B14F-4D97-AF65-F5344CB8AC3E}">
        <p14:creationId xmlns:p14="http://schemas.microsoft.com/office/powerpoint/2010/main" val="4021550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F4DE1A-410E-4F3A-BB39-D7DFCB8DB4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A21591B-6924-4B87-A574-C6C4A884C2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DF30D1C-48DF-453A-9EC0-C6F8036BC9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098CD-D15D-4E6A-8B58-96245E263A57}" type="datetimeFigureOut">
              <a:rPr lang="en-AU" smtClean="0"/>
              <a:t>24/09/2021</a:t>
            </a:fld>
            <a:endParaRPr lang="en-AU"/>
          </a:p>
        </p:txBody>
      </p:sp>
      <p:sp>
        <p:nvSpPr>
          <p:cNvPr id="5" name="Footer Placeholder 4">
            <a:extLst>
              <a:ext uri="{FF2B5EF4-FFF2-40B4-BE49-F238E27FC236}">
                <a16:creationId xmlns:a16="http://schemas.microsoft.com/office/drawing/2014/main" id="{6E5B5659-3535-4118-B464-6870C4A782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61F637E8-E5F3-4EBD-838E-45C9B985DA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50682D-356A-4DDE-9683-CBFE612650E8}" type="slidenum">
              <a:rPr lang="en-AU" smtClean="0"/>
              <a:t>‹#›</a:t>
            </a:fld>
            <a:endParaRPr lang="en-AU"/>
          </a:p>
        </p:txBody>
      </p:sp>
    </p:spTree>
    <p:extLst>
      <p:ext uri="{BB962C8B-B14F-4D97-AF65-F5344CB8AC3E}">
        <p14:creationId xmlns:p14="http://schemas.microsoft.com/office/powerpoint/2010/main" val="417524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56.png"/><Relationship Id="rId10" Type="http://schemas.openxmlformats.org/officeDocument/2006/relationships/hyperlink" Target="https://qubeshub.org/" TargetMode="External"/><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8" Type="http://schemas.openxmlformats.org/officeDocument/2006/relationships/hyperlink" Target="https://new.smm.org/educators/lessons/dino-dentist" TargetMode="External"/><Relationship Id="rId3" Type="http://schemas.openxmlformats.org/officeDocument/2006/relationships/image" Target="../media/image67.png"/><Relationship Id="rId7" Type="http://schemas.openxmlformats.org/officeDocument/2006/relationships/image" Target="../media/image4.wm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oleObject" Target="../embeddings/oleObject3.bin"/><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0.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0.png"/><Relationship Id="rId3" Type="http://schemas.openxmlformats.org/officeDocument/2006/relationships/oleObject" Target="../embeddings/oleObject2.bin"/><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4.wmf"/><Relationship Id="rId11" Type="http://schemas.microsoft.com/office/2007/relationships/hdphoto" Target="../media/hdphoto2.wdp"/><Relationship Id="rId5" Type="http://schemas.openxmlformats.org/officeDocument/2006/relationships/oleObject" Target="../embeddings/oleObject3.bin"/><Relationship Id="rId15" Type="http://schemas.microsoft.com/office/2007/relationships/hdphoto" Target="../media/hdphoto3.wdp"/><Relationship Id="rId10" Type="http://schemas.openxmlformats.org/officeDocument/2006/relationships/image" Target="../media/image8.png"/><Relationship Id="rId4" Type="http://schemas.openxmlformats.org/officeDocument/2006/relationships/image" Target="../media/image5.wmf"/><Relationship Id="rId9" Type="http://schemas.openxmlformats.org/officeDocument/2006/relationships/image" Target="../media/image7.pn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w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cpet.ufl.edu/teachers/lesson-plans-and-curricula-/"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18" Type="http://schemas.openxmlformats.org/officeDocument/2006/relationships/hyperlink" Target="https://www.morphosource.org/" TargetMode="External"/><Relationship Id="rId3" Type="http://schemas.openxmlformats.org/officeDocument/2006/relationships/image" Target="../media/image75.png"/><Relationship Id="rId21" Type="http://schemas.openxmlformats.org/officeDocument/2006/relationships/hyperlink" Target="https://www.cpet.ufl.edu/teachers/lesson-plans-and-curricula-/" TargetMode="External"/><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4.wmf"/><Relationship Id="rId2" Type="http://schemas.openxmlformats.org/officeDocument/2006/relationships/notesSlide" Target="../notesSlides/notesSlide22.xml"/><Relationship Id="rId16" Type="http://schemas.openxmlformats.org/officeDocument/2006/relationships/oleObject" Target="../embeddings/oleObject6.bin"/><Relationship Id="rId20" Type="http://schemas.openxmlformats.org/officeDocument/2006/relationships/hyperlink" Target="https://qubeshub.org/" TargetMode="Externa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5" Type="http://schemas.openxmlformats.org/officeDocument/2006/relationships/image" Target="../media/image3.png"/><Relationship Id="rId10" Type="http://schemas.openxmlformats.org/officeDocument/2006/relationships/image" Target="../media/image82.png"/><Relationship Id="rId19" Type="http://schemas.openxmlformats.org/officeDocument/2006/relationships/hyperlink" Target="https://sketchfab.com/ufherps" TargetMode="External"/><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2.png"/><Relationship Id="rId22" Type="http://schemas.openxmlformats.org/officeDocument/2006/relationships/hyperlink" Target="https://new.smm.org/educators/lessons/dino-dentist"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oleObject" Target="../embeddings/oleObject5.bin"/><Relationship Id="rId3" Type="http://schemas.openxmlformats.org/officeDocument/2006/relationships/image" Target="../media/image13.png"/><Relationship Id="rId7" Type="http://schemas.openxmlformats.org/officeDocument/2006/relationships/image" Target="../media/image14.wmf"/><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oleObject" Target="../embeddings/oleObject4.bin"/><Relationship Id="rId11" Type="http://schemas.openxmlformats.org/officeDocument/2006/relationships/image" Target="../media/image18.png"/><Relationship Id="rId5" Type="http://schemas.microsoft.com/office/2007/relationships/hdphoto" Target="../media/hdphoto1.wdp"/><Relationship Id="rId15" Type="http://schemas.openxmlformats.org/officeDocument/2006/relationships/image" Target="../media/image21.emf"/><Relationship Id="rId10" Type="http://schemas.openxmlformats.org/officeDocument/2006/relationships/image" Target="../media/image17.emf"/><Relationship Id="rId4" Type="http://schemas.openxmlformats.org/officeDocument/2006/relationships/image" Target="../media/image6.png"/><Relationship Id="rId9" Type="http://schemas.openxmlformats.org/officeDocument/2006/relationships/image" Target="../media/image16.emf"/><Relationship Id="rId14" Type="http://schemas.openxmlformats.org/officeDocument/2006/relationships/image" Target="../media/image20.wmf"/></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image" Target="../media/image4.wmf"/><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oleObject" Target="../embeddings/oleObject3.bin"/><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hyperlink" Target="https://www.morphosource.org/" TargetMode="Externa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88AFFF-A32F-4336-98D1-F0A4439BC6B5}"/>
              </a:ext>
            </a:extLst>
          </p:cNvPr>
          <p:cNvSpPr/>
          <p:nvPr/>
        </p:nvSpPr>
        <p:spPr>
          <a:xfrm>
            <a:off x="6618087" y="-86400"/>
            <a:ext cx="5269684" cy="6858000"/>
          </a:xfrm>
          <a:prstGeom prst="rect">
            <a:avLst/>
          </a:prstGeom>
          <a:gradFill flip="none" rotWithShape="1">
            <a:gsLst>
              <a:gs pos="27000">
                <a:schemeClr val="tx1"/>
              </a:gs>
              <a:gs pos="64000">
                <a:schemeClr val="tx1">
                  <a:lumMod val="75000"/>
                  <a:lumOff val="25000"/>
                </a:schemeClr>
              </a:gs>
              <a:gs pos="100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a:extLst>
              <a:ext uri="{FF2B5EF4-FFF2-40B4-BE49-F238E27FC236}">
                <a16:creationId xmlns:a16="http://schemas.microsoft.com/office/drawing/2014/main" id="{2EC90C4C-CCA3-4F2E-901E-8B90C7416507}"/>
              </a:ext>
            </a:extLst>
          </p:cNvPr>
          <p:cNvPicPr>
            <a:picLocks noChangeAspect="1"/>
          </p:cNvPicPr>
          <p:nvPr/>
        </p:nvPicPr>
        <p:blipFill rotWithShape="1">
          <a:blip r:embed="rId3"/>
          <a:srcRect l="12500" t="3279" r="1321"/>
          <a:stretch/>
        </p:blipFill>
        <p:spPr>
          <a:xfrm>
            <a:off x="841267" y="524747"/>
            <a:ext cx="4930599" cy="4951582"/>
          </a:xfrm>
          <a:prstGeom prst="rect">
            <a:avLst/>
          </a:prstGeom>
          <a:ln w="28575">
            <a:solidFill>
              <a:schemeClr val="tx1">
                <a:lumMod val="50000"/>
                <a:lumOff val="50000"/>
              </a:schemeClr>
            </a:solidFill>
          </a:ln>
          <a:effectLst>
            <a:glow rad="1409700">
              <a:schemeClr val="tx1"/>
            </a:glow>
            <a:softEdge rad="0"/>
          </a:effectLst>
        </p:spPr>
      </p:pic>
      <p:pic>
        <p:nvPicPr>
          <p:cNvPr id="3074" name="Picture 2" descr="Florida Museum of Natural History | Giggle Magazine">
            <a:extLst>
              <a:ext uri="{FF2B5EF4-FFF2-40B4-BE49-F238E27FC236}">
                <a16:creationId xmlns:a16="http://schemas.microsoft.com/office/drawing/2014/main" id="{9EF8551C-B529-49CF-A38A-47B9703FF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855" y="5901825"/>
            <a:ext cx="1746460" cy="84779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 Page - UF Career Connections Center">
            <a:extLst>
              <a:ext uri="{FF2B5EF4-FFF2-40B4-BE49-F238E27FC236}">
                <a16:creationId xmlns:a16="http://schemas.microsoft.com/office/drawing/2014/main" id="{AEC58D89-793D-4388-B5CE-C0B6C71FA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146" y="6121116"/>
            <a:ext cx="2338243" cy="429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Object 13">
            <a:extLst>
              <a:ext uri="{FF2B5EF4-FFF2-40B4-BE49-F238E27FC236}">
                <a16:creationId xmlns:a16="http://schemas.microsoft.com/office/drawing/2014/main" id="{2173304B-6266-4E24-926F-48BC84E1E9EC}"/>
              </a:ext>
            </a:extLst>
          </p:cNvPr>
          <p:cNvGraphicFramePr>
            <a:graphicFrameLocks noChangeAspect="1"/>
          </p:cNvGraphicFramePr>
          <p:nvPr>
            <p:extLst>
              <p:ext uri="{D42A27DB-BD31-4B8C-83A1-F6EECF244321}">
                <p14:modId xmlns:p14="http://schemas.microsoft.com/office/powerpoint/2010/main" val="3148412244"/>
              </p:ext>
            </p:extLst>
          </p:nvPr>
        </p:nvGraphicFramePr>
        <p:xfrm>
          <a:off x="2990067" y="5960771"/>
          <a:ext cx="1717807" cy="687122"/>
        </p:xfrm>
        <a:graphic>
          <a:graphicData uri="http://schemas.openxmlformats.org/presentationml/2006/ole">
            <mc:AlternateContent xmlns:mc="http://schemas.openxmlformats.org/markup-compatibility/2006">
              <mc:Choice xmlns:v="urn:schemas-microsoft-com:vml" Requires="v">
                <p:oleObj r:id="rId6" imgW="4572000" imgH="1828800" progId="">
                  <p:embed/>
                </p:oleObj>
              </mc:Choice>
              <mc:Fallback>
                <p:oleObj r:id="rId6" imgW="4572000" imgH="1828800" progId="">
                  <p:embed/>
                  <p:pic>
                    <p:nvPicPr>
                      <p:cNvPr id="14" name="Object 13">
                        <a:extLst>
                          <a:ext uri="{FF2B5EF4-FFF2-40B4-BE49-F238E27FC236}">
                            <a16:creationId xmlns:a16="http://schemas.microsoft.com/office/drawing/2014/main" id="{2173304B-6266-4E24-926F-48BC84E1E9EC}"/>
                          </a:ext>
                        </a:extLst>
                      </p:cNvPr>
                      <p:cNvPicPr/>
                      <p:nvPr/>
                    </p:nvPicPr>
                    <p:blipFill>
                      <a:blip r:embed="rId7"/>
                      <a:stretch>
                        <a:fillRect/>
                      </a:stretch>
                    </p:blipFill>
                    <p:spPr>
                      <a:xfrm>
                        <a:off x="2990067" y="5960771"/>
                        <a:ext cx="1717807" cy="687122"/>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1B1957CE-9A5E-4335-A9A9-569F60450AA2}"/>
              </a:ext>
            </a:extLst>
          </p:cNvPr>
          <p:cNvSpPr txBox="1"/>
          <p:nvPr/>
        </p:nvSpPr>
        <p:spPr>
          <a:xfrm>
            <a:off x="5972143" y="3827081"/>
            <a:ext cx="5443023" cy="1200329"/>
          </a:xfrm>
          <a:prstGeom prst="rect">
            <a:avLst/>
          </a:prstGeom>
          <a:noFill/>
        </p:spPr>
        <p:txBody>
          <a:bodyPr wrap="square" rtlCol="0">
            <a:spAutoFit/>
          </a:bodyPr>
          <a:lstStyle/>
          <a:p>
            <a:r>
              <a:rPr lang="en-US" sz="3200">
                <a:solidFill>
                  <a:srgbClr val="C892AE"/>
                </a:solidFill>
                <a:effectLst>
                  <a:glow rad="38100">
                    <a:schemeClr val="tx1">
                      <a:alpha val="40000"/>
                    </a:schemeClr>
                  </a:glow>
                </a:effectLst>
                <a:latin typeface="BatangChe" panose="02030609000101010101" pitchFamily="49" charset="-127"/>
                <a:ea typeface="BatangChe" panose="02030609000101010101" pitchFamily="49" charset="-127"/>
              </a:rPr>
              <a:t>Dr. Jaimi Gray</a:t>
            </a:r>
          </a:p>
          <a:p>
            <a:r>
              <a:rPr lang="en-US" sz="2000" i="1">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rPr>
              <a:t>Postdoctoral Researcher for oVert TCN</a:t>
            </a:r>
          </a:p>
          <a:p>
            <a:r>
              <a:rPr lang="en-US" sz="2000" i="1">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rPr>
              <a:t>Florida Museum of Natural History</a:t>
            </a:r>
            <a:endParaRPr lang="en-AU" sz="2000" i="1">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endParaRPr>
          </a:p>
        </p:txBody>
      </p:sp>
      <p:sp>
        <p:nvSpPr>
          <p:cNvPr id="5" name="TextBox 4">
            <a:extLst>
              <a:ext uri="{FF2B5EF4-FFF2-40B4-BE49-F238E27FC236}">
                <a16:creationId xmlns:a16="http://schemas.microsoft.com/office/drawing/2014/main" id="{76AF4005-7410-40C4-9197-2B12A941570B}"/>
              </a:ext>
            </a:extLst>
          </p:cNvPr>
          <p:cNvSpPr txBox="1"/>
          <p:nvPr/>
        </p:nvSpPr>
        <p:spPr>
          <a:xfrm>
            <a:off x="5948700" y="1563647"/>
            <a:ext cx="5595936" cy="2308324"/>
          </a:xfrm>
          <a:prstGeom prst="rect">
            <a:avLst/>
          </a:prstGeom>
          <a:noFill/>
        </p:spPr>
        <p:txBody>
          <a:bodyPr wrap="square" rtlCol="0">
            <a:spAutoFit/>
          </a:bodyPr>
          <a:lstStyle/>
          <a:p>
            <a:r>
              <a:rPr lang="en-US" sz="4800">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rPr>
              <a:t>oVert TCN </a:t>
            </a:r>
          </a:p>
          <a:p>
            <a:r>
              <a:rPr lang="en-US" sz="4800">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rPr>
              <a:t>Resources for</a:t>
            </a:r>
          </a:p>
          <a:p>
            <a:r>
              <a:rPr lang="en-US" sz="4800">
                <a:solidFill>
                  <a:schemeClr val="bg1"/>
                </a:solidFill>
                <a:effectLst>
                  <a:glow rad="38100">
                    <a:schemeClr val="tx1">
                      <a:alpha val="40000"/>
                    </a:schemeClr>
                  </a:glow>
                </a:effectLst>
                <a:latin typeface="BatangChe" panose="02030609000101010101" pitchFamily="49" charset="-127"/>
                <a:ea typeface="BatangChe" panose="02030609000101010101" pitchFamily="49" charset="-127"/>
              </a:rPr>
              <a:t>Education</a:t>
            </a:r>
          </a:p>
        </p:txBody>
      </p:sp>
    </p:spTree>
    <p:extLst>
      <p:ext uri="{BB962C8B-B14F-4D97-AF65-F5344CB8AC3E}">
        <p14:creationId xmlns:p14="http://schemas.microsoft.com/office/powerpoint/2010/main" val="34874758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53DE5E-4156-46A9-9561-89B7C6BA9D37}"/>
              </a:ext>
            </a:extLst>
          </p:cNvPr>
          <p:cNvPicPr>
            <a:picLocks noChangeAspect="1"/>
          </p:cNvPicPr>
          <p:nvPr/>
        </p:nvPicPr>
        <p:blipFill>
          <a:blip r:embed="rId3"/>
          <a:stretch>
            <a:fillRect/>
          </a:stretch>
        </p:blipFill>
        <p:spPr>
          <a:xfrm>
            <a:off x="585787" y="315973"/>
            <a:ext cx="10791825" cy="6226053"/>
          </a:xfrm>
          <a:prstGeom prst="rect">
            <a:avLst/>
          </a:prstGeom>
        </p:spPr>
      </p:pic>
    </p:spTree>
    <p:extLst>
      <p:ext uri="{BB962C8B-B14F-4D97-AF65-F5344CB8AC3E}">
        <p14:creationId xmlns:p14="http://schemas.microsoft.com/office/powerpoint/2010/main" val="3550158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B0B5B-A9D8-4076-98F5-9A6F712194F5}"/>
              </a:ext>
            </a:extLst>
          </p:cNvPr>
          <p:cNvPicPr>
            <a:picLocks noChangeAspect="1"/>
          </p:cNvPicPr>
          <p:nvPr/>
        </p:nvPicPr>
        <p:blipFill>
          <a:blip r:embed="rId3"/>
          <a:stretch>
            <a:fillRect/>
          </a:stretch>
        </p:blipFill>
        <p:spPr>
          <a:xfrm>
            <a:off x="399086" y="450873"/>
            <a:ext cx="7060798" cy="5956253"/>
          </a:xfrm>
          <a:prstGeom prst="rect">
            <a:avLst/>
          </a:prstGeom>
        </p:spPr>
      </p:pic>
      <p:cxnSp>
        <p:nvCxnSpPr>
          <p:cNvPr id="4" name="Straight Arrow Connector 3">
            <a:extLst>
              <a:ext uri="{FF2B5EF4-FFF2-40B4-BE49-F238E27FC236}">
                <a16:creationId xmlns:a16="http://schemas.microsoft.com/office/drawing/2014/main" id="{8233076B-23DB-4C1D-9CD4-ED26A82911DD}"/>
              </a:ext>
            </a:extLst>
          </p:cNvPr>
          <p:cNvCxnSpPr>
            <a:cxnSpLocks/>
          </p:cNvCxnSpPr>
          <p:nvPr/>
        </p:nvCxnSpPr>
        <p:spPr>
          <a:xfrm flipH="1">
            <a:off x="1747777" y="5156522"/>
            <a:ext cx="6371864" cy="0"/>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188ABF7-110F-4C74-AEDD-F2CD27A69FB8}"/>
              </a:ext>
            </a:extLst>
          </p:cNvPr>
          <p:cNvSpPr txBox="1"/>
          <p:nvPr/>
        </p:nvSpPr>
        <p:spPr>
          <a:xfrm>
            <a:off x="8126271" y="4390189"/>
            <a:ext cx="3731147" cy="1200329"/>
          </a:xfrm>
          <a:prstGeom prst="rect">
            <a:avLst/>
          </a:prstGeom>
          <a:noFill/>
        </p:spPr>
        <p:txBody>
          <a:bodyPr wrap="square" rtlCol="0">
            <a:spAutoFit/>
          </a:bodyPr>
          <a:lstStyle/>
          <a:p>
            <a:r>
              <a:rPr lang="en-US" spc="300">
                <a:solidFill>
                  <a:schemeClr val="bg1"/>
                </a:solidFill>
              </a:rPr>
              <a:t>- Add to your own Sketchfab collection</a:t>
            </a:r>
          </a:p>
          <a:p>
            <a:r>
              <a:rPr lang="en-US" spc="300">
                <a:solidFill>
                  <a:schemeClr val="bg1"/>
                </a:solidFill>
              </a:rPr>
              <a:t>- Embed in a web page</a:t>
            </a:r>
          </a:p>
          <a:p>
            <a:r>
              <a:rPr lang="en-US" spc="300">
                <a:solidFill>
                  <a:schemeClr val="bg1"/>
                </a:solidFill>
              </a:rPr>
              <a:t>- Get a link for sharing</a:t>
            </a:r>
            <a:endParaRPr lang="en-AU" spc="300">
              <a:solidFill>
                <a:schemeClr val="bg1"/>
              </a:solidFill>
            </a:endParaRPr>
          </a:p>
        </p:txBody>
      </p:sp>
      <p:grpSp>
        <p:nvGrpSpPr>
          <p:cNvPr id="5" name="Group 4">
            <a:extLst>
              <a:ext uri="{FF2B5EF4-FFF2-40B4-BE49-F238E27FC236}">
                <a16:creationId xmlns:a16="http://schemas.microsoft.com/office/drawing/2014/main" id="{B9CF34C3-7DFB-4567-BC41-2D3209480C60}"/>
              </a:ext>
            </a:extLst>
          </p:cNvPr>
          <p:cNvGrpSpPr/>
          <p:nvPr/>
        </p:nvGrpSpPr>
        <p:grpSpPr>
          <a:xfrm>
            <a:off x="4273954" y="315690"/>
            <a:ext cx="8041509" cy="1769683"/>
            <a:chOff x="4273954" y="315690"/>
            <a:chExt cx="8041509" cy="1769683"/>
          </a:xfrm>
        </p:grpSpPr>
        <p:cxnSp>
          <p:nvCxnSpPr>
            <p:cNvPr id="8" name="Straight Arrow Connector 7">
              <a:extLst>
                <a:ext uri="{FF2B5EF4-FFF2-40B4-BE49-F238E27FC236}">
                  <a16:creationId xmlns:a16="http://schemas.microsoft.com/office/drawing/2014/main" id="{6D2BDB6A-D2AC-4995-A6CF-887478C80DD3}"/>
                </a:ext>
              </a:extLst>
            </p:cNvPr>
            <p:cNvCxnSpPr>
              <a:cxnSpLocks/>
              <a:stCxn id="10" idx="1"/>
            </p:cNvCxnSpPr>
            <p:nvPr/>
          </p:nvCxnSpPr>
          <p:spPr>
            <a:xfrm flipH="1">
              <a:off x="4273954" y="500356"/>
              <a:ext cx="3394274" cy="1585017"/>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09134D6-4DA8-4322-BC65-8A487B8E63FF}"/>
                </a:ext>
              </a:extLst>
            </p:cNvPr>
            <p:cNvSpPr txBox="1"/>
            <p:nvPr/>
          </p:nvSpPr>
          <p:spPr>
            <a:xfrm>
              <a:off x="7668228" y="315690"/>
              <a:ext cx="4647235" cy="369332"/>
            </a:xfrm>
            <a:prstGeom prst="rect">
              <a:avLst/>
            </a:prstGeom>
            <a:noFill/>
          </p:spPr>
          <p:txBody>
            <a:bodyPr wrap="square" rtlCol="0">
              <a:spAutoFit/>
            </a:bodyPr>
            <a:lstStyle/>
            <a:p>
              <a:r>
                <a:rPr lang="en-US" spc="300">
                  <a:solidFill>
                    <a:schemeClr val="bg1"/>
                  </a:solidFill>
                </a:rPr>
                <a:t>Click on annotations to see them</a:t>
              </a:r>
              <a:endParaRPr lang="en-AU" spc="300">
                <a:solidFill>
                  <a:schemeClr val="bg1"/>
                </a:solidFill>
              </a:endParaRPr>
            </a:p>
          </p:txBody>
        </p:sp>
      </p:grpSp>
      <p:grpSp>
        <p:nvGrpSpPr>
          <p:cNvPr id="2" name="Group 1">
            <a:extLst>
              <a:ext uri="{FF2B5EF4-FFF2-40B4-BE49-F238E27FC236}">
                <a16:creationId xmlns:a16="http://schemas.microsoft.com/office/drawing/2014/main" id="{D3EDF5B1-5A16-4A2D-B9A5-58BE8FF4DB26}"/>
              </a:ext>
            </a:extLst>
          </p:cNvPr>
          <p:cNvGrpSpPr/>
          <p:nvPr/>
        </p:nvGrpSpPr>
        <p:grpSpPr>
          <a:xfrm>
            <a:off x="4273954" y="2182901"/>
            <a:ext cx="7962415" cy="2024496"/>
            <a:chOff x="4273954" y="2182901"/>
            <a:chExt cx="7962415" cy="2024496"/>
          </a:xfrm>
        </p:grpSpPr>
        <p:sp>
          <p:nvSpPr>
            <p:cNvPr id="12" name="TextBox 11">
              <a:extLst>
                <a:ext uri="{FF2B5EF4-FFF2-40B4-BE49-F238E27FC236}">
                  <a16:creationId xmlns:a16="http://schemas.microsoft.com/office/drawing/2014/main" id="{AE4F0921-47D4-40C0-ACCC-2E7EA8792434}"/>
                </a:ext>
              </a:extLst>
            </p:cNvPr>
            <p:cNvSpPr txBox="1"/>
            <p:nvPr/>
          </p:nvSpPr>
          <p:spPr>
            <a:xfrm>
              <a:off x="7589134" y="2182901"/>
              <a:ext cx="4647235" cy="369332"/>
            </a:xfrm>
            <a:prstGeom prst="rect">
              <a:avLst/>
            </a:prstGeom>
            <a:noFill/>
          </p:spPr>
          <p:txBody>
            <a:bodyPr wrap="square" rtlCol="0">
              <a:spAutoFit/>
            </a:bodyPr>
            <a:lstStyle/>
            <a:p>
              <a:r>
                <a:rPr lang="en-US" spc="300">
                  <a:solidFill>
                    <a:schemeClr val="bg1"/>
                  </a:solidFill>
                </a:rPr>
                <a:t>Scroll through annotations</a:t>
              </a:r>
              <a:endParaRPr lang="en-AU" spc="300">
                <a:solidFill>
                  <a:schemeClr val="bg1"/>
                </a:solidFill>
              </a:endParaRPr>
            </a:p>
          </p:txBody>
        </p:sp>
        <p:cxnSp>
          <p:nvCxnSpPr>
            <p:cNvPr id="13" name="Straight Arrow Connector 12">
              <a:extLst>
                <a:ext uri="{FF2B5EF4-FFF2-40B4-BE49-F238E27FC236}">
                  <a16:creationId xmlns:a16="http://schemas.microsoft.com/office/drawing/2014/main" id="{4313170C-CDA1-4234-9441-DD096A1B5A66}"/>
                </a:ext>
              </a:extLst>
            </p:cNvPr>
            <p:cNvCxnSpPr>
              <a:cxnSpLocks/>
              <a:stCxn id="12" idx="1"/>
            </p:cNvCxnSpPr>
            <p:nvPr/>
          </p:nvCxnSpPr>
          <p:spPr>
            <a:xfrm flipH="1">
              <a:off x="4273954" y="2367567"/>
              <a:ext cx="3315180" cy="1839830"/>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35AF1D5F-0985-4002-B7D8-785936976E1E}"/>
              </a:ext>
            </a:extLst>
          </p:cNvPr>
          <p:cNvGrpSpPr/>
          <p:nvPr/>
        </p:nvGrpSpPr>
        <p:grpSpPr>
          <a:xfrm>
            <a:off x="3638164" y="5893312"/>
            <a:ext cx="7773403" cy="646331"/>
            <a:chOff x="3638164" y="5893312"/>
            <a:chExt cx="7773403" cy="646331"/>
          </a:xfrm>
        </p:grpSpPr>
        <p:cxnSp>
          <p:nvCxnSpPr>
            <p:cNvPr id="11" name="Straight Arrow Connector 10">
              <a:extLst>
                <a:ext uri="{FF2B5EF4-FFF2-40B4-BE49-F238E27FC236}">
                  <a16:creationId xmlns:a16="http://schemas.microsoft.com/office/drawing/2014/main" id="{B9387C82-BC3B-4E2C-BFCD-6E701AF9306C}"/>
                </a:ext>
              </a:extLst>
            </p:cNvPr>
            <p:cNvCxnSpPr>
              <a:cxnSpLocks/>
            </p:cNvCxnSpPr>
            <p:nvPr/>
          </p:nvCxnSpPr>
          <p:spPr>
            <a:xfrm flipH="1">
              <a:off x="3638164" y="6242111"/>
              <a:ext cx="4334652" cy="1"/>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BF51818-3AEA-4E60-928F-DEDA9460C2EB}"/>
                </a:ext>
              </a:extLst>
            </p:cNvPr>
            <p:cNvSpPr txBox="1"/>
            <p:nvPr/>
          </p:nvSpPr>
          <p:spPr>
            <a:xfrm>
              <a:off x="7972816" y="5893312"/>
              <a:ext cx="3438751" cy="646331"/>
            </a:xfrm>
            <a:prstGeom prst="rect">
              <a:avLst/>
            </a:prstGeom>
            <a:noFill/>
          </p:spPr>
          <p:txBody>
            <a:bodyPr wrap="square" rtlCol="0">
              <a:spAutoFit/>
            </a:bodyPr>
            <a:lstStyle/>
            <a:p>
              <a:r>
                <a:rPr lang="en-US" spc="300">
                  <a:solidFill>
                    <a:schemeClr val="bg1"/>
                  </a:solidFill>
                </a:rPr>
                <a:t>Information about specimen and model</a:t>
              </a:r>
              <a:endParaRPr lang="en-AU" spc="300">
                <a:solidFill>
                  <a:schemeClr val="bg1"/>
                </a:solidFill>
              </a:endParaRPr>
            </a:p>
          </p:txBody>
        </p:sp>
      </p:grpSp>
      <p:sp>
        <p:nvSpPr>
          <p:cNvPr id="16" name="TextBox 15">
            <a:extLst>
              <a:ext uri="{FF2B5EF4-FFF2-40B4-BE49-F238E27FC236}">
                <a16:creationId xmlns:a16="http://schemas.microsoft.com/office/drawing/2014/main" id="{736D0D36-1EF7-4397-BB4C-2E2FE5263AB6}"/>
              </a:ext>
            </a:extLst>
          </p:cNvPr>
          <p:cNvSpPr txBox="1"/>
          <p:nvPr/>
        </p:nvSpPr>
        <p:spPr>
          <a:xfrm>
            <a:off x="8086780" y="3084629"/>
            <a:ext cx="3247972" cy="830997"/>
          </a:xfrm>
          <a:prstGeom prst="rect">
            <a:avLst/>
          </a:prstGeom>
          <a:solidFill>
            <a:schemeClr val="tx1">
              <a:lumMod val="65000"/>
              <a:lumOff val="35000"/>
            </a:schemeClr>
          </a:solidFill>
        </p:spPr>
        <p:txBody>
          <a:bodyPr wrap="square" rtlCol="0">
            <a:spAutoFit/>
          </a:bodyPr>
          <a:lstStyle/>
          <a:p>
            <a:pPr algn="ctr"/>
            <a:r>
              <a:rPr lang="en-US" sz="2400" spc="300">
                <a:solidFill>
                  <a:schemeClr val="bg1"/>
                </a:solidFill>
              </a:rPr>
              <a:t>Just click and drag to manipulate!</a:t>
            </a:r>
            <a:endParaRPr lang="en-AU" sz="2400" spc="300">
              <a:solidFill>
                <a:schemeClr val="bg1"/>
              </a:solidFill>
            </a:endParaRPr>
          </a:p>
        </p:txBody>
      </p:sp>
    </p:spTree>
    <p:extLst>
      <p:ext uri="{BB962C8B-B14F-4D97-AF65-F5344CB8AC3E}">
        <p14:creationId xmlns:p14="http://schemas.microsoft.com/office/powerpoint/2010/main" val="3115453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meleon brain model">
            <a:hlinkClick r:id="" action="ppaction://media"/>
            <a:extLst>
              <a:ext uri="{FF2B5EF4-FFF2-40B4-BE49-F238E27FC236}">
                <a16:creationId xmlns:a16="http://schemas.microsoft.com/office/drawing/2014/main" id="{32783D35-AE1D-4EEA-ACB9-5B512033477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0331" y="631582"/>
            <a:ext cx="9199843" cy="5073091"/>
          </a:xfrm>
          <a:prstGeom prst="rect">
            <a:avLst/>
          </a:prstGeom>
        </p:spPr>
      </p:pic>
    </p:spTree>
    <p:extLst>
      <p:ext uri="{BB962C8B-B14F-4D97-AF65-F5344CB8AC3E}">
        <p14:creationId xmlns:p14="http://schemas.microsoft.com/office/powerpoint/2010/main" val="388285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xploding salamander">
            <a:hlinkClick r:id="" action="ppaction://media"/>
            <a:extLst>
              <a:ext uri="{FF2B5EF4-FFF2-40B4-BE49-F238E27FC236}">
                <a16:creationId xmlns:a16="http://schemas.microsoft.com/office/drawing/2014/main" id="{01410F66-549C-4A9B-86F6-825E222A82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2884" y="945777"/>
            <a:ext cx="8666232" cy="4603936"/>
          </a:xfrm>
          <a:prstGeom prst="rect">
            <a:avLst/>
          </a:prstGeom>
        </p:spPr>
      </p:pic>
    </p:spTree>
    <p:extLst>
      <p:ext uri="{BB962C8B-B14F-4D97-AF65-F5344CB8AC3E}">
        <p14:creationId xmlns:p14="http://schemas.microsoft.com/office/powerpoint/2010/main" val="383458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heel of homology">
            <a:hlinkClick r:id="" action="ppaction://media"/>
            <a:extLst>
              <a:ext uri="{FF2B5EF4-FFF2-40B4-BE49-F238E27FC236}">
                <a16:creationId xmlns:a16="http://schemas.microsoft.com/office/drawing/2014/main" id="{BBE6A8BF-0838-4655-812B-D794B74FF82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7835" y="732632"/>
            <a:ext cx="9304687" cy="4973403"/>
          </a:xfrm>
          <a:prstGeom prst="rect">
            <a:avLst/>
          </a:prstGeom>
        </p:spPr>
      </p:pic>
    </p:spTree>
    <p:extLst>
      <p:ext uri="{BB962C8B-B14F-4D97-AF65-F5344CB8AC3E}">
        <p14:creationId xmlns:p14="http://schemas.microsoft.com/office/powerpoint/2010/main" val="78096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1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E301F2-28C5-4A58-B0FD-C70CBC4401FB}"/>
              </a:ext>
            </a:extLst>
          </p:cNvPr>
          <p:cNvPicPr>
            <a:picLocks noChangeAspect="1"/>
          </p:cNvPicPr>
          <p:nvPr/>
        </p:nvPicPr>
        <p:blipFill>
          <a:blip r:embed="rId3"/>
          <a:stretch>
            <a:fillRect/>
          </a:stretch>
        </p:blipFill>
        <p:spPr>
          <a:xfrm>
            <a:off x="530203" y="371379"/>
            <a:ext cx="11131593" cy="3676746"/>
          </a:xfrm>
          <a:prstGeom prst="rect">
            <a:avLst/>
          </a:prstGeom>
        </p:spPr>
      </p:pic>
      <p:sp>
        <p:nvSpPr>
          <p:cNvPr id="4" name="Oval 3">
            <a:extLst>
              <a:ext uri="{FF2B5EF4-FFF2-40B4-BE49-F238E27FC236}">
                <a16:creationId xmlns:a16="http://schemas.microsoft.com/office/drawing/2014/main" id="{A9F0AAEC-CC11-474C-B258-52C394D27008}"/>
              </a:ext>
            </a:extLst>
          </p:cNvPr>
          <p:cNvSpPr/>
          <p:nvPr/>
        </p:nvSpPr>
        <p:spPr>
          <a:xfrm>
            <a:off x="2847976" y="1233488"/>
            <a:ext cx="728662" cy="285749"/>
          </a:xfrm>
          <a:prstGeom prst="ellipse">
            <a:avLst/>
          </a:prstGeom>
          <a:noFill/>
          <a:ln w="38100">
            <a:solidFill>
              <a:srgbClr val="BA5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 name="Straight Connector 5">
            <a:extLst>
              <a:ext uri="{FF2B5EF4-FFF2-40B4-BE49-F238E27FC236}">
                <a16:creationId xmlns:a16="http://schemas.microsoft.com/office/drawing/2014/main" id="{2E2D614E-4688-4531-9306-9339F3E7636A}"/>
              </a:ext>
            </a:extLst>
          </p:cNvPr>
          <p:cNvCxnSpPr>
            <a:stCxn id="4" idx="4"/>
          </p:cNvCxnSpPr>
          <p:nvPr/>
        </p:nvCxnSpPr>
        <p:spPr>
          <a:xfrm>
            <a:off x="3212307" y="1519237"/>
            <a:ext cx="0" cy="3571876"/>
          </a:xfrm>
          <a:prstGeom prst="line">
            <a:avLst/>
          </a:prstGeom>
          <a:ln w="38100">
            <a:solidFill>
              <a:srgbClr val="BA5E7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A502F4-F785-4A4D-8563-58EC549EEE30}"/>
              </a:ext>
            </a:extLst>
          </p:cNvPr>
          <p:cNvSpPr txBox="1"/>
          <p:nvPr/>
        </p:nvSpPr>
        <p:spPr>
          <a:xfrm>
            <a:off x="1404938" y="5166150"/>
            <a:ext cx="3705235" cy="830997"/>
          </a:xfrm>
          <a:prstGeom prst="rect">
            <a:avLst/>
          </a:prstGeom>
          <a:noFill/>
        </p:spPr>
        <p:txBody>
          <a:bodyPr wrap="square" rtlCol="0">
            <a:spAutoFit/>
          </a:bodyPr>
          <a:lstStyle/>
          <a:p>
            <a:pPr algn="ctr"/>
            <a:r>
              <a:rPr lang="en-US" sz="2400" spc="300">
                <a:solidFill>
                  <a:schemeClr val="bg1"/>
                </a:solidFill>
              </a:rPr>
              <a:t>Other Sketchfab pages to check out!</a:t>
            </a:r>
            <a:endParaRPr lang="en-AU" sz="2400" spc="300">
              <a:solidFill>
                <a:schemeClr val="bg1"/>
              </a:solidFill>
            </a:endParaRPr>
          </a:p>
        </p:txBody>
      </p:sp>
      <p:pic>
        <p:nvPicPr>
          <p:cNvPr id="9" name="Picture 8">
            <a:extLst>
              <a:ext uri="{FF2B5EF4-FFF2-40B4-BE49-F238E27FC236}">
                <a16:creationId xmlns:a16="http://schemas.microsoft.com/office/drawing/2014/main" id="{6DA2F53B-AE1A-4202-9489-FB755A489D6A}"/>
              </a:ext>
            </a:extLst>
          </p:cNvPr>
          <p:cNvPicPr>
            <a:picLocks noChangeAspect="1"/>
          </p:cNvPicPr>
          <p:nvPr/>
        </p:nvPicPr>
        <p:blipFill>
          <a:blip r:embed="rId4"/>
          <a:stretch>
            <a:fillRect/>
          </a:stretch>
        </p:blipFill>
        <p:spPr>
          <a:xfrm>
            <a:off x="5043487" y="4405697"/>
            <a:ext cx="4471988" cy="2164209"/>
          </a:xfrm>
          <a:prstGeom prst="rect">
            <a:avLst/>
          </a:prstGeom>
        </p:spPr>
      </p:pic>
    </p:spTree>
    <p:extLst>
      <p:ext uri="{BB962C8B-B14F-4D97-AF65-F5344CB8AC3E}">
        <p14:creationId xmlns:p14="http://schemas.microsoft.com/office/powerpoint/2010/main" val="3541606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07617-0598-4FAA-9E12-B013FBFEB6BF}"/>
              </a:ext>
            </a:extLst>
          </p:cNvPr>
          <p:cNvPicPr>
            <a:picLocks noChangeAspect="1"/>
          </p:cNvPicPr>
          <p:nvPr/>
        </p:nvPicPr>
        <p:blipFill>
          <a:blip r:embed="rId3"/>
          <a:stretch>
            <a:fillRect/>
          </a:stretch>
        </p:blipFill>
        <p:spPr>
          <a:xfrm>
            <a:off x="1378225" y="189826"/>
            <a:ext cx="2290950" cy="896240"/>
          </a:xfrm>
          <a:prstGeom prst="rect">
            <a:avLst/>
          </a:prstGeom>
        </p:spPr>
      </p:pic>
      <p:grpSp>
        <p:nvGrpSpPr>
          <p:cNvPr id="7" name="Group 6">
            <a:extLst>
              <a:ext uri="{FF2B5EF4-FFF2-40B4-BE49-F238E27FC236}">
                <a16:creationId xmlns:a16="http://schemas.microsoft.com/office/drawing/2014/main" id="{B4CB19F9-4399-4717-BCD1-F401AEF485B3}"/>
              </a:ext>
            </a:extLst>
          </p:cNvPr>
          <p:cNvGrpSpPr/>
          <p:nvPr/>
        </p:nvGrpSpPr>
        <p:grpSpPr>
          <a:xfrm>
            <a:off x="8677448" y="122671"/>
            <a:ext cx="3251084" cy="3552827"/>
            <a:chOff x="8037141" y="1056641"/>
            <a:chExt cx="3612777" cy="4105806"/>
          </a:xfrm>
        </p:grpSpPr>
        <p:pic>
          <p:nvPicPr>
            <p:cNvPr id="8" name="Picture 7">
              <a:extLst>
                <a:ext uri="{FF2B5EF4-FFF2-40B4-BE49-F238E27FC236}">
                  <a16:creationId xmlns:a16="http://schemas.microsoft.com/office/drawing/2014/main" id="{37F0820E-C49B-493B-8B6A-B4F1B56C8FB0}"/>
                </a:ext>
              </a:extLst>
            </p:cNvPr>
            <p:cNvPicPr>
              <a:picLocks noChangeAspect="1"/>
            </p:cNvPicPr>
            <p:nvPr/>
          </p:nvPicPr>
          <p:blipFill rotWithShape="1">
            <a:blip r:embed="rId4"/>
            <a:srcRect t="20821"/>
            <a:stretch/>
          </p:blipFill>
          <p:spPr>
            <a:xfrm>
              <a:off x="8037141" y="1056641"/>
              <a:ext cx="3612777" cy="1399054"/>
            </a:xfrm>
            <a:prstGeom prst="rect">
              <a:avLst/>
            </a:prstGeom>
          </p:spPr>
        </p:pic>
        <p:pic>
          <p:nvPicPr>
            <p:cNvPr id="9" name="Picture 8">
              <a:extLst>
                <a:ext uri="{FF2B5EF4-FFF2-40B4-BE49-F238E27FC236}">
                  <a16:creationId xmlns:a16="http://schemas.microsoft.com/office/drawing/2014/main" id="{407D1286-175D-491D-AB0A-10726AF6E95F}"/>
                </a:ext>
              </a:extLst>
            </p:cNvPr>
            <p:cNvPicPr>
              <a:picLocks noChangeAspect="1"/>
            </p:cNvPicPr>
            <p:nvPr/>
          </p:nvPicPr>
          <p:blipFill>
            <a:blip r:embed="rId5"/>
            <a:stretch>
              <a:fillRect/>
            </a:stretch>
          </p:blipFill>
          <p:spPr>
            <a:xfrm>
              <a:off x="8037141" y="2455695"/>
              <a:ext cx="3612777" cy="2706752"/>
            </a:xfrm>
            <a:prstGeom prst="rect">
              <a:avLst/>
            </a:prstGeom>
          </p:spPr>
        </p:pic>
      </p:grpSp>
      <p:grpSp>
        <p:nvGrpSpPr>
          <p:cNvPr id="10" name="Group 9">
            <a:extLst>
              <a:ext uri="{FF2B5EF4-FFF2-40B4-BE49-F238E27FC236}">
                <a16:creationId xmlns:a16="http://schemas.microsoft.com/office/drawing/2014/main" id="{EAF88577-768E-4AB8-BE51-34A1D2886568}"/>
              </a:ext>
            </a:extLst>
          </p:cNvPr>
          <p:cNvGrpSpPr/>
          <p:nvPr/>
        </p:nvGrpSpPr>
        <p:grpSpPr>
          <a:xfrm>
            <a:off x="5180426" y="101667"/>
            <a:ext cx="3338975" cy="3573831"/>
            <a:chOff x="6597569" y="3816035"/>
            <a:chExt cx="3137470" cy="3358153"/>
          </a:xfrm>
        </p:grpSpPr>
        <p:pic>
          <p:nvPicPr>
            <p:cNvPr id="11" name="Picture 10">
              <a:extLst>
                <a:ext uri="{FF2B5EF4-FFF2-40B4-BE49-F238E27FC236}">
                  <a16:creationId xmlns:a16="http://schemas.microsoft.com/office/drawing/2014/main" id="{680520FD-862C-4655-A680-D1D690C5FA30}"/>
                </a:ext>
              </a:extLst>
            </p:cNvPr>
            <p:cNvPicPr>
              <a:picLocks noChangeAspect="1"/>
            </p:cNvPicPr>
            <p:nvPr/>
          </p:nvPicPr>
          <p:blipFill rotWithShape="1">
            <a:blip r:embed="rId6"/>
            <a:srcRect t="21086"/>
            <a:stretch/>
          </p:blipFill>
          <p:spPr>
            <a:xfrm>
              <a:off x="6597569" y="3816035"/>
              <a:ext cx="3137470" cy="1207309"/>
            </a:xfrm>
            <a:prstGeom prst="rect">
              <a:avLst/>
            </a:prstGeom>
          </p:spPr>
        </p:pic>
        <p:pic>
          <p:nvPicPr>
            <p:cNvPr id="12" name="Picture 11">
              <a:extLst>
                <a:ext uri="{FF2B5EF4-FFF2-40B4-BE49-F238E27FC236}">
                  <a16:creationId xmlns:a16="http://schemas.microsoft.com/office/drawing/2014/main" id="{7BA6C087-D052-4C0D-B6EF-C59D38753C09}"/>
                </a:ext>
              </a:extLst>
            </p:cNvPr>
            <p:cNvPicPr>
              <a:picLocks noChangeAspect="1"/>
            </p:cNvPicPr>
            <p:nvPr/>
          </p:nvPicPr>
          <p:blipFill>
            <a:blip r:embed="rId7"/>
            <a:stretch>
              <a:fillRect/>
            </a:stretch>
          </p:blipFill>
          <p:spPr>
            <a:xfrm>
              <a:off x="6597569" y="5023344"/>
              <a:ext cx="3137470" cy="2150844"/>
            </a:xfrm>
            <a:prstGeom prst="rect">
              <a:avLst/>
            </a:prstGeom>
          </p:spPr>
        </p:pic>
      </p:grpSp>
      <p:grpSp>
        <p:nvGrpSpPr>
          <p:cNvPr id="17" name="Group 16">
            <a:extLst>
              <a:ext uri="{FF2B5EF4-FFF2-40B4-BE49-F238E27FC236}">
                <a16:creationId xmlns:a16="http://schemas.microsoft.com/office/drawing/2014/main" id="{D7550490-D17C-4B61-BEB8-C1CF4ADC1418}"/>
              </a:ext>
            </a:extLst>
          </p:cNvPr>
          <p:cNvGrpSpPr/>
          <p:nvPr/>
        </p:nvGrpSpPr>
        <p:grpSpPr>
          <a:xfrm>
            <a:off x="417033" y="3884232"/>
            <a:ext cx="4845629" cy="2733827"/>
            <a:chOff x="2176529" y="3798324"/>
            <a:chExt cx="4994428" cy="2782528"/>
          </a:xfrm>
        </p:grpSpPr>
        <p:pic>
          <p:nvPicPr>
            <p:cNvPr id="14" name="Picture 13">
              <a:extLst>
                <a:ext uri="{FF2B5EF4-FFF2-40B4-BE49-F238E27FC236}">
                  <a16:creationId xmlns:a16="http://schemas.microsoft.com/office/drawing/2014/main" id="{E02BB3E0-DA58-4839-8FAD-6858E1882B91}"/>
                </a:ext>
              </a:extLst>
            </p:cNvPr>
            <p:cNvPicPr>
              <a:picLocks noChangeAspect="1"/>
            </p:cNvPicPr>
            <p:nvPr/>
          </p:nvPicPr>
          <p:blipFill>
            <a:blip r:embed="rId8"/>
            <a:stretch>
              <a:fillRect/>
            </a:stretch>
          </p:blipFill>
          <p:spPr>
            <a:xfrm>
              <a:off x="2176529" y="3798324"/>
              <a:ext cx="4994427" cy="1646467"/>
            </a:xfrm>
            <a:prstGeom prst="rect">
              <a:avLst/>
            </a:prstGeom>
          </p:spPr>
        </p:pic>
        <p:pic>
          <p:nvPicPr>
            <p:cNvPr id="16" name="Picture 15">
              <a:extLst>
                <a:ext uri="{FF2B5EF4-FFF2-40B4-BE49-F238E27FC236}">
                  <a16:creationId xmlns:a16="http://schemas.microsoft.com/office/drawing/2014/main" id="{06A73F55-C19A-4D3B-BC86-AAD17DD377A1}"/>
                </a:ext>
              </a:extLst>
            </p:cNvPr>
            <p:cNvPicPr>
              <a:picLocks noChangeAspect="1"/>
            </p:cNvPicPr>
            <p:nvPr/>
          </p:nvPicPr>
          <p:blipFill>
            <a:blip r:embed="rId9"/>
            <a:stretch>
              <a:fillRect/>
            </a:stretch>
          </p:blipFill>
          <p:spPr>
            <a:xfrm>
              <a:off x="2176530" y="5444792"/>
              <a:ext cx="4994427" cy="1136060"/>
            </a:xfrm>
            <a:prstGeom prst="rect">
              <a:avLst/>
            </a:prstGeom>
          </p:spPr>
        </p:pic>
      </p:grpSp>
      <p:sp>
        <p:nvSpPr>
          <p:cNvPr id="20" name="TextBox 19">
            <a:extLst>
              <a:ext uri="{FF2B5EF4-FFF2-40B4-BE49-F238E27FC236}">
                <a16:creationId xmlns:a16="http://schemas.microsoft.com/office/drawing/2014/main" id="{753B3432-92CB-41CA-A411-7F61892FFF8F}"/>
              </a:ext>
            </a:extLst>
          </p:cNvPr>
          <p:cNvSpPr txBox="1"/>
          <p:nvPr/>
        </p:nvSpPr>
        <p:spPr>
          <a:xfrm>
            <a:off x="678633" y="2922954"/>
            <a:ext cx="3690133" cy="830997"/>
          </a:xfrm>
          <a:prstGeom prst="rect">
            <a:avLst/>
          </a:prstGeom>
          <a:noFill/>
        </p:spPr>
        <p:txBody>
          <a:bodyPr wrap="square" rtlCol="0">
            <a:spAutoFit/>
          </a:bodyPr>
          <a:lstStyle/>
          <a:p>
            <a:pPr algn="ctr"/>
            <a:r>
              <a:rPr lang="en-US" sz="2400" spc="300">
                <a:solidFill>
                  <a:schemeClr val="bg1"/>
                </a:solidFill>
              </a:rPr>
              <a:t>Search for “oVert” on </a:t>
            </a:r>
            <a:r>
              <a:rPr lang="en-AU" sz="2400">
                <a:solidFill>
                  <a:schemeClr val="bg1"/>
                </a:solidFill>
                <a:hlinkClick r:id="rId10"/>
              </a:rPr>
              <a:t>https://qubeshub.org/</a:t>
            </a:r>
            <a:r>
              <a:rPr lang="en-AU" sz="2400">
                <a:solidFill>
                  <a:schemeClr val="bg1"/>
                </a:solidFill>
              </a:rPr>
              <a:t> </a:t>
            </a:r>
          </a:p>
        </p:txBody>
      </p:sp>
      <p:grpSp>
        <p:nvGrpSpPr>
          <p:cNvPr id="23" name="Group 22">
            <a:extLst>
              <a:ext uri="{FF2B5EF4-FFF2-40B4-BE49-F238E27FC236}">
                <a16:creationId xmlns:a16="http://schemas.microsoft.com/office/drawing/2014/main" id="{073F16C4-194B-40BD-817C-F56DFA647273}"/>
              </a:ext>
            </a:extLst>
          </p:cNvPr>
          <p:cNvGrpSpPr/>
          <p:nvPr/>
        </p:nvGrpSpPr>
        <p:grpSpPr>
          <a:xfrm>
            <a:off x="5715241" y="3884842"/>
            <a:ext cx="5608321" cy="2733217"/>
            <a:chOff x="6188638" y="3816029"/>
            <a:chExt cx="5608321" cy="2733217"/>
          </a:xfrm>
        </p:grpSpPr>
        <p:pic>
          <p:nvPicPr>
            <p:cNvPr id="19" name="Picture 18">
              <a:extLst>
                <a:ext uri="{FF2B5EF4-FFF2-40B4-BE49-F238E27FC236}">
                  <a16:creationId xmlns:a16="http://schemas.microsoft.com/office/drawing/2014/main" id="{0FA8B60A-DB07-479D-9A05-1516981F470F}"/>
                </a:ext>
              </a:extLst>
            </p:cNvPr>
            <p:cNvPicPr>
              <a:picLocks noChangeAspect="1"/>
            </p:cNvPicPr>
            <p:nvPr/>
          </p:nvPicPr>
          <p:blipFill>
            <a:blip r:embed="rId11"/>
            <a:stretch>
              <a:fillRect/>
            </a:stretch>
          </p:blipFill>
          <p:spPr>
            <a:xfrm>
              <a:off x="6188638" y="3816029"/>
              <a:ext cx="5608321" cy="1810414"/>
            </a:xfrm>
            <a:prstGeom prst="rect">
              <a:avLst/>
            </a:prstGeom>
          </p:spPr>
        </p:pic>
        <p:pic>
          <p:nvPicPr>
            <p:cNvPr id="22" name="Picture 21">
              <a:extLst>
                <a:ext uri="{FF2B5EF4-FFF2-40B4-BE49-F238E27FC236}">
                  <a16:creationId xmlns:a16="http://schemas.microsoft.com/office/drawing/2014/main" id="{6343EBF8-7428-454A-8C77-DC4B5D29C1EF}"/>
                </a:ext>
              </a:extLst>
            </p:cNvPr>
            <p:cNvPicPr>
              <a:picLocks noChangeAspect="1"/>
            </p:cNvPicPr>
            <p:nvPr/>
          </p:nvPicPr>
          <p:blipFill>
            <a:blip r:embed="rId12"/>
            <a:stretch>
              <a:fillRect/>
            </a:stretch>
          </p:blipFill>
          <p:spPr>
            <a:xfrm>
              <a:off x="6188639" y="5626443"/>
              <a:ext cx="5608320" cy="922803"/>
            </a:xfrm>
            <a:prstGeom prst="rect">
              <a:avLst/>
            </a:prstGeom>
          </p:spPr>
        </p:pic>
      </p:grpSp>
      <p:sp>
        <p:nvSpPr>
          <p:cNvPr id="24" name="TextBox 23">
            <a:extLst>
              <a:ext uri="{FF2B5EF4-FFF2-40B4-BE49-F238E27FC236}">
                <a16:creationId xmlns:a16="http://schemas.microsoft.com/office/drawing/2014/main" id="{B0E29E89-2273-4E60-AA41-2419890DA3E6}"/>
              </a:ext>
            </a:extLst>
          </p:cNvPr>
          <p:cNvSpPr txBox="1"/>
          <p:nvPr/>
        </p:nvSpPr>
        <p:spPr>
          <a:xfrm>
            <a:off x="263468" y="1190172"/>
            <a:ext cx="4783094" cy="1815882"/>
          </a:xfrm>
          <a:prstGeom prst="rect">
            <a:avLst/>
          </a:prstGeom>
          <a:noFill/>
        </p:spPr>
        <p:txBody>
          <a:bodyPr wrap="square" rtlCol="0">
            <a:spAutoFit/>
          </a:bodyPr>
          <a:lstStyle/>
          <a:p>
            <a:r>
              <a:rPr lang="en-US" sz="1400" b="1">
                <a:solidFill>
                  <a:schemeClr val="bg1"/>
                </a:solidFill>
              </a:rPr>
              <a:t>Quantitative Undergraduate Biology Education and Synthesis</a:t>
            </a:r>
          </a:p>
          <a:p>
            <a:r>
              <a:rPr lang="en-US" sz="1400">
                <a:solidFill>
                  <a:schemeClr val="bg1"/>
                </a:solidFill>
              </a:rPr>
              <a:t>The QUBES platform, a BioQUEST project, is a social cyberinfrastructure that provides an open and inclusive virtual space for sharing STEM classroom activities and resources, discussing teaching and the adaptation of educational materials to specific institutional contexts, and working together to develop new ideas and insights that contribute to STEM education reform.</a:t>
            </a:r>
            <a:endParaRPr lang="en-AU" sz="1400">
              <a:solidFill>
                <a:schemeClr val="bg1"/>
              </a:solidFill>
            </a:endParaRPr>
          </a:p>
        </p:txBody>
      </p:sp>
    </p:spTree>
    <p:extLst>
      <p:ext uri="{BB962C8B-B14F-4D97-AF65-F5344CB8AC3E}">
        <p14:creationId xmlns:p14="http://schemas.microsoft.com/office/powerpoint/2010/main" val="3523130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94204-C94B-47E3-97EB-22B436D4D477}"/>
              </a:ext>
            </a:extLst>
          </p:cNvPr>
          <p:cNvPicPr>
            <a:picLocks noChangeAspect="1"/>
          </p:cNvPicPr>
          <p:nvPr/>
        </p:nvPicPr>
        <p:blipFill>
          <a:blip r:embed="rId3"/>
          <a:stretch>
            <a:fillRect/>
          </a:stretch>
        </p:blipFill>
        <p:spPr>
          <a:xfrm>
            <a:off x="225253" y="239836"/>
            <a:ext cx="10416520" cy="3095650"/>
          </a:xfrm>
          <a:prstGeom prst="rect">
            <a:avLst/>
          </a:prstGeom>
        </p:spPr>
      </p:pic>
      <p:pic>
        <p:nvPicPr>
          <p:cNvPr id="5" name="Picture 4">
            <a:extLst>
              <a:ext uri="{FF2B5EF4-FFF2-40B4-BE49-F238E27FC236}">
                <a16:creationId xmlns:a16="http://schemas.microsoft.com/office/drawing/2014/main" id="{DDC3768A-1B77-4457-8E1D-292F80E94E90}"/>
              </a:ext>
            </a:extLst>
          </p:cNvPr>
          <p:cNvPicPr>
            <a:picLocks noChangeAspect="1"/>
          </p:cNvPicPr>
          <p:nvPr/>
        </p:nvPicPr>
        <p:blipFill>
          <a:blip r:embed="rId4"/>
          <a:stretch>
            <a:fillRect/>
          </a:stretch>
        </p:blipFill>
        <p:spPr>
          <a:xfrm>
            <a:off x="225255" y="3335486"/>
            <a:ext cx="10416518" cy="1976437"/>
          </a:xfrm>
          <a:prstGeom prst="rect">
            <a:avLst/>
          </a:prstGeom>
        </p:spPr>
      </p:pic>
      <p:sp>
        <p:nvSpPr>
          <p:cNvPr id="6" name="TextBox 5">
            <a:extLst>
              <a:ext uri="{FF2B5EF4-FFF2-40B4-BE49-F238E27FC236}">
                <a16:creationId xmlns:a16="http://schemas.microsoft.com/office/drawing/2014/main" id="{3A45567B-0CF9-43B2-9D48-37D2C11E8E1E}"/>
              </a:ext>
            </a:extLst>
          </p:cNvPr>
          <p:cNvSpPr txBox="1"/>
          <p:nvPr/>
        </p:nvSpPr>
        <p:spPr>
          <a:xfrm>
            <a:off x="7545219" y="4677065"/>
            <a:ext cx="4340506" cy="1877437"/>
          </a:xfrm>
          <a:prstGeom prst="rect">
            <a:avLst/>
          </a:prstGeom>
          <a:solidFill>
            <a:schemeClr val="tx1">
              <a:lumMod val="75000"/>
              <a:lumOff val="25000"/>
            </a:schemeClr>
          </a:solidFill>
        </p:spPr>
        <p:txBody>
          <a:bodyPr wrap="square" rtlCol="0">
            <a:spAutoFit/>
          </a:bodyPr>
          <a:lstStyle/>
          <a:p>
            <a:r>
              <a:rPr lang="en-US" sz="2000" b="1" spc="300">
                <a:solidFill>
                  <a:schemeClr val="bg1"/>
                </a:solidFill>
              </a:rPr>
              <a:t>Information about</a:t>
            </a:r>
          </a:p>
          <a:p>
            <a:r>
              <a:rPr lang="en-US" sz="1600" spc="300">
                <a:solidFill>
                  <a:schemeClr val="bg1"/>
                </a:solidFill>
              </a:rPr>
              <a:t>-  Subject, Grade, level </a:t>
            </a:r>
          </a:p>
          <a:p>
            <a:pPr marL="285750" indent="-285750">
              <a:buFontTx/>
              <a:buChar char="-"/>
            </a:pPr>
            <a:r>
              <a:rPr lang="en-US" sz="1600" spc="300">
                <a:solidFill>
                  <a:schemeClr val="bg1"/>
                </a:solidFill>
              </a:rPr>
              <a:t>Learning objectives</a:t>
            </a:r>
          </a:p>
          <a:p>
            <a:pPr marL="285750" indent="-285750">
              <a:buFontTx/>
              <a:buChar char="-"/>
            </a:pPr>
            <a:r>
              <a:rPr lang="en-US" sz="1600" spc="300">
                <a:solidFill>
                  <a:schemeClr val="bg1"/>
                </a:solidFill>
              </a:rPr>
              <a:t>Timeframe</a:t>
            </a:r>
          </a:p>
          <a:p>
            <a:pPr marL="285750" indent="-285750">
              <a:buFontTx/>
              <a:buChar char="-"/>
            </a:pPr>
            <a:r>
              <a:rPr lang="en-US" sz="1600" spc="300">
                <a:solidFill>
                  <a:schemeClr val="bg1"/>
                </a:solidFill>
              </a:rPr>
              <a:t>Materials</a:t>
            </a:r>
          </a:p>
          <a:p>
            <a:pPr marL="285750" indent="-285750">
              <a:buFontTx/>
              <a:buChar char="-"/>
            </a:pPr>
            <a:r>
              <a:rPr lang="en-US" sz="1600" spc="300">
                <a:solidFill>
                  <a:schemeClr val="bg1"/>
                </a:solidFill>
              </a:rPr>
              <a:t>Procedure/general instructions</a:t>
            </a:r>
          </a:p>
          <a:p>
            <a:pPr marL="285750" indent="-285750">
              <a:buFontTx/>
              <a:buChar char="-"/>
            </a:pPr>
            <a:r>
              <a:rPr lang="en-US" sz="1600" spc="300">
                <a:solidFill>
                  <a:schemeClr val="bg1"/>
                </a:solidFill>
              </a:rPr>
              <a:t>Reference list</a:t>
            </a:r>
          </a:p>
        </p:txBody>
      </p:sp>
    </p:spTree>
    <p:extLst>
      <p:ext uri="{BB962C8B-B14F-4D97-AF65-F5344CB8AC3E}">
        <p14:creationId xmlns:p14="http://schemas.microsoft.com/office/powerpoint/2010/main" val="8905546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5EE11D-2993-4DAC-B334-8242E51A2AE1}"/>
              </a:ext>
            </a:extLst>
          </p:cNvPr>
          <p:cNvPicPr>
            <a:picLocks noChangeAspect="1"/>
          </p:cNvPicPr>
          <p:nvPr/>
        </p:nvPicPr>
        <p:blipFill>
          <a:blip r:embed="rId3"/>
          <a:stretch>
            <a:fillRect/>
          </a:stretch>
        </p:blipFill>
        <p:spPr>
          <a:xfrm>
            <a:off x="701255" y="645458"/>
            <a:ext cx="4546568" cy="5706035"/>
          </a:xfrm>
          <a:prstGeom prst="rect">
            <a:avLst/>
          </a:prstGeom>
        </p:spPr>
      </p:pic>
      <p:pic>
        <p:nvPicPr>
          <p:cNvPr id="5" name="Picture 4">
            <a:extLst>
              <a:ext uri="{FF2B5EF4-FFF2-40B4-BE49-F238E27FC236}">
                <a16:creationId xmlns:a16="http://schemas.microsoft.com/office/drawing/2014/main" id="{56BB3879-C8D6-4BCD-A636-7EBF3CA48392}"/>
              </a:ext>
            </a:extLst>
          </p:cNvPr>
          <p:cNvPicPr>
            <a:picLocks noChangeAspect="1"/>
          </p:cNvPicPr>
          <p:nvPr/>
        </p:nvPicPr>
        <p:blipFill>
          <a:blip r:embed="rId4"/>
          <a:stretch>
            <a:fillRect/>
          </a:stretch>
        </p:blipFill>
        <p:spPr>
          <a:xfrm>
            <a:off x="5678415" y="645457"/>
            <a:ext cx="4454155" cy="5706035"/>
          </a:xfrm>
          <a:prstGeom prst="rect">
            <a:avLst/>
          </a:prstGeom>
        </p:spPr>
      </p:pic>
    </p:spTree>
    <p:extLst>
      <p:ext uri="{BB962C8B-B14F-4D97-AF65-F5344CB8AC3E}">
        <p14:creationId xmlns:p14="http://schemas.microsoft.com/office/powerpoint/2010/main" val="34226266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52415-AADF-4690-992D-B68D9A6660F9}"/>
              </a:ext>
            </a:extLst>
          </p:cNvPr>
          <p:cNvPicPr>
            <a:picLocks noChangeAspect="1"/>
          </p:cNvPicPr>
          <p:nvPr/>
        </p:nvPicPr>
        <p:blipFill>
          <a:blip r:embed="rId3"/>
          <a:stretch>
            <a:fillRect/>
          </a:stretch>
        </p:blipFill>
        <p:spPr>
          <a:xfrm>
            <a:off x="218903" y="2835455"/>
            <a:ext cx="7334590" cy="3752919"/>
          </a:xfrm>
          <a:prstGeom prst="rect">
            <a:avLst/>
          </a:prstGeom>
        </p:spPr>
      </p:pic>
      <p:pic>
        <p:nvPicPr>
          <p:cNvPr id="4" name="Picture 3">
            <a:extLst>
              <a:ext uri="{FF2B5EF4-FFF2-40B4-BE49-F238E27FC236}">
                <a16:creationId xmlns:a16="http://schemas.microsoft.com/office/drawing/2014/main" id="{F96C4EDE-C4F3-4504-9461-D5FEB14FD598}"/>
              </a:ext>
            </a:extLst>
          </p:cNvPr>
          <p:cNvPicPr>
            <a:picLocks noChangeAspect="1"/>
          </p:cNvPicPr>
          <p:nvPr/>
        </p:nvPicPr>
        <p:blipFill>
          <a:blip r:embed="rId4"/>
          <a:stretch>
            <a:fillRect/>
          </a:stretch>
        </p:blipFill>
        <p:spPr>
          <a:xfrm>
            <a:off x="7303676" y="116575"/>
            <a:ext cx="4801281" cy="3046019"/>
          </a:xfrm>
          <a:prstGeom prst="rect">
            <a:avLst/>
          </a:prstGeom>
        </p:spPr>
      </p:pic>
      <p:pic>
        <p:nvPicPr>
          <p:cNvPr id="6" name="Picture 5">
            <a:extLst>
              <a:ext uri="{FF2B5EF4-FFF2-40B4-BE49-F238E27FC236}">
                <a16:creationId xmlns:a16="http://schemas.microsoft.com/office/drawing/2014/main" id="{30157FC5-93BD-432C-81F3-ABF2A6FD89B3}"/>
              </a:ext>
            </a:extLst>
          </p:cNvPr>
          <p:cNvPicPr>
            <a:picLocks noChangeAspect="1"/>
          </p:cNvPicPr>
          <p:nvPr/>
        </p:nvPicPr>
        <p:blipFill>
          <a:blip r:embed="rId5"/>
          <a:stretch>
            <a:fillRect/>
          </a:stretch>
        </p:blipFill>
        <p:spPr>
          <a:xfrm>
            <a:off x="3886198" y="452832"/>
            <a:ext cx="2824162" cy="1147014"/>
          </a:xfrm>
          <a:prstGeom prst="rect">
            <a:avLst/>
          </a:prstGeom>
        </p:spPr>
      </p:pic>
      <p:graphicFrame>
        <p:nvGraphicFramePr>
          <p:cNvPr id="7" name="Object 6">
            <a:extLst>
              <a:ext uri="{FF2B5EF4-FFF2-40B4-BE49-F238E27FC236}">
                <a16:creationId xmlns:a16="http://schemas.microsoft.com/office/drawing/2014/main" id="{55CD701A-457C-4172-8719-4929DE603D50}"/>
              </a:ext>
            </a:extLst>
          </p:cNvPr>
          <p:cNvGraphicFramePr>
            <a:graphicFrameLocks noChangeAspect="1"/>
          </p:cNvGraphicFramePr>
          <p:nvPr>
            <p:extLst>
              <p:ext uri="{D42A27DB-BD31-4B8C-83A1-F6EECF244321}">
                <p14:modId xmlns:p14="http://schemas.microsoft.com/office/powerpoint/2010/main" val="133387606"/>
              </p:ext>
            </p:extLst>
          </p:nvPr>
        </p:nvGraphicFramePr>
        <p:xfrm>
          <a:off x="730336" y="280054"/>
          <a:ext cx="2703876" cy="1081549"/>
        </p:xfrm>
        <a:graphic>
          <a:graphicData uri="http://schemas.openxmlformats.org/presentationml/2006/ole">
            <mc:AlternateContent xmlns:mc="http://schemas.openxmlformats.org/markup-compatibility/2006">
              <mc:Choice xmlns:v="urn:schemas-microsoft-com:vml" Requires="v">
                <p:oleObj r:id="rId6" imgW="4572000" imgH="1828800" progId="">
                  <p:embed/>
                </p:oleObj>
              </mc:Choice>
              <mc:Fallback>
                <p:oleObj r:id="rId6" imgW="4572000" imgH="1828800" progId="">
                  <p:embed/>
                  <p:pic>
                    <p:nvPicPr>
                      <p:cNvPr id="7" name="Object 6">
                        <a:extLst>
                          <a:ext uri="{FF2B5EF4-FFF2-40B4-BE49-F238E27FC236}">
                            <a16:creationId xmlns:a16="http://schemas.microsoft.com/office/drawing/2014/main" id="{55CD701A-457C-4172-8719-4929DE603D50}"/>
                          </a:ext>
                        </a:extLst>
                      </p:cNvPr>
                      <p:cNvPicPr/>
                      <p:nvPr/>
                    </p:nvPicPr>
                    <p:blipFill>
                      <a:blip r:embed="rId7"/>
                      <a:stretch>
                        <a:fillRect/>
                      </a:stretch>
                    </p:blipFill>
                    <p:spPr>
                      <a:xfrm>
                        <a:off x="730336" y="280054"/>
                        <a:ext cx="2703876" cy="1081549"/>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E56BA91E-A9C3-4EDF-9FAE-71503AA5CC19}"/>
              </a:ext>
            </a:extLst>
          </p:cNvPr>
          <p:cNvSpPr txBox="1"/>
          <p:nvPr/>
        </p:nvSpPr>
        <p:spPr>
          <a:xfrm>
            <a:off x="-63234" y="1251431"/>
            <a:ext cx="4412716" cy="400110"/>
          </a:xfrm>
          <a:prstGeom prst="rect">
            <a:avLst/>
          </a:prstGeom>
          <a:noFill/>
        </p:spPr>
        <p:txBody>
          <a:bodyPr wrap="square" rtlCol="0">
            <a:spAutoFit/>
          </a:bodyPr>
          <a:lstStyle/>
          <a:p>
            <a:pPr algn="ctr"/>
            <a:r>
              <a:rPr lang="en-US" sz="2000" spc="300">
                <a:solidFill>
                  <a:schemeClr val="bg1"/>
                </a:solidFill>
              </a:rPr>
              <a:t>in collaboration with…</a:t>
            </a:r>
            <a:endParaRPr lang="en-AU" sz="2000" spc="300">
              <a:solidFill>
                <a:schemeClr val="bg1"/>
              </a:solidFill>
            </a:endParaRPr>
          </a:p>
        </p:txBody>
      </p:sp>
      <p:sp>
        <p:nvSpPr>
          <p:cNvPr id="9" name="TextBox 8">
            <a:extLst>
              <a:ext uri="{FF2B5EF4-FFF2-40B4-BE49-F238E27FC236}">
                <a16:creationId xmlns:a16="http://schemas.microsoft.com/office/drawing/2014/main" id="{891DA2EF-EA82-4BC8-B1D1-E162AA0C680F}"/>
              </a:ext>
            </a:extLst>
          </p:cNvPr>
          <p:cNvSpPr txBox="1"/>
          <p:nvPr/>
        </p:nvSpPr>
        <p:spPr>
          <a:xfrm>
            <a:off x="367894" y="2004458"/>
            <a:ext cx="6610187" cy="830997"/>
          </a:xfrm>
          <a:prstGeom prst="rect">
            <a:avLst/>
          </a:prstGeom>
          <a:noFill/>
        </p:spPr>
        <p:txBody>
          <a:bodyPr wrap="square" rtlCol="0">
            <a:spAutoFit/>
          </a:bodyPr>
          <a:lstStyle/>
          <a:p>
            <a:pPr algn="ctr"/>
            <a:r>
              <a:rPr lang="en-US" sz="1600" spc="300">
                <a:solidFill>
                  <a:schemeClr val="bg1"/>
                </a:solidFill>
              </a:rPr>
              <a:t>Free program available online at  </a:t>
            </a:r>
          </a:p>
          <a:p>
            <a:pPr algn="ctr"/>
            <a:r>
              <a:rPr lang="en-US" sz="1600" spc="300">
                <a:solidFill>
                  <a:schemeClr val="bg1"/>
                </a:solidFill>
                <a:hlinkClick r:id="rId8"/>
              </a:rPr>
              <a:t>https://new.smm.org/educators/lessons/dino-dentist</a:t>
            </a:r>
            <a:endParaRPr lang="en-US" sz="1600" spc="300">
              <a:solidFill>
                <a:schemeClr val="bg1"/>
              </a:solidFill>
            </a:endParaRPr>
          </a:p>
          <a:p>
            <a:pPr algn="ctr"/>
            <a:endParaRPr lang="en-AU" sz="1600" spc="300">
              <a:solidFill>
                <a:schemeClr val="bg1"/>
              </a:solidFill>
            </a:endParaRPr>
          </a:p>
        </p:txBody>
      </p:sp>
      <p:pic>
        <p:nvPicPr>
          <p:cNvPr id="11" name="Picture 10">
            <a:extLst>
              <a:ext uri="{FF2B5EF4-FFF2-40B4-BE49-F238E27FC236}">
                <a16:creationId xmlns:a16="http://schemas.microsoft.com/office/drawing/2014/main" id="{9F06FAFE-27A7-45D6-88A6-8A593BB3395B}"/>
              </a:ext>
            </a:extLst>
          </p:cNvPr>
          <p:cNvPicPr>
            <a:picLocks noChangeAspect="1"/>
          </p:cNvPicPr>
          <p:nvPr/>
        </p:nvPicPr>
        <p:blipFill>
          <a:blip r:embed="rId9"/>
          <a:stretch>
            <a:fillRect/>
          </a:stretch>
        </p:blipFill>
        <p:spPr>
          <a:xfrm>
            <a:off x="8111447" y="3695407"/>
            <a:ext cx="3786412" cy="2685283"/>
          </a:xfrm>
          <a:prstGeom prst="rect">
            <a:avLst/>
          </a:prstGeom>
        </p:spPr>
      </p:pic>
    </p:spTree>
    <p:extLst>
      <p:ext uri="{BB962C8B-B14F-4D97-AF65-F5344CB8AC3E}">
        <p14:creationId xmlns:p14="http://schemas.microsoft.com/office/powerpoint/2010/main" val="22069501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82BF7E9-6192-43D0-A0B8-D2C7DF49768C}"/>
              </a:ext>
            </a:extLst>
          </p:cNvPr>
          <p:cNvSpPr/>
          <p:nvPr/>
        </p:nvSpPr>
        <p:spPr>
          <a:xfrm>
            <a:off x="265114" y="3677461"/>
            <a:ext cx="11640676" cy="291467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2" name="Group 1">
            <a:extLst>
              <a:ext uri="{FF2B5EF4-FFF2-40B4-BE49-F238E27FC236}">
                <a16:creationId xmlns:a16="http://schemas.microsoft.com/office/drawing/2014/main" id="{0129280E-CCFD-4393-9A82-873B199826F4}"/>
              </a:ext>
            </a:extLst>
          </p:cNvPr>
          <p:cNvGrpSpPr/>
          <p:nvPr/>
        </p:nvGrpSpPr>
        <p:grpSpPr>
          <a:xfrm>
            <a:off x="1583843" y="42918"/>
            <a:ext cx="8992082" cy="1368347"/>
            <a:chOff x="1616075" y="52466"/>
            <a:chExt cx="8992082" cy="1368347"/>
          </a:xfrm>
        </p:grpSpPr>
        <p:graphicFrame>
          <p:nvGraphicFramePr>
            <p:cNvPr id="3" name="Object 2">
              <a:extLst>
                <a:ext uri="{FF2B5EF4-FFF2-40B4-BE49-F238E27FC236}">
                  <a16:creationId xmlns:a16="http://schemas.microsoft.com/office/drawing/2014/main" id="{F7F08903-7931-411B-B38A-952094D64817}"/>
                </a:ext>
              </a:extLst>
            </p:cNvPr>
            <p:cNvGraphicFramePr>
              <a:graphicFrameLocks noChangeAspect="1"/>
            </p:cNvGraphicFramePr>
            <p:nvPr/>
          </p:nvGraphicFramePr>
          <p:xfrm>
            <a:off x="1616075" y="139303"/>
            <a:ext cx="8992082" cy="1281510"/>
          </p:xfrm>
          <a:graphic>
            <a:graphicData uri="http://schemas.openxmlformats.org/presentationml/2006/ole">
              <mc:AlternateContent xmlns:mc="http://schemas.openxmlformats.org/markup-compatibility/2006">
                <mc:Choice xmlns:v="urn:schemas-microsoft-com:vml" Requires="v">
                  <p:oleObj r:id="rId3" imgW="5797080" imgH="825840" progId="">
                    <p:embed/>
                  </p:oleObj>
                </mc:Choice>
                <mc:Fallback>
                  <p:oleObj r:id="rId3" imgW="5797080" imgH="825840" progId="">
                    <p:embed/>
                    <p:pic>
                      <p:nvPicPr>
                        <p:cNvPr id="3" name="Object 2">
                          <a:extLst>
                            <a:ext uri="{FF2B5EF4-FFF2-40B4-BE49-F238E27FC236}">
                              <a16:creationId xmlns:a16="http://schemas.microsoft.com/office/drawing/2014/main" id="{F7F08903-7931-411B-B38A-952094D64817}"/>
                            </a:ext>
                          </a:extLst>
                        </p:cNvPr>
                        <p:cNvPicPr/>
                        <p:nvPr/>
                      </p:nvPicPr>
                      <p:blipFill>
                        <a:blip r:embed="rId4"/>
                        <a:stretch>
                          <a:fillRect/>
                        </a:stretch>
                      </p:blipFill>
                      <p:spPr>
                        <a:xfrm>
                          <a:off x="1616075" y="139303"/>
                          <a:ext cx="8992082" cy="128151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590CF06-6592-4C6B-8E1D-0DE1DDE8C960}"/>
                </a:ext>
              </a:extLst>
            </p:cNvPr>
            <p:cNvGraphicFramePr>
              <a:graphicFrameLocks noChangeAspect="1"/>
            </p:cNvGraphicFramePr>
            <p:nvPr/>
          </p:nvGraphicFramePr>
          <p:xfrm>
            <a:off x="3733135" y="52466"/>
            <a:ext cx="3060137" cy="1224054"/>
          </p:xfrm>
          <a:graphic>
            <a:graphicData uri="http://schemas.openxmlformats.org/presentationml/2006/ole">
              <mc:AlternateContent xmlns:mc="http://schemas.openxmlformats.org/markup-compatibility/2006">
                <mc:Choice xmlns:v="urn:schemas-microsoft-com:vml" Requires="v">
                  <p:oleObj r:id="rId5" imgW="4572000" imgH="1828800" progId="">
                    <p:embed/>
                  </p:oleObj>
                </mc:Choice>
                <mc:Fallback>
                  <p:oleObj r:id="rId5" imgW="4572000" imgH="1828800" progId="">
                    <p:embed/>
                    <p:pic>
                      <p:nvPicPr>
                        <p:cNvPr id="14" name="Object 13">
                          <a:extLst>
                            <a:ext uri="{FF2B5EF4-FFF2-40B4-BE49-F238E27FC236}">
                              <a16:creationId xmlns:a16="http://schemas.microsoft.com/office/drawing/2014/main" id="{F590CF06-6592-4C6B-8E1D-0DE1DDE8C960}"/>
                            </a:ext>
                          </a:extLst>
                        </p:cNvPr>
                        <p:cNvPicPr/>
                        <p:nvPr/>
                      </p:nvPicPr>
                      <p:blipFill>
                        <a:blip r:embed="rId6"/>
                        <a:stretch>
                          <a:fillRect/>
                        </a:stretch>
                      </p:blipFill>
                      <p:spPr>
                        <a:xfrm>
                          <a:off x="3733135" y="52466"/>
                          <a:ext cx="3060137" cy="1224054"/>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D4A38D0F-AE07-4D86-A7D9-D76EA27C45FB}"/>
              </a:ext>
            </a:extLst>
          </p:cNvPr>
          <p:cNvSpPr txBox="1"/>
          <p:nvPr/>
        </p:nvSpPr>
        <p:spPr>
          <a:xfrm>
            <a:off x="1883025" y="1255251"/>
            <a:ext cx="8725132" cy="461665"/>
          </a:xfrm>
          <a:prstGeom prst="rect">
            <a:avLst/>
          </a:prstGeom>
          <a:noFill/>
        </p:spPr>
        <p:txBody>
          <a:bodyPr wrap="square" rtlCol="0">
            <a:spAutoFit/>
          </a:bodyPr>
          <a:lstStyle/>
          <a:p>
            <a:r>
              <a:rPr lang="en-US" sz="2400" i="1" spc="300" dirty="0">
                <a:solidFill>
                  <a:schemeClr val="bg1"/>
                </a:solidFill>
              </a:rPr>
              <a:t>Facilitating the exploration of vertebrate diversity…</a:t>
            </a:r>
          </a:p>
        </p:txBody>
      </p:sp>
      <p:sp>
        <p:nvSpPr>
          <p:cNvPr id="7" name="TextBox 6">
            <a:extLst>
              <a:ext uri="{FF2B5EF4-FFF2-40B4-BE49-F238E27FC236}">
                <a16:creationId xmlns:a16="http://schemas.microsoft.com/office/drawing/2014/main" id="{91F1DFAD-01E7-4D8E-A164-1A89E5999B8F}"/>
              </a:ext>
            </a:extLst>
          </p:cNvPr>
          <p:cNvSpPr txBox="1"/>
          <p:nvPr/>
        </p:nvSpPr>
        <p:spPr>
          <a:xfrm>
            <a:off x="650643" y="4847146"/>
            <a:ext cx="2190187" cy="861774"/>
          </a:xfrm>
          <a:prstGeom prst="rect">
            <a:avLst/>
          </a:prstGeom>
          <a:noFill/>
        </p:spPr>
        <p:txBody>
          <a:bodyPr wrap="square" rtlCol="0">
            <a:spAutoFit/>
          </a:bodyPr>
          <a:lstStyle/>
          <a:p>
            <a:pPr algn="ctr"/>
            <a:r>
              <a:rPr lang="en-US" sz="1600" spc="300" dirty="0"/>
              <a:t> </a:t>
            </a:r>
            <a:r>
              <a:rPr lang="en-US" sz="1600" spc="300"/>
              <a:t>Skeletal </a:t>
            </a:r>
          </a:p>
          <a:p>
            <a:pPr algn="ctr"/>
            <a:r>
              <a:rPr lang="en-US" sz="1600" spc="300"/>
              <a:t>CT scanning </a:t>
            </a:r>
          </a:p>
          <a:p>
            <a:pPr algn="ctr"/>
            <a:r>
              <a:rPr lang="en-US" sz="1600" spc="300"/>
              <a:t>every genus</a:t>
            </a:r>
            <a:endParaRPr lang="en-US" sz="1600" spc="300" dirty="0"/>
          </a:p>
        </p:txBody>
      </p:sp>
      <p:pic>
        <p:nvPicPr>
          <p:cNvPr id="6" name="Picture 5">
            <a:extLst>
              <a:ext uri="{FF2B5EF4-FFF2-40B4-BE49-F238E27FC236}">
                <a16:creationId xmlns:a16="http://schemas.microsoft.com/office/drawing/2014/main" id="{BFA54314-362A-4B81-A943-54612DB29FA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Lst>
          </a:blip>
          <a:srcRect l="12607" t="3445" r="12181"/>
          <a:stretch/>
        </p:blipFill>
        <p:spPr>
          <a:xfrm>
            <a:off x="635254" y="2450292"/>
            <a:ext cx="2262125" cy="2275582"/>
          </a:xfrm>
          <a:prstGeom prst="ellipse">
            <a:avLst/>
          </a:prstGeom>
        </p:spPr>
      </p:pic>
      <p:pic>
        <p:nvPicPr>
          <p:cNvPr id="9" name="Picture 8">
            <a:extLst>
              <a:ext uri="{FF2B5EF4-FFF2-40B4-BE49-F238E27FC236}">
                <a16:creationId xmlns:a16="http://schemas.microsoft.com/office/drawing/2014/main" id="{DAC5A6E7-5A38-4C2C-8C03-66657BE5ECBB}"/>
              </a:ext>
            </a:extLst>
          </p:cNvPr>
          <p:cNvPicPr>
            <a:picLocks noChangeAspect="1"/>
          </p:cNvPicPr>
          <p:nvPr/>
        </p:nvPicPr>
        <p:blipFill rotWithShape="1">
          <a:blip r:embed="rId9"/>
          <a:srcRect l="654" t="1140" r="4494" b="4008"/>
          <a:stretch/>
        </p:blipFill>
        <p:spPr>
          <a:xfrm>
            <a:off x="3538752" y="2493328"/>
            <a:ext cx="2250917" cy="2188536"/>
          </a:xfrm>
          <a:prstGeom prst="ellipse">
            <a:avLst/>
          </a:prstGeom>
          <a:effectLst>
            <a:innerShdw blurRad="342900" dir="5400000">
              <a:schemeClr val="bg1">
                <a:alpha val="72000"/>
              </a:schemeClr>
            </a:innerShdw>
            <a:softEdge rad="0"/>
          </a:effectLst>
        </p:spPr>
      </p:pic>
      <p:sp>
        <p:nvSpPr>
          <p:cNvPr id="13" name="TextBox 12">
            <a:extLst>
              <a:ext uri="{FF2B5EF4-FFF2-40B4-BE49-F238E27FC236}">
                <a16:creationId xmlns:a16="http://schemas.microsoft.com/office/drawing/2014/main" id="{3451B8D0-0542-4D2B-92B4-0748C579F584}"/>
              </a:ext>
            </a:extLst>
          </p:cNvPr>
          <p:cNvSpPr txBox="1"/>
          <p:nvPr/>
        </p:nvSpPr>
        <p:spPr>
          <a:xfrm>
            <a:off x="3174371" y="4847146"/>
            <a:ext cx="2948507" cy="861774"/>
          </a:xfrm>
          <a:prstGeom prst="rect">
            <a:avLst/>
          </a:prstGeom>
          <a:noFill/>
        </p:spPr>
        <p:txBody>
          <a:bodyPr wrap="square">
            <a:spAutoFit/>
          </a:bodyPr>
          <a:lstStyle/>
          <a:p>
            <a:pPr algn="ctr"/>
            <a:r>
              <a:rPr lang="en-US" sz="1600" spc="300"/>
              <a:t>Contrast-enhanced</a:t>
            </a:r>
            <a:endParaRPr lang="en-US" sz="1600" spc="300" dirty="0"/>
          </a:p>
          <a:p>
            <a:pPr algn="ctr"/>
            <a:r>
              <a:rPr lang="en-US" sz="1600" spc="300"/>
              <a:t>CT scanning</a:t>
            </a:r>
          </a:p>
          <a:p>
            <a:pPr algn="ctr"/>
            <a:r>
              <a:rPr lang="en-US" sz="1600" spc="300"/>
              <a:t>every family</a:t>
            </a:r>
            <a:endParaRPr lang="en-US" sz="1600" spc="300" dirty="0"/>
          </a:p>
        </p:txBody>
      </p:sp>
      <p:sp>
        <p:nvSpPr>
          <p:cNvPr id="16" name="TextBox 15">
            <a:extLst>
              <a:ext uri="{FF2B5EF4-FFF2-40B4-BE49-F238E27FC236}">
                <a16:creationId xmlns:a16="http://schemas.microsoft.com/office/drawing/2014/main" id="{AF15BEAB-AA9C-4575-B128-DD6863EC2F9F}"/>
              </a:ext>
            </a:extLst>
          </p:cNvPr>
          <p:cNvSpPr txBox="1"/>
          <p:nvPr/>
        </p:nvSpPr>
        <p:spPr>
          <a:xfrm>
            <a:off x="8968811" y="4847146"/>
            <a:ext cx="2936979" cy="830997"/>
          </a:xfrm>
          <a:prstGeom prst="rect">
            <a:avLst/>
          </a:prstGeom>
          <a:noFill/>
        </p:spPr>
        <p:txBody>
          <a:bodyPr wrap="square">
            <a:spAutoFit/>
          </a:bodyPr>
          <a:lstStyle/>
          <a:p>
            <a:pPr algn="ctr"/>
            <a:r>
              <a:rPr lang="en-US" sz="1600" spc="300"/>
              <a:t>Creating</a:t>
            </a:r>
            <a:r>
              <a:rPr lang="en-US" sz="1600" spc="300" dirty="0"/>
              <a:t> </a:t>
            </a:r>
            <a:r>
              <a:rPr lang="en-US" sz="1600" spc="300"/>
              <a:t>teaching resources</a:t>
            </a:r>
            <a:r>
              <a:rPr lang="en-US" sz="1600" spc="300" dirty="0"/>
              <a:t> </a:t>
            </a:r>
            <a:r>
              <a:rPr lang="en-US" sz="1600" spc="300"/>
              <a:t>and providing education</a:t>
            </a:r>
            <a:endParaRPr lang="en-US" sz="1600" spc="300" dirty="0"/>
          </a:p>
        </p:txBody>
      </p:sp>
      <p:sp>
        <p:nvSpPr>
          <p:cNvPr id="54" name="TextBox 53">
            <a:extLst>
              <a:ext uri="{FF2B5EF4-FFF2-40B4-BE49-F238E27FC236}">
                <a16:creationId xmlns:a16="http://schemas.microsoft.com/office/drawing/2014/main" id="{6D46E67F-33E9-48A1-9CFF-CD107054E283}"/>
              </a:ext>
            </a:extLst>
          </p:cNvPr>
          <p:cNvSpPr txBox="1"/>
          <p:nvPr/>
        </p:nvSpPr>
        <p:spPr>
          <a:xfrm>
            <a:off x="6281102" y="4847146"/>
            <a:ext cx="2525378" cy="861774"/>
          </a:xfrm>
          <a:prstGeom prst="rect">
            <a:avLst/>
          </a:prstGeom>
          <a:noFill/>
        </p:spPr>
        <p:txBody>
          <a:bodyPr wrap="square">
            <a:spAutoFit/>
          </a:bodyPr>
          <a:lstStyle/>
          <a:p>
            <a:pPr algn="ctr"/>
            <a:r>
              <a:rPr lang="en-US" sz="1600" spc="300" dirty="0"/>
              <a:t>Making all </a:t>
            </a:r>
            <a:r>
              <a:rPr lang="en-US" sz="1600" spc="300"/>
              <a:t>data freely available</a:t>
            </a:r>
          </a:p>
          <a:p>
            <a:pPr algn="ctr"/>
            <a:r>
              <a:rPr lang="en-US" sz="1600" spc="300"/>
              <a:t>for download</a:t>
            </a:r>
            <a:endParaRPr lang="en-US" sz="1600" spc="300" dirty="0"/>
          </a:p>
        </p:txBody>
      </p:sp>
      <p:pic>
        <p:nvPicPr>
          <p:cNvPr id="47" name="Picture 46">
            <a:extLst>
              <a:ext uri="{FF2B5EF4-FFF2-40B4-BE49-F238E27FC236}">
                <a16:creationId xmlns:a16="http://schemas.microsoft.com/office/drawing/2014/main" id="{8F99C911-541C-432D-B221-2AFDD015CFF2}"/>
              </a:ext>
            </a:extLst>
          </p:cNvPr>
          <p:cNvPicPr>
            <a:picLocks noChangeAspect="1"/>
          </p:cNvPicPr>
          <p:nvPr/>
        </p:nvPicPr>
        <p:blipFill rotWithShape="1">
          <a:blip r:embed="rId10">
            <a:extLst>
              <a:ext uri="{BEBA8EAE-BF5A-486C-A8C5-ECC9F3942E4B}">
                <a14:imgProps xmlns:a14="http://schemas.microsoft.com/office/drawing/2010/main">
                  <a14:imgLayer r:embed="rId11">
                    <a14:imgEffect>
                      <a14:saturation sat="200000"/>
                    </a14:imgEffect>
                  </a14:imgLayer>
                </a14:imgProps>
              </a:ext>
            </a:extLst>
          </a:blip>
          <a:srcRect l="1940" r="1940"/>
          <a:stretch/>
        </p:blipFill>
        <p:spPr>
          <a:xfrm>
            <a:off x="9322397" y="2454876"/>
            <a:ext cx="2229807" cy="2229807"/>
          </a:xfrm>
          <a:prstGeom prst="ellipse">
            <a:avLst/>
          </a:prstGeom>
        </p:spPr>
      </p:pic>
      <p:pic>
        <p:nvPicPr>
          <p:cNvPr id="1026" name="Picture 2" descr="NSF Logo | NSF - National Science Foundation">
            <a:extLst>
              <a:ext uri="{FF2B5EF4-FFF2-40B4-BE49-F238E27FC236}">
                <a16:creationId xmlns:a16="http://schemas.microsoft.com/office/drawing/2014/main" id="{321F94A9-63C4-4FD5-A74D-2D953618B34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192860" y="190064"/>
            <a:ext cx="718687" cy="722365"/>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F6181027-CA60-4CBD-AA61-4F151A81FB18}"/>
              </a:ext>
            </a:extLst>
          </p:cNvPr>
          <p:cNvGrpSpPr/>
          <p:nvPr/>
        </p:nvGrpSpPr>
        <p:grpSpPr>
          <a:xfrm>
            <a:off x="258166" y="190064"/>
            <a:ext cx="678140" cy="706047"/>
            <a:chOff x="320147" y="480442"/>
            <a:chExt cx="1546361" cy="1609997"/>
          </a:xfrm>
        </p:grpSpPr>
        <p:sp>
          <p:nvSpPr>
            <p:cNvPr id="8" name="Oval 7">
              <a:extLst>
                <a:ext uri="{FF2B5EF4-FFF2-40B4-BE49-F238E27FC236}">
                  <a16:creationId xmlns:a16="http://schemas.microsoft.com/office/drawing/2014/main" id="{5E806686-6B43-4C04-A29D-52DA27DD31ED}"/>
                </a:ext>
              </a:extLst>
            </p:cNvPr>
            <p:cNvSpPr/>
            <p:nvPr/>
          </p:nvSpPr>
          <p:spPr>
            <a:xfrm>
              <a:off x="320147" y="480442"/>
              <a:ext cx="1546361" cy="1609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8" name="Picture 4" descr="Florida Museum of Natural History – CUR">
              <a:extLst>
                <a:ext uri="{FF2B5EF4-FFF2-40B4-BE49-F238E27FC236}">
                  <a16:creationId xmlns:a16="http://schemas.microsoft.com/office/drawing/2014/main" id="{2EF5B3A1-DF7B-4983-BAE3-EDB410D937A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910" r="14572"/>
            <a:stretch/>
          </p:blipFill>
          <p:spPr bwMode="auto">
            <a:xfrm>
              <a:off x="664039" y="713565"/>
              <a:ext cx="900171" cy="1192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BC5E4012-361E-420D-8C7A-C3D7B28A47BF}"/>
              </a:ext>
            </a:extLst>
          </p:cNvPr>
          <p:cNvGrpSpPr/>
          <p:nvPr/>
        </p:nvGrpSpPr>
        <p:grpSpPr>
          <a:xfrm>
            <a:off x="6421061" y="2467555"/>
            <a:ext cx="2273027" cy="2241056"/>
            <a:chOff x="6449301" y="3647729"/>
            <a:chExt cx="2006352" cy="1978132"/>
          </a:xfrm>
        </p:grpSpPr>
        <p:pic>
          <p:nvPicPr>
            <p:cNvPr id="26" name="Picture 25">
              <a:extLst>
                <a:ext uri="{FF2B5EF4-FFF2-40B4-BE49-F238E27FC236}">
                  <a16:creationId xmlns:a16="http://schemas.microsoft.com/office/drawing/2014/main" id="{118EACB3-E543-4993-9588-ADDB10A42413}"/>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6449301" y="3647729"/>
              <a:ext cx="2006352" cy="1978132"/>
            </a:xfrm>
            <a:prstGeom prst="ellipse">
              <a:avLst/>
            </a:prstGeom>
            <a:effectLst>
              <a:innerShdw blurRad="114300">
                <a:prstClr val="black"/>
              </a:innerShdw>
            </a:effectLst>
          </p:spPr>
        </p:pic>
        <p:pic>
          <p:nvPicPr>
            <p:cNvPr id="5" name="Picture 4">
              <a:extLst>
                <a:ext uri="{FF2B5EF4-FFF2-40B4-BE49-F238E27FC236}">
                  <a16:creationId xmlns:a16="http://schemas.microsoft.com/office/drawing/2014/main" id="{C198ED2F-13F4-43B8-9C61-F58608750EAD}"/>
                </a:ext>
              </a:extLst>
            </p:cNvPr>
            <p:cNvPicPr>
              <a:picLocks noChangeAspect="1"/>
            </p:cNvPicPr>
            <p:nvPr/>
          </p:nvPicPr>
          <p:blipFill rotWithShape="1">
            <a:blip r:embed="rId16"/>
            <a:srcRect r="2024" b="9296"/>
            <a:stretch/>
          </p:blipFill>
          <p:spPr>
            <a:xfrm>
              <a:off x="6680727" y="4424695"/>
              <a:ext cx="1633146" cy="449255"/>
            </a:xfrm>
            <a:prstGeom prst="rect">
              <a:avLst/>
            </a:prstGeom>
          </p:spPr>
        </p:pic>
      </p:grpSp>
      <p:sp>
        <p:nvSpPr>
          <p:cNvPr id="33" name="TextBox 32">
            <a:extLst>
              <a:ext uri="{FF2B5EF4-FFF2-40B4-BE49-F238E27FC236}">
                <a16:creationId xmlns:a16="http://schemas.microsoft.com/office/drawing/2014/main" id="{1A3429EC-0239-4726-9040-D2804E87E375}"/>
              </a:ext>
            </a:extLst>
          </p:cNvPr>
          <p:cNvSpPr txBox="1"/>
          <p:nvPr/>
        </p:nvSpPr>
        <p:spPr>
          <a:xfrm>
            <a:off x="1328390" y="1680573"/>
            <a:ext cx="9588975" cy="338554"/>
          </a:xfrm>
          <a:prstGeom prst="rect">
            <a:avLst/>
          </a:prstGeom>
          <a:noFill/>
        </p:spPr>
        <p:txBody>
          <a:bodyPr wrap="square" rtlCol="0">
            <a:spAutoFit/>
          </a:bodyPr>
          <a:lstStyle/>
          <a:p>
            <a:pPr algn="ctr"/>
            <a:r>
              <a:rPr lang="en-US" sz="1600" spc="300">
                <a:solidFill>
                  <a:schemeClr val="bg1"/>
                </a:solidFill>
              </a:rPr>
              <a:t>6 scanning institutions and &gt;20 collaborating institutions </a:t>
            </a:r>
            <a:endParaRPr lang="en-AU" sz="1600">
              <a:solidFill>
                <a:schemeClr val="bg1"/>
              </a:solidFill>
            </a:endParaRPr>
          </a:p>
        </p:txBody>
      </p:sp>
    </p:spTree>
    <p:extLst>
      <p:ext uri="{BB962C8B-B14F-4D97-AF65-F5344CB8AC3E}">
        <p14:creationId xmlns:p14="http://schemas.microsoft.com/office/powerpoint/2010/main" val="1576565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A13B11E7-A757-4EFB-B2BA-05D4B6174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568107"/>
            <a:ext cx="5721785" cy="57217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007DDDC4-1C5F-4415-8316-7BB5AE245B1C}"/>
              </a:ext>
            </a:extLst>
          </p:cNvPr>
          <p:cNvGraphicFramePr>
            <a:graphicFrameLocks noChangeAspect="1"/>
          </p:cNvGraphicFramePr>
          <p:nvPr>
            <p:extLst>
              <p:ext uri="{D42A27DB-BD31-4B8C-83A1-F6EECF244321}">
                <p14:modId xmlns:p14="http://schemas.microsoft.com/office/powerpoint/2010/main" val="1141553620"/>
              </p:ext>
            </p:extLst>
          </p:nvPr>
        </p:nvGraphicFramePr>
        <p:xfrm>
          <a:off x="7721686" y="943903"/>
          <a:ext cx="2703876" cy="1081549"/>
        </p:xfrm>
        <a:graphic>
          <a:graphicData uri="http://schemas.openxmlformats.org/presentationml/2006/ole">
            <mc:AlternateContent xmlns:mc="http://schemas.openxmlformats.org/markup-compatibility/2006">
              <mc:Choice xmlns:v="urn:schemas-microsoft-com:vml" Requires="v">
                <p:oleObj r:id="rId4" imgW="4572000" imgH="1828800" progId="">
                  <p:embed/>
                </p:oleObj>
              </mc:Choice>
              <mc:Fallback>
                <p:oleObj r:id="rId4" imgW="4572000" imgH="1828800" progId="">
                  <p:embed/>
                  <p:pic>
                    <p:nvPicPr>
                      <p:cNvPr id="3" name="Object 2">
                        <a:extLst>
                          <a:ext uri="{FF2B5EF4-FFF2-40B4-BE49-F238E27FC236}">
                            <a16:creationId xmlns:a16="http://schemas.microsoft.com/office/drawing/2014/main" id="{007DDDC4-1C5F-4415-8316-7BB5AE245B1C}"/>
                          </a:ext>
                        </a:extLst>
                      </p:cNvPr>
                      <p:cNvPicPr/>
                      <p:nvPr/>
                    </p:nvPicPr>
                    <p:blipFill>
                      <a:blip r:embed="rId5"/>
                      <a:stretch>
                        <a:fillRect/>
                      </a:stretch>
                    </p:blipFill>
                    <p:spPr>
                      <a:xfrm>
                        <a:off x="7721686" y="943903"/>
                        <a:ext cx="2703876" cy="1081549"/>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28A42D0-8FA5-4A3A-AA8B-38AF3CEDCE76}"/>
              </a:ext>
            </a:extLst>
          </p:cNvPr>
          <p:cNvSpPr txBox="1"/>
          <p:nvPr/>
        </p:nvSpPr>
        <p:spPr>
          <a:xfrm>
            <a:off x="6928117" y="2251556"/>
            <a:ext cx="4412716" cy="3662541"/>
          </a:xfrm>
          <a:prstGeom prst="rect">
            <a:avLst/>
          </a:prstGeom>
          <a:noFill/>
        </p:spPr>
        <p:txBody>
          <a:bodyPr wrap="square" rtlCol="0">
            <a:spAutoFit/>
          </a:bodyPr>
          <a:lstStyle/>
          <a:p>
            <a:pPr algn="ctr"/>
            <a:r>
              <a:rPr lang="en-US" sz="2000" spc="300">
                <a:solidFill>
                  <a:schemeClr val="bg1"/>
                </a:solidFill>
              </a:rPr>
              <a:t>in collaboration wih the University of Florida Center for Precollegiate Education and Training (CPET)</a:t>
            </a:r>
          </a:p>
          <a:p>
            <a:pPr algn="ctr"/>
            <a:endParaRPr lang="en-US" sz="2000" spc="300">
              <a:solidFill>
                <a:schemeClr val="bg1"/>
              </a:solidFill>
            </a:endParaRPr>
          </a:p>
          <a:p>
            <a:pPr algn="ctr"/>
            <a:r>
              <a:rPr lang="en-US" sz="2800" b="1" spc="300">
                <a:solidFill>
                  <a:schemeClr val="bg1"/>
                </a:solidFill>
              </a:rPr>
              <a:t>3D Vertebrates: From Museum Shelves to Classrooms</a:t>
            </a:r>
          </a:p>
          <a:p>
            <a:pPr algn="ctr"/>
            <a:endParaRPr lang="en-US" sz="2800" b="1" spc="300">
              <a:solidFill>
                <a:schemeClr val="bg1"/>
              </a:solidFill>
            </a:endParaRPr>
          </a:p>
          <a:p>
            <a:pPr algn="ctr"/>
            <a:r>
              <a:rPr lang="en-US" sz="2000" spc="300">
                <a:solidFill>
                  <a:schemeClr val="bg1"/>
                </a:solidFill>
              </a:rPr>
              <a:t>Held annually in June</a:t>
            </a:r>
          </a:p>
        </p:txBody>
      </p:sp>
    </p:spTree>
    <p:extLst>
      <p:ext uri="{BB962C8B-B14F-4D97-AF65-F5344CB8AC3E}">
        <p14:creationId xmlns:p14="http://schemas.microsoft.com/office/powerpoint/2010/main" val="577811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579E9A-4864-454A-998C-70934B769C5A}"/>
              </a:ext>
            </a:extLst>
          </p:cNvPr>
          <p:cNvPicPr>
            <a:picLocks noChangeAspect="1"/>
          </p:cNvPicPr>
          <p:nvPr/>
        </p:nvPicPr>
        <p:blipFill>
          <a:blip r:embed="rId3"/>
          <a:stretch>
            <a:fillRect/>
          </a:stretch>
        </p:blipFill>
        <p:spPr>
          <a:xfrm>
            <a:off x="1083329" y="1033169"/>
            <a:ext cx="7633447" cy="3460710"/>
          </a:xfrm>
          <a:prstGeom prst="rect">
            <a:avLst/>
          </a:prstGeom>
        </p:spPr>
      </p:pic>
      <p:pic>
        <p:nvPicPr>
          <p:cNvPr id="5" name="Picture 4">
            <a:extLst>
              <a:ext uri="{FF2B5EF4-FFF2-40B4-BE49-F238E27FC236}">
                <a16:creationId xmlns:a16="http://schemas.microsoft.com/office/drawing/2014/main" id="{8DE88F28-E84E-4BB1-8E41-DF6C97283D72}"/>
              </a:ext>
            </a:extLst>
          </p:cNvPr>
          <p:cNvPicPr>
            <a:picLocks noChangeAspect="1"/>
          </p:cNvPicPr>
          <p:nvPr/>
        </p:nvPicPr>
        <p:blipFill>
          <a:blip r:embed="rId4"/>
          <a:stretch>
            <a:fillRect/>
          </a:stretch>
        </p:blipFill>
        <p:spPr>
          <a:xfrm>
            <a:off x="348224" y="184242"/>
            <a:ext cx="3537978" cy="778904"/>
          </a:xfrm>
          <a:prstGeom prst="rect">
            <a:avLst/>
          </a:prstGeom>
        </p:spPr>
      </p:pic>
      <p:pic>
        <p:nvPicPr>
          <p:cNvPr id="7" name="Picture 6">
            <a:extLst>
              <a:ext uri="{FF2B5EF4-FFF2-40B4-BE49-F238E27FC236}">
                <a16:creationId xmlns:a16="http://schemas.microsoft.com/office/drawing/2014/main" id="{59E4CF46-DB69-4EC8-9DE2-88ABFCC144E4}"/>
              </a:ext>
            </a:extLst>
          </p:cNvPr>
          <p:cNvPicPr>
            <a:picLocks noChangeAspect="1"/>
          </p:cNvPicPr>
          <p:nvPr/>
        </p:nvPicPr>
        <p:blipFill>
          <a:blip r:embed="rId5"/>
          <a:stretch>
            <a:fillRect/>
          </a:stretch>
        </p:blipFill>
        <p:spPr>
          <a:xfrm>
            <a:off x="6875383" y="3838501"/>
            <a:ext cx="4949064" cy="2835721"/>
          </a:xfrm>
          <a:prstGeom prst="rect">
            <a:avLst/>
          </a:prstGeom>
        </p:spPr>
      </p:pic>
      <p:sp>
        <p:nvSpPr>
          <p:cNvPr id="9" name="TextBox 8">
            <a:extLst>
              <a:ext uri="{FF2B5EF4-FFF2-40B4-BE49-F238E27FC236}">
                <a16:creationId xmlns:a16="http://schemas.microsoft.com/office/drawing/2014/main" id="{5F39F176-F189-490F-AD79-E95051A357E8}"/>
              </a:ext>
            </a:extLst>
          </p:cNvPr>
          <p:cNvSpPr txBox="1"/>
          <p:nvPr/>
        </p:nvSpPr>
        <p:spPr>
          <a:xfrm>
            <a:off x="4034116" y="484502"/>
            <a:ext cx="6692153" cy="369332"/>
          </a:xfrm>
          <a:prstGeom prst="rect">
            <a:avLst/>
          </a:prstGeom>
          <a:noFill/>
        </p:spPr>
        <p:txBody>
          <a:bodyPr wrap="square">
            <a:spAutoFit/>
          </a:bodyPr>
          <a:lstStyle/>
          <a:p>
            <a:r>
              <a:rPr lang="en-AU">
                <a:solidFill>
                  <a:schemeClr val="bg1"/>
                </a:solidFill>
                <a:hlinkClick r:id="rId6"/>
              </a:rPr>
              <a:t>https://www.cpet.ufl.edu/teachers/lesson-plans-and-curricula-/</a:t>
            </a:r>
            <a:r>
              <a:rPr lang="en-AU">
                <a:solidFill>
                  <a:schemeClr val="bg1"/>
                </a:solidFill>
              </a:rPr>
              <a:t> </a:t>
            </a:r>
          </a:p>
        </p:txBody>
      </p:sp>
    </p:spTree>
    <p:extLst>
      <p:ext uri="{BB962C8B-B14F-4D97-AF65-F5344CB8AC3E}">
        <p14:creationId xmlns:p14="http://schemas.microsoft.com/office/powerpoint/2010/main" val="276349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F5F02DC-F37B-4C7C-B9A3-9098B68F08FF}"/>
              </a:ext>
            </a:extLst>
          </p:cNvPr>
          <p:cNvPicPr>
            <a:picLocks noChangeAspect="1"/>
          </p:cNvPicPr>
          <p:nvPr/>
        </p:nvPicPr>
        <p:blipFill>
          <a:blip r:embed="rId3"/>
          <a:stretch>
            <a:fillRect/>
          </a:stretch>
        </p:blipFill>
        <p:spPr>
          <a:xfrm>
            <a:off x="4900521" y="4691742"/>
            <a:ext cx="3372169" cy="1377091"/>
          </a:xfrm>
          <a:prstGeom prst="rect">
            <a:avLst/>
          </a:prstGeom>
        </p:spPr>
      </p:pic>
      <p:pic>
        <p:nvPicPr>
          <p:cNvPr id="9" name="Picture 8">
            <a:extLst>
              <a:ext uri="{FF2B5EF4-FFF2-40B4-BE49-F238E27FC236}">
                <a16:creationId xmlns:a16="http://schemas.microsoft.com/office/drawing/2014/main" id="{D4185D7E-1EB9-4DBB-B931-D03465655CC6}"/>
              </a:ext>
            </a:extLst>
          </p:cNvPr>
          <p:cNvPicPr>
            <a:picLocks noChangeAspect="1"/>
          </p:cNvPicPr>
          <p:nvPr/>
        </p:nvPicPr>
        <p:blipFill rotWithShape="1">
          <a:blip r:embed="rId4"/>
          <a:srcRect l="18143" t="15817" r="9034" b="9979"/>
          <a:stretch/>
        </p:blipFill>
        <p:spPr>
          <a:xfrm>
            <a:off x="8760112" y="4162537"/>
            <a:ext cx="3304923" cy="2044061"/>
          </a:xfrm>
          <a:prstGeom prst="rect">
            <a:avLst/>
          </a:prstGeom>
        </p:spPr>
      </p:pic>
      <p:pic>
        <p:nvPicPr>
          <p:cNvPr id="5" name="Picture 4">
            <a:extLst>
              <a:ext uri="{FF2B5EF4-FFF2-40B4-BE49-F238E27FC236}">
                <a16:creationId xmlns:a16="http://schemas.microsoft.com/office/drawing/2014/main" id="{1EF1CB97-4D36-4C69-A233-33B9388B6951}"/>
              </a:ext>
            </a:extLst>
          </p:cNvPr>
          <p:cNvPicPr>
            <a:picLocks noChangeAspect="1"/>
          </p:cNvPicPr>
          <p:nvPr/>
        </p:nvPicPr>
        <p:blipFill rotWithShape="1">
          <a:blip r:embed="rId5"/>
          <a:srcRect l="6530" t="20696" r="3176" b="26953"/>
          <a:stretch/>
        </p:blipFill>
        <p:spPr>
          <a:xfrm>
            <a:off x="432108" y="2330125"/>
            <a:ext cx="3688900" cy="1132995"/>
          </a:xfrm>
          <a:prstGeom prst="rect">
            <a:avLst/>
          </a:prstGeom>
        </p:spPr>
      </p:pic>
      <p:pic>
        <p:nvPicPr>
          <p:cNvPr id="3" name="Picture 2">
            <a:extLst>
              <a:ext uri="{FF2B5EF4-FFF2-40B4-BE49-F238E27FC236}">
                <a16:creationId xmlns:a16="http://schemas.microsoft.com/office/drawing/2014/main" id="{FCC86D0E-FD6E-4A31-A43D-72C2D40446F0}"/>
              </a:ext>
            </a:extLst>
          </p:cNvPr>
          <p:cNvPicPr>
            <a:picLocks noChangeAspect="1"/>
          </p:cNvPicPr>
          <p:nvPr/>
        </p:nvPicPr>
        <p:blipFill rotWithShape="1">
          <a:blip r:embed="rId6"/>
          <a:srcRect t="8164"/>
          <a:stretch/>
        </p:blipFill>
        <p:spPr>
          <a:xfrm>
            <a:off x="1913504" y="4209211"/>
            <a:ext cx="2143424" cy="1952544"/>
          </a:xfrm>
          <a:prstGeom prst="rect">
            <a:avLst/>
          </a:prstGeom>
        </p:spPr>
      </p:pic>
      <p:pic>
        <p:nvPicPr>
          <p:cNvPr id="7" name="Picture 6">
            <a:extLst>
              <a:ext uri="{FF2B5EF4-FFF2-40B4-BE49-F238E27FC236}">
                <a16:creationId xmlns:a16="http://schemas.microsoft.com/office/drawing/2014/main" id="{70DD5B0C-E3F4-4B1F-B2CF-5C3C42BA2407}"/>
              </a:ext>
            </a:extLst>
          </p:cNvPr>
          <p:cNvPicPr>
            <a:picLocks noChangeAspect="1"/>
          </p:cNvPicPr>
          <p:nvPr/>
        </p:nvPicPr>
        <p:blipFill rotWithShape="1">
          <a:blip r:embed="rId7"/>
          <a:srcRect l="22396" r="30434"/>
          <a:stretch/>
        </p:blipFill>
        <p:spPr>
          <a:xfrm>
            <a:off x="124794" y="3326480"/>
            <a:ext cx="2006233" cy="2249548"/>
          </a:xfrm>
          <a:prstGeom prst="rect">
            <a:avLst/>
          </a:prstGeom>
        </p:spPr>
      </p:pic>
      <p:pic>
        <p:nvPicPr>
          <p:cNvPr id="4" name="Picture 3">
            <a:extLst>
              <a:ext uri="{FF2B5EF4-FFF2-40B4-BE49-F238E27FC236}">
                <a16:creationId xmlns:a16="http://schemas.microsoft.com/office/drawing/2014/main" id="{B2CB1FE2-C869-453F-8AFB-FBAE847B059B}"/>
              </a:ext>
            </a:extLst>
          </p:cNvPr>
          <p:cNvPicPr>
            <a:picLocks noChangeAspect="1"/>
          </p:cNvPicPr>
          <p:nvPr/>
        </p:nvPicPr>
        <p:blipFill>
          <a:blip r:embed="rId8"/>
          <a:stretch>
            <a:fillRect/>
          </a:stretch>
        </p:blipFill>
        <p:spPr>
          <a:xfrm>
            <a:off x="9710972" y="91453"/>
            <a:ext cx="2354063" cy="1658974"/>
          </a:xfrm>
          <a:prstGeom prst="rect">
            <a:avLst/>
          </a:prstGeom>
        </p:spPr>
      </p:pic>
      <p:pic>
        <p:nvPicPr>
          <p:cNvPr id="8" name="Picture 7">
            <a:extLst>
              <a:ext uri="{FF2B5EF4-FFF2-40B4-BE49-F238E27FC236}">
                <a16:creationId xmlns:a16="http://schemas.microsoft.com/office/drawing/2014/main" id="{120BEF7A-32D9-42DB-A2C0-202057F005CD}"/>
              </a:ext>
            </a:extLst>
          </p:cNvPr>
          <p:cNvPicPr>
            <a:picLocks noChangeAspect="1"/>
          </p:cNvPicPr>
          <p:nvPr/>
        </p:nvPicPr>
        <p:blipFill>
          <a:blip r:embed="rId9"/>
          <a:stretch>
            <a:fillRect/>
          </a:stretch>
        </p:blipFill>
        <p:spPr>
          <a:xfrm>
            <a:off x="494957" y="217322"/>
            <a:ext cx="1311751" cy="2048024"/>
          </a:xfrm>
          <a:prstGeom prst="rect">
            <a:avLst/>
          </a:prstGeom>
        </p:spPr>
      </p:pic>
      <p:pic>
        <p:nvPicPr>
          <p:cNvPr id="11" name="Picture 10">
            <a:extLst>
              <a:ext uri="{FF2B5EF4-FFF2-40B4-BE49-F238E27FC236}">
                <a16:creationId xmlns:a16="http://schemas.microsoft.com/office/drawing/2014/main" id="{4CC86AC5-BDBB-433E-B278-27249685C8A6}"/>
              </a:ext>
            </a:extLst>
          </p:cNvPr>
          <p:cNvPicPr>
            <a:picLocks noChangeAspect="1"/>
          </p:cNvPicPr>
          <p:nvPr/>
        </p:nvPicPr>
        <p:blipFill>
          <a:blip r:embed="rId10"/>
          <a:stretch>
            <a:fillRect/>
          </a:stretch>
        </p:blipFill>
        <p:spPr>
          <a:xfrm rot="15911693">
            <a:off x="7214651" y="1351134"/>
            <a:ext cx="2819535" cy="804864"/>
          </a:xfrm>
          <a:prstGeom prst="rect">
            <a:avLst/>
          </a:prstGeom>
        </p:spPr>
      </p:pic>
      <p:pic>
        <p:nvPicPr>
          <p:cNvPr id="16" name="Picture 15">
            <a:extLst>
              <a:ext uri="{FF2B5EF4-FFF2-40B4-BE49-F238E27FC236}">
                <a16:creationId xmlns:a16="http://schemas.microsoft.com/office/drawing/2014/main" id="{CEA9BA89-D104-4D7E-9478-8AADAF7E68B9}"/>
              </a:ext>
            </a:extLst>
          </p:cNvPr>
          <p:cNvPicPr>
            <a:picLocks noChangeAspect="1"/>
          </p:cNvPicPr>
          <p:nvPr/>
        </p:nvPicPr>
        <p:blipFill>
          <a:blip r:embed="rId11"/>
          <a:stretch>
            <a:fillRect/>
          </a:stretch>
        </p:blipFill>
        <p:spPr>
          <a:xfrm>
            <a:off x="5086829" y="91453"/>
            <a:ext cx="2458527" cy="1658974"/>
          </a:xfrm>
          <a:prstGeom prst="rect">
            <a:avLst/>
          </a:prstGeom>
        </p:spPr>
      </p:pic>
      <p:pic>
        <p:nvPicPr>
          <p:cNvPr id="18" name="Picture 17">
            <a:extLst>
              <a:ext uri="{FF2B5EF4-FFF2-40B4-BE49-F238E27FC236}">
                <a16:creationId xmlns:a16="http://schemas.microsoft.com/office/drawing/2014/main" id="{6101535F-3828-4C6C-9357-7B7B772B1187}"/>
              </a:ext>
            </a:extLst>
          </p:cNvPr>
          <p:cNvPicPr>
            <a:picLocks noChangeAspect="1"/>
          </p:cNvPicPr>
          <p:nvPr/>
        </p:nvPicPr>
        <p:blipFill>
          <a:blip r:embed="rId12"/>
          <a:stretch>
            <a:fillRect/>
          </a:stretch>
        </p:blipFill>
        <p:spPr>
          <a:xfrm>
            <a:off x="1882790" y="393123"/>
            <a:ext cx="2641037" cy="1357304"/>
          </a:xfrm>
          <a:prstGeom prst="rect">
            <a:avLst/>
          </a:prstGeom>
        </p:spPr>
      </p:pic>
      <p:sp>
        <p:nvSpPr>
          <p:cNvPr id="21" name="Rectangle 20">
            <a:extLst>
              <a:ext uri="{FF2B5EF4-FFF2-40B4-BE49-F238E27FC236}">
                <a16:creationId xmlns:a16="http://schemas.microsoft.com/office/drawing/2014/main" id="{E8054083-E9FA-4B14-AB49-3391ED7F2EC3}"/>
              </a:ext>
            </a:extLst>
          </p:cNvPr>
          <p:cNvSpPr/>
          <p:nvPr/>
        </p:nvSpPr>
        <p:spPr>
          <a:xfrm>
            <a:off x="10776030" y="4194794"/>
            <a:ext cx="897803" cy="637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Picture 23">
            <a:extLst>
              <a:ext uri="{FF2B5EF4-FFF2-40B4-BE49-F238E27FC236}">
                <a16:creationId xmlns:a16="http://schemas.microsoft.com/office/drawing/2014/main" id="{565FB9C6-B442-48AD-AF7F-6F9C54E9A359}"/>
              </a:ext>
            </a:extLst>
          </p:cNvPr>
          <p:cNvPicPr>
            <a:picLocks noChangeAspect="1"/>
          </p:cNvPicPr>
          <p:nvPr/>
        </p:nvPicPr>
        <p:blipFill>
          <a:blip r:embed="rId13"/>
          <a:stretch>
            <a:fillRect/>
          </a:stretch>
        </p:blipFill>
        <p:spPr>
          <a:xfrm>
            <a:off x="9468078" y="1750427"/>
            <a:ext cx="2723922" cy="2353388"/>
          </a:xfrm>
          <a:prstGeom prst="rect">
            <a:avLst/>
          </a:prstGeom>
        </p:spPr>
      </p:pic>
      <p:pic>
        <p:nvPicPr>
          <p:cNvPr id="17" name="Picture 2" descr="Florida Museum of Natural History | Giggle Magazine">
            <a:extLst>
              <a:ext uri="{FF2B5EF4-FFF2-40B4-BE49-F238E27FC236}">
                <a16:creationId xmlns:a16="http://schemas.microsoft.com/office/drawing/2014/main" id="{8382E213-3ABF-41D8-BFAE-74CEE157099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22770" y="6051887"/>
            <a:ext cx="1746460" cy="8477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ome Page - UF Career Connections Center">
            <a:extLst>
              <a:ext uri="{FF2B5EF4-FFF2-40B4-BE49-F238E27FC236}">
                <a16:creationId xmlns:a16="http://schemas.microsoft.com/office/drawing/2014/main" id="{19A32661-0A56-4986-9E21-EE658881ED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29835" y="6261254"/>
            <a:ext cx="2338243" cy="4290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3" name="Object 22">
            <a:extLst>
              <a:ext uri="{FF2B5EF4-FFF2-40B4-BE49-F238E27FC236}">
                <a16:creationId xmlns:a16="http://schemas.microsoft.com/office/drawing/2014/main" id="{01854414-E474-4D37-924F-AFD89E338D04}"/>
              </a:ext>
            </a:extLst>
          </p:cNvPr>
          <p:cNvGraphicFramePr>
            <a:graphicFrameLocks noChangeAspect="1"/>
          </p:cNvGraphicFramePr>
          <p:nvPr>
            <p:extLst>
              <p:ext uri="{D42A27DB-BD31-4B8C-83A1-F6EECF244321}">
                <p14:modId xmlns:p14="http://schemas.microsoft.com/office/powerpoint/2010/main" val="2209513457"/>
              </p:ext>
            </p:extLst>
          </p:nvPr>
        </p:nvGraphicFramePr>
        <p:xfrm>
          <a:off x="3181258" y="6099384"/>
          <a:ext cx="1719263" cy="687388"/>
        </p:xfrm>
        <a:graphic>
          <a:graphicData uri="http://schemas.openxmlformats.org/presentationml/2006/ole">
            <mc:AlternateContent xmlns:mc="http://schemas.openxmlformats.org/markup-compatibility/2006">
              <mc:Choice xmlns:v="urn:schemas-microsoft-com:vml" Requires="v">
                <p:oleObj r:id="rId16" imgW="4572000" imgH="1828800" progId="">
                  <p:embed/>
                </p:oleObj>
              </mc:Choice>
              <mc:Fallback>
                <p:oleObj r:id="rId16" imgW="4572000" imgH="1828800" progId="">
                  <p:embed/>
                  <p:pic>
                    <p:nvPicPr>
                      <p:cNvPr id="23" name="Object 22">
                        <a:extLst>
                          <a:ext uri="{FF2B5EF4-FFF2-40B4-BE49-F238E27FC236}">
                            <a16:creationId xmlns:a16="http://schemas.microsoft.com/office/drawing/2014/main" id="{01854414-E474-4D37-924F-AFD89E338D04}"/>
                          </a:ext>
                        </a:extLst>
                      </p:cNvPr>
                      <p:cNvPicPr/>
                      <p:nvPr/>
                    </p:nvPicPr>
                    <p:blipFill>
                      <a:blip r:embed="rId17"/>
                      <a:stretch>
                        <a:fillRect/>
                      </a:stretch>
                    </p:blipFill>
                    <p:spPr>
                      <a:xfrm>
                        <a:off x="3181258" y="6099384"/>
                        <a:ext cx="1719263" cy="687388"/>
                      </a:xfrm>
                      <a:prstGeom prst="rect">
                        <a:avLst/>
                      </a:prstGeom>
                    </p:spPr>
                  </p:pic>
                </p:oleObj>
              </mc:Fallback>
            </mc:AlternateContent>
          </a:graphicData>
        </a:graphic>
      </p:graphicFrame>
      <p:sp>
        <p:nvSpPr>
          <p:cNvPr id="25" name="TextBox 24">
            <a:extLst>
              <a:ext uri="{FF2B5EF4-FFF2-40B4-BE49-F238E27FC236}">
                <a16:creationId xmlns:a16="http://schemas.microsoft.com/office/drawing/2014/main" id="{F09C159E-B73E-4DA7-A25A-E2411369BDFF}"/>
              </a:ext>
            </a:extLst>
          </p:cNvPr>
          <p:cNvSpPr txBox="1"/>
          <p:nvPr/>
        </p:nvSpPr>
        <p:spPr>
          <a:xfrm>
            <a:off x="2689193" y="1697644"/>
            <a:ext cx="6609144" cy="3139321"/>
          </a:xfrm>
          <a:prstGeom prst="rect">
            <a:avLst/>
          </a:prstGeom>
          <a:noFill/>
        </p:spPr>
        <p:txBody>
          <a:bodyPr wrap="square">
            <a:spAutoFit/>
          </a:bodyPr>
          <a:lstStyle/>
          <a:p>
            <a:pPr algn="ctr">
              <a:lnSpc>
                <a:spcPct val="200000"/>
              </a:lnSpc>
            </a:pPr>
            <a:r>
              <a:rPr lang="en-US" sz="1800">
                <a:solidFill>
                  <a:srgbClr val="0563C1"/>
                </a:solidFill>
                <a:hlinkClick r:id="rId18">
                  <a:extLst>
                    <a:ext uri="{A12FA001-AC4F-418D-AE19-62706E023703}">
                      <ahyp:hlinkClr xmlns:ahyp="http://schemas.microsoft.com/office/drawing/2018/hyperlinkcolor" val="tx"/>
                    </a:ext>
                  </a:extLst>
                </a:hlinkClick>
              </a:rPr>
              <a:t>https://www.morphosource.org/</a:t>
            </a:r>
            <a:r>
              <a:rPr lang="en-US" sz="1800">
                <a:solidFill>
                  <a:schemeClr val="bg1"/>
                </a:solidFill>
              </a:rPr>
              <a:t> </a:t>
            </a:r>
          </a:p>
          <a:p>
            <a:pPr algn="ctr">
              <a:lnSpc>
                <a:spcPct val="200000"/>
              </a:lnSpc>
            </a:pPr>
            <a:r>
              <a:rPr lang="en-US" sz="1800">
                <a:solidFill>
                  <a:schemeClr val="bg1"/>
                </a:solidFill>
                <a:hlinkClick r:id="rId19"/>
              </a:rPr>
              <a:t>https://sketchfab.com/ufherps</a:t>
            </a:r>
            <a:endParaRPr lang="en-US" sz="1800">
              <a:solidFill>
                <a:schemeClr val="bg1"/>
              </a:solidFill>
            </a:endParaRPr>
          </a:p>
          <a:p>
            <a:pPr algn="ctr">
              <a:lnSpc>
                <a:spcPct val="200000"/>
              </a:lnSpc>
            </a:pPr>
            <a:r>
              <a:rPr lang="en-AU">
                <a:solidFill>
                  <a:schemeClr val="bg1"/>
                </a:solidFill>
                <a:hlinkClick r:id="rId20"/>
              </a:rPr>
              <a:t>https://qubeshub.org/</a:t>
            </a:r>
            <a:r>
              <a:rPr lang="en-US">
                <a:solidFill>
                  <a:schemeClr val="bg1"/>
                </a:solidFill>
              </a:rPr>
              <a:t> </a:t>
            </a:r>
            <a:endParaRPr lang="en-US" sz="1800">
              <a:solidFill>
                <a:schemeClr val="bg1"/>
              </a:solidFill>
            </a:endParaRPr>
          </a:p>
          <a:p>
            <a:pPr algn="ctr">
              <a:lnSpc>
                <a:spcPct val="200000"/>
              </a:lnSpc>
            </a:pPr>
            <a:r>
              <a:rPr lang="en-AU">
                <a:solidFill>
                  <a:schemeClr val="bg1"/>
                </a:solidFill>
                <a:hlinkClick r:id="rId21"/>
              </a:rPr>
              <a:t>https://www.cpet.ufl.edu/teachers/lesson-plans-and-curricula-/</a:t>
            </a:r>
            <a:endParaRPr lang="en-AU">
              <a:solidFill>
                <a:schemeClr val="bg1"/>
              </a:solidFill>
            </a:endParaRPr>
          </a:p>
          <a:p>
            <a:pPr algn="ctr">
              <a:lnSpc>
                <a:spcPct val="200000"/>
              </a:lnSpc>
            </a:pPr>
            <a:r>
              <a:rPr lang="en-US" sz="1800">
                <a:solidFill>
                  <a:schemeClr val="bg1"/>
                </a:solidFill>
                <a:hlinkClick r:id="rId22"/>
              </a:rPr>
              <a:t>https://new.smm.org/educators/lessons/dino-dentist</a:t>
            </a:r>
            <a:endParaRPr lang="en-US" sz="1800" spc="600">
              <a:solidFill>
                <a:schemeClr val="bg1"/>
              </a:solidFill>
            </a:endParaRPr>
          </a:p>
          <a:p>
            <a:pPr algn="ctr"/>
            <a:endParaRPr lang="en-US" sz="1800" spc="600">
              <a:solidFill>
                <a:schemeClr val="bg1"/>
              </a:solidFill>
            </a:endParaRPr>
          </a:p>
        </p:txBody>
      </p:sp>
    </p:spTree>
    <p:extLst>
      <p:ext uri="{BB962C8B-B14F-4D97-AF65-F5344CB8AC3E}">
        <p14:creationId xmlns:p14="http://schemas.microsoft.com/office/powerpoint/2010/main" val="205012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50"/>
                                        <p:tgtEl>
                                          <p:spTgt spid="1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par>
                          <p:cTn id="12" fill="hold">
                            <p:stCondLst>
                              <p:cond delay="175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childTnLst>
                                </p:cTn>
                              </p:par>
                            </p:childTnLst>
                          </p:cTn>
                        </p:par>
                        <p:par>
                          <p:cTn id="20" fill="hold">
                            <p:stCondLst>
                              <p:cond delay="325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750"/>
                                        <p:tgtEl>
                                          <p:spTgt spid="20"/>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childTnLst>
                                </p:cTn>
                              </p:par>
                            </p:childTnLst>
                          </p:cTn>
                        </p:par>
                        <p:par>
                          <p:cTn id="28" fill="hold">
                            <p:stCondLst>
                              <p:cond delay="4750"/>
                            </p:stCondLst>
                            <p:childTnLst>
                              <p:par>
                                <p:cTn id="29" presetID="10" presetClass="entr" presetSubtype="0"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childTnLst>
                          </p:cTn>
                        </p:par>
                        <p:par>
                          <p:cTn id="32" fill="hold">
                            <p:stCondLst>
                              <p:cond delay="5500"/>
                            </p:stCondLst>
                            <p:childTnLst>
                              <p:par>
                                <p:cTn id="33" presetID="10" presetClass="entr" presetSubtype="0"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750"/>
                                        <p:tgtEl>
                                          <p:spTgt spid="5"/>
                                        </p:tgtEl>
                                      </p:cBhvr>
                                    </p:animEffect>
                                  </p:childTnLst>
                                </p:cTn>
                              </p:par>
                            </p:childTnLst>
                          </p:cTn>
                        </p:par>
                        <p:par>
                          <p:cTn id="36" fill="hold">
                            <p:stCondLst>
                              <p:cond delay="625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750"/>
                                        <p:tgtEl>
                                          <p:spTgt spid="8"/>
                                        </p:tgtEl>
                                      </p:cBhvr>
                                    </p:animEffect>
                                  </p:childTnLst>
                                </p:cTn>
                              </p:par>
                            </p:childTnLst>
                          </p:cTn>
                        </p:par>
                        <p:par>
                          <p:cTn id="40" fill="hold">
                            <p:stCondLst>
                              <p:cond delay="7000"/>
                            </p:stCondLst>
                            <p:childTnLst>
                              <p:par>
                                <p:cTn id="41" presetID="10"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750"/>
                                        <p:tgtEl>
                                          <p:spTgt spid="16"/>
                                        </p:tgtEl>
                                      </p:cBhvr>
                                    </p:animEffect>
                                  </p:childTnLst>
                                </p:cTn>
                              </p:par>
                            </p:childTnLst>
                          </p:cTn>
                        </p:par>
                        <p:par>
                          <p:cTn id="44" fill="hold">
                            <p:stCondLst>
                              <p:cond delay="7750"/>
                            </p:stCondLst>
                            <p:childTnLst>
                              <p:par>
                                <p:cTn id="45" presetID="10"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756E3D56-C532-4E23-859E-A4DBB7B9C2CA}"/>
              </a:ext>
            </a:extLst>
          </p:cNvPr>
          <p:cNvSpPr/>
          <p:nvPr/>
        </p:nvSpPr>
        <p:spPr>
          <a:xfrm>
            <a:off x="345557" y="986972"/>
            <a:ext cx="4995389" cy="5503464"/>
          </a:xfrm>
          <a:prstGeom prst="round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6" name="Picture 25">
            <a:extLst>
              <a:ext uri="{FF2B5EF4-FFF2-40B4-BE49-F238E27FC236}">
                <a16:creationId xmlns:a16="http://schemas.microsoft.com/office/drawing/2014/main" id="{BE3B64C9-B1E2-49BD-BF6A-68DB1FCF5F45}"/>
              </a:ext>
            </a:extLst>
          </p:cNvPr>
          <p:cNvPicPr>
            <a:picLocks noChangeAspect="1"/>
          </p:cNvPicPr>
          <p:nvPr/>
        </p:nvPicPr>
        <p:blipFill>
          <a:blip r:embed="rId3"/>
          <a:stretch>
            <a:fillRect/>
          </a:stretch>
        </p:blipFill>
        <p:spPr>
          <a:xfrm>
            <a:off x="575425" y="1584933"/>
            <a:ext cx="4517632" cy="4421920"/>
          </a:xfrm>
          <a:prstGeom prst="rect">
            <a:avLst/>
          </a:prstGeom>
        </p:spPr>
      </p:pic>
      <p:sp>
        <p:nvSpPr>
          <p:cNvPr id="6" name="Arrow: Circular 5">
            <a:extLst>
              <a:ext uri="{FF2B5EF4-FFF2-40B4-BE49-F238E27FC236}">
                <a16:creationId xmlns:a16="http://schemas.microsoft.com/office/drawing/2014/main" id="{A4EBAA9A-D1E8-4489-9E22-26AC7B7AFC6E}"/>
              </a:ext>
            </a:extLst>
          </p:cNvPr>
          <p:cNvSpPr/>
          <p:nvPr/>
        </p:nvSpPr>
        <p:spPr>
          <a:xfrm rot="4995728" flipV="1">
            <a:off x="950115" y="1824061"/>
            <a:ext cx="3899114" cy="4043177"/>
          </a:xfrm>
          <a:prstGeom prst="circularArrow">
            <a:avLst>
              <a:gd name="adj1" fmla="val 2497"/>
              <a:gd name="adj2" fmla="val 379267"/>
              <a:gd name="adj3" fmla="val 151202"/>
              <a:gd name="adj4" fmla="val 10505076"/>
              <a:gd name="adj5" fmla="val 375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7" name="TextBox 6">
            <a:extLst>
              <a:ext uri="{FF2B5EF4-FFF2-40B4-BE49-F238E27FC236}">
                <a16:creationId xmlns:a16="http://schemas.microsoft.com/office/drawing/2014/main" id="{BC7CA261-3707-4600-9823-694B7169DBDB}"/>
              </a:ext>
            </a:extLst>
          </p:cNvPr>
          <p:cNvSpPr txBox="1"/>
          <p:nvPr/>
        </p:nvSpPr>
        <p:spPr>
          <a:xfrm>
            <a:off x="1306760" y="6005567"/>
            <a:ext cx="3035494" cy="461665"/>
          </a:xfrm>
          <a:prstGeom prst="rect">
            <a:avLst/>
          </a:prstGeom>
          <a:noFill/>
        </p:spPr>
        <p:txBody>
          <a:bodyPr wrap="square" rtlCol="0">
            <a:spAutoFit/>
          </a:bodyPr>
          <a:lstStyle/>
          <a:p>
            <a:pPr algn="ctr"/>
            <a:r>
              <a:rPr lang="en-US" sz="2400"/>
              <a:t>56.5% </a:t>
            </a:r>
            <a:r>
              <a:rPr lang="en-US" sz="1600"/>
              <a:t>(5452 of 9651)</a:t>
            </a:r>
            <a:endParaRPr lang="en-AU" sz="1600"/>
          </a:p>
        </p:txBody>
      </p:sp>
      <p:pic>
        <p:nvPicPr>
          <p:cNvPr id="21" name="Picture 20">
            <a:extLst>
              <a:ext uri="{FF2B5EF4-FFF2-40B4-BE49-F238E27FC236}">
                <a16:creationId xmlns:a16="http://schemas.microsoft.com/office/drawing/2014/main" id="{173F86C5-15F3-456E-B8D5-6E1F765DF6E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12607" t="3445" r="12181"/>
          <a:stretch/>
        </p:blipFill>
        <p:spPr>
          <a:xfrm>
            <a:off x="1326227" y="2318555"/>
            <a:ext cx="3016027" cy="3033970"/>
          </a:xfrm>
          <a:prstGeom prst="ellipse">
            <a:avLst/>
          </a:prstGeom>
        </p:spPr>
      </p:pic>
      <p:sp>
        <p:nvSpPr>
          <p:cNvPr id="5" name="TextBox 4">
            <a:extLst>
              <a:ext uri="{FF2B5EF4-FFF2-40B4-BE49-F238E27FC236}">
                <a16:creationId xmlns:a16="http://schemas.microsoft.com/office/drawing/2014/main" id="{21DE75AF-2F43-48D1-9D66-2D1F43FB081D}"/>
              </a:ext>
            </a:extLst>
          </p:cNvPr>
          <p:cNvSpPr txBox="1"/>
          <p:nvPr/>
        </p:nvSpPr>
        <p:spPr>
          <a:xfrm>
            <a:off x="116669" y="1113426"/>
            <a:ext cx="5415675" cy="461665"/>
          </a:xfrm>
          <a:prstGeom prst="rect">
            <a:avLst/>
          </a:prstGeom>
          <a:noFill/>
        </p:spPr>
        <p:txBody>
          <a:bodyPr wrap="square" rtlCol="0">
            <a:spAutoFit/>
          </a:bodyPr>
          <a:lstStyle/>
          <a:p>
            <a:pPr algn="ctr"/>
            <a:r>
              <a:rPr lang="en-US" sz="2400" spc="300"/>
              <a:t>Total progress</a:t>
            </a:r>
            <a:endParaRPr lang="en-AU" sz="2400" spc="300"/>
          </a:p>
        </p:txBody>
      </p:sp>
      <p:graphicFrame>
        <p:nvGraphicFramePr>
          <p:cNvPr id="8" name="Object 7">
            <a:extLst>
              <a:ext uri="{FF2B5EF4-FFF2-40B4-BE49-F238E27FC236}">
                <a16:creationId xmlns:a16="http://schemas.microsoft.com/office/drawing/2014/main" id="{25BF8B8E-18C2-407D-849C-351F20BF8CD6}"/>
              </a:ext>
            </a:extLst>
          </p:cNvPr>
          <p:cNvGraphicFramePr>
            <a:graphicFrameLocks noChangeAspect="1"/>
          </p:cNvGraphicFramePr>
          <p:nvPr/>
        </p:nvGraphicFramePr>
        <p:xfrm>
          <a:off x="9634951" y="5432217"/>
          <a:ext cx="669927" cy="615187"/>
        </p:xfrm>
        <a:graphic>
          <a:graphicData uri="http://schemas.openxmlformats.org/presentationml/2006/ole">
            <mc:AlternateContent xmlns:mc="http://schemas.openxmlformats.org/markup-compatibility/2006">
              <mc:Choice xmlns:v="urn:schemas-microsoft-com:vml" Requires="v">
                <p:oleObj r:id="rId6" imgW="408240" imgH="374760" progId="">
                  <p:embed/>
                </p:oleObj>
              </mc:Choice>
              <mc:Fallback>
                <p:oleObj r:id="rId6" imgW="408240" imgH="374760" progId="">
                  <p:embed/>
                  <p:pic>
                    <p:nvPicPr>
                      <p:cNvPr id="8" name="Object 7">
                        <a:extLst>
                          <a:ext uri="{FF2B5EF4-FFF2-40B4-BE49-F238E27FC236}">
                            <a16:creationId xmlns:a16="http://schemas.microsoft.com/office/drawing/2014/main" id="{25BF8B8E-18C2-407D-849C-351F20BF8CD6}"/>
                          </a:ext>
                        </a:extLst>
                      </p:cNvPr>
                      <p:cNvPicPr/>
                      <p:nvPr/>
                    </p:nvPicPr>
                    <p:blipFill>
                      <a:blip r:embed="rId7"/>
                      <a:stretch>
                        <a:fillRect/>
                      </a:stretch>
                    </p:blipFill>
                    <p:spPr>
                      <a:xfrm>
                        <a:off x="9634951" y="5432217"/>
                        <a:ext cx="669927" cy="615187"/>
                      </a:xfrm>
                      <a:prstGeom prst="rect">
                        <a:avLst/>
                      </a:prstGeom>
                    </p:spPr>
                  </p:pic>
                </p:oleObj>
              </mc:Fallback>
            </mc:AlternateContent>
          </a:graphicData>
        </a:graphic>
      </p:graphicFrame>
      <p:pic>
        <p:nvPicPr>
          <p:cNvPr id="14" name="Picture 13">
            <a:extLst>
              <a:ext uri="{FF2B5EF4-FFF2-40B4-BE49-F238E27FC236}">
                <a16:creationId xmlns:a16="http://schemas.microsoft.com/office/drawing/2014/main" id="{79823645-8340-4AF4-BEB3-C2C66DDBBCC0}"/>
              </a:ext>
            </a:extLst>
          </p:cNvPr>
          <p:cNvPicPr>
            <a:picLocks noChangeAspect="1"/>
          </p:cNvPicPr>
          <p:nvPr/>
        </p:nvPicPr>
        <p:blipFill rotWithShape="1">
          <a:blip r:embed="rId8"/>
          <a:srcRect l="1" r="2817"/>
          <a:stretch/>
        </p:blipFill>
        <p:spPr>
          <a:xfrm>
            <a:off x="8583327" y="5478079"/>
            <a:ext cx="669927" cy="569176"/>
          </a:xfrm>
          <a:prstGeom prst="rect">
            <a:avLst/>
          </a:prstGeom>
        </p:spPr>
      </p:pic>
      <p:pic>
        <p:nvPicPr>
          <p:cNvPr id="18" name="Picture 17">
            <a:extLst>
              <a:ext uri="{FF2B5EF4-FFF2-40B4-BE49-F238E27FC236}">
                <a16:creationId xmlns:a16="http://schemas.microsoft.com/office/drawing/2014/main" id="{EE5B6435-BA78-4928-8875-B477EF27A2C7}"/>
              </a:ext>
            </a:extLst>
          </p:cNvPr>
          <p:cNvPicPr>
            <a:picLocks noChangeAspect="1"/>
          </p:cNvPicPr>
          <p:nvPr/>
        </p:nvPicPr>
        <p:blipFill rotWithShape="1">
          <a:blip r:embed="rId9"/>
          <a:srcRect b="7474"/>
          <a:stretch/>
        </p:blipFill>
        <p:spPr>
          <a:xfrm>
            <a:off x="6394671" y="5491254"/>
            <a:ext cx="701398" cy="613072"/>
          </a:xfrm>
          <a:prstGeom prst="rect">
            <a:avLst/>
          </a:prstGeom>
        </p:spPr>
      </p:pic>
      <p:pic>
        <p:nvPicPr>
          <p:cNvPr id="19" name="Picture 18">
            <a:extLst>
              <a:ext uri="{FF2B5EF4-FFF2-40B4-BE49-F238E27FC236}">
                <a16:creationId xmlns:a16="http://schemas.microsoft.com/office/drawing/2014/main" id="{FE367C63-C308-48DF-B00B-2BDC7EDCEFE9}"/>
              </a:ext>
            </a:extLst>
          </p:cNvPr>
          <p:cNvPicPr>
            <a:picLocks noChangeAspect="1"/>
          </p:cNvPicPr>
          <p:nvPr/>
        </p:nvPicPr>
        <p:blipFill rotWithShape="1">
          <a:blip r:embed="rId10">
            <a:lum contrast="81000"/>
          </a:blip>
          <a:srcRect r="1282" b="1722"/>
          <a:stretch/>
        </p:blipFill>
        <p:spPr>
          <a:xfrm>
            <a:off x="7484374" y="5446229"/>
            <a:ext cx="701398" cy="693493"/>
          </a:xfrm>
          <a:prstGeom prst="rect">
            <a:avLst/>
          </a:prstGeom>
        </p:spPr>
      </p:pic>
      <p:sp>
        <p:nvSpPr>
          <p:cNvPr id="22" name="TextBox 21">
            <a:extLst>
              <a:ext uri="{FF2B5EF4-FFF2-40B4-BE49-F238E27FC236}">
                <a16:creationId xmlns:a16="http://schemas.microsoft.com/office/drawing/2014/main" id="{219DD0EB-665A-4418-A2CC-25510D08DFC5}"/>
              </a:ext>
            </a:extLst>
          </p:cNvPr>
          <p:cNvSpPr txBox="1"/>
          <p:nvPr/>
        </p:nvSpPr>
        <p:spPr>
          <a:xfrm>
            <a:off x="6299906" y="6162714"/>
            <a:ext cx="1024946" cy="461665"/>
          </a:xfrm>
          <a:prstGeom prst="rect">
            <a:avLst/>
          </a:prstGeom>
          <a:noFill/>
        </p:spPr>
        <p:txBody>
          <a:bodyPr wrap="square" rtlCol="0">
            <a:spAutoFit/>
          </a:bodyPr>
          <a:lstStyle/>
          <a:p>
            <a:pPr algn="ctr"/>
            <a:r>
              <a:rPr lang="en-US" sz="2400" spc="300">
                <a:solidFill>
                  <a:schemeClr val="bg1"/>
                </a:solidFill>
              </a:rPr>
              <a:t>94%</a:t>
            </a:r>
            <a:endParaRPr lang="en-AU" sz="2400" spc="300">
              <a:solidFill>
                <a:schemeClr val="bg1"/>
              </a:solidFill>
            </a:endParaRPr>
          </a:p>
        </p:txBody>
      </p:sp>
      <p:sp>
        <p:nvSpPr>
          <p:cNvPr id="23" name="TextBox 22">
            <a:extLst>
              <a:ext uri="{FF2B5EF4-FFF2-40B4-BE49-F238E27FC236}">
                <a16:creationId xmlns:a16="http://schemas.microsoft.com/office/drawing/2014/main" id="{BA444533-9011-4E77-8251-319348847B65}"/>
              </a:ext>
            </a:extLst>
          </p:cNvPr>
          <p:cNvSpPr txBox="1"/>
          <p:nvPr/>
        </p:nvSpPr>
        <p:spPr>
          <a:xfrm>
            <a:off x="7370299" y="6162714"/>
            <a:ext cx="1024946" cy="461665"/>
          </a:xfrm>
          <a:prstGeom prst="rect">
            <a:avLst/>
          </a:prstGeom>
          <a:noFill/>
        </p:spPr>
        <p:txBody>
          <a:bodyPr wrap="square" rtlCol="0">
            <a:spAutoFit/>
          </a:bodyPr>
          <a:lstStyle/>
          <a:p>
            <a:pPr algn="ctr"/>
            <a:r>
              <a:rPr lang="en-US" sz="2400" spc="300">
                <a:solidFill>
                  <a:schemeClr val="bg1"/>
                </a:solidFill>
              </a:rPr>
              <a:t>39%</a:t>
            </a:r>
            <a:endParaRPr lang="en-AU" sz="2400" spc="300">
              <a:solidFill>
                <a:schemeClr val="bg1"/>
              </a:solidFill>
            </a:endParaRPr>
          </a:p>
        </p:txBody>
      </p:sp>
      <p:sp>
        <p:nvSpPr>
          <p:cNvPr id="24" name="TextBox 23">
            <a:extLst>
              <a:ext uri="{FF2B5EF4-FFF2-40B4-BE49-F238E27FC236}">
                <a16:creationId xmlns:a16="http://schemas.microsoft.com/office/drawing/2014/main" id="{EC313310-2DC2-41C6-AD0B-D3C01E52CF4D}"/>
              </a:ext>
            </a:extLst>
          </p:cNvPr>
          <p:cNvSpPr txBox="1"/>
          <p:nvPr/>
        </p:nvSpPr>
        <p:spPr>
          <a:xfrm>
            <a:off x="8440692" y="6162714"/>
            <a:ext cx="1024946" cy="461665"/>
          </a:xfrm>
          <a:prstGeom prst="rect">
            <a:avLst/>
          </a:prstGeom>
          <a:noFill/>
        </p:spPr>
        <p:txBody>
          <a:bodyPr wrap="square" rtlCol="0">
            <a:spAutoFit/>
          </a:bodyPr>
          <a:lstStyle/>
          <a:p>
            <a:pPr algn="ctr"/>
            <a:r>
              <a:rPr lang="en-US" sz="2400" spc="300">
                <a:solidFill>
                  <a:schemeClr val="bg1"/>
                </a:solidFill>
              </a:rPr>
              <a:t>56%</a:t>
            </a:r>
            <a:endParaRPr lang="en-AU" sz="2400" spc="300">
              <a:solidFill>
                <a:schemeClr val="bg1"/>
              </a:solidFill>
            </a:endParaRPr>
          </a:p>
        </p:txBody>
      </p:sp>
      <p:sp>
        <p:nvSpPr>
          <p:cNvPr id="25" name="TextBox 24">
            <a:extLst>
              <a:ext uri="{FF2B5EF4-FFF2-40B4-BE49-F238E27FC236}">
                <a16:creationId xmlns:a16="http://schemas.microsoft.com/office/drawing/2014/main" id="{00584F80-A953-4D52-8677-7CF4877BA573}"/>
              </a:ext>
            </a:extLst>
          </p:cNvPr>
          <p:cNvSpPr txBox="1"/>
          <p:nvPr/>
        </p:nvSpPr>
        <p:spPr>
          <a:xfrm>
            <a:off x="9511085" y="6162714"/>
            <a:ext cx="1024946" cy="461665"/>
          </a:xfrm>
          <a:prstGeom prst="rect">
            <a:avLst/>
          </a:prstGeom>
          <a:noFill/>
        </p:spPr>
        <p:txBody>
          <a:bodyPr wrap="square" rtlCol="0">
            <a:spAutoFit/>
          </a:bodyPr>
          <a:lstStyle/>
          <a:p>
            <a:pPr algn="ctr"/>
            <a:r>
              <a:rPr lang="en-US" sz="2400" spc="300">
                <a:solidFill>
                  <a:schemeClr val="bg1"/>
                </a:solidFill>
              </a:rPr>
              <a:t>56%</a:t>
            </a:r>
            <a:endParaRPr lang="en-AU" sz="2400" spc="300">
              <a:solidFill>
                <a:schemeClr val="bg1"/>
              </a:solidFill>
            </a:endParaRPr>
          </a:p>
        </p:txBody>
      </p:sp>
      <p:pic>
        <p:nvPicPr>
          <p:cNvPr id="31" name="Picture 30">
            <a:extLst>
              <a:ext uri="{FF2B5EF4-FFF2-40B4-BE49-F238E27FC236}">
                <a16:creationId xmlns:a16="http://schemas.microsoft.com/office/drawing/2014/main" id="{2A4458A3-BD8D-406C-ADAF-BFBBC34071DA}"/>
              </a:ext>
            </a:extLst>
          </p:cNvPr>
          <p:cNvPicPr>
            <a:picLocks noChangeAspect="1"/>
          </p:cNvPicPr>
          <p:nvPr/>
        </p:nvPicPr>
        <p:blipFill rotWithShape="1">
          <a:blip r:embed="rId11"/>
          <a:srcRect t="12159"/>
          <a:stretch/>
        </p:blipFill>
        <p:spPr>
          <a:xfrm>
            <a:off x="5646339" y="1077716"/>
            <a:ext cx="5939758" cy="3999446"/>
          </a:xfrm>
          <a:prstGeom prst="rect">
            <a:avLst/>
          </a:prstGeom>
        </p:spPr>
      </p:pic>
      <p:pic>
        <p:nvPicPr>
          <p:cNvPr id="16" name="Picture 15">
            <a:extLst>
              <a:ext uri="{FF2B5EF4-FFF2-40B4-BE49-F238E27FC236}">
                <a16:creationId xmlns:a16="http://schemas.microsoft.com/office/drawing/2014/main" id="{A87290FB-B53F-4B0B-84EE-45B81281B547}"/>
              </a:ext>
            </a:extLst>
          </p:cNvPr>
          <p:cNvPicPr>
            <a:picLocks noChangeAspect="1"/>
          </p:cNvPicPr>
          <p:nvPr/>
        </p:nvPicPr>
        <p:blipFill>
          <a:blip r:embed="rId12"/>
          <a:stretch>
            <a:fillRect/>
          </a:stretch>
        </p:blipFill>
        <p:spPr>
          <a:xfrm>
            <a:off x="9669893" y="2727789"/>
            <a:ext cx="1980594" cy="568765"/>
          </a:xfrm>
          <a:prstGeom prst="rect">
            <a:avLst/>
          </a:prstGeom>
        </p:spPr>
      </p:pic>
      <p:sp>
        <p:nvSpPr>
          <p:cNvPr id="33" name="TextBox 32">
            <a:extLst>
              <a:ext uri="{FF2B5EF4-FFF2-40B4-BE49-F238E27FC236}">
                <a16:creationId xmlns:a16="http://schemas.microsoft.com/office/drawing/2014/main" id="{31990A2D-710B-4226-BAC0-7E0DFF6C70E9}"/>
              </a:ext>
            </a:extLst>
          </p:cNvPr>
          <p:cNvSpPr txBox="1"/>
          <p:nvPr/>
        </p:nvSpPr>
        <p:spPr>
          <a:xfrm>
            <a:off x="10581479" y="6162714"/>
            <a:ext cx="1024946" cy="461665"/>
          </a:xfrm>
          <a:prstGeom prst="rect">
            <a:avLst/>
          </a:prstGeom>
          <a:noFill/>
        </p:spPr>
        <p:txBody>
          <a:bodyPr wrap="square" rtlCol="0">
            <a:spAutoFit/>
          </a:bodyPr>
          <a:lstStyle/>
          <a:p>
            <a:pPr algn="ctr"/>
            <a:r>
              <a:rPr lang="en-US" sz="2400" spc="300">
                <a:solidFill>
                  <a:schemeClr val="bg1"/>
                </a:solidFill>
              </a:rPr>
              <a:t>80%</a:t>
            </a:r>
            <a:endParaRPr lang="en-AU" sz="2400" spc="300">
              <a:solidFill>
                <a:schemeClr val="bg1"/>
              </a:solidFill>
            </a:endParaRPr>
          </a:p>
        </p:txBody>
      </p:sp>
      <p:sp>
        <p:nvSpPr>
          <p:cNvPr id="34" name="TextBox 33">
            <a:extLst>
              <a:ext uri="{FF2B5EF4-FFF2-40B4-BE49-F238E27FC236}">
                <a16:creationId xmlns:a16="http://schemas.microsoft.com/office/drawing/2014/main" id="{1D9AF2F2-450E-49F7-9CFE-D3190EEF46E0}"/>
              </a:ext>
            </a:extLst>
          </p:cNvPr>
          <p:cNvSpPr txBox="1"/>
          <p:nvPr/>
        </p:nvSpPr>
        <p:spPr>
          <a:xfrm>
            <a:off x="5852794" y="292009"/>
            <a:ext cx="5700412" cy="461665"/>
          </a:xfrm>
          <a:prstGeom prst="rect">
            <a:avLst/>
          </a:prstGeom>
          <a:noFill/>
        </p:spPr>
        <p:txBody>
          <a:bodyPr wrap="square" rtlCol="0">
            <a:spAutoFit/>
          </a:bodyPr>
          <a:lstStyle/>
          <a:p>
            <a:pPr algn="ctr"/>
            <a:r>
              <a:rPr lang="en-US" sz="2400" spc="300">
                <a:solidFill>
                  <a:schemeClr val="bg1"/>
                </a:solidFill>
              </a:rPr>
              <a:t>Vertebrate groups </a:t>
            </a:r>
            <a:r>
              <a:rPr lang="en-US" sz="1600" spc="300">
                <a:solidFill>
                  <a:schemeClr val="bg1"/>
                </a:solidFill>
              </a:rPr>
              <a:t>(number of genera)</a:t>
            </a:r>
            <a:endParaRPr lang="en-AU" sz="2400" spc="300">
              <a:solidFill>
                <a:schemeClr val="bg1"/>
              </a:solidFill>
            </a:endParaRPr>
          </a:p>
        </p:txBody>
      </p:sp>
      <p:graphicFrame>
        <p:nvGraphicFramePr>
          <p:cNvPr id="36" name="Object 35">
            <a:extLst>
              <a:ext uri="{FF2B5EF4-FFF2-40B4-BE49-F238E27FC236}">
                <a16:creationId xmlns:a16="http://schemas.microsoft.com/office/drawing/2014/main" id="{E1995501-4BBD-4BC1-B89A-CC0DCC4628BF}"/>
              </a:ext>
            </a:extLst>
          </p:cNvPr>
          <p:cNvGraphicFramePr>
            <a:graphicFrameLocks noChangeAspect="1"/>
          </p:cNvGraphicFramePr>
          <p:nvPr/>
        </p:nvGraphicFramePr>
        <p:xfrm>
          <a:off x="345557" y="167840"/>
          <a:ext cx="5232230" cy="671098"/>
        </p:xfrm>
        <a:graphic>
          <a:graphicData uri="http://schemas.openxmlformats.org/presentationml/2006/ole">
            <mc:AlternateContent xmlns:mc="http://schemas.openxmlformats.org/markup-compatibility/2006">
              <mc:Choice xmlns:v="urn:schemas-microsoft-com:vml" Requires="v">
                <p:oleObj r:id="rId13" imgW="9975960" imgH="1280160" progId="">
                  <p:embed/>
                </p:oleObj>
              </mc:Choice>
              <mc:Fallback>
                <p:oleObj r:id="rId13" imgW="9975960" imgH="1280160" progId="">
                  <p:embed/>
                  <p:pic>
                    <p:nvPicPr>
                      <p:cNvPr id="36" name="Object 35">
                        <a:extLst>
                          <a:ext uri="{FF2B5EF4-FFF2-40B4-BE49-F238E27FC236}">
                            <a16:creationId xmlns:a16="http://schemas.microsoft.com/office/drawing/2014/main" id="{E1995501-4BBD-4BC1-B89A-CC0DCC4628BF}"/>
                          </a:ext>
                        </a:extLst>
                      </p:cNvPr>
                      <p:cNvPicPr/>
                      <p:nvPr/>
                    </p:nvPicPr>
                    <p:blipFill>
                      <a:blip r:embed="rId14"/>
                      <a:stretch>
                        <a:fillRect/>
                      </a:stretch>
                    </p:blipFill>
                    <p:spPr>
                      <a:xfrm>
                        <a:off x="345557" y="167840"/>
                        <a:ext cx="5232230" cy="671098"/>
                      </a:xfrm>
                      <a:prstGeom prst="rect">
                        <a:avLst/>
                      </a:prstGeom>
                    </p:spPr>
                  </p:pic>
                </p:oleObj>
              </mc:Fallback>
            </mc:AlternateContent>
          </a:graphicData>
        </a:graphic>
      </p:graphicFrame>
      <p:pic>
        <p:nvPicPr>
          <p:cNvPr id="2" name="Picture 1">
            <a:extLst>
              <a:ext uri="{FF2B5EF4-FFF2-40B4-BE49-F238E27FC236}">
                <a16:creationId xmlns:a16="http://schemas.microsoft.com/office/drawing/2014/main" id="{02B40D57-D9A7-488A-B22D-011FB2B70DCD}"/>
              </a:ext>
            </a:extLst>
          </p:cNvPr>
          <p:cNvPicPr>
            <a:picLocks noChangeAspect="1"/>
          </p:cNvPicPr>
          <p:nvPr/>
        </p:nvPicPr>
        <p:blipFill rotWithShape="1">
          <a:blip r:embed="rId15"/>
          <a:srcRect l="-1" t="1" r="2028" b="4193"/>
          <a:stretch/>
        </p:blipFill>
        <p:spPr>
          <a:xfrm>
            <a:off x="10603633" y="5500502"/>
            <a:ext cx="982464" cy="651203"/>
          </a:xfrm>
          <a:prstGeom prst="rect">
            <a:avLst/>
          </a:prstGeom>
        </p:spPr>
      </p:pic>
    </p:spTree>
    <p:extLst>
      <p:ext uri="{BB962C8B-B14F-4D97-AF65-F5344CB8AC3E}">
        <p14:creationId xmlns:p14="http://schemas.microsoft.com/office/powerpoint/2010/main" val="1696397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D0741919-CF43-4D57-B4D7-2D6A5F5E29C3}"/>
              </a:ext>
            </a:extLst>
          </p:cNvPr>
          <p:cNvGrpSpPr/>
          <p:nvPr/>
        </p:nvGrpSpPr>
        <p:grpSpPr>
          <a:xfrm>
            <a:off x="3119457" y="3409147"/>
            <a:ext cx="2860297" cy="3340796"/>
            <a:chOff x="8642433" y="707396"/>
            <a:chExt cx="3164628" cy="3696251"/>
          </a:xfrm>
        </p:grpSpPr>
        <p:pic>
          <p:nvPicPr>
            <p:cNvPr id="3" name="Picture 2">
              <a:extLst>
                <a:ext uri="{FF2B5EF4-FFF2-40B4-BE49-F238E27FC236}">
                  <a16:creationId xmlns:a16="http://schemas.microsoft.com/office/drawing/2014/main" id="{46277DE2-00DD-4B84-9674-0AC8D0744EDC}"/>
                </a:ext>
              </a:extLst>
            </p:cNvPr>
            <p:cNvPicPr>
              <a:picLocks noChangeAspect="1"/>
            </p:cNvPicPr>
            <p:nvPr/>
          </p:nvPicPr>
          <p:blipFill>
            <a:blip r:embed="rId3"/>
            <a:stretch>
              <a:fillRect/>
            </a:stretch>
          </p:blipFill>
          <p:spPr>
            <a:xfrm>
              <a:off x="8642433" y="1944777"/>
              <a:ext cx="3164628" cy="2458870"/>
            </a:xfrm>
            <a:prstGeom prst="rect">
              <a:avLst/>
            </a:prstGeom>
          </p:spPr>
        </p:pic>
        <p:pic>
          <p:nvPicPr>
            <p:cNvPr id="7" name="Picture 6">
              <a:extLst>
                <a:ext uri="{FF2B5EF4-FFF2-40B4-BE49-F238E27FC236}">
                  <a16:creationId xmlns:a16="http://schemas.microsoft.com/office/drawing/2014/main" id="{6554B57C-001E-40C7-BC8A-5C4925A72ED7}"/>
                </a:ext>
              </a:extLst>
            </p:cNvPr>
            <p:cNvPicPr>
              <a:picLocks noChangeAspect="1"/>
            </p:cNvPicPr>
            <p:nvPr/>
          </p:nvPicPr>
          <p:blipFill>
            <a:blip r:embed="rId4"/>
            <a:stretch>
              <a:fillRect/>
            </a:stretch>
          </p:blipFill>
          <p:spPr>
            <a:xfrm>
              <a:off x="8642433" y="707396"/>
              <a:ext cx="3164628" cy="1237381"/>
            </a:xfrm>
            <a:prstGeom prst="rect">
              <a:avLst/>
            </a:prstGeom>
          </p:spPr>
        </p:pic>
      </p:grpSp>
      <p:grpSp>
        <p:nvGrpSpPr>
          <p:cNvPr id="17" name="Group 16">
            <a:extLst>
              <a:ext uri="{FF2B5EF4-FFF2-40B4-BE49-F238E27FC236}">
                <a16:creationId xmlns:a16="http://schemas.microsoft.com/office/drawing/2014/main" id="{3E41FB83-9D3B-473B-BE8E-ED159B688BB1}"/>
              </a:ext>
            </a:extLst>
          </p:cNvPr>
          <p:cNvGrpSpPr/>
          <p:nvPr/>
        </p:nvGrpSpPr>
        <p:grpSpPr>
          <a:xfrm>
            <a:off x="126227" y="3364215"/>
            <a:ext cx="2906417" cy="3385728"/>
            <a:chOff x="3704539" y="245731"/>
            <a:chExt cx="2991613" cy="3484974"/>
          </a:xfrm>
        </p:grpSpPr>
        <p:pic>
          <p:nvPicPr>
            <p:cNvPr id="9" name="Picture 8">
              <a:extLst>
                <a:ext uri="{FF2B5EF4-FFF2-40B4-BE49-F238E27FC236}">
                  <a16:creationId xmlns:a16="http://schemas.microsoft.com/office/drawing/2014/main" id="{A76965FB-E808-478C-8AA8-C56F026274F3}"/>
                </a:ext>
              </a:extLst>
            </p:cNvPr>
            <p:cNvPicPr>
              <a:picLocks noChangeAspect="1"/>
            </p:cNvPicPr>
            <p:nvPr/>
          </p:nvPicPr>
          <p:blipFill>
            <a:blip r:embed="rId5"/>
            <a:stretch>
              <a:fillRect/>
            </a:stretch>
          </p:blipFill>
          <p:spPr>
            <a:xfrm>
              <a:off x="3704539" y="786040"/>
              <a:ext cx="2991613" cy="2944665"/>
            </a:xfrm>
            <a:prstGeom prst="rect">
              <a:avLst/>
            </a:prstGeom>
          </p:spPr>
        </p:pic>
        <p:pic>
          <p:nvPicPr>
            <p:cNvPr id="11" name="Picture 10">
              <a:extLst>
                <a:ext uri="{FF2B5EF4-FFF2-40B4-BE49-F238E27FC236}">
                  <a16:creationId xmlns:a16="http://schemas.microsoft.com/office/drawing/2014/main" id="{340CE101-9679-4A1E-9C34-277EB615CB82}"/>
                </a:ext>
              </a:extLst>
            </p:cNvPr>
            <p:cNvPicPr>
              <a:picLocks noChangeAspect="1"/>
            </p:cNvPicPr>
            <p:nvPr/>
          </p:nvPicPr>
          <p:blipFill rotWithShape="1">
            <a:blip r:embed="rId6"/>
            <a:srcRect t="6843"/>
            <a:stretch/>
          </p:blipFill>
          <p:spPr>
            <a:xfrm>
              <a:off x="3704539" y="245731"/>
              <a:ext cx="2991613" cy="570106"/>
            </a:xfrm>
            <a:prstGeom prst="rect">
              <a:avLst/>
            </a:prstGeom>
          </p:spPr>
        </p:pic>
      </p:grpSp>
      <p:grpSp>
        <p:nvGrpSpPr>
          <p:cNvPr id="16" name="Group 15">
            <a:extLst>
              <a:ext uri="{FF2B5EF4-FFF2-40B4-BE49-F238E27FC236}">
                <a16:creationId xmlns:a16="http://schemas.microsoft.com/office/drawing/2014/main" id="{93CD422C-256F-4B97-A99D-9BDD3ED30EDD}"/>
              </a:ext>
            </a:extLst>
          </p:cNvPr>
          <p:cNvGrpSpPr/>
          <p:nvPr/>
        </p:nvGrpSpPr>
        <p:grpSpPr>
          <a:xfrm>
            <a:off x="6047031" y="3566629"/>
            <a:ext cx="2891633" cy="3183314"/>
            <a:chOff x="298760" y="311382"/>
            <a:chExt cx="3060275" cy="3416201"/>
          </a:xfrm>
        </p:grpSpPr>
        <p:pic>
          <p:nvPicPr>
            <p:cNvPr id="13" name="Picture 12">
              <a:extLst>
                <a:ext uri="{FF2B5EF4-FFF2-40B4-BE49-F238E27FC236}">
                  <a16:creationId xmlns:a16="http://schemas.microsoft.com/office/drawing/2014/main" id="{4DBA580E-C5C5-41AB-9BD9-49813DF8D9E0}"/>
                </a:ext>
              </a:extLst>
            </p:cNvPr>
            <p:cNvPicPr>
              <a:picLocks noChangeAspect="1"/>
            </p:cNvPicPr>
            <p:nvPr/>
          </p:nvPicPr>
          <p:blipFill>
            <a:blip r:embed="rId7"/>
            <a:stretch>
              <a:fillRect/>
            </a:stretch>
          </p:blipFill>
          <p:spPr>
            <a:xfrm>
              <a:off x="299826" y="311382"/>
              <a:ext cx="3059209" cy="868919"/>
            </a:xfrm>
            <a:prstGeom prst="rect">
              <a:avLst/>
            </a:prstGeom>
          </p:spPr>
        </p:pic>
        <p:pic>
          <p:nvPicPr>
            <p:cNvPr id="15" name="Picture 14">
              <a:extLst>
                <a:ext uri="{FF2B5EF4-FFF2-40B4-BE49-F238E27FC236}">
                  <a16:creationId xmlns:a16="http://schemas.microsoft.com/office/drawing/2014/main" id="{932E8374-F2CE-4B33-8809-4323AD9B93D7}"/>
                </a:ext>
              </a:extLst>
            </p:cNvPr>
            <p:cNvPicPr>
              <a:picLocks noChangeAspect="1"/>
            </p:cNvPicPr>
            <p:nvPr/>
          </p:nvPicPr>
          <p:blipFill>
            <a:blip r:embed="rId8"/>
            <a:stretch>
              <a:fillRect/>
            </a:stretch>
          </p:blipFill>
          <p:spPr>
            <a:xfrm>
              <a:off x="298760" y="1155126"/>
              <a:ext cx="3059209" cy="2572457"/>
            </a:xfrm>
            <a:prstGeom prst="rect">
              <a:avLst/>
            </a:prstGeom>
          </p:spPr>
        </p:pic>
      </p:grpSp>
      <p:grpSp>
        <p:nvGrpSpPr>
          <p:cNvPr id="23" name="Group 22">
            <a:extLst>
              <a:ext uri="{FF2B5EF4-FFF2-40B4-BE49-F238E27FC236}">
                <a16:creationId xmlns:a16="http://schemas.microsoft.com/office/drawing/2014/main" id="{31292FC1-6D18-46AB-9211-CFB317FD531A}"/>
              </a:ext>
            </a:extLst>
          </p:cNvPr>
          <p:cNvGrpSpPr/>
          <p:nvPr/>
        </p:nvGrpSpPr>
        <p:grpSpPr>
          <a:xfrm>
            <a:off x="9004934" y="44372"/>
            <a:ext cx="3059768" cy="6705571"/>
            <a:chOff x="8851426" y="-685140"/>
            <a:chExt cx="3340575" cy="7320969"/>
          </a:xfrm>
        </p:grpSpPr>
        <p:pic>
          <p:nvPicPr>
            <p:cNvPr id="20" name="Picture 19">
              <a:extLst>
                <a:ext uri="{FF2B5EF4-FFF2-40B4-BE49-F238E27FC236}">
                  <a16:creationId xmlns:a16="http://schemas.microsoft.com/office/drawing/2014/main" id="{42496550-B421-42CD-BEC4-A36C9265A50B}"/>
                </a:ext>
              </a:extLst>
            </p:cNvPr>
            <p:cNvPicPr>
              <a:picLocks noChangeAspect="1"/>
            </p:cNvPicPr>
            <p:nvPr/>
          </p:nvPicPr>
          <p:blipFill>
            <a:blip r:embed="rId9"/>
            <a:stretch>
              <a:fillRect/>
            </a:stretch>
          </p:blipFill>
          <p:spPr>
            <a:xfrm>
              <a:off x="8851426" y="-685140"/>
              <a:ext cx="3329754" cy="2864508"/>
            </a:xfrm>
            <a:prstGeom prst="rect">
              <a:avLst/>
            </a:prstGeom>
          </p:spPr>
        </p:pic>
        <p:pic>
          <p:nvPicPr>
            <p:cNvPr id="22" name="Picture 21">
              <a:extLst>
                <a:ext uri="{FF2B5EF4-FFF2-40B4-BE49-F238E27FC236}">
                  <a16:creationId xmlns:a16="http://schemas.microsoft.com/office/drawing/2014/main" id="{D63B4A5D-1A66-4AD2-9CBC-0A1E8B865925}"/>
                </a:ext>
              </a:extLst>
            </p:cNvPr>
            <p:cNvPicPr>
              <a:picLocks noChangeAspect="1"/>
            </p:cNvPicPr>
            <p:nvPr/>
          </p:nvPicPr>
          <p:blipFill>
            <a:blip r:embed="rId10"/>
            <a:stretch>
              <a:fillRect/>
            </a:stretch>
          </p:blipFill>
          <p:spPr>
            <a:xfrm>
              <a:off x="8851426" y="2179368"/>
              <a:ext cx="3340575" cy="4456461"/>
            </a:xfrm>
            <a:prstGeom prst="rect">
              <a:avLst/>
            </a:prstGeom>
          </p:spPr>
        </p:pic>
      </p:grpSp>
      <p:grpSp>
        <p:nvGrpSpPr>
          <p:cNvPr id="28" name="Group 27">
            <a:extLst>
              <a:ext uri="{FF2B5EF4-FFF2-40B4-BE49-F238E27FC236}">
                <a16:creationId xmlns:a16="http://schemas.microsoft.com/office/drawing/2014/main" id="{1CFCE6FC-A202-42AA-BEB7-222D667F3CF8}"/>
              </a:ext>
            </a:extLst>
          </p:cNvPr>
          <p:cNvGrpSpPr/>
          <p:nvPr/>
        </p:nvGrpSpPr>
        <p:grpSpPr>
          <a:xfrm>
            <a:off x="3058889" y="92688"/>
            <a:ext cx="2906417" cy="3209109"/>
            <a:chOff x="5943844" y="881690"/>
            <a:chExt cx="4449570" cy="4912976"/>
          </a:xfrm>
        </p:grpSpPr>
        <p:pic>
          <p:nvPicPr>
            <p:cNvPr id="25" name="Picture 24">
              <a:extLst>
                <a:ext uri="{FF2B5EF4-FFF2-40B4-BE49-F238E27FC236}">
                  <a16:creationId xmlns:a16="http://schemas.microsoft.com/office/drawing/2014/main" id="{6EC7F5A3-B0A2-4669-AA8C-7386908FF192}"/>
                </a:ext>
              </a:extLst>
            </p:cNvPr>
            <p:cNvPicPr>
              <a:picLocks noChangeAspect="1"/>
            </p:cNvPicPr>
            <p:nvPr/>
          </p:nvPicPr>
          <p:blipFill>
            <a:blip r:embed="rId11"/>
            <a:stretch>
              <a:fillRect/>
            </a:stretch>
          </p:blipFill>
          <p:spPr>
            <a:xfrm>
              <a:off x="5943844" y="881690"/>
              <a:ext cx="4449569" cy="1913820"/>
            </a:xfrm>
            <a:prstGeom prst="rect">
              <a:avLst/>
            </a:prstGeom>
          </p:spPr>
        </p:pic>
        <p:pic>
          <p:nvPicPr>
            <p:cNvPr id="27" name="Picture 26">
              <a:extLst>
                <a:ext uri="{FF2B5EF4-FFF2-40B4-BE49-F238E27FC236}">
                  <a16:creationId xmlns:a16="http://schemas.microsoft.com/office/drawing/2014/main" id="{D33531ED-FF2F-4B60-863B-74A61F89B1C4}"/>
                </a:ext>
              </a:extLst>
            </p:cNvPr>
            <p:cNvPicPr>
              <a:picLocks noChangeAspect="1"/>
            </p:cNvPicPr>
            <p:nvPr/>
          </p:nvPicPr>
          <p:blipFill>
            <a:blip r:embed="rId12"/>
            <a:stretch>
              <a:fillRect/>
            </a:stretch>
          </p:blipFill>
          <p:spPr>
            <a:xfrm>
              <a:off x="5943846" y="2795510"/>
              <a:ext cx="4449568" cy="2999156"/>
            </a:xfrm>
            <a:prstGeom prst="rect">
              <a:avLst/>
            </a:prstGeom>
          </p:spPr>
        </p:pic>
      </p:grpSp>
      <p:grpSp>
        <p:nvGrpSpPr>
          <p:cNvPr id="31" name="Group 30">
            <a:extLst>
              <a:ext uri="{FF2B5EF4-FFF2-40B4-BE49-F238E27FC236}">
                <a16:creationId xmlns:a16="http://schemas.microsoft.com/office/drawing/2014/main" id="{FAE8D069-15B0-4166-978D-20FAA72BC94D}"/>
              </a:ext>
            </a:extLst>
          </p:cNvPr>
          <p:cNvGrpSpPr/>
          <p:nvPr/>
        </p:nvGrpSpPr>
        <p:grpSpPr>
          <a:xfrm>
            <a:off x="6024687" y="92688"/>
            <a:ext cx="2906417" cy="3375581"/>
            <a:chOff x="807963" y="2708241"/>
            <a:chExt cx="3451521" cy="4008679"/>
          </a:xfrm>
        </p:grpSpPr>
        <p:pic>
          <p:nvPicPr>
            <p:cNvPr id="1026" name="Picture 2" descr="Image">
              <a:extLst>
                <a:ext uri="{FF2B5EF4-FFF2-40B4-BE49-F238E27FC236}">
                  <a16:creationId xmlns:a16="http://schemas.microsoft.com/office/drawing/2014/main" id="{9E9F6E25-6E5A-4DDE-8116-BC922A9D870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963" y="3439151"/>
              <a:ext cx="3451521" cy="327776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4A3E6E61-48CF-42C8-BC2F-83F6D7563237}"/>
                </a:ext>
              </a:extLst>
            </p:cNvPr>
            <p:cNvPicPr>
              <a:picLocks noChangeAspect="1"/>
            </p:cNvPicPr>
            <p:nvPr/>
          </p:nvPicPr>
          <p:blipFill>
            <a:blip r:embed="rId14"/>
            <a:stretch>
              <a:fillRect/>
            </a:stretch>
          </p:blipFill>
          <p:spPr>
            <a:xfrm>
              <a:off x="807963" y="2708241"/>
              <a:ext cx="3451521" cy="730910"/>
            </a:xfrm>
            <a:prstGeom prst="rect">
              <a:avLst/>
            </a:prstGeom>
          </p:spPr>
        </p:pic>
      </p:grpSp>
      <p:grpSp>
        <p:nvGrpSpPr>
          <p:cNvPr id="1029" name="Group 1028">
            <a:extLst>
              <a:ext uri="{FF2B5EF4-FFF2-40B4-BE49-F238E27FC236}">
                <a16:creationId xmlns:a16="http://schemas.microsoft.com/office/drawing/2014/main" id="{D9316A04-C4E5-4698-9D57-D8BC90E6244D}"/>
              </a:ext>
            </a:extLst>
          </p:cNvPr>
          <p:cNvGrpSpPr/>
          <p:nvPr/>
        </p:nvGrpSpPr>
        <p:grpSpPr>
          <a:xfrm>
            <a:off x="0" y="808186"/>
            <a:ext cx="3252798" cy="2161139"/>
            <a:chOff x="0" y="554654"/>
            <a:chExt cx="3252798" cy="2161139"/>
          </a:xfrm>
        </p:grpSpPr>
        <p:graphicFrame>
          <p:nvGraphicFramePr>
            <p:cNvPr id="37" name="Object 36">
              <a:extLst>
                <a:ext uri="{FF2B5EF4-FFF2-40B4-BE49-F238E27FC236}">
                  <a16:creationId xmlns:a16="http://schemas.microsoft.com/office/drawing/2014/main" id="{BD00F413-2081-4AD4-98AE-DBD3036E7A58}"/>
                </a:ext>
              </a:extLst>
            </p:cNvPr>
            <p:cNvGraphicFramePr>
              <a:graphicFrameLocks noChangeAspect="1"/>
            </p:cNvGraphicFramePr>
            <p:nvPr/>
          </p:nvGraphicFramePr>
          <p:xfrm>
            <a:off x="568899" y="1424770"/>
            <a:ext cx="2103800" cy="841519"/>
          </p:xfrm>
          <a:graphic>
            <a:graphicData uri="http://schemas.openxmlformats.org/presentationml/2006/ole">
              <mc:AlternateContent xmlns:mc="http://schemas.openxmlformats.org/markup-compatibility/2006">
                <mc:Choice xmlns:v="urn:schemas-microsoft-com:vml" Requires="v">
                  <p:oleObj r:id="rId15" imgW="4572000" imgH="1828800" progId="">
                    <p:embed/>
                  </p:oleObj>
                </mc:Choice>
                <mc:Fallback>
                  <p:oleObj r:id="rId15" imgW="4572000" imgH="1828800" progId="">
                    <p:embed/>
                    <p:pic>
                      <p:nvPicPr>
                        <p:cNvPr id="37" name="Object 36">
                          <a:extLst>
                            <a:ext uri="{FF2B5EF4-FFF2-40B4-BE49-F238E27FC236}">
                              <a16:creationId xmlns:a16="http://schemas.microsoft.com/office/drawing/2014/main" id="{BD00F413-2081-4AD4-98AE-DBD3036E7A58}"/>
                            </a:ext>
                          </a:extLst>
                        </p:cNvPr>
                        <p:cNvPicPr/>
                        <p:nvPr/>
                      </p:nvPicPr>
                      <p:blipFill>
                        <a:blip r:embed="rId16"/>
                        <a:stretch>
                          <a:fillRect/>
                        </a:stretch>
                      </p:blipFill>
                      <p:spPr>
                        <a:xfrm>
                          <a:off x="568899" y="1424770"/>
                          <a:ext cx="2103800" cy="841519"/>
                        </a:xfrm>
                        <a:prstGeom prst="rect">
                          <a:avLst/>
                        </a:prstGeom>
                      </p:spPr>
                    </p:pic>
                  </p:oleObj>
                </mc:Fallback>
              </mc:AlternateContent>
            </a:graphicData>
          </a:graphic>
        </p:graphicFrame>
        <p:sp>
          <p:nvSpPr>
            <p:cNvPr id="38" name="TextBox 37">
              <a:extLst>
                <a:ext uri="{FF2B5EF4-FFF2-40B4-BE49-F238E27FC236}">
                  <a16:creationId xmlns:a16="http://schemas.microsoft.com/office/drawing/2014/main" id="{F41D7417-C298-4AFB-912E-DCC542BCB081}"/>
                </a:ext>
              </a:extLst>
            </p:cNvPr>
            <p:cNvSpPr txBox="1"/>
            <p:nvPr/>
          </p:nvSpPr>
          <p:spPr>
            <a:xfrm>
              <a:off x="0" y="554654"/>
              <a:ext cx="3252798" cy="830997"/>
            </a:xfrm>
            <a:prstGeom prst="rect">
              <a:avLst/>
            </a:prstGeom>
            <a:noFill/>
          </p:spPr>
          <p:txBody>
            <a:bodyPr wrap="square" rtlCol="0">
              <a:spAutoFit/>
            </a:bodyPr>
            <a:lstStyle/>
            <a:p>
              <a:pPr algn="ctr"/>
              <a:r>
                <a:rPr lang="en-US" sz="2400" spc="300">
                  <a:solidFill>
                    <a:schemeClr val="bg1"/>
                  </a:solidFill>
                </a:rPr>
                <a:t>Some of the research from</a:t>
              </a:r>
              <a:endParaRPr lang="en-AU" sz="2400" spc="300">
                <a:solidFill>
                  <a:schemeClr val="bg1"/>
                </a:solidFill>
              </a:endParaRPr>
            </a:p>
          </p:txBody>
        </p:sp>
        <p:sp>
          <p:nvSpPr>
            <p:cNvPr id="39" name="TextBox 38">
              <a:extLst>
                <a:ext uri="{FF2B5EF4-FFF2-40B4-BE49-F238E27FC236}">
                  <a16:creationId xmlns:a16="http://schemas.microsoft.com/office/drawing/2014/main" id="{11BE2DCC-CB22-4918-9292-BA63E2481BA0}"/>
                </a:ext>
              </a:extLst>
            </p:cNvPr>
            <p:cNvSpPr txBox="1"/>
            <p:nvPr/>
          </p:nvSpPr>
          <p:spPr>
            <a:xfrm>
              <a:off x="677816" y="2254128"/>
              <a:ext cx="1885966" cy="461665"/>
            </a:xfrm>
            <a:prstGeom prst="rect">
              <a:avLst/>
            </a:prstGeom>
            <a:noFill/>
          </p:spPr>
          <p:txBody>
            <a:bodyPr wrap="square" rtlCol="0">
              <a:spAutoFit/>
            </a:bodyPr>
            <a:lstStyle/>
            <a:p>
              <a:pPr algn="ctr"/>
              <a:r>
                <a:rPr lang="en-US" sz="2400" spc="300">
                  <a:solidFill>
                    <a:schemeClr val="bg1"/>
                  </a:solidFill>
                </a:rPr>
                <a:t>data</a:t>
              </a:r>
              <a:endParaRPr lang="en-AU" sz="2400" spc="300">
                <a:solidFill>
                  <a:schemeClr val="bg1"/>
                </a:solidFill>
              </a:endParaRPr>
            </a:p>
          </p:txBody>
        </p:sp>
      </p:grpSp>
    </p:spTree>
    <p:extLst>
      <p:ext uri="{BB962C8B-B14F-4D97-AF65-F5344CB8AC3E}">
        <p14:creationId xmlns:p14="http://schemas.microsoft.com/office/powerpoint/2010/main" val="1386618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575FAD-A137-4C8D-BAA2-424B5C020EA6}"/>
              </a:ext>
            </a:extLst>
          </p:cNvPr>
          <p:cNvPicPr>
            <a:picLocks noChangeAspect="1"/>
          </p:cNvPicPr>
          <p:nvPr/>
        </p:nvPicPr>
        <p:blipFill>
          <a:blip r:embed="rId3"/>
          <a:stretch>
            <a:fillRect/>
          </a:stretch>
        </p:blipFill>
        <p:spPr>
          <a:xfrm>
            <a:off x="337656" y="305826"/>
            <a:ext cx="7264380" cy="4499890"/>
          </a:xfrm>
          <a:prstGeom prst="rect">
            <a:avLst/>
          </a:prstGeom>
        </p:spPr>
      </p:pic>
      <p:pic>
        <p:nvPicPr>
          <p:cNvPr id="7" name="Picture 6">
            <a:extLst>
              <a:ext uri="{FF2B5EF4-FFF2-40B4-BE49-F238E27FC236}">
                <a16:creationId xmlns:a16="http://schemas.microsoft.com/office/drawing/2014/main" id="{FA96FCC5-9D9E-42EA-B6BA-0DDC2BC7F44D}"/>
              </a:ext>
            </a:extLst>
          </p:cNvPr>
          <p:cNvPicPr>
            <a:picLocks noChangeAspect="1"/>
          </p:cNvPicPr>
          <p:nvPr/>
        </p:nvPicPr>
        <p:blipFill>
          <a:blip r:embed="rId4"/>
          <a:stretch>
            <a:fillRect/>
          </a:stretch>
        </p:blipFill>
        <p:spPr>
          <a:xfrm>
            <a:off x="7776605" y="4391024"/>
            <a:ext cx="4164550" cy="2219325"/>
          </a:xfrm>
          <a:prstGeom prst="rect">
            <a:avLst/>
          </a:prstGeom>
        </p:spPr>
      </p:pic>
      <p:sp>
        <p:nvSpPr>
          <p:cNvPr id="6" name="TextBox 5">
            <a:extLst>
              <a:ext uri="{FF2B5EF4-FFF2-40B4-BE49-F238E27FC236}">
                <a16:creationId xmlns:a16="http://schemas.microsoft.com/office/drawing/2014/main" id="{9D97128A-9184-4C2E-8C2B-D5F4A12BA066}"/>
              </a:ext>
            </a:extLst>
          </p:cNvPr>
          <p:cNvSpPr txBox="1"/>
          <p:nvPr/>
        </p:nvSpPr>
        <p:spPr>
          <a:xfrm>
            <a:off x="642742" y="5164449"/>
            <a:ext cx="6095478" cy="833433"/>
          </a:xfrm>
          <a:prstGeom prst="rect">
            <a:avLst/>
          </a:prstGeom>
          <a:noFill/>
        </p:spPr>
        <p:txBody>
          <a:bodyPr wrap="square">
            <a:spAutoFit/>
          </a:bodyPr>
          <a:lstStyle/>
          <a:p>
            <a:pPr algn="ctr">
              <a:lnSpc>
                <a:spcPct val="200000"/>
              </a:lnSpc>
            </a:pPr>
            <a:r>
              <a:rPr lang="en-US" sz="2800">
                <a:solidFill>
                  <a:srgbClr val="0563C1"/>
                </a:solidFill>
                <a:hlinkClick r:id="rId5">
                  <a:extLst>
                    <a:ext uri="{A12FA001-AC4F-418D-AE19-62706E023703}">
                      <ahyp:hlinkClr xmlns:ahyp="http://schemas.microsoft.com/office/drawing/2018/hyperlinkcolor" val="tx"/>
                    </a:ext>
                  </a:extLst>
                </a:hlinkClick>
              </a:rPr>
              <a:t>https://www.morphosource.org/</a:t>
            </a:r>
            <a:r>
              <a:rPr lang="en-US" sz="2800">
                <a:solidFill>
                  <a:schemeClr val="bg1"/>
                </a:solidFill>
              </a:rPr>
              <a:t> </a:t>
            </a:r>
          </a:p>
        </p:txBody>
      </p:sp>
    </p:spTree>
    <p:extLst>
      <p:ext uri="{BB962C8B-B14F-4D97-AF65-F5344CB8AC3E}">
        <p14:creationId xmlns:p14="http://schemas.microsoft.com/office/powerpoint/2010/main" val="33072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EA91E-957C-44BC-9356-D8AB31B86F41}"/>
              </a:ext>
            </a:extLst>
          </p:cNvPr>
          <p:cNvPicPr>
            <a:picLocks noChangeAspect="1"/>
          </p:cNvPicPr>
          <p:nvPr/>
        </p:nvPicPr>
        <p:blipFill>
          <a:blip r:embed="rId3"/>
          <a:stretch>
            <a:fillRect/>
          </a:stretch>
        </p:blipFill>
        <p:spPr>
          <a:xfrm>
            <a:off x="336286" y="1101321"/>
            <a:ext cx="7445580" cy="5353103"/>
          </a:xfrm>
          <a:prstGeom prst="rect">
            <a:avLst/>
          </a:prstGeom>
        </p:spPr>
      </p:pic>
      <p:grpSp>
        <p:nvGrpSpPr>
          <p:cNvPr id="7" name="Group 6">
            <a:extLst>
              <a:ext uri="{FF2B5EF4-FFF2-40B4-BE49-F238E27FC236}">
                <a16:creationId xmlns:a16="http://schemas.microsoft.com/office/drawing/2014/main" id="{FDCD0F7B-BD9A-47FB-9D74-E9B6EDF02DC2}"/>
              </a:ext>
            </a:extLst>
          </p:cNvPr>
          <p:cNvGrpSpPr/>
          <p:nvPr/>
        </p:nvGrpSpPr>
        <p:grpSpPr>
          <a:xfrm>
            <a:off x="6243638" y="628811"/>
            <a:ext cx="5605845" cy="1719102"/>
            <a:chOff x="6243638" y="628811"/>
            <a:chExt cx="5605845" cy="1719102"/>
          </a:xfrm>
        </p:grpSpPr>
        <p:cxnSp>
          <p:nvCxnSpPr>
            <p:cNvPr id="5" name="Straight Arrow Connector 4">
              <a:extLst>
                <a:ext uri="{FF2B5EF4-FFF2-40B4-BE49-F238E27FC236}">
                  <a16:creationId xmlns:a16="http://schemas.microsoft.com/office/drawing/2014/main" id="{C16990B4-9E9B-4DE9-A678-50EBA84E95A4}"/>
                </a:ext>
              </a:extLst>
            </p:cNvPr>
            <p:cNvCxnSpPr>
              <a:cxnSpLocks/>
            </p:cNvCxnSpPr>
            <p:nvPr/>
          </p:nvCxnSpPr>
          <p:spPr>
            <a:xfrm flipH="1">
              <a:off x="6243638" y="971550"/>
              <a:ext cx="2024062" cy="1376363"/>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E524021-CB73-430A-8D01-C3BA771D60D3}"/>
                </a:ext>
              </a:extLst>
            </p:cNvPr>
            <p:cNvSpPr txBox="1"/>
            <p:nvPr/>
          </p:nvSpPr>
          <p:spPr>
            <a:xfrm>
              <a:off x="8329613" y="628811"/>
              <a:ext cx="3519870" cy="1538883"/>
            </a:xfrm>
            <a:prstGeom prst="rect">
              <a:avLst/>
            </a:prstGeom>
            <a:noFill/>
          </p:spPr>
          <p:txBody>
            <a:bodyPr wrap="square" rtlCol="0">
              <a:spAutoFit/>
            </a:bodyPr>
            <a:lstStyle/>
            <a:p>
              <a:r>
                <a:rPr lang="en-US" sz="2000" b="1" spc="300">
                  <a:solidFill>
                    <a:schemeClr val="bg1"/>
                  </a:solidFill>
                </a:rPr>
                <a:t>CTImageSeries= original CT scan</a:t>
              </a:r>
            </a:p>
            <a:p>
              <a:r>
                <a:rPr lang="en-US" spc="300">
                  <a:solidFill>
                    <a:schemeClr val="bg1"/>
                  </a:solidFill>
                </a:rPr>
                <a:t>Some degree of expertise needed for further processing</a:t>
              </a:r>
              <a:endParaRPr lang="en-AU" spc="300">
                <a:solidFill>
                  <a:schemeClr val="bg1"/>
                </a:solidFill>
              </a:endParaRPr>
            </a:p>
          </p:txBody>
        </p:sp>
      </p:grpSp>
      <p:grpSp>
        <p:nvGrpSpPr>
          <p:cNvPr id="9" name="Group 8">
            <a:extLst>
              <a:ext uri="{FF2B5EF4-FFF2-40B4-BE49-F238E27FC236}">
                <a16:creationId xmlns:a16="http://schemas.microsoft.com/office/drawing/2014/main" id="{4EB02489-0F7A-4019-ACE1-0BD104220AA7}"/>
              </a:ext>
            </a:extLst>
          </p:cNvPr>
          <p:cNvGrpSpPr/>
          <p:nvPr/>
        </p:nvGrpSpPr>
        <p:grpSpPr>
          <a:xfrm>
            <a:off x="8027679" y="3700760"/>
            <a:ext cx="3946759" cy="2753664"/>
            <a:chOff x="8027679" y="3700760"/>
            <a:chExt cx="3946759" cy="2753664"/>
          </a:xfrm>
        </p:grpSpPr>
        <p:sp>
          <p:nvSpPr>
            <p:cNvPr id="21" name="Rectangle: Rounded Corners 20">
              <a:extLst>
                <a:ext uri="{FF2B5EF4-FFF2-40B4-BE49-F238E27FC236}">
                  <a16:creationId xmlns:a16="http://schemas.microsoft.com/office/drawing/2014/main" id="{E9C3A1C6-CD87-4A20-97B0-30476580F548}"/>
                </a:ext>
              </a:extLst>
            </p:cNvPr>
            <p:cNvSpPr/>
            <p:nvPr/>
          </p:nvSpPr>
          <p:spPr>
            <a:xfrm>
              <a:off x="8072055" y="3700760"/>
              <a:ext cx="3858008" cy="275366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6" name="Picture 2" descr="List of Best Animation Softwares in 3D production process | Animation Host">
              <a:extLst>
                <a:ext uri="{FF2B5EF4-FFF2-40B4-BE49-F238E27FC236}">
                  <a16:creationId xmlns:a16="http://schemas.microsoft.com/office/drawing/2014/main" id="{A9CAFD9F-03A8-487E-8B56-62CDC0AC43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5123" y="4509857"/>
              <a:ext cx="180975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9F911E4-0009-410F-AA18-641B7081ACC3}"/>
                </a:ext>
              </a:extLst>
            </p:cNvPr>
            <p:cNvSpPr txBox="1"/>
            <p:nvPr/>
          </p:nvSpPr>
          <p:spPr>
            <a:xfrm>
              <a:off x="8027679" y="5462357"/>
              <a:ext cx="3946759" cy="923330"/>
            </a:xfrm>
            <a:prstGeom prst="rect">
              <a:avLst/>
            </a:prstGeom>
            <a:noFill/>
          </p:spPr>
          <p:txBody>
            <a:bodyPr wrap="square" rtlCol="0">
              <a:spAutoFit/>
            </a:bodyPr>
            <a:lstStyle/>
            <a:p>
              <a:pPr algn="ctr"/>
              <a:r>
                <a:rPr lang="en-US" spc="300">
                  <a:solidFill>
                    <a:schemeClr val="bg1"/>
                  </a:solidFill>
                </a:rPr>
                <a:t>You can easily open a mesh to view, take images or measurements</a:t>
              </a:r>
              <a:endParaRPr lang="en-AU" spc="300">
                <a:solidFill>
                  <a:schemeClr val="bg1"/>
                </a:solidFill>
              </a:endParaRPr>
            </a:p>
          </p:txBody>
        </p:sp>
        <p:sp>
          <p:nvSpPr>
            <p:cNvPr id="20" name="TextBox 19">
              <a:extLst>
                <a:ext uri="{FF2B5EF4-FFF2-40B4-BE49-F238E27FC236}">
                  <a16:creationId xmlns:a16="http://schemas.microsoft.com/office/drawing/2014/main" id="{A51A63FC-61E5-4CF8-8BA1-5E3720A4589D}"/>
                </a:ext>
              </a:extLst>
            </p:cNvPr>
            <p:cNvSpPr txBox="1"/>
            <p:nvPr/>
          </p:nvSpPr>
          <p:spPr>
            <a:xfrm>
              <a:off x="8498151" y="3865908"/>
              <a:ext cx="2883695" cy="646331"/>
            </a:xfrm>
            <a:prstGeom prst="rect">
              <a:avLst/>
            </a:prstGeom>
            <a:noFill/>
          </p:spPr>
          <p:txBody>
            <a:bodyPr wrap="square" rtlCol="0">
              <a:spAutoFit/>
            </a:bodyPr>
            <a:lstStyle/>
            <a:p>
              <a:pPr algn="ctr"/>
              <a:r>
                <a:rPr lang="en-US" spc="300">
                  <a:solidFill>
                    <a:schemeClr val="bg1"/>
                  </a:solidFill>
                </a:rPr>
                <a:t>If you download the free software</a:t>
              </a:r>
              <a:endParaRPr lang="en-AU" spc="300">
                <a:solidFill>
                  <a:schemeClr val="bg1"/>
                </a:solidFill>
              </a:endParaRPr>
            </a:p>
          </p:txBody>
        </p:sp>
      </p:grpSp>
      <p:grpSp>
        <p:nvGrpSpPr>
          <p:cNvPr id="4" name="Group 3">
            <a:extLst>
              <a:ext uri="{FF2B5EF4-FFF2-40B4-BE49-F238E27FC236}">
                <a16:creationId xmlns:a16="http://schemas.microsoft.com/office/drawing/2014/main" id="{461BBEB0-9BA6-4389-99A1-2B0529827795}"/>
              </a:ext>
            </a:extLst>
          </p:cNvPr>
          <p:cNvGrpSpPr/>
          <p:nvPr/>
        </p:nvGrpSpPr>
        <p:grpSpPr>
          <a:xfrm>
            <a:off x="1790701" y="229581"/>
            <a:ext cx="3143249" cy="1020591"/>
            <a:chOff x="1790701" y="229581"/>
            <a:chExt cx="3143249" cy="1020591"/>
          </a:xfrm>
        </p:grpSpPr>
        <p:cxnSp>
          <p:nvCxnSpPr>
            <p:cNvPr id="22" name="Straight Arrow Connector 21">
              <a:extLst>
                <a:ext uri="{FF2B5EF4-FFF2-40B4-BE49-F238E27FC236}">
                  <a16:creationId xmlns:a16="http://schemas.microsoft.com/office/drawing/2014/main" id="{57439032-8B3D-442A-B670-A2414F34821C}"/>
                </a:ext>
              </a:extLst>
            </p:cNvPr>
            <p:cNvCxnSpPr>
              <a:cxnSpLocks/>
            </p:cNvCxnSpPr>
            <p:nvPr/>
          </p:nvCxnSpPr>
          <p:spPr>
            <a:xfrm flipH="1">
              <a:off x="1790701" y="568135"/>
              <a:ext cx="695180" cy="682037"/>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5D2AEBA0-BCBF-4A78-B058-30ECA7C3A7A8}"/>
                </a:ext>
              </a:extLst>
            </p:cNvPr>
            <p:cNvSpPr txBox="1"/>
            <p:nvPr/>
          </p:nvSpPr>
          <p:spPr>
            <a:xfrm>
              <a:off x="2099174" y="229581"/>
              <a:ext cx="2834776" cy="338554"/>
            </a:xfrm>
            <a:prstGeom prst="rect">
              <a:avLst/>
            </a:prstGeom>
            <a:noFill/>
          </p:spPr>
          <p:txBody>
            <a:bodyPr wrap="square" rtlCol="0">
              <a:spAutoFit/>
            </a:bodyPr>
            <a:lstStyle/>
            <a:p>
              <a:r>
                <a:rPr lang="en-US" sz="1600" spc="300">
                  <a:solidFill>
                    <a:schemeClr val="bg1"/>
                  </a:solidFill>
                </a:rPr>
                <a:t>Specimen number</a:t>
              </a:r>
              <a:endParaRPr lang="en-AU" sz="1400" spc="300">
                <a:solidFill>
                  <a:schemeClr val="bg1"/>
                </a:solidFill>
              </a:endParaRPr>
            </a:p>
          </p:txBody>
        </p:sp>
      </p:grpSp>
      <p:grpSp>
        <p:nvGrpSpPr>
          <p:cNvPr id="2" name="Group 1">
            <a:extLst>
              <a:ext uri="{FF2B5EF4-FFF2-40B4-BE49-F238E27FC236}">
                <a16:creationId xmlns:a16="http://schemas.microsoft.com/office/drawing/2014/main" id="{AF0CB093-7FD7-4D58-8B4B-5FCA8184F51C}"/>
              </a:ext>
            </a:extLst>
          </p:cNvPr>
          <p:cNvGrpSpPr/>
          <p:nvPr/>
        </p:nvGrpSpPr>
        <p:grpSpPr>
          <a:xfrm>
            <a:off x="72732" y="79088"/>
            <a:ext cx="2469152" cy="1171084"/>
            <a:chOff x="72732" y="79088"/>
            <a:chExt cx="2469152" cy="1171084"/>
          </a:xfrm>
        </p:grpSpPr>
        <p:sp>
          <p:nvSpPr>
            <p:cNvPr id="27" name="TextBox 26">
              <a:extLst>
                <a:ext uri="{FF2B5EF4-FFF2-40B4-BE49-F238E27FC236}">
                  <a16:creationId xmlns:a16="http://schemas.microsoft.com/office/drawing/2014/main" id="{A2B984F5-E730-4691-AB79-BB8762197E41}"/>
                </a:ext>
              </a:extLst>
            </p:cNvPr>
            <p:cNvSpPr txBox="1"/>
            <p:nvPr/>
          </p:nvSpPr>
          <p:spPr>
            <a:xfrm>
              <a:off x="72732" y="79088"/>
              <a:ext cx="2469152" cy="584775"/>
            </a:xfrm>
            <a:prstGeom prst="rect">
              <a:avLst/>
            </a:prstGeom>
            <a:noFill/>
          </p:spPr>
          <p:txBody>
            <a:bodyPr wrap="square" rtlCol="0">
              <a:spAutoFit/>
            </a:bodyPr>
            <a:lstStyle/>
            <a:p>
              <a:r>
                <a:rPr lang="en-US" sz="1600" spc="300">
                  <a:solidFill>
                    <a:schemeClr val="bg1"/>
                  </a:solidFill>
                </a:rPr>
                <a:t>Institution and collection code</a:t>
              </a:r>
              <a:endParaRPr lang="en-AU" sz="1400" spc="300">
                <a:solidFill>
                  <a:schemeClr val="bg1"/>
                </a:solidFill>
              </a:endParaRPr>
            </a:p>
          </p:txBody>
        </p:sp>
        <p:cxnSp>
          <p:nvCxnSpPr>
            <p:cNvPr id="28" name="Straight Arrow Connector 27">
              <a:extLst>
                <a:ext uri="{FF2B5EF4-FFF2-40B4-BE49-F238E27FC236}">
                  <a16:creationId xmlns:a16="http://schemas.microsoft.com/office/drawing/2014/main" id="{B4C75E45-A7D5-4088-9DFF-EAE8D1ECA32C}"/>
                </a:ext>
              </a:extLst>
            </p:cNvPr>
            <p:cNvCxnSpPr>
              <a:cxnSpLocks/>
            </p:cNvCxnSpPr>
            <p:nvPr/>
          </p:nvCxnSpPr>
          <p:spPr>
            <a:xfrm>
              <a:off x="823914" y="663863"/>
              <a:ext cx="0" cy="586309"/>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CA51DD0A-C505-4B0F-8C7A-550D9135C864}"/>
              </a:ext>
            </a:extLst>
          </p:cNvPr>
          <p:cNvGrpSpPr/>
          <p:nvPr/>
        </p:nvGrpSpPr>
        <p:grpSpPr>
          <a:xfrm>
            <a:off x="4133851" y="212208"/>
            <a:ext cx="3422125" cy="1135580"/>
            <a:chOff x="4133851" y="212208"/>
            <a:chExt cx="3422125" cy="1135580"/>
          </a:xfrm>
        </p:grpSpPr>
        <p:cxnSp>
          <p:nvCxnSpPr>
            <p:cNvPr id="32" name="Straight Arrow Connector 31">
              <a:extLst>
                <a:ext uri="{FF2B5EF4-FFF2-40B4-BE49-F238E27FC236}">
                  <a16:creationId xmlns:a16="http://schemas.microsoft.com/office/drawing/2014/main" id="{F27C4CDB-6983-4F1A-A745-6D15DFBF347A}"/>
                </a:ext>
              </a:extLst>
            </p:cNvPr>
            <p:cNvCxnSpPr>
              <a:cxnSpLocks/>
            </p:cNvCxnSpPr>
            <p:nvPr/>
          </p:nvCxnSpPr>
          <p:spPr>
            <a:xfrm flipH="1">
              <a:off x="4133851" y="600214"/>
              <a:ext cx="800099" cy="747574"/>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488F1971-F03C-46D0-ABF3-CB0C6021DDD4}"/>
                </a:ext>
              </a:extLst>
            </p:cNvPr>
            <p:cNvSpPr txBox="1"/>
            <p:nvPr/>
          </p:nvSpPr>
          <p:spPr>
            <a:xfrm>
              <a:off x="4721200" y="212208"/>
              <a:ext cx="2834776" cy="338554"/>
            </a:xfrm>
            <a:prstGeom prst="rect">
              <a:avLst/>
            </a:prstGeom>
            <a:noFill/>
          </p:spPr>
          <p:txBody>
            <a:bodyPr wrap="square" rtlCol="0">
              <a:spAutoFit/>
            </a:bodyPr>
            <a:lstStyle/>
            <a:p>
              <a:r>
                <a:rPr lang="en-US" sz="1600" spc="300">
                  <a:solidFill>
                    <a:schemeClr val="bg1"/>
                  </a:solidFill>
                </a:rPr>
                <a:t>Species name</a:t>
              </a:r>
              <a:endParaRPr lang="en-AU" sz="1400" spc="300">
                <a:solidFill>
                  <a:schemeClr val="bg1"/>
                </a:solidFill>
              </a:endParaRPr>
            </a:p>
          </p:txBody>
        </p:sp>
      </p:grpSp>
      <p:grpSp>
        <p:nvGrpSpPr>
          <p:cNvPr id="8" name="Group 7">
            <a:extLst>
              <a:ext uri="{FF2B5EF4-FFF2-40B4-BE49-F238E27FC236}">
                <a16:creationId xmlns:a16="http://schemas.microsoft.com/office/drawing/2014/main" id="{0149FFBB-47B9-460E-B5D6-2B92ECE8A0A6}"/>
              </a:ext>
            </a:extLst>
          </p:cNvPr>
          <p:cNvGrpSpPr/>
          <p:nvPr/>
        </p:nvGrpSpPr>
        <p:grpSpPr>
          <a:xfrm>
            <a:off x="4133851" y="2167694"/>
            <a:ext cx="7415212" cy="2310114"/>
            <a:chOff x="4133851" y="2167694"/>
            <a:chExt cx="7415212" cy="2310114"/>
          </a:xfrm>
        </p:grpSpPr>
        <p:sp>
          <p:nvSpPr>
            <p:cNvPr id="12" name="TextBox 11">
              <a:extLst>
                <a:ext uri="{FF2B5EF4-FFF2-40B4-BE49-F238E27FC236}">
                  <a16:creationId xmlns:a16="http://schemas.microsoft.com/office/drawing/2014/main" id="{13B87557-88DE-4B58-8A72-689C09A8856A}"/>
                </a:ext>
              </a:extLst>
            </p:cNvPr>
            <p:cNvSpPr txBox="1"/>
            <p:nvPr/>
          </p:nvSpPr>
          <p:spPr>
            <a:xfrm>
              <a:off x="8329613" y="2548593"/>
              <a:ext cx="3219450" cy="677108"/>
            </a:xfrm>
            <a:prstGeom prst="rect">
              <a:avLst/>
            </a:prstGeom>
            <a:noFill/>
          </p:spPr>
          <p:txBody>
            <a:bodyPr wrap="square" rtlCol="0">
              <a:spAutoFit/>
            </a:bodyPr>
            <a:lstStyle/>
            <a:p>
              <a:r>
                <a:rPr lang="en-US" sz="2000" b="1" spc="300">
                  <a:solidFill>
                    <a:schemeClr val="bg1"/>
                  </a:solidFill>
                </a:rPr>
                <a:t>Mesh = 3D model </a:t>
              </a:r>
              <a:r>
                <a:rPr lang="en-US" spc="300">
                  <a:solidFill>
                    <a:schemeClr val="bg1"/>
                  </a:solidFill>
                </a:rPr>
                <a:t>made from scan </a:t>
              </a:r>
              <a:endParaRPr lang="en-AU" spc="300">
                <a:solidFill>
                  <a:schemeClr val="bg1"/>
                </a:solidFill>
              </a:endParaRPr>
            </a:p>
          </p:txBody>
        </p:sp>
        <p:sp>
          <p:nvSpPr>
            <p:cNvPr id="47" name="Oval 46">
              <a:extLst>
                <a:ext uri="{FF2B5EF4-FFF2-40B4-BE49-F238E27FC236}">
                  <a16:creationId xmlns:a16="http://schemas.microsoft.com/office/drawing/2014/main" id="{B24C85AA-82ED-4BD6-8B5E-BD579E3C74BD}"/>
                </a:ext>
              </a:extLst>
            </p:cNvPr>
            <p:cNvSpPr/>
            <p:nvPr/>
          </p:nvSpPr>
          <p:spPr>
            <a:xfrm>
              <a:off x="4133851" y="2167694"/>
              <a:ext cx="1097756" cy="1137481"/>
            </a:xfrm>
            <a:prstGeom prst="ellipse">
              <a:avLst/>
            </a:prstGeom>
            <a:noFill/>
            <a:ln w="31750">
              <a:solidFill>
                <a:srgbClr val="BA5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a:extLst>
                <a:ext uri="{FF2B5EF4-FFF2-40B4-BE49-F238E27FC236}">
                  <a16:creationId xmlns:a16="http://schemas.microsoft.com/office/drawing/2014/main" id="{1B3E82C6-0BB2-4316-BD58-7CC7877E4BBE}"/>
                </a:ext>
              </a:extLst>
            </p:cNvPr>
            <p:cNvSpPr/>
            <p:nvPr/>
          </p:nvSpPr>
          <p:spPr>
            <a:xfrm>
              <a:off x="5310188" y="3340327"/>
              <a:ext cx="1097756" cy="1137481"/>
            </a:xfrm>
            <a:prstGeom prst="ellipse">
              <a:avLst/>
            </a:prstGeom>
            <a:noFill/>
            <a:ln w="31750">
              <a:solidFill>
                <a:srgbClr val="BA5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a:extLst>
                <a:ext uri="{FF2B5EF4-FFF2-40B4-BE49-F238E27FC236}">
                  <a16:creationId xmlns:a16="http://schemas.microsoft.com/office/drawing/2014/main" id="{A2B14027-6553-4E68-864D-64FFC0206159}"/>
                </a:ext>
              </a:extLst>
            </p:cNvPr>
            <p:cNvSpPr/>
            <p:nvPr/>
          </p:nvSpPr>
          <p:spPr>
            <a:xfrm>
              <a:off x="6462510" y="2277195"/>
              <a:ext cx="1097756" cy="1137481"/>
            </a:xfrm>
            <a:prstGeom prst="ellipse">
              <a:avLst/>
            </a:prstGeom>
            <a:noFill/>
            <a:ln w="31750">
              <a:solidFill>
                <a:srgbClr val="BA5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2" name="Straight Arrow Connector 51">
              <a:extLst>
                <a:ext uri="{FF2B5EF4-FFF2-40B4-BE49-F238E27FC236}">
                  <a16:creationId xmlns:a16="http://schemas.microsoft.com/office/drawing/2014/main" id="{38C92072-131B-41D5-B1CD-B3110AB75E91}"/>
                </a:ext>
              </a:extLst>
            </p:cNvPr>
            <p:cNvCxnSpPr>
              <a:cxnSpLocks/>
            </p:cNvCxnSpPr>
            <p:nvPr/>
          </p:nvCxnSpPr>
          <p:spPr>
            <a:xfrm flipH="1">
              <a:off x="7614833" y="2755076"/>
              <a:ext cx="714780" cy="47532"/>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787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46F84-91D4-48B2-B59A-A8E433746B06}"/>
              </a:ext>
            </a:extLst>
          </p:cNvPr>
          <p:cNvPicPr>
            <a:picLocks noChangeAspect="1"/>
          </p:cNvPicPr>
          <p:nvPr/>
        </p:nvPicPr>
        <p:blipFill>
          <a:blip r:embed="rId3"/>
          <a:stretch>
            <a:fillRect/>
          </a:stretch>
        </p:blipFill>
        <p:spPr>
          <a:xfrm>
            <a:off x="1864659" y="279184"/>
            <a:ext cx="8243048" cy="6299632"/>
          </a:xfrm>
          <a:prstGeom prst="rect">
            <a:avLst/>
          </a:prstGeom>
        </p:spPr>
      </p:pic>
    </p:spTree>
    <p:extLst>
      <p:ext uri="{BB962C8B-B14F-4D97-AF65-F5344CB8AC3E}">
        <p14:creationId xmlns:p14="http://schemas.microsoft.com/office/powerpoint/2010/main" val="82331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06342-AC8D-4133-AF92-064A69FD36EF}"/>
              </a:ext>
            </a:extLst>
          </p:cNvPr>
          <p:cNvPicPr>
            <a:picLocks noChangeAspect="1"/>
          </p:cNvPicPr>
          <p:nvPr/>
        </p:nvPicPr>
        <p:blipFill>
          <a:blip r:embed="rId3"/>
          <a:stretch>
            <a:fillRect/>
          </a:stretch>
        </p:blipFill>
        <p:spPr>
          <a:xfrm>
            <a:off x="227591" y="1246554"/>
            <a:ext cx="6470369" cy="5321603"/>
          </a:xfrm>
          <a:prstGeom prst="rect">
            <a:avLst/>
          </a:prstGeom>
        </p:spPr>
      </p:pic>
      <p:pic>
        <p:nvPicPr>
          <p:cNvPr id="4" name="Picture 2" descr="Logos, Branding, &amp; Press Kit - Sketchfab">
            <a:extLst>
              <a:ext uri="{FF2B5EF4-FFF2-40B4-BE49-F238E27FC236}">
                <a16:creationId xmlns:a16="http://schemas.microsoft.com/office/drawing/2014/main" id="{463F443A-FECB-4AFD-AD6D-CA6B9F398A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747" y="194532"/>
            <a:ext cx="4181475" cy="8633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EBF34-2BE1-46F9-A58D-240FF37D0CAD}"/>
              </a:ext>
            </a:extLst>
          </p:cNvPr>
          <p:cNvSpPr txBox="1"/>
          <p:nvPr/>
        </p:nvSpPr>
        <p:spPr>
          <a:xfrm>
            <a:off x="6785949" y="2061642"/>
            <a:ext cx="4010025" cy="1200329"/>
          </a:xfrm>
          <a:prstGeom prst="rect">
            <a:avLst/>
          </a:prstGeom>
          <a:noFill/>
        </p:spPr>
        <p:txBody>
          <a:bodyPr wrap="square" rtlCol="0">
            <a:spAutoFit/>
          </a:bodyPr>
          <a:lstStyle/>
          <a:p>
            <a:r>
              <a:rPr lang="en-US" sz="3600" spc="300">
                <a:solidFill>
                  <a:schemeClr val="bg1"/>
                </a:solidFill>
              </a:rPr>
              <a:t>Blackburn Lab Sketchfab Page</a:t>
            </a:r>
            <a:endParaRPr lang="en-AU" sz="3600" spc="300">
              <a:solidFill>
                <a:schemeClr val="bg1"/>
              </a:solidFill>
            </a:endParaRPr>
          </a:p>
        </p:txBody>
      </p:sp>
      <p:sp>
        <p:nvSpPr>
          <p:cNvPr id="6" name="TextBox 5">
            <a:extLst>
              <a:ext uri="{FF2B5EF4-FFF2-40B4-BE49-F238E27FC236}">
                <a16:creationId xmlns:a16="http://schemas.microsoft.com/office/drawing/2014/main" id="{C3CC8F5E-A8D0-4F77-88E8-44CB136C98C0}"/>
              </a:ext>
            </a:extLst>
          </p:cNvPr>
          <p:cNvSpPr txBox="1"/>
          <p:nvPr/>
        </p:nvSpPr>
        <p:spPr>
          <a:xfrm>
            <a:off x="6785949" y="3538157"/>
            <a:ext cx="3138806" cy="461665"/>
          </a:xfrm>
          <a:prstGeom prst="rect">
            <a:avLst/>
          </a:prstGeom>
          <a:noFill/>
        </p:spPr>
        <p:txBody>
          <a:bodyPr wrap="square" rtlCol="0">
            <a:spAutoFit/>
          </a:bodyPr>
          <a:lstStyle/>
          <a:p>
            <a:r>
              <a:rPr lang="en-US" sz="2400" spc="300">
                <a:solidFill>
                  <a:schemeClr val="bg1"/>
                </a:solidFill>
              </a:rPr>
              <a:t>&gt;460 3D models</a:t>
            </a:r>
            <a:endParaRPr lang="en-AU" sz="2400" spc="300">
              <a:solidFill>
                <a:schemeClr val="bg1"/>
              </a:solidFill>
            </a:endParaRPr>
          </a:p>
        </p:txBody>
      </p:sp>
      <p:sp>
        <p:nvSpPr>
          <p:cNvPr id="9" name="TextBox 8">
            <a:extLst>
              <a:ext uri="{FF2B5EF4-FFF2-40B4-BE49-F238E27FC236}">
                <a16:creationId xmlns:a16="http://schemas.microsoft.com/office/drawing/2014/main" id="{F2419167-70A8-4D6D-9231-7B5BED42127E}"/>
              </a:ext>
            </a:extLst>
          </p:cNvPr>
          <p:cNvSpPr txBox="1"/>
          <p:nvPr/>
        </p:nvSpPr>
        <p:spPr>
          <a:xfrm>
            <a:off x="6705599" y="289843"/>
            <a:ext cx="5362945" cy="923330"/>
          </a:xfrm>
          <a:prstGeom prst="rect">
            <a:avLst/>
          </a:prstGeom>
          <a:noFill/>
        </p:spPr>
        <p:txBody>
          <a:bodyPr wrap="square" rtlCol="0">
            <a:spAutoFit/>
          </a:bodyPr>
          <a:lstStyle/>
          <a:p>
            <a:r>
              <a:rPr lang="en-US" spc="300">
                <a:solidFill>
                  <a:schemeClr val="bg1"/>
                </a:solidFill>
              </a:rPr>
              <a:t>You can view and manipulate 3D models in you internet browser – no special software or expertise required! </a:t>
            </a:r>
            <a:endParaRPr lang="en-AU" spc="300">
              <a:solidFill>
                <a:schemeClr val="bg1"/>
              </a:solidFill>
            </a:endParaRPr>
          </a:p>
        </p:txBody>
      </p:sp>
      <p:cxnSp>
        <p:nvCxnSpPr>
          <p:cNvPr id="10" name="Straight Arrow Connector 9">
            <a:extLst>
              <a:ext uri="{FF2B5EF4-FFF2-40B4-BE49-F238E27FC236}">
                <a16:creationId xmlns:a16="http://schemas.microsoft.com/office/drawing/2014/main" id="{BA87DD0B-4A23-4C17-B4B2-6005F3065918}"/>
              </a:ext>
            </a:extLst>
          </p:cNvPr>
          <p:cNvCxnSpPr>
            <a:cxnSpLocks/>
          </p:cNvCxnSpPr>
          <p:nvPr/>
        </p:nvCxnSpPr>
        <p:spPr>
          <a:xfrm>
            <a:off x="5491849" y="733311"/>
            <a:ext cx="1065210" cy="0"/>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84469EC-597D-4D71-8E2C-08E85DAE971B}"/>
              </a:ext>
            </a:extLst>
          </p:cNvPr>
          <p:cNvGrpSpPr/>
          <p:nvPr/>
        </p:nvGrpSpPr>
        <p:grpSpPr>
          <a:xfrm>
            <a:off x="808308" y="1945594"/>
            <a:ext cx="9478078" cy="3259503"/>
            <a:chOff x="808308" y="1945594"/>
            <a:chExt cx="9478078" cy="3259503"/>
          </a:xfrm>
        </p:grpSpPr>
        <p:sp>
          <p:nvSpPr>
            <p:cNvPr id="7" name="TextBox 6">
              <a:extLst>
                <a:ext uri="{FF2B5EF4-FFF2-40B4-BE49-F238E27FC236}">
                  <a16:creationId xmlns:a16="http://schemas.microsoft.com/office/drawing/2014/main" id="{30744ABE-76BD-41B8-8D1B-3E32B3FDA5D3}"/>
                </a:ext>
              </a:extLst>
            </p:cNvPr>
            <p:cNvSpPr txBox="1"/>
            <p:nvPr/>
          </p:nvSpPr>
          <p:spPr>
            <a:xfrm>
              <a:off x="6785949" y="4374100"/>
              <a:ext cx="3500437" cy="830997"/>
            </a:xfrm>
            <a:prstGeom prst="rect">
              <a:avLst/>
            </a:prstGeom>
            <a:noFill/>
          </p:spPr>
          <p:txBody>
            <a:bodyPr wrap="square" rtlCol="0">
              <a:spAutoFit/>
            </a:bodyPr>
            <a:lstStyle/>
            <a:p>
              <a:r>
                <a:rPr lang="en-US" sz="2400" spc="300">
                  <a:solidFill>
                    <a:schemeClr val="bg1"/>
                  </a:solidFill>
                </a:rPr>
                <a:t>Special collections of teaching models</a:t>
              </a:r>
              <a:endParaRPr lang="en-AU" sz="2400" spc="300">
                <a:solidFill>
                  <a:schemeClr val="bg1"/>
                </a:solidFill>
              </a:endParaRPr>
            </a:p>
          </p:txBody>
        </p:sp>
        <p:sp>
          <p:nvSpPr>
            <p:cNvPr id="14" name="Oval 13">
              <a:extLst>
                <a:ext uri="{FF2B5EF4-FFF2-40B4-BE49-F238E27FC236}">
                  <a16:creationId xmlns:a16="http://schemas.microsoft.com/office/drawing/2014/main" id="{D3ABCA17-DC54-43FF-8B3C-ECDBF04EAAC7}"/>
                </a:ext>
              </a:extLst>
            </p:cNvPr>
            <p:cNvSpPr/>
            <p:nvPr/>
          </p:nvSpPr>
          <p:spPr>
            <a:xfrm>
              <a:off x="808308" y="1945594"/>
              <a:ext cx="548878" cy="232096"/>
            </a:xfrm>
            <a:prstGeom prst="ellipse">
              <a:avLst/>
            </a:prstGeom>
            <a:noFill/>
            <a:ln w="31750">
              <a:solidFill>
                <a:srgbClr val="BA5E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 name="Straight Arrow Connector 14">
              <a:extLst>
                <a:ext uri="{FF2B5EF4-FFF2-40B4-BE49-F238E27FC236}">
                  <a16:creationId xmlns:a16="http://schemas.microsoft.com/office/drawing/2014/main" id="{6F362F02-937A-4E5D-BD90-A49E219FE5B0}"/>
                </a:ext>
              </a:extLst>
            </p:cNvPr>
            <p:cNvCxnSpPr>
              <a:cxnSpLocks/>
              <a:stCxn id="7" idx="1"/>
            </p:cNvCxnSpPr>
            <p:nvPr/>
          </p:nvCxnSpPr>
          <p:spPr>
            <a:xfrm flipH="1" flipV="1">
              <a:off x="1357187" y="2061643"/>
              <a:ext cx="5428762" cy="2727956"/>
            </a:xfrm>
            <a:prstGeom prst="straightConnector1">
              <a:avLst/>
            </a:prstGeom>
            <a:ln w="76200">
              <a:solidFill>
                <a:srgbClr val="BA5E7F"/>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590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5586F-418B-4CA9-9B97-73434CA5BD25}"/>
              </a:ext>
            </a:extLst>
          </p:cNvPr>
          <p:cNvPicPr>
            <a:picLocks noChangeAspect="1"/>
          </p:cNvPicPr>
          <p:nvPr/>
        </p:nvPicPr>
        <p:blipFill>
          <a:blip r:embed="rId3"/>
          <a:stretch>
            <a:fillRect/>
          </a:stretch>
        </p:blipFill>
        <p:spPr>
          <a:xfrm>
            <a:off x="194366" y="982441"/>
            <a:ext cx="3809137" cy="2610757"/>
          </a:xfrm>
          <a:prstGeom prst="rect">
            <a:avLst/>
          </a:prstGeom>
        </p:spPr>
      </p:pic>
      <p:pic>
        <p:nvPicPr>
          <p:cNvPr id="5" name="Picture 4">
            <a:extLst>
              <a:ext uri="{FF2B5EF4-FFF2-40B4-BE49-F238E27FC236}">
                <a16:creationId xmlns:a16="http://schemas.microsoft.com/office/drawing/2014/main" id="{42CA01F3-EAF3-4916-BA6A-CEBC60662765}"/>
              </a:ext>
            </a:extLst>
          </p:cNvPr>
          <p:cNvPicPr>
            <a:picLocks noChangeAspect="1"/>
          </p:cNvPicPr>
          <p:nvPr/>
        </p:nvPicPr>
        <p:blipFill>
          <a:blip r:embed="rId4"/>
          <a:stretch>
            <a:fillRect/>
          </a:stretch>
        </p:blipFill>
        <p:spPr>
          <a:xfrm>
            <a:off x="4199690" y="3806539"/>
            <a:ext cx="3778892" cy="2601456"/>
          </a:xfrm>
          <a:prstGeom prst="rect">
            <a:avLst/>
          </a:prstGeom>
        </p:spPr>
      </p:pic>
      <p:pic>
        <p:nvPicPr>
          <p:cNvPr id="7" name="Picture 6">
            <a:extLst>
              <a:ext uri="{FF2B5EF4-FFF2-40B4-BE49-F238E27FC236}">
                <a16:creationId xmlns:a16="http://schemas.microsoft.com/office/drawing/2014/main" id="{07F87943-7196-4CD0-B71A-C5D2CFAA0A5A}"/>
              </a:ext>
            </a:extLst>
          </p:cNvPr>
          <p:cNvPicPr>
            <a:picLocks noChangeAspect="1"/>
          </p:cNvPicPr>
          <p:nvPr/>
        </p:nvPicPr>
        <p:blipFill>
          <a:blip r:embed="rId5"/>
          <a:stretch>
            <a:fillRect/>
          </a:stretch>
        </p:blipFill>
        <p:spPr>
          <a:xfrm>
            <a:off x="208090" y="3797239"/>
            <a:ext cx="3781688" cy="2601456"/>
          </a:xfrm>
          <a:prstGeom prst="rect">
            <a:avLst/>
          </a:prstGeom>
        </p:spPr>
      </p:pic>
      <p:pic>
        <p:nvPicPr>
          <p:cNvPr id="9" name="Picture 8">
            <a:extLst>
              <a:ext uri="{FF2B5EF4-FFF2-40B4-BE49-F238E27FC236}">
                <a16:creationId xmlns:a16="http://schemas.microsoft.com/office/drawing/2014/main" id="{C86410E3-CC0C-416C-993B-E8DF6C03DFF2}"/>
              </a:ext>
            </a:extLst>
          </p:cNvPr>
          <p:cNvPicPr>
            <a:picLocks noChangeAspect="1"/>
          </p:cNvPicPr>
          <p:nvPr/>
        </p:nvPicPr>
        <p:blipFill>
          <a:blip r:embed="rId6"/>
          <a:stretch>
            <a:fillRect/>
          </a:stretch>
        </p:blipFill>
        <p:spPr>
          <a:xfrm>
            <a:off x="8188495" y="3806539"/>
            <a:ext cx="3796887" cy="2601456"/>
          </a:xfrm>
          <a:prstGeom prst="rect">
            <a:avLst/>
          </a:prstGeom>
        </p:spPr>
      </p:pic>
      <p:pic>
        <p:nvPicPr>
          <p:cNvPr id="11" name="Picture 10">
            <a:extLst>
              <a:ext uri="{FF2B5EF4-FFF2-40B4-BE49-F238E27FC236}">
                <a16:creationId xmlns:a16="http://schemas.microsoft.com/office/drawing/2014/main" id="{600A2C51-AAA0-4B3A-A9A5-41F42E841C9C}"/>
              </a:ext>
            </a:extLst>
          </p:cNvPr>
          <p:cNvPicPr>
            <a:picLocks noChangeAspect="1"/>
          </p:cNvPicPr>
          <p:nvPr/>
        </p:nvPicPr>
        <p:blipFill>
          <a:blip r:embed="rId7"/>
          <a:stretch>
            <a:fillRect/>
          </a:stretch>
        </p:blipFill>
        <p:spPr>
          <a:xfrm>
            <a:off x="8188495" y="982441"/>
            <a:ext cx="3820014" cy="2610757"/>
          </a:xfrm>
          <a:prstGeom prst="rect">
            <a:avLst/>
          </a:prstGeom>
        </p:spPr>
      </p:pic>
      <p:pic>
        <p:nvPicPr>
          <p:cNvPr id="13" name="Picture 12">
            <a:extLst>
              <a:ext uri="{FF2B5EF4-FFF2-40B4-BE49-F238E27FC236}">
                <a16:creationId xmlns:a16="http://schemas.microsoft.com/office/drawing/2014/main" id="{D7FB915B-0B25-4A4F-B6AA-A7A73B78B9AD}"/>
              </a:ext>
            </a:extLst>
          </p:cNvPr>
          <p:cNvPicPr>
            <a:picLocks noChangeAspect="1"/>
          </p:cNvPicPr>
          <p:nvPr/>
        </p:nvPicPr>
        <p:blipFill>
          <a:blip r:embed="rId8"/>
          <a:stretch>
            <a:fillRect/>
          </a:stretch>
        </p:blipFill>
        <p:spPr>
          <a:xfrm>
            <a:off x="4184552" y="982441"/>
            <a:ext cx="3822895" cy="2610757"/>
          </a:xfrm>
          <a:prstGeom prst="rect">
            <a:avLst/>
          </a:prstGeom>
        </p:spPr>
      </p:pic>
      <p:sp>
        <p:nvSpPr>
          <p:cNvPr id="14" name="TextBox 13">
            <a:extLst>
              <a:ext uri="{FF2B5EF4-FFF2-40B4-BE49-F238E27FC236}">
                <a16:creationId xmlns:a16="http://schemas.microsoft.com/office/drawing/2014/main" id="{3EFEEB52-198F-409A-81BB-90A4BD01CFF4}"/>
              </a:ext>
            </a:extLst>
          </p:cNvPr>
          <p:cNvSpPr txBox="1"/>
          <p:nvPr/>
        </p:nvSpPr>
        <p:spPr>
          <a:xfrm>
            <a:off x="3228445" y="184325"/>
            <a:ext cx="5721381" cy="584775"/>
          </a:xfrm>
          <a:prstGeom prst="rect">
            <a:avLst/>
          </a:prstGeom>
          <a:noFill/>
        </p:spPr>
        <p:txBody>
          <a:bodyPr wrap="square" rtlCol="0">
            <a:spAutoFit/>
          </a:bodyPr>
          <a:lstStyle/>
          <a:p>
            <a:pPr algn="ctr"/>
            <a:r>
              <a:rPr lang="en-US" sz="3200" spc="300">
                <a:solidFill>
                  <a:schemeClr val="bg1"/>
                </a:solidFill>
              </a:rPr>
              <a:t>Sketchfab Collections</a:t>
            </a:r>
            <a:endParaRPr lang="en-AU" sz="3200" spc="300">
              <a:solidFill>
                <a:schemeClr val="bg1"/>
              </a:solidFill>
            </a:endParaRPr>
          </a:p>
        </p:txBody>
      </p:sp>
    </p:spTree>
    <p:extLst>
      <p:ext uri="{BB962C8B-B14F-4D97-AF65-F5344CB8AC3E}">
        <p14:creationId xmlns:p14="http://schemas.microsoft.com/office/powerpoint/2010/main" val="31680569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4111</TotalTime>
  <Words>1987</Words>
  <Application>Microsoft Office PowerPoint</Application>
  <PresentationFormat>Widescreen</PresentationFormat>
  <Paragraphs>141</Paragraphs>
  <Slides>22</Slides>
  <Notes>22</Notes>
  <HiddenSlides>0</HiddenSlides>
  <MMClips>3</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22</vt:i4>
      </vt:variant>
    </vt:vector>
  </HeadingPairs>
  <TitlesOfParts>
    <vt:vector size="27" baseType="lpstr">
      <vt:lpstr>BatangChe</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Jaimi Gray</dc:creator>
  <cp:lastModifiedBy>Phillips,Molly</cp:lastModifiedBy>
  <cp:revision>11</cp:revision>
  <dcterms:created xsi:type="dcterms:W3CDTF">2021-09-08T19:08:29Z</dcterms:created>
  <dcterms:modified xsi:type="dcterms:W3CDTF">2021-09-24T17:27:05Z</dcterms:modified>
</cp:coreProperties>
</file>