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6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Lucida Sans" panose="020B0602030504020204" pitchFamily="3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61" autoAdjust="0"/>
  </p:normalViewPr>
  <p:slideViewPr>
    <p:cSldViewPr snapToGrid="0">
      <p:cViewPr varScale="1">
        <p:scale>
          <a:sx n="85" d="100"/>
          <a:sy n="85" d="100"/>
        </p:scale>
        <p:origin x="53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Nanopore technology offers a low price, portability and fast sequencing throughput. This powerful technology has been recently tested for 16S rRNA analyses showing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promising results. However, compared with previous technologies, there is a scarcity of bioinformatic tools and protocols designed specifically for the analysis of Nanopore 16S sequences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bf7d0bba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bf7d0bba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bf7d0bba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bf7d0bba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bf7d0bba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bf7d0bba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4c395029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4c395029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B2B2B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26217389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26217389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Several publications</a:t>
            </a:r>
            <a:r>
              <a:rPr lang="en-US" baseline="0" dirty="0" smtClean="0"/>
              <a:t> have highlighted programs and analysis pipelines that can be used with Oxford Nanopore sequence data. Of note is the </a:t>
            </a:r>
            <a:r>
              <a:rPr lang="en-US" baseline="0" dirty="0" err="1" smtClean="0"/>
              <a:t>nanogalaxy</a:t>
            </a:r>
            <a:r>
              <a:rPr lang="en-US" baseline="0" dirty="0" smtClean="0"/>
              <a:t> site that has compiled various workflows for various sequence analysis with Nanopore data.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54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273cf223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273cf223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Mao-Lun</a:t>
            </a:r>
            <a:r>
              <a:rPr lang="en-US" baseline="0" dirty="0" smtClean="0"/>
              <a:t> tested a K-</a:t>
            </a:r>
            <a:r>
              <a:rPr lang="en-US" baseline="0" dirty="0" err="1" smtClean="0"/>
              <a:t>mer</a:t>
            </a:r>
            <a:r>
              <a:rPr lang="en-US" baseline="0" dirty="0" smtClean="0"/>
              <a:t> based analysis pipeline in galaxy using Kraken 2 and Krona. For R-based data visualization the output from Krona was submitted to </a:t>
            </a:r>
            <a:r>
              <a:rPr lang="en-US" baseline="0" dirty="0" err="1" smtClean="0"/>
              <a:t>Pavian</a:t>
            </a:r>
            <a:r>
              <a:rPr lang="en-US" baseline="0" dirty="0" smtClean="0"/>
              <a:t>, which allows comparison of abundance between samples. The output from </a:t>
            </a:r>
            <a:r>
              <a:rPr lang="en-US" baseline="0" dirty="0" err="1" smtClean="0"/>
              <a:t>Pavian</a:t>
            </a:r>
            <a:r>
              <a:rPr lang="en-US" baseline="0" dirty="0" smtClean="0"/>
              <a:t> can be submitted for R-based data visualization and analysis.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77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bf7d0bb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bf7d0bb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bf7d0bba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bf7d0bba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bf7d0bba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bf7d0bba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bf7d0bba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bf7d0bba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bf7d0bba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bf7d0bba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829820" y="952044"/>
            <a:ext cx="346483" cy="45826"/>
            <a:chOff x="4580561" y="2589004"/>
            <a:chExt cx="1064464" cy="25200"/>
          </a:xfrm>
        </p:grpSpPr>
        <p:sp>
          <p:nvSpPr>
            <p:cNvPr id="19" name="Google Shape;19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76295" y="952044"/>
            <a:ext cx="346483" cy="45826"/>
            <a:chOff x="4580561" y="2589004"/>
            <a:chExt cx="1064464" cy="25200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F9347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856795" y="873944"/>
            <a:ext cx="346483" cy="45826"/>
            <a:chOff x="4580561" y="2589004"/>
            <a:chExt cx="1064464" cy="25200"/>
          </a:xfrm>
        </p:grpSpPr>
        <p:sp>
          <p:nvSpPr>
            <p:cNvPr id="34" name="Google Shape;3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203270" y="873944"/>
            <a:ext cx="346483" cy="45826"/>
            <a:chOff x="4580561" y="2589004"/>
            <a:chExt cx="1064464" cy="25200"/>
          </a:xfrm>
        </p:grpSpPr>
        <p:sp>
          <p:nvSpPr>
            <p:cNvPr id="37" name="Google Shape;3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45" name="Google Shape;4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5277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0"/>
            <a:ext cx="4572000" cy="4429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5155175" y="118065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75" name="Google Shape;7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78" name="Google Shape;7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723300" y="374390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F934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○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■"/>
              <a:defRPr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Char char="○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448850"/>
            <a:ext cx="9144000" cy="694800"/>
          </a:xfrm>
          <a:prstGeom prst="rect">
            <a:avLst/>
          </a:prstGeom>
          <a:solidFill>
            <a:srgbClr val="4F9347"/>
          </a:solidFill>
          <a:ln w="9525" cap="flat" cmpd="sng">
            <a:solidFill>
              <a:srgbClr val="4F93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31550" y="4544125"/>
            <a:ext cx="8887800" cy="4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 b="26804"/>
          <a:stretch/>
        </p:blipFill>
        <p:spPr>
          <a:xfrm>
            <a:off x="167400" y="4544125"/>
            <a:ext cx="507437" cy="4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76650" y="4585625"/>
            <a:ext cx="582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FROM PIECES TO PATTERNS</a:t>
            </a:r>
            <a:r>
              <a:rPr lang="en" sz="15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BIOME INSTITUTE 2021</a:t>
            </a:r>
            <a:endParaRPr sz="17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65025" y="4605375"/>
            <a:ext cx="138012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08525" y="4607900"/>
            <a:ext cx="1302167" cy="376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github.com/fbreitwieser/pavian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ctrTitle"/>
          </p:nvPr>
        </p:nvSpPr>
        <p:spPr>
          <a:xfrm>
            <a:off x="558750" y="1434300"/>
            <a:ext cx="70572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Microbiome Analysis with Nanopore Sequence Data</a:t>
            </a:r>
            <a:endParaRPr sz="3600"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648175" y="3400475"/>
            <a:ext cx="81036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Alice Tarun, St. Lawrence University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Mao-Lun Weng, Westfield State University</a:t>
            </a:r>
            <a:endParaRPr/>
          </a:p>
        </p:txBody>
      </p:sp>
      <p:pic>
        <p:nvPicPr>
          <p:cNvPr id="96" name="Google Shape;9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475"/>
            <a:ext cx="9164227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Pavian  </a:t>
            </a:r>
            <a:r>
              <a:rPr lang="en" sz="1300">
                <a:solidFill>
                  <a:srgbClr val="4F9347"/>
                </a:solidFill>
              </a:rPr>
              <a:t>https://github.com/fbreitwieser/pavian/</a:t>
            </a:r>
            <a:endParaRPr sz="13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46068"/>
          <a:stretch/>
        </p:blipFill>
        <p:spPr>
          <a:xfrm>
            <a:off x="106125" y="687600"/>
            <a:ext cx="8991601" cy="3030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Pavian  </a:t>
            </a:r>
            <a:r>
              <a:rPr lang="en" sz="1300">
                <a:solidFill>
                  <a:srgbClr val="4F9347"/>
                </a:solidFill>
              </a:rPr>
              <a:t>https://github.com/fbreitwieser/pavian/</a:t>
            </a:r>
            <a:endParaRPr sz="13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-430" r="429" b="10321"/>
          <a:stretch/>
        </p:blipFill>
        <p:spPr>
          <a:xfrm>
            <a:off x="513450" y="483700"/>
            <a:ext cx="7344051" cy="411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Heatmap  </a:t>
            </a:r>
            <a:endParaRPr sz="13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725" y="621325"/>
            <a:ext cx="4048407" cy="344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1823650" y="4113300"/>
            <a:ext cx="723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 scripts source -  https://www.molecularecologist.com/2013/08/20/making-heatmaps-with-r-for-microbiome-analysis/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85550" y="8936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>
                <a:solidFill>
                  <a:srgbClr val="4F9347"/>
                </a:solidFill>
              </a:rPr>
              <a:t>Goals and Deliverables</a:t>
            </a:r>
            <a:endParaRPr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727650" y="15056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Initial Goal and Deliverable</a:t>
            </a:r>
            <a:r>
              <a:rPr lang="en" sz="1800">
                <a:solidFill>
                  <a:schemeClr val="dk2"/>
                </a:solidFill>
              </a:rPr>
              <a:t>: Develop an instruction manual and analysis pipeline for Oxford Nanopore sequence data (ONT) for use in undergraduate lab courses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Revising our Goal</a:t>
            </a:r>
            <a:r>
              <a:rPr lang="en" sz="1800">
                <a:solidFill>
                  <a:schemeClr val="dk2"/>
                </a:solidFill>
              </a:rPr>
              <a:t>: We narrowed our focus to developing a microbiome or metagenomic ONT analysis pipeline after we reviewed published resources on ONT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What have we learned</a:t>
            </a:r>
            <a:r>
              <a:rPr lang="en" sz="1800">
                <a:solidFill>
                  <a:schemeClr val="dk2"/>
                </a:solidFill>
              </a:rPr>
              <a:t>: The analysis pipeline for ONT still needs work to be accessible to faculty and students.</a:t>
            </a:r>
            <a:endParaRPr sz="1600">
              <a:solidFill>
                <a:schemeClr val="dk2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1800" b="1">
                <a:solidFill>
                  <a:schemeClr val="dk2"/>
                </a:solidFill>
              </a:rPr>
              <a:t>What are your plans going forward</a:t>
            </a:r>
            <a:r>
              <a:rPr lang="en" sz="1800">
                <a:solidFill>
                  <a:schemeClr val="dk2"/>
                </a:solidFill>
              </a:rPr>
              <a:t>?</a:t>
            </a:r>
            <a:r>
              <a:rPr lang="en">
                <a:solidFill>
                  <a:schemeClr val="dk2"/>
                </a:solidFill>
              </a:rPr>
              <a:t> Continue reading, updating, and testing our deliverable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t="3194"/>
          <a:stretch/>
        </p:blipFill>
        <p:spPr>
          <a:xfrm>
            <a:off x="230975" y="849825"/>
            <a:ext cx="4977225" cy="33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5536075" y="38936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9" name="Google Shape;109;p14"/>
          <p:cNvSpPr txBox="1"/>
          <p:nvPr/>
        </p:nvSpPr>
        <p:spPr>
          <a:xfrm>
            <a:off x="711175" y="4121800"/>
            <a:ext cx="3372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Compl Structural Biotech Journal 18 (2020) 296–305</a:t>
            </a:r>
            <a:endParaRPr sz="1300"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 dirty="0">
                <a:solidFill>
                  <a:srgbClr val="4F9347"/>
                </a:solidFill>
              </a:rPr>
              <a:t>Published ONT </a:t>
            </a:r>
            <a:r>
              <a:rPr lang="en" sz="3000" dirty="0" smtClean="0">
                <a:solidFill>
                  <a:srgbClr val="4F9347"/>
                </a:solidFill>
              </a:rPr>
              <a:t>Pipelines </a:t>
            </a:r>
            <a:r>
              <a:rPr lang="en" sz="3000" dirty="0">
                <a:solidFill>
                  <a:srgbClr val="4F9347"/>
                </a:solidFill>
              </a:rPr>
              <a:t>(2020)</a:t>
            </a:r>
            <a:endParaRPr sz="3000" dirty="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259" y="641837"/>
            <a:ext cx="2147123" cy="377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6075" y="3786010"/>
            <a:ext cx="198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https://galaxyproject.org/use/nanogalaxy/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"/>
    </mc:Choice>
    <mc:Fallback>
      <p:transition spd="slow" advTm="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5536075" y="38936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Revision and Updates</a:t>
            </a:r>
            <a:endParaRPr sz="30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17" name="Google Shape;117;p15"/>
          <p:cNvSpPr txBox="1"/>
          <p:nvPr/>
        </p:nvSpPr>
        <p:spPr>
          <a:xfrm>
            <a:off x="5626900" y="990800"/>
            <a:ext cx="1762500" cy="5850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ONT FastQ output Epi2Me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175" y="535199"/>
            <a:ext cx="3876675" cy="34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5594850" y="2861317"/>
            <a:ext cx="2963700" cy="584745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Lato"/>
                <a:ea typeface="Lato"/>
                <a:cs typeface="Lato"/>
                <a:sym typeface="Lato"/>
              </a:rPr>
              <a:t>Pavian for </a:t>
            </a:r>
            <a:r>
              <a:rPr lang="en" sz="1300" dirty="0" smtClean="0">
                <a:latin typeface="Lato"/>
                <a:ea typeface="Lato"/>
                <a:cs typeface="Lato"/>
                <a:sym typeface="Lato"/>
              </a:rPr>
              <a:t>comparing abundance between samples</a:t>
            </a:r>
            <a:endParaRPr sz="13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626900" y="1792150"/>
            <a:ext cx="1762500" cy="7851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Kraken 2 and Krona for analysis and taxonomy charts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5636500" y="3678275"/>
            <a:ext cx="2963700" cy="7848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Lato"/>
                <a:ea typeface="Lato"/>
                <a:cs typeface="Lato"/>
                <a:sym typeface="Lato"/>
              </a:rPr>
              <a:t>Animalcules Integrated Microbiome Analysis and Visualization (R</a:t>
            </a:r>
            <a:r>
              <a:rPr lang="en" sz="1300" dirty="0" smtClean="0">
                <a:latin typeface="Lato"/>
                <a:ea typeface="Lato"/>
                <a:cs typeface="Lato"/>
                <a:sym typeface="Lato"/>
              </a:rPr>
              <a:t>) or other R-based programs</a:t>
            </a:r>
            <a:endParaRPr sz="13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7171" y="2554064"/>
            <a:ext cx="3222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https://galaxyproject.org/use/nanogalaxy/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9699" y="3417014"/>
            <a:ext cx="3252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Lucida Sans" panose="020B0602030504020204" pitchFamily="34" charset="0"/>
                <a:hlinkClick r:id="rId6"/>
              </a:rPr>
              <a:t>http://github.com/fbreitwieser/pavian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8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"/>
    </mc:Choice>
    <mc:Fallback>
      <p:transition spd="slow" advTm="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A pilot study </a:t>
            </a:r>
            <a:endParaRPr sz="30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300">
                <a:solidFill>
                  <a:srgbClr val="4F9347"/>
                </a:solidFill>
              </a:rPr>
              <a:t>Analyzing Gut Microbiome Composition in Canines Afflicted with Acute Moist Dermatitis</a:t>
            </a:r>
            <a:endParaRPr sz="13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27" name="Google Shape;127;p16"/>
          <p:cNvSpPr/>
          <p:nvPr/>
        </p:nvSpPr>
        <p:spPr>
          <a:xfrm flipH="1">
            <a:off x="521225" y="1163212"/>
            <a:ext cx="905100" cy="68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Fecal samples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 flipH="1">
            <a:off x="1733350" y="1163213"/>
            <a:ext cx="981300" cy="68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extraction</a:t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 flipH="1">
            <a:off x="2978725" y="1163213"/>
            <a:ext cx="1032300" cy="68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16S PCR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 flipH="1">
            <a:off x="4275100" y="1163213"/>
            <a:ext cx="1912200" cy="68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Nanopore </a:t>
            </a:r>
            <a:br>
              <a:rPr lang="en"/>
            </a:br>
            <a:r>
              <a:rPr lang="en"/>
              <a:t>Rapid Barcoding kit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 flipH="1">
            <a:off x="6487750" y="1163213"/>
            <a:ext cx="1204200" cy="68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Flongle sequencing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 flipH="1">
            <a:off x="2068650" y="3112575"/>
            <a:ext cx="1128300" cy="6390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Kraken 2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 flipH="1">
            <a:off x="3490800" y="3112600"/>
            <a:ext cx="981300" cy="6390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Pavian</a:t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1426325" y="1328513"/>
            <a:ext cx="353700" cy="35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2714638" y="1328513"/>
            <a:ext cx="353700" cy="35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3997563" y="1328513"/>
            <a:ext cx="353700" cy="35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6187288" y="1328513"/>
            <a:ext cx="353700" cy="35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16"/>
          <p:cNvCxnSpPr>
            <a:stCxn id="131" idx="2"/>
            <a:endCxn id="132" idx="0"/>
          </p:cNvCxnSpPr>
          <p:nvPr/>
        </p:nvCxnSpPr>
        <p:spPr>
          <a:xfrm rot="5400000">
            <a:off x="4228750" y="251513"/>
            <a:ext cx="1265100" cy="4457100"/>
          </a:xfrm>
          <a:prstGeom prst="bentConnector3">
            <a:avLst>
              <a:gd name="adj1" fmla="val 69537"/>
            </a:avLst>
          </a:prstGeom>
          <a:noFill/>
          <a:ln w="28575" cap="flat" cmpd="sng">
            <a:solidFill>
              <a:srgbClr val="A4C2F4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9" name="Google Shape;139;p16"/>
          <p:cNvSpPr txBox="1"/>
          <p:nvPr/>
        </p:nvSpPr>
        <p:spPr>
          <a:xfrm>
            <a:off x="3276400" y="2459375"/>
            <a:ext cx="29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Sequence data uploaded to Galaxy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3196950" y="3255225"/>
            <a:ext cx="353700" cy="35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 flipH="1">
            <a:off x="4765825" y="3112575"/>
            <a:ext cx="1540800" cy="6390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R: visualization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4472100" y="3255200"/>
            <a:ext cx="353700" cy="35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1733350" y="1744375"/>
            <a:ext cx="112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ZymoBIOMICS™ DNA Microprep Kit.</a:t>
            </a:r>
            <a:endParaRPr sz="800"/>
          </a:p>
        </p:txBody>
      </p:sp>
      <p:sp>
        <p:nvSpPr>
          <p:cNvPr id="144" name="Google Shape;144;p16"/>
          <p:cNvSpPr txBox="1"/>
          <p:nvPr/>
        </p:nvSpPr>
        <p:spPr>
          <a:xfrm>
            <a:off x="2978725" y="1744375"/>
            <a:ext cx="112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primers: 27F, 1492R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Galaxy  </a:t>
            </a:r>
            <a:r>
              <a:rPr lang="en" sz="1300">
                <a:solidFill>
                  <a:srgbClr val="4F9347"/>
                </a:solidFill>
              </a:rPr>
              <a:t>https://nanopore.usegalaxy.eu/</a:t>
            </a:r>
            <a:endParaRPr sz="13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 l="9023" r="12507" b="17532"/>
          <a:stretch/>
        </p:blipFill>
        <p:spPr>
          <a:xfrm>
            <a:off x="190775" y="794826"/>
            <a:ext cx="5410074" cy="35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/>
          <p:nvPr/>
        </p:nvSpPr>
        <p:spPr>
          <a:xfrm>
            <a:off x="2862775" y="3182650"/>
            <a:ext cx="427500" cy="243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6240650" y="1166575"/>
            <a:ext cx="2417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Upload Data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Choose </a:t>
            </a:r>
            <a:r>
              <a:rPr lang="en" i="1">
                <a:latin typeface="Lato"/>
                <a:ea typeface="Lato"/>
                <a:cs typeface="Lato"/>
                <a:sym typeface="Lato"/>
              </a:rPr>
              <a:t>fastq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data type. Don’t choose auto detect.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Galaxy  </a:t>
            </a:r>
            <a:r>
              <a:rPr lang="en" sz="1300">
                <a:solidFill>
                  <a:srgbClr val="4F9347"/>
                </a:solidFill>
              </a:rPr>
              <a:t>https://nanopore.usegalaxy.eu/</a:t>
            </a:r>
            <a:endParaRPr sz="13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58" name="Google Shape;158;p18"/>
          <p:cNvSpPr txBox="1"/>
          <p:nvPr/>
        </p:nvSpPr>
        <p:spPr>
          <a:xfrm>
            <a:off x="6286450" y="1609200"/>
            <a:ext cx="2656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Data concatenation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</a:t>
            </a:r>
            <a:r>
              <a:rPr lang="en" i="1">
                <a:latin typeface="Lato"/>
                <a:ea typeface="Lato"/>
                <a:cs typeface="Lato"/>
                <a:sym typeface="Lato"/>
              </a:rPr>
              <a:t>Concatenate datasets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tool to combine multiple fastq files into one file.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7600"/>
            <a:ext cx="5757850" cy="35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>
            <a:off x="244825" y="3263150"/>
            <a:ext cx="1117500" cy="2433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Galaxy  </a:t>
            </a:r>
            <a:r>
              <a:rPr lang="en" sz="1300">
                <a:solidFill>
                  <a:srgbClr val="4F9347"/>
                </a:solidFill>
              </a:rPr>
              <a:t>https://nanopore.usegalaxy.eu/</a:t>
            </a:r>
            <a:endParaRPr sz="13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66" name="Google Shape;166;p19"/>
          <p:cNvSpPr txBox="1"/>
          <p:nvPr/>
        </p:nvSpPr>
        <p:spPr>
          <a:xfrm>
            <a:off x="5668325" y="1295175"/>
            <a:ext cx="3382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Kraken 2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Print a report with aggregate counts/clade to file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Disable Kraken 1’s mpa report</a:t>
            </a:r>
            <a:endParaRPr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Report counts for ALL taxa even if counts are zero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SILVA 138 16 S (2021) database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7600"/>
            <a:ext cx="5342674" cy="333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5553200" y="3978325"/>
            <a:ext cx="332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https://github.com/DerrickWood/kraken2/wiki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79355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solidFill>
                  <a:srgbClr val="4F9347"/>
                </a:solidFill>
              </a:rPr>
              <a:t>Galaxy  </a:t>
            </a:r>
            <a:r>
              <a:rPr lang="en" sz="1300">
                <a:solidFill>
                  <a:srgbClr val="4F9347"/>
                </a:solidFill>
              </a:rPr>
              <a:t>https://nanopore.usegalaxy.eu/</a:t>
            </a:r>
            <a:endParaRPr sz="1300">
              <a:solidFill>
                <a:srgbClr val="4F93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4" name="Google Shape;174;p20"/>
          <p:cNvSpPr txBox="1"/>
          <p:nvPr/>
        </p:nvSpPr>
        <p:spPr>
          <a:xfrm>
            <a:off x="4737025" y="781850"/>
            <a:ext cx="33822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Kraken 2 report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Percentage of fragments covered by the clade rooted at this taxon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Number of fragments covered by the clade rooted at this taxon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Number of fragments assigned directly to this taxon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 rank code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NCBI taxonomic ID number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Indented scientific name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 b="33713"/>
          <a:stretch/>
        </p:blipFill>
        <p:spPr>
          <a:xfrm>
            <a:off x="793550" y="1048825"/>
            <a:ext cx="3382200" cy="269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000000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On-screen Show (16:9)</PresentationFormat>
  <Paragraphs>64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Lato</vt:lpstr>
      <vt:lpstr>Lucida Sans</vt:lpstr>
      <vt:lpstr>Raleway</vt:lpstr>
      <vt:lpstr>Arial</vt:lpstr>
      <vt:lpstr>Times New Roman</vt:lpstr>
      <vt:lpstr>Streamline</vt:lpstr>
      <vt:lpstr>Microbiome Analysis with Nanopore Sequence Data</vt:lpstr>
      <vt:lpstr>Goals and Deliverables </vt:lpstr>
      <vt:lpstr>Published ONT Pipelines (2020) </vt:lpstr>
      <vt:lpstr>Revision and Updates </vt:lpstr>
      <vt:lpstr>A pilot study  Analyzing Gut Microbiome Composition in Canines Afflicted with Acute Moist Dermatitis </vt:lpstr>
      <vt:lpstr>Galaxy  https://nanopore.usegalaxy.eu/ </vt:lpstr>
      <vt:lpstr>Galaxy  https://nanopore.usegalaxy.eu/ </vt:lpstr>
      <vt:lpstr>Galaxy  https://nanopore.usegalaxy.eu/ </vt:lpstr>
      <vt:lpstr>Galaxy  https://nanopore.usegalaxy.eu/ </vt:lpstr>
      <vt:lpstr>Pavian  https://github.com/fbreitwieser/pavian/ </vt:lpstr>
      <vt:lpstr>Pavian  https://github.com/fbreitwieser/pavian/ </vt:lpstr>
      <vt:lpstr>Heatmap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Microbiome Analysis with Nanopore Sequence Data</dc:title>
  <cp:lastModifiedBy>Alice Tarun</cp:lastModifiedBy>
  <cp:revision>1</cp:revision>
  <dcterms:modified xsi:type="dcterms:W3CDTF">2021-11-30T11:02:48Z</dcterms:modified>
</cp:coreProperties>
</file>