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12"/>
  </p:notesMasterIdLst>
  <p:sldIdLst>
    <p:sldId id="261" r:id="rId2"/>
    <p:sldId id="262" r:id="rId3"/>
    <p:sldId id="263" r:id="rId4"/>
    <p:sldId id="258" r:id="rId5"/>
    <p:sldId id="259" r:id="rId6"/>
    <p:sldId id="260" r:id="rId7"/>
    <p:sldId id="264" r:id="rId8"/>
    <p:sldId id="265" r:id="rId9"/>
    <p:sldId id="268" r:id="rId10"/>
    <p:sldId id="270" r:id="rId11"/>
  </p:sldIdLst>
  <p:sldSz cx="9144000" cy="5143500" type="screen16x9"/>
  <p:notesSz cx="6858000" cy="9144000"/>
  <p:embeddedFontLst>
    <p:embeddedFont>
      <p:font typeface="Lato" panose="020F0502020204030203" pitchFamily="34" charset="0"/>
      <p:regular r:id="rId13"/>
      <p:bold r:id="rId14"/>
      <p:italic r:id="rId15"/>
      <p:boldItalic r:id="rId16"/>
    </p:embeddedFont>
    <p:embeddedFont>
      <p:font typeface="Raleway" pitchFamily="2" charset="77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45"/>
    <p:restoredTop sz="94694"/>
  </p:normalViewPr>
  <p:slideViewPr>
    <p:cSldViewPr snapToGrid="0">
      <p:cViewPr varScale="1">
        <p:scale>
          <a:sx n="161" d="100"/>
          <a:sy n="161" d="100"/>
        </p:scale>
        <p:origin x="208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fd7094dad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fd7094dad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4F9347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25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729450" y="1013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729450" y="1697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grpSp>
        <p:nvGrpSpPr>
          <p:cNvPr id="33" name="Google Shape;33;p4"/>
          <p:cNvGrpSpPr/>
          <p:nvPr/>
        </p:nvGrpSpPr>
        <p:grpSpPr>
          <a:xfrm>
            <a:off x="856795" y="873944"/>
            <a:ext cx="346483" cy="45826"/>
            <a:chOff x="4580561" y="2589004"/>
            <a:chExt cx="1064464" cy="25200"/>
          </a:xfrm>
        </p:grpSpPr>
        <p:sp>
          <p:nvSpPr>
            <p:cNvPr id="34" name="Google Shape;34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4F9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F9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" name="Google Shape;36;p4"/>
          <p:cNvGrpSpPr/>
          <p:nvPr/>
        </p:nvGrpSpPr>
        <p:grpSpPr>
          <a:xfrm>
            <a:off x="1203270" y="873944"/>
            <a:ext cx="346483" cy="45826"/>
            <a:chOff x="4580561" y="2589004"/>
            <a:chExt cx="1064464" cy="25200"/>
          </a:xfrm>
        </p:grpSpPr>
        <p:sp>
          <p:nvSpPr>
            <p:cNvPr id="37" name="Google Shape;37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8AC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8AC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729450" y="10138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1"/>
          </p:nvPr>
        </p:nvSpPr>
        <p:spPr>
          <a:xfrm>
            <a:off x="729325" y="17740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body" idx="2"/>
          </p:nvPr>
        </p:nvSpPr>
        <p:spPr>
          <a:xfrm>
            <a:off x="4643604" y="17740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grpSp>
        <p:nvGrpSpPr>
          <p:cNvPr id="44" name="Google Shape;44;p5"/>
          <p:cNvGrpSpPr/>
          <p:nvPr/>
        </p:nvGrpSpPr>
        <p:grpSpPr>
          <a:xfrm>
            <a:off x="829820" y="875844"/>
            <a:ext cx="346483" cy="45826"/>
            <a:chOff x="4580561" y="2589004"/>
            <a:chExt cx="1064464" cy="25200"/>
          </a:xfrm>
        </p:grpSpPr>
        <p:sp>
          <p:nvSpPr>
            <p:cNvPr id="45" name="Google Shape;45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4F9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F9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" name="Google Shape;47;p5"/>
          <p:cNvGrpSpPr/>
          <p:nvPr/>
        </p:nvGrpSpPr>
        <p:grpSpPr>
          <a:xfrm>
            <a:off x="1176295" y="875844"/>
            <a:ext cx="346483" cy="45826"/>
            <a:chOff x="4580561" y="2589004"/>
            <a:chExt cx="1064464" cy="25200"/>
          </a:xfrm>
        </p:grpSpPr>
        <p:sp>
          <p:nvSpPr>
            <p:cNvPr id="48" name="Google Shape;48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8AC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8AC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title"/>
          </p:nvPr>
        </p:nvSpPr>
        <p:spPr>
          <a:xfrm>
            <a:off x="729450" y="10138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53" name="Google Shape;53;p6"/>
          <p:cNvGrpSpPr/>
          <p:nvPr/>
        </p:nvGrpSpPr>
        <p:grpSpPr>
          <a:xfrm>
            <a:off x="829820" y="875844"/>
            <a:ext cx="346483" cy="45826"/>
            <a:chOff x="4580561" y="2589004"/>
            <a:chExt cx="1064464" cy="25200"/>
          </a:xfrm>
        </p:grpSpPr>
        <p:sp>
          <p:nvSpPr>
            <p:cNvPr id="54" name="Google Shape;54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4F9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F9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56;p6"/>
          <p:cNvGrpSpPr/>
          <p:nvPr/>
        </p:nvGrpSpPr>
        <p:grpSpPr>
          <a:xfrm>
            <a:off x="1176295" y="875844"/>
            <a:ext cx="346483" cy="45826"/>
            <a:chOff x="4580561" y="2589004"/>
            <a:chExt cx="1064464" cy="25200"/>
          </a:xfrm>
        </p:grpSpPr>
        <p:sp>
          <p:nvSpPr>
            <p:cNvPr id="57" name="Google Shape;57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8AC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8AC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5277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grpSp>
        <p:nvGrpSpPr>
          <p:cNvPr id="63" name="Google Shape;63;p7"/>
          <p:cNvGrpSpPr/>
          <p:nvPr/>
        </p:nvGrpSpPr>
        <p:grpSpPr>
          <a:xfrm>
            <a:off x="829820" y="1180644"/>
            <a:ext cx="346483" cy="45826"/>
            <a:chOff x="4580561" y="2589004"/>
            <a:chExt cx="1064464" cy="25200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4F9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F9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" name="Google Shape;66;p7"/>
          <p:cNvGrpSpPr/>
          <p:nvPr/>
        </p:nvGrpSpPr>
        <p:grpSpPr>
          <a:xfrm>
            <a:off x="1176295" y="1180644"/>
            <a:ext cx="346483" cy="45826"/>
            <a:chOff x="4580561" y="2589004"/>
            <a:chExt cx="1064464" cy="25200"/>
          </a:xfrm>
        </p:grpSpPr>
        <p:sp>
          <p:nvSpPr>
            <p:cNvPr id="67" name="Google Shape;67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8AC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8AC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8"/>
          <p:cNvSpPr/>
          <p:nvPr/>
        </p:nvSpPr>
        <p:spPr>
          <a:xfrm>
            <a:off x="0" y="0"/>
            <a:ext cx="4572000" cy="4429800"/>
          </a:xfrm>
          <a:prstGeom prst="rect">
            <a:avLst/>
          </a:prstGeom>
          <a:solidFill>
            <a:srgbClr val="E9ED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8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8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body" idx="2"/>
          </p:nvPr>
        </p:nvSpPr>
        <p:spPr>
          <a:xfrm>
            <a:off x="5155175" y="1180650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grpSp>
        <p:nvGrpSpPr>
          <p:cNvPr id="74" name="Google Shape;74;p8"/>
          <p:cNvGrpSpPr/>
          <p:nvPr/>
        </p:nvGrpSpPr>
        <p:grpSpPr>
          <a:xfrm>
            <a:off x="829820" y="1180644"/>
            <a:ext cx="346483" cy="45826"/>
            <a:chOff x="4580561" y="2589004"/>
            <a:chExt cx="1064464" cy="25200"/>
          </a:xfrm>
        </p:grpSpPr>
        <p:sp>
          <p:nvSpPr>
            <p:cNvPr id="75" name="Google Shape;75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4F9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F9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" name="Google Shape;77;p8"/>
          <p:cNvGrpSpPr/>
          <p:nvPr/>
        </p:nvGrpSpPr>
        <p:grpSpPr>
          <a:xfrm>
            <a:off x="1176295" y="1180644"/>
            <a:ext cx="346483" cy="45826"/>
            <a:chOff x="4580561" y="2589004"/>
            <a:chExt cx="1064464" cy="25200"/>
          </a:xfrm>
        </p:grpSpPr>
        <p:sp>
          <p:nvSpPr>
            <p:cNvPr id="78" name="Google Shape;78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8AC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8AC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9"/>
          <p:cNvSpPr txBox="1">
            <a:spLocks noGrp="1"/>
          </p:cNvSpPr>
          <p:nvPr>
            <p:ph type="body" idx="1"/>
          </p:nvPr>
        </p:nvSpPr>
        <p:spPr>
          <a:xfrm>
            <a:off x="723300" y="374390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rgbClr val="4F9347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83;p10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84" name="Google Shape;84;p1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" name="Google Shape;86;p10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7" name="Google Shape;87;p10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>
                <a:solidFill>
                  <a:schemeClr val="lt1"/>
                </a:solidFill>
              </a:defRPr>
            </a:lvl1pPr>
            <a:lvl2pPr marL="914400" lvl="1" indent="-3429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>
                <a:solidFill>
                  <a:schemeClr val="lt1"/>
                </a:solidFill>
              </a:defRPr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ato"/>
              <a:buChar char="●"/>
              <a:defRPr sz="2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Lato"/>
              <a:buChar char="○"/>
              <a:defRPr sz="1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Char char="■"/>
              <a:defRPr sz="16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●"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ato"/>
              <a:buChar char="○"/>
              <a:defRPr sz="12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>
            <a:off x="0" y="4448850"/>
            <a:ext cx="9144000" cy="694800"/>
          </a:xfrm>
          <a:prstGeom prst="rect">
            <a:avLst/>
          </a:prstGeom>
          <a:solidFill>
            <a:srgbClr val="4F9347"/>
          </a:solidFill>
          <a:ln w="9525" cap="flat" cmpd="sng">
            <a:solidFill>
              <a:srgbClr val="4F93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9;p1"/>
          <p:cNvSpPr/>
          <p:nvPr/>
        </p:nvSpPr>
        <p:spPr>
          <a:xfrm>
            <a:off x="131550" y="4544125"/>
            <a:ext cx="8887800" cy="499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</a:t>
            </a:r>
            <a:endParaRPr/>
          </a:p>
        </p:txBody>
      </p:sp>
      <p:pic>
        <p:nvPicPr>
          <p:cNvPr id="10" name="Google Shape;10;p1"/>
          <p:cNvPicPr preferRelativeResize="0"/>
          <p:nvPr/>
        </p:nvPicPr>
        <p:blipFill rotWithShape="1">
          <a:blip r:embed="rId11">
            <a:alphaModFix/>
          </a:blip>
          <a:srcRect b="26804"/>
          <a:stretch/>
        </p:blipFill>
        <p:spPr>
          <a:xfrm>
            <a:off x="167400" y="4544125"/>
            <a:ext cx="507437" cy="49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/>
          <p:nvPr/>
        </p:nvSpPr>
        <p:spPr>
          <a:xfrm>
            <a:off x="676650" y="4585625"/>
            <a:ext cx="58245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FROM PIECES TO PATTERNS</a:t>
            </a:r>
            <a:r>
              <a:rPr lang="en" sz="1500" b="1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: </a:t>
            </a:r>
            <a:r>
              <a:rPr lang="en" sz="1700" b="1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BIOME INSTITUTE 2021</a:t>
            </a:r>
            <a:endParaRPr sz="1700" b="1">
              <a:solidFill>
                <a:schemeClr val="accent5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" name="Google Shape;12;p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165025" y="4605375"/>
            <a:ext cx="1380127" cy="37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608525" y="4607900"/>
            <a:ext cx="1302167" cy="3767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8DD73-4282-514C-ACC6-B30BD5894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Failing to Succeed project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3A8920-44BA-FD41-B8E3-F49C141211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1600" indent="0">
              <a:buNone/>
            </a:pPr>
            <a:r>
              <a:rPr lang="en-US" sz="1600" dirty="0"/>
              <a:t>Raffaella </a:t>
            </a:r>
            <a:r>
              <a:rPr lang="en-US" sz="1600" dirty="0" err="1"/>
              <a:t>Diotti</a:t>
            </a:r>
            <a:r>
              <a:rPr lang="en-US" sz="1600" dirty="0"/>
              <a:t>, Bronx Community College</a:t>
            </a:r>
          </a:p>
          <a:p>
            <a:pPr marL="101600" indent="0">
              <a:buNone/>
            </a:pPr>
            <a:r>
              <a:rPr lang="en-US" sz="1600" dirty="0"/>
              <a:t>Janice Friend, Washington and Leigh University</a:t>
            </a:r>
          </a:p>
          <a:p>
            <a:pPr marL="101600" indent="0">
              <a:buNone/>
            </a:pPr>
            <a:r>
              <a:rPr lang="en-US" sz="1600" dirty="0"/>
              <a:t>Robert E. Furrow, University of California, Davis</a:t>
            </a:r>
          </a:p>
          <a:p>
            <a:pPr marL="101600" indent="0">
              <a:buNone/>
            </a:pPr>
            <a:r>
              <a:rPr lang="en-US" sz="1600" dirty="0" err="1"/>
              <a:t>Alida</a:t>
            </a:r>
            <a:r>
              <a:rPr lang="en-US" sz="1600" dirty="0"/>
              <a:t> </a:t>
            </a:r>
            <a:r>
              <a:rPr lang="en-US" sz="1600" dirty="0" err="1"/>
              <a:t>Janmaat</a:t>
            </a:r>
            <a:r>
              <a:rPr lang="en-US" sz="1600" dirty="0"/>
              <a:t>, University of the Fraser Valley*</a:t>
            </a:r>
          </a:p>
          <a:p>
            <a:pPr marL="101600" indent="0">
              <a:buNone/>
            </a:pPr>
            <a:r>
              <a:rPr lang="en-US" sz="1600" dirty="0"/>
              <a:t>Kristen Reynolds, University of Pittsburgh</a:t>
            </a:r>
          </a:p>
          <a:p>
            <a:pPr marL="101600" indent="0">
              <a:buNone/>
            </a:pPr>
            <a:r>
              <a:rPr lang="en-US" sz="1600" dirty="0"/>
              <a:t>Alexandria Tress, OTR/L</a:t>
            </a:r>
          </a:p>
          <a:p>
            <a:pPr marL="101600" indent="0">
              <a:buNone/>
            </a:pPr>
            <a:r>
              <a:rPr lang="en-US" sz="1600" dirty="0"/>
              <a:t>Nancy </a:t>
            </a:r>
            <a:r>
              <a:rPr lang="en-US" sz="1600" dirty="0" err="1"/>
              <a:t>Barsic</a:t>
            </a:r>
            <a:r>
              <a:rPr lang="en-US" sz="1600" dirty="0"/>
              <a:t> Tress, University of Pittsburgh*</a:t>
            </a:r>
          </a:p>
          <a:p>
            <a:pPr marL="101600" indent="0">
              <a:buNone/>
            </a:pPr>
            <a:r>
              <a:rPr lang="en-US" sz="1600" dirty="0"/>
              <a:t>Jennifer Wade, Massachusetts College of Pharmacy and Health Sciences*</a:t>
            </a:r>
          </a:p>
          <a:p>
            <a:pPr marL="101600" indent="0">
              <a:buNone/>
            </a:pPr>
            <a:r>
              <a:rPr lang="en-US" sz="1600" dirty="0"/>
              <a:t>*presenters</a:t>
            </a:r>
          </a:p>
        </p:txBody>
      </p:sp>
    </p:spTree>
    <p:extLst>
      <p:ext uri="{BB962C8B-B14F-4D97-AF65-F5344CB8AC3E}">
        <p14:creationId xmlns:p14="http://schemas.microsoft.com/office/powerpoint/2010/main" val="3388449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9FE71-0E40-4924-844F-528519F4E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450" y="1013850"/>
            <a:ext cx="8109750" cy="535200"/>
          </a:xfrm>
        </p:spPr>
        <p:txBody>
          <a:bodyPr/>
          <a:lstStyle/>
          <a:p>
            <a:r>
              <a:rPr lang="en-US" dirty="0"/>
              <a:t>Exam Wrapper Progress Summary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069514-09C7-4E98-8D7C-AE8D9F3018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Deliverables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Exam wrapper review article</a:t>
            </a:r>
          </a:p>
          <a:p>
            <a:pPr lvl="1"/>
            <a:r>
              <a:rPr lang="en-US" dirty="0"/>
              <a:t>Performance Assessment Tool Set</a:t>
            </a:r>
          </a:p>
          <a:p>
            <a:pPr lvl="2"/>
            <a:r>
              <a:rPr lang="en-US" dirty="0"/>
              <a:t>Pilot in a future FMN</a:t>
            </a:r>
          </a:p>
        </p:txBody>
      </p:sp>
    </p:spTree>
    <p:extLst>
      <p:ext uri="{BB962C8B-B14F-4D97-AF65-F5344CB8AC3E}">
        <p14:creationId xmlns:p14="http://schemas.microsoft.com/office/powerpoint/2010/main" val="3738598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0CBB5-2CFA-744C-81D9-A8427B28C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Failing to Succeed Project – Then and Now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AD9458-3D3E-314A-B8E5-C7828165FF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wrap="none"/>
          <a:lstStyle/>
          <a:p>
            <a:pPr marL="101600" indent="0">
              <a:lnSpc>
                <a:spcPct val="100000"/>
              </a:lnSpc>
              <a:buNone/>
            </a:pPr>
            <a:r>
              <a:rPr lang="en-US" sz="1600" u="sng" dirty="0"/>
              <a:t>Initial Goals</a:t>
            </a:r>
            <a:r>
              <a:rPr lang="en-US" sz="1600" dirty="0"/>
              <a:t>: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100" dirty="0"/>
              <a:t>Connect with students who are underperforming in the class and provide tools to help address specific issues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100" dirty="0"/>
              <a:t>Address issue of student self-awareness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100" dirty="0"/>
              <a:t>Strategies to address challenges of connecting with students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100" dirty="0"/>
              <a:t>Altering tools used for small classes for use with large lectures 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101600" indent="0">
              <a:lnSpc>
                <a:spcPct val="100000"/>
              </a:lnSpc>
              <a:buNone/>
            </a:pPr>
            <a:r>
              <a:rPr lang="en-US" sz="1600" u="sng" dirty="0"/>
              <a:t>Initial Areas of Interest</a:t>
            </a:r>
            <a:r>
              <a:rPr lang="en-US" sz="1600" dirty="0"/>
              <a:t>: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100" dirty="0"/>
              <a:t>Metacognition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100" dirty="0"/>
              <a:t>Anxiety Issues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100" dirty="0"/>
              <a:t>Growth Mindset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3445347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0CBB5-2CFA-744C-81D9-A8427B28C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Failing to Succeed Project – Then and Now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AD9458-3D3E-314A-B8E5-C7828165FF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1600" indent="0">
              <a:lnSpc>
                <a:spcPct val="100000"/>
              </a:lnSpc>
              <a:buNone/>
            </a:pPr>
            <a:r>
              <a:rPr lang="en-US" sz="1800" dirty="0"/>
              <a:t>Final Areas of Exploration: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Test Anxiety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Exam Wrappers</a:t>
            </a:r>
          </a:p>
        </p:txBody>
      </p:sp>
    </p:spTree>
    <p:extLst>
      <p:ext uri="{BB962C8B-B14F-4D97-AF65-F5344CB8AC3E}">
        <p14:creationId xmlns:p14="http://schemas.microsoft.com/office/powerpoint/2010/main" val="2986753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>
            <a:spLocks noGrp="1"/>
          </p:cNvSpPr>
          <p:nvPr>
            <p:ph type="title"/>
          </p:nvPr>
        </p:nvSpPr>
        <p:spPr>
          <a:xfrm>
            <a:off x="729450" y="1013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Test Anxiety project</a:t>
            </a:r>
            <a:endParaRPr dirty="0"/>
          </a:p>
        </p:txBody>
      </p:sp>
      <p:sp>
        <p:nvSpPr>
          <p:cNvPr id="107" name="Google Shape;107;p14"/>
          <p:cNvSpPr txBox="1">
            <a:spLocks noGrp="1"/>
          </p:cNvSpPr>
          <p:nvPr>
            <p:ph type="body" idx="1"/>
          </p:nvPr>
        </p:nvSpPr>
        <p:spPr>
          <a:xfrm>
            <a:off x="729450" y="1697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" sz="1800" dirty="0"/>
              <a:t>Seek to develop an intervention to decrease test anxiety in students</a:t>
            </a:r>
          </a:p>
          <a:p>
            <a:pPr marL="342900" lvl="0" indent="-342900" algn="l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" sz="1800" dirty="0"/>
              <a:t>Very large body of literature on this topic, but much of it is older</a:t>
            </a:r>
          </a:p>
          <a:p>
            <a:pPr marL="342900" lvl="0" indent="-342900" algn="l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" sz="1800" dirty="0"/>
              <a:t>Partnered with a Psychology colleague, who suggested that we use Self Determination Theory as a framework for developing our intervention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0BD53-87E4-6746-9E72-227DEB96E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Test Anxiety &amp; Self Determination Theory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5E92D-021B-AE40-8EFB-A8D18F3CAF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Self determination: the ability to make your own choices and manage your own life</a:t>
            </a:r>
          </a:p>
          <a:p>
            <a:r>
              <a:rPr lang="en-US" sz="1800" dirty="0"/>
              <a:t>SDT is a theory of motivation suggesting that people are driven by a desire to grow and to gain fulfillment</a:t>
            </a:r>
          </a:p>
          <a:p>
            <a:pPr lvl="1">
              <a:spcBef>
                <a:spcPts val="400"/>
              </a:spcBef>
            </a:pPr>
            <a:r>
              <a:rPr lang="en-US" dirty="0"/>
              <a:t>In SDT, autonomous motivation is important, but in the scenario of test-taking, the focus is often shifted to attaining good grades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308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EFA05-F111-664C-90D1-4E819A8BD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Anxiety Progress 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60E77D-E3E7-F04D-B9BE-A0A6EC461D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semester, we worked on reviewing the literature on Test Anxiety and Self Determination Theory</a:t>
            </a:r>
          </a:p>
          <a:p>
            <a:r>
              <a:rPr lang="en-US" dirty="0"/>
              <a:t>We will continue our Working Group in the Spring 2022 semester and plan to develop interventions for test anxiety to be piloted next year</a:t>
            </a:r>
          </a:p>
        </p:txBody>
      </p:sp>
    </p:spTree>
    <p:extLst>
      <p:ext uri="{BB962C8B-B14F-4D97-AF65-F5344CB8AC3E}">
        <p14:creationId xmlns:p14="http://schemas.microsoft.com/office/powerpoint/2010/main" val="3036491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60741-E0DA-458B-B4C2-DA9080D5B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 Wrapper Project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808BD1-340C-4D15-B659-1EE84983BD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9450" y="1697875"/>
            <a:ext cx="4696438" cy="2261100"/>
          </a:xfrm>
        </p:spPr>
        <p:txBody>
          <a:bodyPr/>
          <a:lstStyle/>
          <a:p>
            <a:r>
              <a:rPr lang="en-US" dirty="0"/>
              <a:t>Goal to develop a comprehensive set of tools to help students assess their learning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Promote metacognition</a:t>
            </a:r>
          </a:p>
          <a:p>
            <a:endParaRPr lang="en-CA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061B98D-C84B-409A-950D-2F74959E3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9299" y="1670071"/>
            <a:ext cx="2639416" cy="22611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E50F18C-7955-4017-B506-65D5983BB132}"/>
              </a:ext>
            </a:extLst>
          </p:cNvPr>
          <p:cNvSpPr txBox="1"/>
          <p:nvPr/>
        </p:nvSpPr>
        <p:spPr>
          <a:xfrm>
            <a:off x="6001187" y="3879941"/>
            <a:ext cx="17443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The Learning Cycle (Image Credit: Christina Page)</a:t>
            </a:r>
            <a:endParaRPr lang="en-CA" sz="1000" dirty="0"/>
          </a:p>
        </p:txBody>
      </p:sp>
    </p:spTree>
    <p:extLst>
      <p:ext uri="{BB962C8B-B14F-4D97-AF65-F5344CB8AC3E}">
        <p14:creationId xmlns:p14="http://schemas.microsoft.com/office/powerpoint/2010/main" val="1700651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004F2-F0C1-4336-BE8F-28C632B16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 Set  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5B46FC-6B87-4DBE-802A-D19DF46887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58800" indent="-457200">
              <a:spcBef>
                <a:spcPts val="600"/>
              </a:spcBef>
              <a:buFont typeface="+mj-lt"/>
              <a:buAutoNum type="arabicPeriod"/>
            </a:pPr>
            <a:r>
              <a:rPr lang="en-US" dirty="0"/>
              <a:t>Initial class survey </a:t>
            </a:r>
          </a:p>
          <a:p>
            <a:pPr marL="558800" indent="-457200">
              <a:spcBef>
                <a:spcPts val="600"/>
              </a:spcBef>
              <a:buFont typeface="+mj-lt"/>
              <a:buAutoNum type="arabicPeriod"/>
            </a:pPr>
            <a:r>
              <a:rPr lang="en-US" dirty="0"/>
              <a:t>Two-part Exam Wrappers 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Reflection and analysis</a:t>
            </a:r>
          </a:p>
          <a:p>
            <a:pPr marL="558800" indent="-457200">
              <a:spcBef>
                <a:spcPts val="600"/>
              </a:spcBef>
              <a:buFont typeface="+mj-lt"/>
              <a:buAutoNum type="arabicPeriod"/>
            </a:pPr>
            <a:r>
              <a:rPr lang="en-US" dirty="0"/>
              <a:t>Individual Student Success Plans</a:t>
            </a:r>
          </a:p>
          <a:p>
            <a:pPr marL="558800" indent="-457200">
              <a:spcBef>
                <a:spcPts val="600"/>
              </a:spcBef>
              <a:buFont typeface="+mj-lt"/>
              <a:buAutoNum type="arabicPeriod"/>
            </a:pPr>
            <a:r>
              <a:rPr lang="en-US" dirty="0"/>
              <a:t>Final Survey</a:t>
            </a:r>
          </a:p>
          <a:p>
            <a:pPr lvl="1"/>
            <a:endParaRPr lang="en-US" dirty="0"/>
          </a:p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DDDECA-22E1-4C2B-9624-23A886481A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9299" y="1670071"/>
            <a:ext cx="2639416" cy="226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173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9FE71-0E40-4924-844F-528519F4E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450" y="1013850"/>
            <a:ext cx="8109750" cy="535200"/>
          </a:xfrm>
        </p:spPr>
        <p:txBody>
          <a:bodyPr/>
          <a:lstStyle/>
          <a:p>
            <a:r>
              <a:rPr lang="en-US" dirty="0"/>
              <a:t>Exam Wrapper Progress Summary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069514-09C7-4E98-8D7C-AE8D9F3018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Continue as a working group in spring term</a:t>
            </a:r>
          </a:p>
          <a:p>
            <a:pPr>
              <a:spcBef>
                <a:spcPts val="1200"/>
              </a:spcBef>
            </a:pPr>
            <a:r>
              <a:rPr lang="en-US" dirty="0"/>
              <a:t>Issues we are considering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How to modify the tool set for large vs small classes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How to streamline process</a:t>
            </a:r>
          </a:p>
        </p:txBody>
      </p:sp>
    </p:spTree>
    <p:extLst>
      <p:ext uri="{BB962C8B-B14F-4D97-AF65-F5344CB8AC3E}">
        <p14:creationId xmlns:p14="http://schemas.microsoft.com/office/powerpoint/2010/main" val="1096237454"/>
      </p:ext>
    </p:extLst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000000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7414</TotalTime>
  <Words>402</Words>
  <Application>Microsoft Macintosh PowerPoint</Application>
  <PresentationFormat>On-screen Show (16:9)</PresentationFormat>
  <Paragraphs>56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Raleway</vt:lpstr>
      <vt:lpstr>Lato</vt:lpstr>
      <vt:lpstr>Streamline</vt:lpstr>
      <vt:lpstr>Failing to Succeed project</vt:lpstr>
      <vt:lpstr>Failing to Succeed Project – Then and Now</vt:lpstr>
      <vt:lpstr>Failing to Succeed Project – Then and Now</vt:lpstr>
      <vt:lpstr>Test Anxiety project</vt:lpstr>
      <vt:lpstr>Test Anxiety &amp; Self Determination Theory</vt:lpstr>
      <vt:lpstr>Test Anxiety Progress summary</vt:lpstr>
      <vt:lpstr>Exam Wrapper Project</vt:lpstr>
      <vt:lpstr>Tool Set  </vt:lpstr>
      <vt:lpstr>Exam Wrapper Progress Summary</vt:lpstr>
      <vt:lpstr>Exam Wrapper Progress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Alida</dc:creator>
  <cp:lastModifiedBy>Wade, Jennifer</cp:lastModifiedBy>
  <cp:revision>10</cp:revision>
  <dcterms:modified xsi:type="dcterms:W3CDTF">2021-12-02T19:51:58Z</dcterms:modified>
</cp:coreProperties>
</file>