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8"/>
  </p:notesMasterIdLst>
  <p:sldIdLst>
    <p:sldId id="259" r:id="rId2"/>
    <p:sldId id="296" r:id="rId3"/>
    <p:sldId id="295" r:id="rId4"/>
    <p:sldId id="294" r:id="rId5"/>
    <p:sldId id="297" r:id="rId6"/>
    <p:sldId id="264" r:id="rId7"/>
  </p:sldIdLst>
  <p:sldSz cx="9144000" cy="5143500" type="screen16x9"/>
  <p:notesSz cx="6858000" cy="9144000"/>
  <p:embeddedFontLst>
    <p:embeddedFont>
      <p:font typeface="Lato" panose="020B0604020202020204" charset="0"/>
      <p:regular r:id="rId9"/>
      <p:bold r:id="rId10"/>
      <p:italic r:id="rId11"/>
      <p:boldItalic r:id="rId12"/>
    </p:embeddedFont>
    <p:embeddedFont>
      <p:font typeface="Raleway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108" y="4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7562F4-2947-4C27-BB48-4D5894D237AF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</dgm:pt>
    <dgm:pt modelId="{FBF9310B-5AFA-4902-83D7-092016AB1237}">
      <dgm:prSet phldrT="[Text]" custT="1"/>
      <dgm:spPr/>
      <dgm:t>
        <a:bodyPr/>
        <a:lstStyle/>
        <a:p>
          <a:r>
            <a:rPr lang="en-US" sz="2000" b="1" dirty="0"/>
            <a:t>Intro to Research</a:t>
          </a:r>
        </a:p>
      </dgm:t>
    </dgm:pt>
    <dgm:pt modelId="{2B6BC3A1-141F-41CB-96DB-A77E99344401}" type="parTrans" cxnId="{363DF32B-E903-42D6-B317-8553A895795D}">
      <dgm:prSet/>
      <dgm:spPr/>
      <dgm:t>
        <a:bodyPr/>
        <a:lstStyle/>
        <a:p>
          <a:endParaRPr lang="en-US" sz="2200"/>
        </a:p>
      </dgm:t>
    </dgm:pt>
    <dgm:pt modelId="{7A3806B1-E990-4449-9632-CCB45D41143B}" type="sibTrans" cxnId="{363DF32B-E903-42D6-B317-8553A895795D}">
      <dgm:prSet/>
      <dgm:spPr/>
      <dgm:t>
        <a:bodyPr/>
        <a:lstStyle/>
        <a:p>
          <a:endParaRPr lang="en-US" sz="2200"/>
        </a:p>
      </dgm:t>
    </dgm:pt>
    <dgm:pt modelId="{4CB4CE50-42FE-4741-88A4-7CAB3ACDECD5}">
      <dgm:prSet phldrT="[Text]" custT="1"/>
      <dgm:spPr/>
      <dgm:t>
        <a:bodyPr/>
        <a:lstStyle/>
        <a:p>
          <a:r>
            <a:rPr lang="en-US" sz="1400" b="1" dirty="0"/>
            <a:t>Oral communication skills</a:t>
          </a:r>
        </a:p>
      </dgm:t>
    </dgm:pt>
    <dgm:pt modelId="{44FF9D55-F41B-45C4-83F2-237A063486F3}" type="parTrans" cxnId="{E6352907-1D6F-4CAC-8886-440748990419}">
      <dgm:prSet/>
      <dgm:spPr/>
      <dgm:t>
        <a:bodyPr/>
        <a:lstStyle/>
        <a:p>
          <a:endParaRPr lang="en-US" sz="2200"/>
        </a:p>
      </dgm:t>
    </dgm:pt>
    <dgm:pt modelId="{2BF88CFF-80EC-45BD-95AB-EAF17E6A88C3}" type="sibTrans" cxnId="{E6352907-1D6F-4CAC-8886-440748990419}">
      <dgm:prSet/>
      <dgm:spPr/>
      <dgm:t>
        <a:bodyPr/>
        <a:lstStyle/>
        <a:p>
          <a:endParaRPr lang="en-US" sz="2200"/>
        </a:p>
      </dgm:t>
    </dgm:pt>
    <dgm:pt modelId="{5514C8AF-85A6-41C8-AF11-501CAE3EB7A6}">
      <dgm:prSet phldrT="[Text]" custT="1"/>
      <dgm:spPr/>
      <dgm:t>
        <a:bodyPr/>
        <a:lstStyle/>
        <a:p>
          <a:r>
            <a:rPr lang="en-US" sz="2000" b="1" dirty="0"/>
            <a:t>Writing and Reading technical skills </a:t>
          </a:r>
        </a:p>
      </dgm:t>
    </dgm:pt>
    <dgm:pt modelId="{43EFE652-2CB0-4E65-A22A-DFD894EDF50A}" type="parTrans" cxnId="{E9B296E8-6499-433A-B812-F25AC577FA9D}">
      <dgm:prSet/>
      <dgm:spPr/>
      <dgm:t>
        <a:bodyPr/>
        <a:lstStyle/>
        <a:p>
          <a:endParaRPr lang="en-US" sz="2200"/>
        </a:p>
      </dgm:t>
    </dgm:pt>
    <dgm:pt modelId="{270E132C-82C1-4B28-96D4-E075916D4B0A}" type="sibTrans" cxnId="{E9B296E8-6499-433A-B812-F25AC577FA9D}">
      <dgm:prSet/>
      <dgm:spPr/>
      <dgm:t>
        <a:bodyPr/>
        <a:lstStyle/>
        <a:p>
          <a:endParaRPr lang="en-US" sz="2200"/>
        </a:p>
      </dgm:t>
    </dgm:pt>
    <dgm:pt modelId="{A9D816D7-8A38-4A67-A9C1-0C8D8A68373E}">
      <dgm:prSet custT="1"/>
      <dgm:spPr/>
      <dgm:t>
        <a:bodyPr/>
        <a:lstStyle/>
        <a:p>
          <a:r>
            <a:rPr lang="en-US" sz="1800" b="1" dirty="0"/>
            <a:t>Quantitative Skills</a:t>
          </a:r>
        </a:p>
      </dgm:t>
    </dgm:pt>
    <dgm:pt modelId="{E94CE555-1A1C-4CC3-9181-C8A357E67E7E}" type="parTrans" cxnId="{9A660930-317A-44C9-9028-C832023E6098}">
      <dgm:prSet/>
      <dgm:spPr/>
      <dgm:t>
        <a:bodyPr/>
        <a:lstStyle/>
        <a:p>
          <a:endParaRPr lang="en-US" sz="2200"/>
        </a:p>
      </dgm:t>
    </dgm:pt>
    <dgm:pt modelId="{3D74C844-37DE-4910-9CF2-CAB9B4448B9E}" type="sibTrans" cxnId="{9A660930-317A-44C9-9028-C832023E6098}">
      <dgm:prSet/>
      <dgm:spPr/>
      <dgm:t>
        <a:bodyPr/>
        <a:lstStyle/>
        <a:p>
          <a:endParaRPr lang="en-US" sz="2200"/>
        </a:p>
      </dgm:t>
    </dgm:pt>
    <dgm:pt modelId="{00828DCD-CA7C-4A6B-B22C-17CC9EEEB536}">
      <dgm:prSet/>
      <dgm:spPr/>
      <dgm:t>
        <a:bodyPr/>
        <a:lstStyle/>
        <a:p>
          <a:r>
            <a:rPr lang="en-US" dirty="0"/>
            <a:t>Wellness and DEI</a:t>
          </a:r>
        </a:p>
      </dgm:t>
    </dgm:pt>
    <dgm:pt modelId="{61AA5754-C93D-4C75-BC0F-ACDE6956C239}" type="parTrans" cxnId="{DD055DD8-2F1F-4420-B2FE-7400A4395FD9}">
      <dgm:prSet/>
      <dgm:spPr/>
      <dgm:t>
        <a:bodyPr/>
        <a:lstStyle/>
        <a:p>
          <a:endParaRPr lang="en-US" sz="2200"/>
        </a:p>
      </dgm:t>
    </dgm:pt>
    <dgm:pt modelId="{DC382022-0735-451E-B757-7CAB87B8BB5F}" type="sibTrans" cxnId="{DD055DD8-2F1F-4420-B2FE-7400A4395FD9}">
      <dgm:prSet/>
      <dgm:spPr/>
      <dgm:t>
        <a:bodyPr/>
        <a:lstStyle/>
        <a:p>
          <a:endParaRPr lang="en-US" sz="2200"/>
        </a:p>
      </dgm:t>
    </dgm:pt>
    <dgm:pt modelId="{FBE0450B-0F68-4778-9E1E-BBC21ACE9985}" type="pres">
      <dgm:prSet presAssocID="{AD7562F4-2947-4C27-BB48-4D5894D237AF}" presName="Name0" presStyleCnt="0">
        <dgm:presLayoutVars>
          <dgm:dir/>
          <dgm:resizeHandles val="exact"/>
        </dgm:presLayoutVars>
      </dgm:prSet>
      <dgm:spPr/>
    </dgm:pt>
    <dgm:pt modelId="{7A4A536B-7C5A-44C9-A8ED-54125997B576}" type="pres">
      <dgm:prSet presAssocID="{AD7562F4-2947-4C27-BB48-4D5894D237AF}" presName="fgShape" presStyleLbl="fgShp" presStyleIdx="0" presStyleCnt="1" custLinFactNeighborY="4441"/>
      <dgm:spPr/>
    </dgm:pt>
    <dgm:pt modelId="{FEB9B4AA-A8D8-4A16-8FF6-B36331937FB1}" type="pres">
      <dgm:prSet presAssocID="{AD7562F4-2947-4C27-BB48-4D5894D237AF}" presName="linComp" presStyleCnt="0"/>
      <dgm:spPr/>
    </dgm:pt>
    <dgm:pt modelId="{153B24C6-9523-4D40-80B2-99CAEF4CD8C9}" type="pres">
      <dgm:prSet presAssocID="{FBF9310B-5AFA-4902-83D7-092016AB1237}" presName="compNode" presStyleCnt="0"/>
      <dgm:spPr/>
    </dgm:pt>
    <dgm:pt modelId="{A742D5D2-2384-47F0-BC24-4D940D701FCE}" type="pres">
      <dgm:prSet presAssocID="{FBF9310B-5AFA-4902-83D7-092016AB1237}" presName="bkgdShape" presStyleLbl="node1" presStyleIdx="0" presStyleCnt="5" custLinFactNeighborY="-222"/>
      <dgm:spPr/>
    </dgm:pt>
    <dgm:pt modelId="{0C7C66B3-4F65-4D49-BD9B-F61C58BCE244}" type="pres">
      <dgm:prSet presAssocID="{FBF9310B-5AFA-4902-83D7-092016AB1237}" presName="nodeTx" presStyleLbl="node1" presStyleIdx="0" presStyleCnt="5">
        <dgm:presLayoutVars>
          <dgm:bulletEnabled val="1"/>
        </dgm:presLayoutVars>
      </dgm:prSet>
      <dgm:spPr/>
    </dgm:pt>
    <dgm:pt modelId="{38064964-33CC-4EFD-B486-C5CB8039F236}" type="pres">
      <dgm:prSet presAssocID="{FBF9310B-5AFA-4902-83D7-092016AB1237}" presName="invisiNode" presStyleLbl="node1" presStyleIdx="0" presStyleCnt="5"/>
      <dgm:spPr/>
    </dgm:pt>
    <dgm:pt modelId="{B2AFC659-78E7-408A-B6C4-3BD8CCDCC003}" type="pres">
      <dgm:prSet presAssocID="{FBF9310B-5AFA-4902-83D7-092016AB1237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6C90D219-408E-4D6B-8442-DCA5FDCAEBE9}" type="pres">
      <dgm:prSet presAssocID="{7A3806B1-E990-4449-9632-CCB45D41143B}" presName="sibTrans" presStyleLbl="sibTrans2D1" presStyleIdx="0" presStyleCnt="0"/>
      <dgm:spPr/>
    </dgm:pt>
    <dgm:pt modelId="{ADDDCE9C-83C0-4A2F-9C69-58F4904FF4F0}" type="pres">
      <dgm:prSet presAssocID="{4CB4CE50-42FE-4741-88A4-7CAB3ACDECD5}" presName="compNode" presStyleCnt="0"/>
      <dgm:spPr/>
    </dgm:pt>
    <dgm:pt modelId="{26C9DD03-CD98-4290-8FE8-7DF4DF3C3742}" type="pres">
      <dgm:prSet presAssocID="{4CB4CE50-42FE-4741-88A4-7CAB3ACDECD5}" presName="bkgdShape" presStyleLbl="node1" presStyleIdx="1" presStyleCnt="5"/>
      <dgm:spPr/>
    </dgm:pt>
    <dgm:pt modelId="{0B442A1E-5F0E-43A2-AC39-8FC8A85B3B0E}" type="pres">
      <dgm:prSet presAssocID="{4CB4CE50-42FE-4741-88A4-7CAB3ACDECD5}" presName="nodeTx" presStyleLbl="node1" presStyleIdx="1" presStyleCnt="5">
        <dgm:presLayoutVars>
          <dgm:bulletEnabled val="1"/>
        </dgm:presLayoutVars>
      </dgm:prSet>
      <dgm:spPr/>
    </dgm:pt>
    <dgm:pt modelId="{61530864-7A7E-4EA5-97CE-6E7E62F3F3A2}" type="pres">
      <dgm:prSet presAssocID="{4CB4CE50-42FE-4741-88A4-7CAB3ACDECD5}" presName="invisiNode" presStyleLbl="node1" presStyleIdx="1" presStyleCnt="5"/>
      <dgm:spPr/>
    </dgm:pt>
    <dgm:pt modelId="{C8180A92-4FC2-4753-8F01-137EBE3CCE67}" type="pres">
      <dgm:prSet presAssocID="{4CB4CE50-42FE-4741-88A4-7CAB3ACDECD5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CEC28B59-576A-4D08-88D2-FC03813B0FA5}" type="pres">
      <dgm:prSet presAssocID="{2BF88CFF-80EC-45BD-95AB-EAF17E6A88C3}" presName="sibTrans" presStyleLbl="sibTrans2D1" presStyleIdx="0" presStyleCnt="0"/>
      <dgm:spPr/>
    </dgm:pt>
    <dgm:pt modelId="{CD5E4997-EC1C-4AE3-A1D0-962285EB79D7}" type="pres">
      <dgm:prSet presAssocID="{5514C8AF-85A6-41C8-AF11-501CAE3EB7A6}" presName="compNode" presStyleCnt="0"/>
      <dgm:spPr/>
    </dgm:pt>
    <dgm:pt modelId="{80932A31-647F-4B33-B88F-557BFAD90D5B}" type="pres">
      <dgm:prSet presAssocID="{5514C8AF-85A6-41C8-AF11-501CAE3EB7A6}" presName="bkgdShape" presStyleLbl="node1" presStyleIdx="2" presStyleCnt="5" custLinFactNeighborY="-666"/>
      <dgm:spPr/>
    </dgm:pt>
    <dgm:pt modelId="{A889F44F-9FA3-4391-BA46-E56C4284D828}" type="pres">
      <dgm:prSet presAssocID="{5514C8AF-85A6-41C8-AF11-501CAE3EB7A6}" presName="nodeTx" presStyleLbl="node1" presStyleIdx="2" presStyleCnt="5">
        <dgm:presLayoutVars>
          <dgm:bulletEnabled val="1"/>
        </dgm:presLayoutVars>
      </dgm:prSet>
      <dgm:spPr/>
    </dgm:pt>
    <dgm:pt modelId="{D49E6B95-3AF8-428E-9943-A165DC384970}" type="pres">
      <dgm:prSet presAssocID="{5514C8AF-85A6-41C8-AF11-501CAE3EB7A6}" presName="invisiNode" presStyleLbl="node1" presStyleIdx="2" presStyleCnt="5"/>
      <dgm:spPr/>
    </dgm:pt>
    <dgm:pt modelId="{4053746D-57F2-4238-B891-21730A9E4C8F}" type="pres">
      <dgm:prSet presAssocID="{5514C8AF-85A6-41C8-AF11-501CAE3EB7A6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</dgm:pt>
    <dgm:pt modelId="{3F8DA725-A6B8-42FD-8505-59A0D84859E8}" type="pres">
      <dgm:prSet presAssocID="{270E132C-82C1-4B28-96D4-E075916D4B0A}" presName="sibTrans" presStyleLbl="sibTrans2D1" presStyleIdx="0" presStyleCnt="0"/>
      <dgm:spPr/>
    </dgm:pt>
    <dgm:pt modelId="{1D333B50-5628-42FF-AB55-ED3D7978DEB8}" type="pres">
      <dgm:prSet presAssocID="{A9D816D7-8A38-4A67-A9C1-0C8D8A68373E}" presName="compNode" presStyleCnt="0"/>
      <dgm:spPr/>
    </dgm:pt>
    <dgm:pt modelId="{F8FC1697-AFA1-4FF3-B565-F7CEBE1E4735}" type="pres">
      <dgm:prSet presAssocID="{A9D816D7-8A38-4A67-A9C1-0C8D8A68373E}" presName="bkgdShape" presStyleLbl="node1" presStyleIdx="3" presStyleCnt="5"/>
      <dgm:spPr/>
    </dgm:pt>
    <dgm:pt modelId="{E0233E2D-B87B-4C91-AA50-C0FF050F34C5}" type="pres">
      <dgm:prSet presAssocID="{A9D816D7-8A38-4A67-A9C1-0C8D8A68373E}" presName="nodeTx" presStyleLbl="node1" presStyleIdx="3" presStyleCnt="5">
        <dgm:presLayoutVars>
          <dgm:bulletEnabled val="1"/>
        </dgm:presLayoutVars>
      </dgm:prSet>
      <dgm:spPr/>
    </dgm:pt>
    <dgm:pt modelId="{92D24247-60BF-4E1C-B869-6803C1E3F4E5}" type="pres">
      <dgm:prSet presAssocID="{A9D816D7-8A38-4A67-A9C1-0C8D8A68373E}" presName="invisiNode" presStyleLbl="node1" presStyleIdx="3" presStyleCnt="5"/>
      <dgm:spPr/>
    </dgm:pt>
    <dgm:pt modelId="{FA3D2F9B-DD9C-478F-AA35-2E0989F1072D}" type="pres">
      <dgm:prSet presAssocID="{A9D816D7-8A38-4A67-A9C1-0C8D8A68373E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7026478-3799-4555-B976-29169537E242}" type="pres">
      <dgm:prSet presAssocID="{3D74C844-37DE-4910-9CF2-CAB9B4448B9E}" presName="sibTrans" presStyleLbl="sibTrans2D1" presStyleIdx="0" presStyleCnt="0"/>
      <dgm:spPr/>
    </dgm:pt>
    <dgm:pt modelId="{AAD2DB99-2A97-4C42-8A36-0FBE53FAD610}" type="pres">
      <dgm:prSet presAssocID="{00828DCD-CA7C-4A6B-B22C-17CC9EEEB536}" presName="compNode" presStyleCnt="0"/>
      <dgm:spPr/>
    </dgm:pt>
    <dgm:pt modelId="{D6BFFCCE-A7E3-42EC-9A65-2505E698B1E6}" type="pres">
      <dgm:prSet presAssocID="{00828DCD-CA7C-4A6B-B22C-17CC9EEEB536}" presName="bkgdShape" presStyleLbl="node1" presStyleIdx="4" presStyleCnt="5" custLinFactNeighborY="-222"/>
      <dgm:spPr/>
    </dgm:pt>
    <dgm:pt modelId="{F02E2A51-9854-40A6-A43D-1C4AFA670276}" type="pres">
      <dgm:prSet presAssocID="{00828DCD-CA7C-4A6B-B22C-17CC9EEEB536}" presName="nodeTx" presStyleLbl="node1" presStyleIdx="4" presStyleCnt="5">
        <dgm:presLayoutVars>
          <dgm:bulletEnabled val="1"/>
        </dgm:presLayoutVars>
      </dgm:prSet>
      <dgm:spPr/>
    </dgm:pt>
    <dgm:pt modelId="{FB0E2BE5-A1B0-4C52-A6B8-1041A5FF1640}" type="pres">
      <dgm:prSet presAssocID="{00828DCD-CA7C-4A6B-B22C-17CC9EEEB536}" presName="invisiNode" presStyleLbl="node1" presStyleIdx="4" presStyleCnt="5"/>
      <dgm:spPr/>
    </dgm:pt>
    <dgm:pt modelId="{DD8BD4FD-B125-4E21-AA8C-006B6A77D9F4}" type="pres">
      <dgm:prSet presAssocID="{00828DCD-CA7C-4A6B-B22C-17CC9EEEB536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</dgm:ptLst>
  <dgm:cxnLst>
    <dgm:cxn modelId="{E6352907-1D6F-4CAC-8886-440748990419}" srcId="{AD7562F4-2947-4C27-BB48-4D5894D237AF}" destId="{4CB4CE50-42FE-4741-88A4-7CAB3ACDECD5}" srcOrd="1" destOrd="0" parTransId="{44FF9D55-F41B-45C4-83F2-237A063486F3}" sibTransId="{2BF88CFF-80EC-45BD-95AB-EAF17E6A88C3}"/>
    <dgm:cxn modelId="{DA13A515-5B11-4056-BD0C-7016F37413B5}" type="presOf" srcId="{A9D816D7-8A38-4A67-A9C1-0C8D8A68373E}" destId="{F8FC1697-AFA1-4FF3-B565-F7CEBE1E4735}" srcOrd="0" destOrd="0" presId="urn:microsoft.com/office/officeart/2005/8/layout/hList7"/>
    <dgm:cxn modelId="{9EC5EB17-4331-4966-9826-EFF862945A85}" type="presOf" srcId="{3D74C844-37DE-4910-9CF2-CAB9B4448B9E}" destId="{47026478-3799-4555-B976-29169537E242}" srcOrd="0" destOrd="0" presId="urn:microsoft.com/office/officeart/2005/8/layout/hList7"/>
    <dgm:cxn modelId="{363DF32B-E903-42D6-B317-8553A895795D}" srcId="{AD7562F4-2947-4C27-BB48-4D5894D237AF}" destId="{FBF9310B-5AFA-4902-83D7-092016AB1237}" srcOrd="0" destOrd="0" parTransId="{2B6BC3A1-141F-41CB-96DB-A77E99344401}" sibTransId="{7A3806B1-E990-4449-9632-CCB45D41143B}"/>
    <dgm:cxn modelId="{9A660930-317A-44C9-9028-C832023E6098}" srcId="{AD7562F4-2947-4C27-BB48-4D5894D237AF}" destId="{A9D816D7-8A38-4A67-A9C1-0C8D8A68373E}" srcOrd="3" destOrd="0" parTransId="{E94CE555-1A1C-4CC3-9181-C8A357E67E7E}" sibTransId="{3D74C844-37DE-4910-9CF2-CAB9B4448B9E}"/>
    <dgm:cxn modelId="{45B85B39-CDA3-44BC-9815-AD8E880B32C7}" type="presOf" srcId="{270E132C-82C1-4B28-96D4-E075916D4B0A}" destId="{3F8DA725-A6B8-42FD-8505-59A0D84859E8}" srcOrd="0" destOrd="0" presId="urn:microsoft.com/office/officeart/2005/8/layout/hList7"/>
    <dgm:cxn modelId="{0F386663-8391-4392-BF07-7D486CE4F101}" type="presOf" srcId="{00828DCD-CA7C-4A6B-B22C-17CC9EEEB536}" destId="{D6BFFCCE-A7E3-42EC-9A65-2505E698B1E6}" srcOrd="0" destOrd="0" presId="urn:microsoft.com/office/officeart/2005/8/layout/hList7"/>
    <dgm:cxn modelId="{094BFF69-67F0-4123-BA17-AEA78003A431}" type="presOf" srcId="{00828DCD-CA7C-4A6B-B22C-17CC9EEEB536}" destId="{F02E2A51-9854-40A6-A43D-1C4AFA670276}" srcOrd="1" destOrd="0" presId="urn:microsoft.com/office/officeart/2005/8/layout/hList7"/>
    <dgm:cxn modelId="{222AA56B-534E-4331-9A00-A0B150AB1717}" type="presOf" srcId="{4CB4CE50-42FE-4741-88A4-7CAB3ACDECD5}" destId="{0B442A1E-5F0E-43A2-AC39-8FC8A85B3B0E}" srcOrd="1" destOrd="0" presId="urn:microsoft.com/office/officeart/2005/8/layout/hList7"/>
    <dgm:cxn modelId="{69BA156D-41C6-46F0-9C9C-04230BA1A68F}" type="presOf" srcId="{7A3806B1-E990-4449-9632-CCB45D41143B}" destId="{6C90D219-408E-4D6B-8442-DCA5FDCAEBE9}" srcOrd="0" destOrd="0" presId="urn:microsoft.com/office/officeart/2005/8/layout/hList7"/>
    <dgm:cxn modelId="{222EE077-FE3E-4A1B-AA68-3D4592D71E76}" type="presOf" srcId="{4CB4CE50-42FE-4741-88A4-7CAB3ACDECD5}" destId="{26C9DD03-CD98-4290-8FE8-7DF4DF3C3742}" srcOrd="0" destOrd="0" presId="urn:microsoft.com/office/officeart/2005/8/layout/hList7"/>
    <dgm:cxn modelId="{4EAF3C80-7015-49BE-8CA8-3F92BF77EF02}" type="presOf" srcId="{FBF9310B-5AFA-4902-83D7-092016AB1237}" destId="{A742D5D2-2384-47F0-BC24-4D940D701FCE}" srcOrd="0" destOrd="0" presId="urn:microsoft.com/office/officeart/2005/8/layout/hList7"/>
    <dgm:cxn modelId="{EEC1A783-04DE-4CA0-9753-D99B26B8CF23}" type="presOf" srcId="{A9D816D7-8A38-4A67-A9C1-0C8D8A68373E}" destId="{E0233E2D-B87B-4C91-AA50-C0FF050F34C5}" srcOrd="1" destOrd="0" presId="urn:microsoft.com/office/officeart/2005/8/layout/hList7"/>
    <dgm:cxn modelId="{E189E18C-F371-4427-8670-5309A917C1B9}" type="presOf" srcId="{5514C8AF-85A6-41C8-AF11-501CAE3EB7A6}" destId="{A889F44F-9FA3-4391-BA46-E56C4284D828}" srcOrd="1" destOrd="0" presId="urn:microsoft.com/office/officeart/2005/8/layout/hList7"/>
    <dgm:cxn modelId="{3D21ED91-2251-49FD-854D-4465B5884265}" type="presOf" srcId="{FBF9310B-5AFA-4902-83D7-092016AB1237}" destId="{0C7C66B3-4F65-4D49-BD9B-F61C58BCE244}" srcOrd="1" destOrd="0" presId="urn:microsoft.com/office/officeart/2005/8/layout/hList7"/>
    <dgm:cxn modelId="{A1F2329A-70A1-43E0-94EC-C00B4DB6DD24}" type="presOf" srcId="{5514C8AF-85A6-41C8-AF11-501CAE3EB7A6}" destId="{80932A31-647F-4B33-B88F-557BFAD90D5B}" srcOrd="0" destOrd="0" presId="urn:microsoft.com/office/officeart/2005/8/layout/hList7"/>
    <dgm:cxn modelId="{A82F59A0-6BA3-45C9-8EBE-FE74DB174CA5}" type="presOf" srcId="{AD7562F4-2947-4C27-BB48-4D5894D237AF}" destId="{FBE0450B-0F68-4778-9E1E-BBC21ACE9985}" srcOrd="0" destOrd="0" presId="urn:microsoft.com/office/officeart/2005/8/layout/hList7"/>
    <dgm:cxn modelId="{AE4C15D0-A79A-481A-83F0-4D258DC1515C}" type="presOf" srcId="{2BF88CFF-80EC-45BD-95AB-EAF17E6A88C3}" destId="{CEC28B59-576A-4D08-88D2-FC03813B0FA5}" srcOrd="0" destOrd="0" presId="urn:microsoft.com/office/officeart/2005/8/layout/hList7"/>
    <dgm:cxn modelId="{DD055DD8-2F1F-4420-B2FE-7400A4395FD9}" srcId="{AD7562F4-2947-4C27-BB48-4D5894D237AF}" destId="{00828DCD-CA7C-4A6B-B22C-17CC9EEEB536}" srcOrd="4" destOrd="0" parTransId="{61AA5754-C93D-4C75-BC0F-ACDE6956C239}" sibTransId="{DC382022-0735-451E-B757-7CAB87B8BB5F}"/>
    <dgm:cxn modelId="{E9B296E8-6499-433A-B812-F25AC577FA9D}" srcId="{AD7562F4-2947-4C27-BB48-4D5894D237AF}" destId="{5514C8AF-85A6-41C8-AF11-501CAE3EB7A6}" srcOrd="2" destOrd="0" parTransId="{43EFE652-2CB0-4E65-A22A-DFD894EDF50A}" sibTransId="{270E132C-82C1-4B28-96D4-E075916D4B0A}"/>
    <dgm:cxn modelId="{E7C67AEC-AF47-419B-B8A7-56DA4CB01B8E}" type="presParOf" srcId="{FBE0450B-0F68-4778-9E1E-BBC21ACE9985}" destId="{7A4A536B-7C5A-44C9-A8ED-54125997B576}" srcOrd="0" destOrd="0" presId="urn:microsoft.com/office/officeart/2005/8/layout/hList7"/>
    <dgm:cxn modelId="{93D842B4-9BAB-48AB-BCCD-921CBE6D5C38}" type="presParOf" srcId="{FBE0450B-0F68-4778-9E1E-BBC21ACE9985}" destId="{FEB9B4AA-A8D8-4A16-8FF6-B36331937FB1}" srcOrd="1" destOrd="0" presId="urn:microsoft.com/office/officeart/2005/8/layout/hList7"/>
    <dgm:cxn modelId="{70E2756B-6B25-4208-9B3F-DEABD829355E}" type="presParOf" srcId="{FEB9B4AA-A8D8-4A16-8FF6-B36331937FB1}" destId="{153B24C6-9523-4D40-80B2-99CAEF4CD8C9}" srcOrd="0" destOrd="0" presId="urn:microsoft.com/office/officeart/2005/8/layout/hList7"/>
    <dgm:cxn modelId="{5D3407E2-77D6-451B-AC6A-3F5FD0F9D020}" type="presParOf" srcId="{153B24C6-9523-4D40-80B2-99CAEF4CD8C9}" destId="{A742D5D2-2384-47F0-BC24-4D940D701FCE}" srcOrd="0" destOrd="0" presId="urn:microsoft.com/office/officeart/2005/8/layout/hList7"/>
    <dgm:cxn modelId="{19BCA359-D42E-4C08-967F-A02541E90950}" type="presParOf" srcId="{153B24C6-9523-4D40-80B2-99CAEF4CD8C9}" destId="{0C7C66B3-4F65-4D49-BD9B-F61C58BCE244}" srcOrd="1" destOrd="0" presId="urn:microsoft.com/office/officeart/2005/8/layout/hList7"/>
    <dgm:cxn modelId="{6E9A78A4-A99D-4577-9A55-40ECC11B84AB}" type="presParOf" srcId="{153B24C6-9523-4D40-80B2-99CAEF4CD8C9}" destId="{38064964-33CC-4EFD-B486-C5CB8039F236}" srcOrd="2" destOrd="0" presId="urn:microsoft.com/office/officeart/2005/8/layout/hList7"/>
    <dgm:cxn modelId="{539C79C9-96FA-4CBE-9111-3081A17904C4}" type="presParOf" srcId="{153B24C6-9523-4D40-80B2-99CAEF4CD8C9}" destId="{B2AFC659-78E7-408A-B6C4-3BD8CCDCC003}" srcOrd="3" destOrd="0" presId="urn:microsoft.com/office/officeart/2005/8/layout/hList7"/>
    <dgm:cxn modelId="{476BBFA8-2AD5-4463-A2CE-30FA97761EA6}" type="presParOf" srcId="{FEB9B4AA-A8D8-4A16-8FF6-B36331937FB1}" destId="{6C90D219-408E-4D6B-8442-DCA5FDCAEBE9}" srcOrd="1" destOrd="0" presId="urn:microsoft.com/office/officeart/2005/8/layout/hList7"/>
    <dgm:cxn modelId="{726EED2B-4383-4E57-A0F2-F57C19E27F67}" type="presParOf" srcId="{FEB9B4AA-A8D8-4A16-8FF6-B36331937FB1}" destId="{ADDDCE9C-83C0-4A2F-9C69-58F4904FF4F0}" srcOrd="2" destOrd="0" presId="urn:microsoft.com/office/officeart/2005/8/layout/hList7"/>
    <dgm:cxn modelId="{C8E0D8A3-9B07-459A-BC03-7CD5AF331E4D}" type="presParOf" srcId="{ADDDCE9C-83C0-4A2F-9C69-58F4904FF4F0}" destId="{26C9DD03-CD98-4290-8FE8-7DF4DF3C3742}" srcOrd="0" destOrd="0" presId="urn:microsoft.com/office/officeart/2005/8/layout/hList7"/>
    <dgm:cxn modelId="{871FD29A-B7A1-410F-BC49-9648DBC854E7}" type="presParOf" srcId="{ADDDCE9C-83C0-4A2F-9C69-58F4904FF4F0}" destId="{0B442A1E-5F0E-43A2-AC39-8FC8A85B3B0E}" srcOrd="1" destOrd="0" presId="urn:microsoft.com/office/officeart/2005/8/layout/hList7"/>
    <dgm:cxn modelId="{7428B6AD-A7BF-4959-A110-5C1C7D5DE2B0}" type="presParOf" srcId="{ADDDCE9C-83C0-4A2F-9C69-58F4904FF4F0}" destId="{61530864-7A7E-4EA5-97CE-6E7E62F3F3A2}" srcOrd="2" destOrd="0" presId="urn:microsoft.com/office/officeart/2005/8/layout/hList7"/>
    <dgm:cxn modelId="{706C7F2D-7476-4ED7-9B3C-374EB92C9991}" type="presParOf" srcId="{ADDDCE9C-83C0-4A2F-9C69-58F4904FF4F0}" destId="{C8180A92-4FC2-4753-8F01-137EBE3CCE67}" srcOrd="3" destOrd="0" presId="urn:microsoft.com/office/officeart/2005/8/layout/hList7"/>
    <dgm:cxn modelId="{DC745118-461C-429E-A6C1-193229C0361B}" type="presParOf" srcId="{FEB9B4AA-A8D8-4A16-8FF6-B36331937FB1}" destId="{CEC28B59-576A-4D08-88D2-FC03813B0FA5}" srcOrd="3" destOrd="0" presId="urn:microsoft.com/office/officeart/2005/8/layout/hList7"/>
    <dgm:cxn modelId="{2BF81AF6-0CD6-4537-BC65-5D0D1F7FE2A4}" type="presParOf" srcId="{FEB9B4AA-A8D8-4A16-8FF6-B36331937FB1}" destId="{CD5E4997-EC1C-4AE3-A1D0-962285EB79D7}" srcOrd="4" destOrd="0" presId="urn:microsoft.com/office/officeart/2005/8/layout/hList7"/>
    <dgm:cxn modelId="{A210C78D-D2AE-487F-81C7-32D32C783300}" type="presParOf" srcId="{CD5E4997-EC1C-4AE3-A1D0-962285EB79D7}" destId="{80932A31-647F-4B33-B88F-557BFAD90D5B}" srcOrd="0" destOrd="0" presId="urn:microsoft.com/office/officeart/2005/8/layout/hList7"/>
    <dgm:cxn modelId="{2FC4FF36-CFCE-4614-8B79-6D2EE45D6312}" type="presParOf" srcId="{CD5E4997-EC1C-4AE3-A1D0-962285EB79D7}" destId="{A889F44F-9FA3-4391-BA46-E56C4284D828}" srcOrd="1" destOrd="0" presId="urn:microsoft.com/office/officeart/2005/8/layout/hList7"/>
    <dgm:cxn modelId="{ACE150B5-F01C-49F3-A5F5-0B0C2EDDD91F}" type="presParOf" srcId="{CD5E4997-EC1C-4AE3-A1D0-962285EB79D7}" destId="{D49E6B95-3AF8-428E-9943-A165DC384970}" srcOrd="2" destOrd="0" presId="urn:microsoft.com/office/officeart/2005/8/layout/hList7"/>
    <dgm:cxn modelId="{44F26153-5D54-4339-9011-D685F2037681}" type="presParOf" srcId="{CD5E4997-EC1C-4AE3-A1D0-962285EB79D7}" destId="{4053746D-57F2-4238-B891-21730A9E4C8F}" srcOrd="3" destOrd="0" presId="urn:microsoft.com/office/officeart/2005/8/layout/hList7"/>
    <dgm:cxn modelId="{A81E071F-BBBD-4462-90B5-7D97DEDA85C3}" type="presParOf" srcId="{FEB9B4AA-A8D8-4A16-8FF6-B36331937FB1}" destId="{3F8DA725-A6B8-42FD-8505-59A0D84859E8}" srcOrd="5" destOrd="0" presId="urn:microsoft.com/office/officeart/2005/8/layout/hList7"/>
    <dgm:cxn modelId="{3541D893-4537-4EFD-B69A-36B87E28CDF8}" type="presParOf" srcId="{FEB9B4AA-A8D8-4A16-8FF6-B36331937FB1}" destId="{1D333B50-5628-42FF-AB55-ED3D7978DEB8}" srcOrd="6" destOrd="0" presId="urn:microsoft.com/office/officeart/2005/8/layout/hList7"/>
    <dgm:cxn modelId="{AA364E25-10CA-4A37-A24E-E3E9CE4BF84B}" type="presParOf" srcId="{1D333B50-5628-42FF-AB55-ED3D7978DEB8}" destId="{F8FC1697-AFA1-4FF3-B565-F7CEBE1E4735}" srcOrd="0" destOrd="0" presId="urn:microsoft.com/office/officeart/2005/8/layout/hList7"/>
    <dgm:cxn modelId="{CCF5DA8C-DCF0-44AA-B989-BC048D61D829}" type="presParOf" srcId="{1D333B50-5628-42FF-AB55-ED3D7978DEB8}" destId="{E0233E2D-B87B-4C91-AA50-C0FF050F34C5}" srcOrd="1" destOrd="0" presId="urn:microsoft.com/office/officeart/2005/8/layout/hList7"/>
    <dgm:cxn modelId="{744E0DD4-4401-4AA3-AEAC-170A8162CC15}" type="presParOf" srcId="{1D333B50-5628-42FF-AB55-ED3D7978DEB8}" destId="{92D24247-60BF-4E1C-B869-6803C1E3F4E5}" srcOrd="2" destOrd="0" presId="urn:microsoft.com/office/officeart/2005/8/layout/hList7"/>
    <dgm:cxn modelId="{28841602-31C0-4AB6-9740-919CE70173FD}" type="presParOf" srcId="{1D333B50-5628-42FF-AB55-ED3D7978DEB8}" destId="{FA3D2F9B-DD9C-478F-AA35-2E0989F1072D}" srcOrd="3" destOrd="0" presId="urn:microsoft.com/office/officeart/2005/8/layout/hList7"/>
    <dgm:cxn modelId="{15A4B75D-73B1-4E9B-B274-627F6730FF67}" type="presParOf" srcId="{FEB9B4AA-A8D8-4A16-8FF6-B36331937FB1}" destId="{47026478-3799-4555-B976-29169537E242}" srcOrd="7" destOrd="0" presId="urn:microsoft.com/office/officeart/2005/8/layout/hList7"/>
    <dgm:cxn modelId="{41C2CD6D-CC6A-4EF5-B787-2AADA4193EF1}" type="presParOf" srcId="{FEB9B4AA-A8D8-4A16-8FF6-B36331937FB1}" destId="{AAD2DB99-2A97-4C42-8A36-0FBE53FAD610}" srcOrd="8" destOrd="0" presId="urn:microsoft.com/office/officeart/2005/8/layout/hList7"/>
    <dgm:cxn modelId="{63B9F4D6-8668-438B-9E92-BC06A8909CE6}" type="presParOf" srcId="{AAD2DB99-2A97-4C42-8A36-0FBE53FAD610}" destId="{D6BFFCCE-A7E3-42EC-9A65-2505E698B1E6}" srcOrd="0" destOrd="0" presId="urn:microsoft.com/office/officeart/2005/8/layout/hList7"/>
    <dgm:cxn modelId="{F6160FB1-7E2A-48E7-A187-6E7D9DF74D2B}" type="presParOf" srcId="{AAD2DB99-2A97-4C42-8A36-0FBE53FAD610}" destId="{F02E2A51-9854-40A6-A43D-1C4AFA670276}" srcOrd="1" destOrd="0" presId="urn:microsoft.com/office/officeart/2005/8/layout/hList7"/>
    <dgm:cxn modelId="{15EC5F49-ED2B-457A-90A8-8C8D32FC1F59}" type="presParOf" srcId="{AAD2DB99-2A97-4C42-8A36-0FBE53FAD610}" destId="{FB0E2BE5-A1B0-4C52-A6B8-1041A5FF1640}" srcOrd="2" destOrd="0" presId="urn:microsoft.com/office/officeart/2005/8/layout/hList7"/>
    <dgm:cxn modelId="{33112946-6052-40AD-AEA5-2063021BEFE3}" type="presParOf" srcId="{AAD2DB99-2A97-4C42-8A36-0FBE53FAD610}" destId="{DD8BD4FD-B125-4E21-AA8C-006B6A77D9F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2D5D2-2384-47F0-BC24-4D940D701FCE}">
      <dsp:nvSpPr>
        <dsp:cNvPr id="0" name=""/>
        <dsp:cNvSpPr/>
      </dsp:nvSpPr>
      <dsp:spPr>
        <a:xfrm>
          <a:off x="0" y="0"/>
          <a:ext cx="1629178" cy="40640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Intro to Research</a:t>
          </a:r>
        </a:p>
      </dsp:txBody>
      <dsp:txXfrm>
        <a:off x="0" y="1625600"/>
        <a:ext cx="1629178" cy="1625600"/>
      </dsp:txXfrm>
    </dsp:sp>
    <dsp:sp modelId="{B2AFC659-78E7-408A-B6C4-3BD8CCDCC003}">
      <dsp:nvSpPr>
        <dsp:cNvPr id="0" name=""/>
        <dsp:cNvSpPr/>
      </dsp:nvSpPr>
      <dsp:spPr>
        <a:xfrm>
          <a:off x="137933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9DD03-CD98-4290-8FE8-7DF4DF3C3742}">
      <dsp:nvSpPr>
        <dsp:cNvPr id="0" name=""/>
        <dsp:cNvSpPr/>
      </dsp:nvSpPr>
      <dsp:spPr>
        <a:xfrm>
          <a:off x="1678053" y="0"/>
          <a:ext cx="1629178" cy="4064000"/>
        </a:xfrm>
        <a:prstGeom prst="roundRect">
          <a:avLst>
            <a:gd name="adj" fmla="val 10000"/>
          </a:avLst>
        </a:prstGeom>
        <a:solidFill>
          <a:schemeClr val="accent2">
            <a:hueOff val="-2715314"/>
            <a:satOff val="13480"/>
            <a:lumOff val="-34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Oral communication skills</a:t>
          </a:r>
        </a:p>
      </dsp:txBody>
      <dsp:txXfrm>
        <a:off x="1678053" y="1625600"/>
        <a:ext cx="1629178" cy="1625600"/>
      </dsp:txXfrm>
    </dsp:sp>
    <dsp:sp modelId="{C8180A92-4FC2-4753-8F01-137EBE3CCE67}">
      <dsp:nvSpPr>
        <dsp:cNvPr id="0" name=""/>
        <dsp:cNvSpPr/>
      </dsp:nvSpPr>
      <dsp:spPr>
        <a:xfrm>
          <a:off x="1815987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32A31-647F-4B33-B88F-557BFAD90D5B}">
      <dsp:nvSpPr>
        <dsp:cNvPr id="0" name=""/>
        <dsp:cNvSpPr/>
      </dsp:nvSpPr>
      <dsp:spPr>
        <a:xfrm>
          <a:off x="3356107" y="0"/>
          <a:ext cx="1629178" cy="4064000"/>
        </a:xfrm>
        <a:prstGeom prst="roundRect">
          <a:avLst>
            <a:gd name="adj" fmla="val 10000"/>
          </a:avLst>
        </a:prstGeom>
        <a:solidFill>
          <a:schemeClr val="accent2">
            <a:hueOff val="-5430629"/>
            <a:satOff val="26961"/>
            <a:lumOff val="-6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Writing and Reading technical skills </a:t>
          </a:r>
        </a:p>
      </dsp:txBody>
      <dsp:txXfrm>
        <a:off x="3356107" y="1625600"/>
        <a:ext cx="1629178" cy="1625600"/>
      </dsp:txXfrm>
    </dsp:sp>
    <dsp:sp modelId="{4053746D-57F2-4238-B891-21730A9E4C8F}">
      <dsp:nvSpPr>
        <dsp:cNvPr id="0" name=""/>
        <dsp:cNvSpPr/>
      </dsp:nvSpPr>
      <dsp:spPr>
        <a:xfrm>
          <a:off x="3494040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C1697-AFA1-4FF3-B565-F7CEBE1E4735}">
      <dsp:nvSpPr>
        <dsp:cNvPr id="0" name=""/>
        <dsp:cNvSpPr/>
      </dsp:nvSpPr>
      <dsp:spPr>
        <a:xfrm>
          <a:off x="5034161" y="0"/>
          <a:ext cx="1629178" cy="4064000"/>
        </a:xfrm>
        <a:prstGeom prst="roundRect">
          <a:avLst>
            <a:gd name="adj" fmla="val 10000"/>
          </a:avLst>
        </a:prstGeom>
        <a:solidFill>
          <a:schemeClr val="accent2">
            <a:hueOff val="-8145943"/>
            <a:satOff val="40441"/>
            <a:lumOff val="-104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Quantitative Skills</a:t>
          </a:r>
        </a:p>
      </dsp:txBody>
      <dsp:txXfrm>
        <a:off x="5034161" y="1625600"/>
        <a:ext cx="1629178" cy="1625600"/>
      </dsp:txXfrm>
    </dsp:sp>
    <dsp:sp modelId="{FA3D2F9B-DD9C-478F-AA35-2E0989F1072D}">
      <dsp:nvSpPr>
        <dsp:cNvPr id="0" name=""/>
        <dsp:cNvSpPr/>
      </dsp:nvSpPr>
      <dsp:spPr>
        <a:xfrm>
          <a:off x="517209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FFCCE-A7E3-42EC-9A65-2505E698B1E6}">
      <dsp:nvSpPr>
        <dsp:cNvPr id="0" name=""/>
        <dsp:cNvSpPr/>
      </dsp:nvSpPr>
      <dsp:spPr>
        <a:xfrm>
          <a:off x="6712215" y="0"/>
          <a:ext cx="1629178" cy="4064000"/>
        </a:xfrm>
        <a:prstGeom prst="roundRect">
          <a:avLst>
            <a:gd name="adj" fmla="val 10000"/>
          </a:avLst>
        </a:prstGeom>
        <a:solidFill>
          <a:schemeClr val="accent2">
            <a:hueOff val="-10861258"/>
            <a:satOff val="53922"/>
            <a:lumOff val="-1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Wellness and DEI</a:t>
          </a:r>
        </a:p>
      </dsp:txBody>
      <dsp:txXfrm>
        <a:off x="6712215" y="1625600"/>
        <a:ext cx="1629178" cy="1625600"/>
      </dsp:txXfrm>
    </dsp:sp>
    <dsp:sp modelId="{DD8BD4FD-B125-4E21-AA8C-006B6A77D9F4}">
      <dsp:nvSpPr>
        <dsp:cNvPr id="0" name=""/>
        <dsp:cNvSpPr/>
      </dsp:nvSpPr>
      <dsp:spPr>
        <a:xfrm>
          <a:off x="6850148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A536B-7C5A-44C9-A8ED-54125997B576}">
      <dsp:nvSpPr>
        <dsp:cNvPr id="0" name=""/>
        <dsp:cNvSpPr/>
      </dsp:nvSpPr>
      <dsp:spPr>
        <a:xfrm>
          <a:off x="333655" y="3278272"/>
          <a:ext cx="7674082" cy="60960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22B56-4A18-4746-BDB3-291442F18C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80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B2B2B"/>
                </a:solidFill>
                <a:effectLst/>
                <a:latin typeface="open_sansregular"/>
              </a:rPr>
              <a:t>What are your group’s deliverables? Remember these can range from a summary of what you’ve learned (perhaps shared as a blog post) to new learning resources to a reflection on implementing a new strategy.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B2B2B"/>
                </a:solidFill>
                <a:effectLst/>
                <a:latin typeface="open_sansregular"/>
              </a:rPr>
              <a:t>What have you learned about your working group topic?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B2B2B"/>
                </a:solidFill>
                <a:effectLst/>
                <a:latin typeface="open_sansregular"/>
              </a:rPr>
              <a:t>What are your plans going forward?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2B2B2B"/>
              </a:solidFill>
              <a:effectLst/>
              <a:latin typeface="open_sansregular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22B56-4A18-4746-BDB3-291442F18C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83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22B56-4A18-4746-BDB3-291442F18C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8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29450" y="941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829820" y="952044"/>
            <a:ext cx="346483" cy="45826"/>
            <a:chOff x="4580561" y="2589004"/>
            <a:chExt cx="1064464" cy="25200"/>
          </a:xfrm>
        </p:grpSpPr>
        <p:sp>
          <p:nvSpPr>
            <p:cNvPr id="19" name="Google Shape;19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1176295" y="952044"/>
            <a:ext cx="346483" cy="45826"/>
            <a:chOff x="4580561" y="2589004"/>
            <a:chExt cx="1064464" cy="25200"/>
          </a:xfrm>
        </p:grpSpPr>
        <p:sp>
          <p:nvSpPr>
            <p:cNvPr id="22" name="Google Shape;2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DBC1-CB37-4BE2-BB29-3678232D1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DD181-1AAC-493E-992C-B0E516381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49399-FA69-42DC-BB6E-D91BF3255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57B5-2223-4821-A05F-4C41F24EC2E1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77923-BE4A-4FCF-817E-B599E62A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A8D87-227B-4171-AEFC-C79B3CACC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B912-7AF0-427D-8D78-C83B18A6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4F9347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29450" y="1013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29325" y="17740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4643604" y="17740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44" name="Google Shape;44;p5"/>
          <p:cNvGrpSpPr/>
          <p:nvPr/>
        </p:nvGrpSpPr>
        <p:grpSpPr>
          <a:xfrm>
            <a:off x="829820" y="875844"/>
            <a:ext cx="346483" cy="45826"/>
            <a:chOff x="4580561" y="2589004"/>
            <a:chExt cx="1064464" cy="25200"/>
          </a:xfrm>
        </p:grpSpPr>
        <p:sp>
          <p:nvSpPr>
            <p:cNvPr id="45" name="Google Shape;45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1176295" y="875844"/>
            <a:ext cx="346483" cy="45826"/>
            <a:chOff x="4580561" y="2589004"/>
            <a:chExt cx="1064464" cy="25200"/>
          </a:xfrm>
        </p:grpSpPr>
        <p:sp>
          <p:nvSpPr>
            <p:cNvPr id="48" name="Google Shape;48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29450" y="1013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53" name="Google Shape;53;p6"/>
          <p:cNvGrpSpPr/>
          <p:nvPr/>
        </p:nvGrpSpPr>
        <p:grpSpPr>
          <a:xfrm>
            <a:off x="829820" y="875844"/>
            <a:ext cx="346483" cy="45826"/>
            <a:chOff x="4580561" y="2589004"/>
            <a:chExt cx="1064464" cy="25200"/>
          </a:xfrm>
        </p:grpSpPr>
        <p:sp>
          <p:nvSpPr>
            <p:cNvPr id="54" name="Google Shape;5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6"/>
          <p:cNvGrpSpPr/>
          <p:nvPr/>
        </p:nvGrpSpPr>
        <p:grpSpPr>
          <a:xfrm>
            <a:off x="1176295" y="875844"/>
            <a:ext cx="346483" cy="45826"/>
            <a:chOff x="4580561" y="2589004"/>
            <a:chExt cx="1064464" cy="25200"/>
          </a:xfrm>
        </p:grpSpPr>
        <p:sp>
          <p:nvSpPr>
            <p:cNvPr id="57" name="Google Shape;57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5277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63" name="Google Shape;63;p7"/>
          <p:cNvGrpSpPr/>
          <p:nvPr/>
        </p:nvGrpSpPr>
        <p:grpSpPr>
          <a:xfrm>
            <a:off x="829820" y="1180644"/>
            <a:ext cx="346483" cy="45826"/>
            <a:chOff x="4580561" y="2589004"/>
            <a:chExt cx="1064464" cy="25200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7"/>
          <p:cNvGrpSpPr/>
          <p:nvPr/>
        </p:nvGrpSpPr>
        <p:grpSpPr>
          <a:xfrm>
            <a:off x="1176295" y="1180644"/>
            <a:ext cx="346483" cy="45826"/>
            <a:chOff x="4580561" y="2589004"/>
            <a:chExt cx="1064464" cy="25200"/>
          </a:xfrm>
        </p:grpSpPr>
        <p:sp>
          <p:nvSpPr>
            <p:cNvPr id="67" name="Google Shape;67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/>
          <p:nvPr/>
        </p:nvSpPr>
        <p:spPr>
          <a:xfrm>
            <a:off x="0" y="0"/>
            <a:ext cx="4572000" cy="4429800"/>
          </a:xfrm>
          <a:prstGeom prst="rect">
            <a:avLst/>
          </a:prstGeom>
          <a:solidFill>
            <a:srgbClr val="E9ED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2"/>
          </p:nvPr>
        </p:nvSpPr>
        <p:spPr>
          <a:xfrm>
            <a:off x="5155175" y="1180650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74" name="Google Shape;74;p8"/>
          <p:cNvGrpSpPr/>
          <p:nvPr/>
        </p:nvGrpSpPr>
        <p:grpSpPr>
          <a:xfrm>
            <a:off x="829820" y="1180644"/>
            <a:ext cx="346483" cy="45826"/>
            <a:chOff x="4580561" y="2589004"/>
            <a:chExt cx="1064464" cy="25200"/>
          </a:xfrm>
        </p:grpSpPr>
        <p:sp>
          <p:nvSpPr>
            <p:cNvPr id="75" name="Google Shape;75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8"/>
          <p:cNvGrpSpPr/>
          <p:nvPr/>
        </p:nvGrpSpPr>
        <p:grpSpPr>
          <a:xfrm>
            <a:off x="1176295" y="1180644"/>
            <a:ext cx="346483" cy="45826"/>
            <a:chOff x="4580561" y="2589004"/>
            <a:chExt cx="1064464" cy="25200"/>
          </a:xfrm>
        </p:grpSpPr>
        <p:sp>
          <p:nvSpPr>
            <p:cNvPr id="78" name="Google Shape;78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>
            <a:spLocks noGrp="1"/>
          </p:cNvSpPr>
          <p:nvPr>
            <p:ph type="body" idx="1"/>
          </p:nvPr>
        </p:nvSpPr>
        <p:spPr>
          <a:xfrm>
            <a:off x="723300" y="374390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4F9347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4" name="Google Shape;84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10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●"/>
              <a:defRPr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○"/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■"/>
              <a:defRPr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"/>
              <a:buChar char="○"/>
              <a:defRPr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4448850"/>
            <a:ext cx="9144000" cy="694800"/>
          </a:xfrm>
          <a:prstGeom prst="rect">
            <a:avLst/>
          </a:prstGeom>
          <a:solidFill>
            <a:srgbClr val="4F9347"/>
          </a:solidFill>
          <a:ln w="9525" cap="flat" cmpd="sng">
            <a:solidFill>
              <a:srgbClr val="4F93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131550" y="4544125"/>
            <a:ext cx="8887800" cy="49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2">
            <a:alphaModFix/>
          </a:blip>
          <a:srcRect b="26804"/>
          <a:stretch/>
        </p:blipFill>
        <p:spPr>
          <a:xfrm>
            <a:off x="167400" y="4544125"/>
            <a:ext cx="507437" cy="4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676650" y="4585625"/>
            <a:ext cx="5824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FROM PIECES TO PATTERNS</a:t>
            </a:r>
            <a:r>
              <a:rPr lang="en" sz="1500" b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" sz="1700" b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BIOME INSTITUTE 2021</a:t>
            </a:r>
            <a:endParaRPr sz="1700" b="1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165025" y="4605375"/>
            <a:ext cx="1380127" cy="3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608525" y="4607900"/>
            <a:ext cx="1302167" cy="3767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basf/5412676647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sanmiguel.blogspot.com/p/1er-ciclo.html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pngall.com/scientist-png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goodfreephotos.com/vector-images/cartoon-chemist-scientist-vector-clipart.png.php" TargetMode="External"/><Relationship Id="rId9" Type="http://schemas.openxmlformats.org/officeDocument/2006/relationships/hyperlink" Target="https://openclipart.org/detail/169346/fwd__bubble_hand_drawn-by-rejon-17766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fit4rri.eu/report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avehingsburger.blogspot.com/2016/01/assessment-time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7C877-FF91-4E73-B7F8-7B8FA70A3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71450"/>
            <a:ext cx="7688100" cy="16647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13425" dirty="0">
                <a:blipFill dpi="0" rotWithShape="1">
                  <a:blip r:embed="rId2">
                    <a:extLst>
                      <a:ext uri="{837473B0-CC2E-450A-ABE3-18F120FF3D39}">
                        <a1611:picAttrSrcUrl xmlns:a1611="http://schemas.microsoft.com/office/drawing/2016/11/main" r:id="rId3"/>
                      </a:ext>
                    </a:extLst>
                  </a:blip>
                  <a:srcRect/>
                  <a:tile tx="0" ty="0" sx="100000" sy="100000" flip="none" algn="tl"/>
                </a:blipFill>
              </a:rPr>
              <a:t>µRAMS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6461F2-9FBE-440B-AE8A-311B68E46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2426155"/>
            <a:ext cx="7854043" cy="1868260"/>
          </a:xfrm>
        </p:spPr>
        <p:txBody>
          <a:bodyPr>
            <a:normAutofit/>
          </a:bodyPr>
          <a:lstStyle/>
          <a:p>
            <a:r>
              <a:rPr lang="en-US" sz="1600" dirty="0"/>
              <a:t>Undergraduate Research and Microbiology Science community</a:t>
            </a:r>
          </a:p>
          <a:p>
            <a:endParaRPr lang="en-US" sz="1600" dirty="0"/>
          </a:p>
          <a:p>
            <a:r>
              <a:rPr lang="en-US" sz="1600" dirty="0"/>
              <a:t>Grace Borlee, Traci Kinkel, Ashley McGrew, </a:t>
            </a:r>
            <a:r>
              <a:rPr lang="en-US" sz="1600" dirty="0" err="1"/>
              <a:t>Katriana</a:t>
            </a:r>
            <a:r>
              <a:rPr lang="en-US" sz="1600" dirty="0"/>
              <a:t> </a:t>
            </a:r>
            <a:r>
              <a:rPr lang="en-US" sz="1600" dirty="0" err="1"/>
              <a:t>Popichak</a:t>
            </a:r>
            <a:r>
              <a:rPr lang="en-US" sz="1600" dirty="0"/>
              <a:t>, Carolina Mehaffy</a:t>
            </a:r>
          </a:p>
          <a:p>
            <a:endParaRPr lang="en-US" sz="1600" dirty="0"/>
          </a:p>
          <a:p>
            <a:r>
              <a:rPr lang="en-US" sz="1600" dirty="0"/>
              <a:t>Colorado State University working group</a:t>
            </a:r>
          </a:p>
          <a:p>
            <a:r>
              <a:rPr lang="en-US" sz="1600" dirty="0"/>
              <a:t>Dept Microbiology, Immunology and Pathology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7605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5F39A-B1A1-45D3-9E9A-F83A74C97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79953"/>
            <a:ext cx="8520600" cy="572700"/>
          </a:xfrm>
        </p:spPr>
        <p:txBody>
          <a:bodyPr/>
          <a:lstStyle/>
          <a:p>
            <a:r>
              <a:rPr lang="en-US" dirty="0"/>
              <a:t>Initial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4EEC9-6D1A-48CC-AAA1-3F795754B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9348"/>
            <a:ext cx="7886700" cy="1274721"/>
          </a:xfrm>
        </p:spPr>
        <p:txBody>
          <a:bodyPr/>
          <a:lstStyle/>
          <a:p>
            <a:r>
              <a:rPr lang="en-US" sz="1800" dirty="0"/>
              <a:t>Create resources for and by undergraduate students interested in research</a:t>
            </a:r>
          </a:p>
          <a:p>
            <a:pPr lvl="1"/>
            <a:r>
              <a:rPr lang="en-US" dirty="0"/>
              <a:t>Create a community of undergrad researchers</a:t>
            </a:r>
          </a:p>
          <a:p>
            <a:pPr lvl="1"/>
            <a:r>
              <a:rPr lang="en-US" dirty="0"/>
              <a:t>Develop research skills in undergrads</a:t>
            </a:r>
          </a:p>
          <a:p>
            <a:endParaRPr lang="en-US" dirty="0"/>
          </a:p>
        </p:txBody>
      </p:sp>
      <p:pic>
        <p:nvPicPr>
          <p:cNvPr id="5" name="Picture 4" descr="A picture containing window&#10;&#10;Description automatically generated">
            <a:extLst>
              <a:ext uri="{FF2B5EF4-FFF2-40B4-BE49-F238E27FC236}">
                <a16:creationId xmlns:a16="http://schemas.microsoft.com/office/drawing/2014/main" id="{44384B70-26ED-4686-A0B0-2F3015E17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66257" y="2298686"/>
            <a:ext cx="3586163" cy="20431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58D6EF-0787-4FA7-9814-BF0E21651A40}"/>
              </a:ext>
            </a:extLst>
          </p:cNvPr>
          <p:cNvSpPr txBox="1"/>
          <p:nvPr/>
        </p:nvSpPr>
        <p:spPr>
          <a:xfrm>
            <a:off x="2878179" y="4701903"/>
            <a:ext cx="3586163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hlinkClick r:id="rId3" tooltip="http://schoolsanmiguel.blogspot.com/p/1er-ciclo.html"/>
              </a:rPr>
              <a:t>This Photo</a:t>
            </a:r>
            <a:r>
              <a:rPr lang="en-US" sz="675" dirty="0"/>
              <a:t> by Unknown Author is licensed under </a:t>
            </a:r>
            <a:r>
              <a:rPr lang="en-US" sz="675" dirty="0">
                <a:hlinkClick r:id="rId4" tooltip="https://creativecommons.org/licenses/by-sa/3.0/"/>
              </a:rPr>
              <a:t>CC BY-SA</a:t>
            </a:r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329255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FC345-B94F-48FB-814B-B34938F0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45" y="179193"/>
            <a:ext cx="3728158" cy="851803"/>
          </a:xfrm>
        </p:spPr>
        <p:txBody>
          <a:bodyPr>
            <a:normAutofit/>
          </a:bodyPr>
          <a:lstStyle/>
          <a:p>
            <a:r>
              <a:rPr lang="en-US" sz="3000" dirty="0"/>
              <a:t>Current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71657-9ECC-4C01-92B6-816CAD869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197" y="953288"/>
            <a:ext cx="5237624" cy="3236924"/>
          </a:xfrm>
        </p:spPr>
        <p:txBody>
          <a:bodyPr>
            <a:normAutofit/>
          </a:bodyPr>
          <a:lstStyle/>
          <a:p>
            <a:r>
              <a:rPr lang="en-US" sz="1600" dirty="0"/>
              <a:t>Provide resources UG students about research</a:t>
            </a:r>
          </a:p>
          <a:p>
            <a:r>
              <a:rPr lang="en-US" sz="1600" dirty="0"/>
              <a:t>Increase students’</a:t>
            </a:r>
          </a:p>
          <a:p>
            <a:pPr lvl="2">
              <a:spcBef>
                <a:spcPts val="600"/>
              </a:spcBef>
            </a:pPr>
            <a:r>
              <a:rPr lang="en-US" sz="1400" dirty="0"/>
              <a:t>scientific literacy</a:t>
            </a:r>
          </a:p>
          <a:p>
            <a:pPr lvl="2">
              <a:spcBef>
                <a:spcPts val="600"/>
              </a:spcBef>
            </a:pPr>
            <a:r>
              <a:rPr lang="en-US" sz="1400" dirty="0"/>
              <a:t>students’ communication skills</a:t>
            </a:r>
          </a:p>
          <a:p>
            <a:pPr lvl="2">
              <a:spcBef>
                <a:spcPts val="600"/>
              </a:spcBef>
            </a:pPr>
            <a:r>
              <a:rPr lang="en-US" sz="1400" dirty="0"/>
              <a:t>technical writing skills</a:t>
            </a:r>
          </a:p>
          <a:p>
            <a:pPr lvl="2">
              <a:spcBef>
                <a:spcPts val="600"/>
              </a:spcBef>
            </a:pPr>
            <a:r>
              <a:rPr lang="en-US" sz="1400" dirty="0"/>
              <a:t>quantitative skills</a:t>
            </a:r>
          </a:p>
          <a:p>
            <a:r>
              <a:rPr lang="en-US" sz="1600" dirty="0"/>
              <a:t>Provide resources for wellness and life-work balance</a:t>
            </a:r>
          </a:p>
          <a:p>
            <a:r>
              <a:rPr lang="en-US" sz="1600" dirty="0"/>
              <a:t>Increase student’s awareness of misinformation in science</a:t>
            </a:r>
          </a:p>
          <a:p>
            <a:endParaRPr lang="en-US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00DEA4-C6C7-4369-818D-FD792DD0D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17387" y="2409728"/>
            <a:ext cx="1379880" cy="2029236"/>
          </a:xfrm>
          <a:prstGeom prst="rect">
            <a:avLst/>
          </a:prstGeom>
        </p:spPr>
      </p:pic>
      <p:pic>
        <p:nvPicPr>
          <p:cNvPr id="1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BDF27A82-78AA-4C24-9F9F-8F5E49F220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822991" y="2443720"/>
            <a:ext cx="1117914" cy="19612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24951A-DECC-464C-9F3D-4B20BF14EC58}"/>
              </a:ext>
            </a:extLst>
          </p:cNvPr>
          <p:cNvSpPr txBox="1"/>
          <p:nvPr/>
        </p:nvSpPr>
        <p:spPr>
          <a:xfrm>
            <a:off x="7173588" y="5153025"/>
            <a:ext cx="1970412" cy="17312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hlinkClick r:id="rId6" tooltip="http://www.pngall.com/scientist-p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525">
                <a:solidFill>
                  <a:srgbClr val="FFFFFF"/>
                </a:solidFill>
              </a:rPr>
              <a:t> by Unknown Author is licensed under </a:t>
            </a:r>
            <a:r>
              <a:rPr lang="en-US" sz="525">
                <a:solidFill>
                  <a:srgbClr val="FFFFFF"/>
                </a:solidFill>
                <a:hlinkClick r:id="rId7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525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E04CD2-1D44-4B11-A028-9288A925C516}"/>
              </a:ext>
            </a:extLst>
          </p:cNvPr>
          <p:cNvSpPr txBox="1"/>
          <p:nvPr/>
        </p:nvSpPr>
        <p:spPr>
          <a:xfrm>
            <a:off x="5424164" y="5153025"/>
            <a:ext cx="1970412" cy="17312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hlinkClick r:id="rId6" tooltip="http://www.pngall.com/scientist-p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525">
                <a:solidFill>
                  <a:srgbClr val="FFFFFF"/>
                </a:solidFill>
              </a:rPr>
              <a:t> by Unknown Author is licensed under </a:t>
            </a:r>
            <a:r>
              <a:rPr lang="en-US" sz="525">
                <a:solidFill>
                  <a:srgbClr val="FFFFFF"/>
                </a:solidFill>
                <a:hlinkClick r:id="rId7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525">
              <a:solidFill>
                <a:srgbClr val="FFFFFF"/>
              </a:solidFill>
            </a:endParaRPr>
          </a:p>
        </p:txBody>
      </p:sp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id="{769106F7-A379-4DE9-84AC-8406EF4083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807327" y="275523"/>
            <a:ext cx="1174498" cy="169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87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7ACC548-C7A1-482D-864E-ACA4FF987D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2530" b="-1"/>
          <a:stretch/>
        </p:blipFill>
        <p:spPr>
          <a:xfrm>
            <a:off x="4025443" y="24493"/>
            <a:ext cx="5118557" cy="40494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346F67-85D6-439F-87D3-B181B12F8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24" y="743072"/>
            <a:ext cx="3191602" cy="843534"/>
          </a:xfrm>
        </p:spPr>
        <p:txBody>
          <a:bodyPr anchor="b">
            <a:normAutofit fontScale="90000"/>
          </a:bodyPr>
          <a:lstStyle/>
          <a:p>
            <a:r>
              <a:rPr lang="en-US" sz="2700" dirty="0"/>
              <a:t>Group’s deliverables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E0853-2A1F-4F57-A67B-E68A4C112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20" y="2038540"/>
            <a:ext cx="4293680" cy="2405444"/>
          </a:xfrm>
        </p:spPr>
        <p:txBody>
          <a:bodyPr anchor="t">
            <a:normAutofit fontScale="85000" lnSpcReduction="10000"/>
          </a:bodyPr>
          <a:lstStyle/>
          <a:p>
            <a:r>
              <a:rPr lang="en-US" sz="2700" dirty="0"/>
              <a:t>Developed an outline of a 1 credit semester-long course for undergraduates interested in research</a:t>
            </a:r>
          </a:p>
          <a:p>
            <a:pPr lvl="1"/>
            <a:r>
              <a:rPr lang="en-US" sz="2400" dirty="0"/>
              <a:t>Targets Freshman – Juniors</a:t>
            </a:r>
          </a:p>
          <a:p>
            <a:pPr marL="342900" lvl="1" indent="0">
              <a:buNone/>
            </a:pPr>
            <a:endParaRPr 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3DEDF9-DE1F-4334-B262-A3D12BB649DF}"/>
              </a:ext>
            </a:extLst>
          </p:cNvPr>
          <p:cNvSpPr txBox="1"/>
          <p:nvPr/>
        </p:nvSpPr>
        <p:spPr>
          <a:xfrm>
            <a:off x="7292211" y="4993459"/>
            <a:ext cx="1851790" cy="17312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hlinkClick r:id="rId4" tooltip="https://fit4rri.eu/report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525">
                <a:solidFill>
                  <a:srgbClr val="FFFFFF"/>
                </a:solidFill>
              </a:rPr>
              <a:t> by Unknown Author is licensed under </a:t>
            </a:r>
            <a:r>
              <a:rPr lang="en-US" sz="525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52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1941E-4ED5-4E9F-AE07-67B508710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768BFEE-1974-4001-9892-FC2E3EC4E8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158757"/>
              </p:ext>
            </p:extLst>
          </p:nvPr>
        </p:nvGraphicFramePr>
        <p:xfrm>
          <a:off x="401303" y="184054"/>
          <a:ext cx="83413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EC4A956-0BBA-40B6-8635-E72A45D4BFFC}"/>
              </a:ext>
            </a:extLst>
          </p:cNvPr>
          <p:cNvSpPr txBox="1"/>
          <p:nvPr/>
        </p:nvSpPr>
        <p:spPr>
          <a:xfrm>
            <a:off x="3090664" y="3556073"/>
            <a:ext cx="29626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Science misinformation</a:t>
            </a:r>
          </a:p>
        </p:txBody>
      </p:sp>
    </p:spTree>
    <p:extLst>
      <p:ext uri="{BB962C8B-B14F-4D97-AF65-F5344CB8AC3E}">
        <p14:creationId xmlns:p14="http://schemas.microsoft.com/office/powerpoint/2010/main" val="2372497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51122-7109-41E2-9CAA-8BC08BFE0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74" y="64412"/>
            <a:ext cx="3969476" cy="1467631"/>
          </a:xfrm>
        </p:spPr>
        <p:txBody>
          <a:bodyPr anchor="b">
            <a:normAutofit/>
          </a:bodyPr>
          <a:lstStyle/>
          <a:p>
            <a:r>
              <a:rPr lang="en-US" sz="2850" dirty="0"/>
              <a:t>Metrics/Assessment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48453-A135-4891-AFB6-30D4D6611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154674"/>
            <a:ext cx="3182692" cy="2490501"/>
          </a:xfrm>
        </p:spPr>
        <p:txBody>
          <a:bodyPr>
            <a:normAutofit/>
          </a:bodyPr>
          <a:lstStyle/>
          <a:p>
            <a:r>
              <a:rPr lang="en-US" sz="1650" dirty="0"/>
              <a:t>Sense of belonging, self-efficacy and science identity (Estrada, 2011)</a:t>
            </a:r>
          </a:p>
          <a:p>
            <a:r>
              <a:rPr lang="en-US" sz="1800" dirty="0">
                <a:latin typeface="Times New Roman" panose="02020603050405020304" pitchFamily="18" charset="0"/>
              </a:rPr>
              <a:t>Student perceptions of learning gains (Marsan et al, 2016)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51F2E9-5DC1-4C52-B2BB-E4C402A29A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496" r="11260" b="-1"/>
          <a:stretch/>
        </p:blipFill>
        <p:spPr>
          <a:xfrm>
            <a:off x="4678136" y="8"/>
            <a:ext cx="4464722" cy="445123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96ED1-FDD2-4222-9FD9-017F2FF7E7A8}"/>
              </a:ext>
            </a:extLst>
          </p:cNvPr>
          <p:cNvSpPr txBox="1"/>
          <p:nvPr/>
        </p:nvSpPr>
        <p:spPr>
          <a:xfrm>
            <a:off x="7054967" y="4993459"/>
            <a:ext cx="2089034" cy="17312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hlinkClick r:id="rId3" tooltip="https://davehingsburger.blogspot.com/2016/01/assessment-tim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525">
                <a:solidFill>
                  <a:srgbClr val="FFFFFF"/>
                </a:solidFill>
              </a:rPr>
              <a:t> by Unknown Author is licensed under </a:t>
            </a:r>
            <a:r>
              <a:rPr lang="en-US" sz="525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52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26126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000000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On-screen Show (16:9)</PresentationFormat>
  <Paragraphs>43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Lato</vt:lpstr>
      <vt:lpstr>open_sansregular</vt:lpstr>
      <vt:lpstr>Times New Roman</vt:lpstr>
      <vt:lpstr>Raleway</vt:lpstr>
      <vt:lpstr>Arial</vt:lpstr>
      <vt:lpstr>Streamline</vt:lpstr>
      <vt:lpstr>µRAMS</vt:lpstr>
      <vt:lpstr>Initial goals</vt:lpstr>
      <vt:lpstr>Current goals</vt:lpstr>
      <vt:lpstr>Group’s deliverables</vt:lpstr>
      <vt:lpstr>PowerPoint Presentation</vt:lpstr>
      <vt:lpstr>Metrics/Assessment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µRAMS</dc:title>
  <cp:lastModifiedBy>Mehaffy,Carolina</cp:lastModifiedBy>
  <cp:revision>1</cp:revision>
  <dcterms:modified xsi:type="dcterms:W3CDTF">2021-12-03T22:07:26Z</dcterms:modified>
</cp:coreProperties>
</file>