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9"/>
    <p:restoredTop sz="82308"/>
  </p:normalViewPr>
  <p:slideViewPr>
    <p:cSldViewPr snapToGrid="0" snapToObjects="1">
      <p:cViewPr varScale="1">
        <p:scale>
          <a:sx n="70" d="100"/>
          <a:sy n="70" d="100"/>
        </p:scale>
        <p:origin x="-15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4F8E9-2A68-6941-BB71-EA2E49AD52C5}" type="datetimeFigureOut">
              <a:rPr lang="en-US" smtClean="0"/>
              <a:t>12/4/21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1C8F8-D792-924A-A661-D760768D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48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Group members have already developed CUREs or are in the process</a:t>
            </a:r>
          </a:p>
          <a:p>
            <a:r>
              <a:rPr lang="en-US" dirty="0"/>
              <a:t>CGC leadership aimed to disseminate CUREs as OERs; other members wanted practical guidance on development/implementation</a:t>
            </a:r>
          </a:p>
          <a:p>
            <a:r>
              <a:rPr lang="en-US" dirty="0"/>
              <a:t>Decided to focus first on the latter first, knowing it would inform OER mission.</a:t>
            </a:r>
          </a:p>
          <a:p>
            <a:r>
              <a:rPr lang="en-US" dirty="0"/>
              <a:t>Start at the beginning. First want to help faculty decide if a CURE was even right for them, and decide between developing their own or adopting one already developed.</a:t>
            </a:r>
          </a:p>
          <a:p>
            <a:r>
              <a:rPr lang="en-US" dirty="0"/>
              <a:t>Then, develop a practical guide/decision tree for selecting the right kind of CURE and implementing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1C8F8-D792-924A-A661-D760768DB5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48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started with a group read and discussion of the new CURE guidebook by Dolan and Weaver. Pulled out key points to further develop in a practical guide.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1C8F8-D792-924A-A661-D760768DB5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74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5EA2A9-5DE9-9F47-B20F-B0126DD7C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F3A30E-A4D0-CF42-9CE8-48372648A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451FBE-0168-C149-A331-424351EC3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1CBF-E18B-0E42-9354-D1FA26ED1E4C}" type="datetimeFigureOut">
              <a:rPr lang="en-US" smtClean="0"/>
              <a:t>12/4/21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E55616-B6A0-434A-8334-1F75F70D5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A34FE9-A90F-7E42-B495-7FE1931E7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5B5E-8003-AA41-AABC-9A4FC19EA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6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7A4EB6-D196-7341-9929-686378B3B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ED47730-57B3-0A4D-9A24-9C23FBD26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AF2AF9-B2B0-5642-83A5-FDED1B784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1CBF-E18B-0E42-9354-D1FA26ED1E4C}" type="datetimeFigureOut">
              <a:rPr lang="en-US" smtClean="0"/>
              <a:t>12/4/21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E1BF56-9492-C345-8F61-A6FBFEECA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A76DDD-BBBE-D946-B29A-6EBE6F323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5B5E-8003-AA41-AABC-9A4FC19EA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2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FB2EEA8-28B5-4F4B-B476-0578C30F4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6DF3E8D-018C-6044-AE56-AB45CF14A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CAEA41-2E1A-7646-9E92-E452F0EC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1CBF-E18B-0E42-9354-D1FA26ED1E4C}" type="datetimeFigureOut">
              <a:rPr lang="en-US" smtClean="0"/>
              <a:t>12/4/21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783A88-ADFA-8141-B5D3-A2DB980B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853F3B-3A86-394A-BF71-2115CDF1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5B5E-8003-AA41-AABC-9A4FC19EA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4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3FEC0B-DF4B-9741-87D9-A6DC237EC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3E3029-ED12-634C-B101-EF789278F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2BE823-B531-1348-A76E-646AFFDC3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1CBF-E18B-0E42-9354-D1FA26ED1E4C}" type="datetimeFigureOut">
              <a:rPr lang="en-US" smtClean="0"/>
              <a:t>12/4/21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D6C604-D19E-EB4A-9060-54A1B9C33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F07301-3E69-784F-B313-3B90F097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5B5E-8003-AA41-AABC-9A4FC19EA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3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5EE38E-D021-1344-96F6-057ADD35B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37D893-8507-A647-8C88-C148567AA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E27C9F-99DC-244F-B4A2-4C764444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1CBF-E18B-0E42-9354-D1FA26ED1E4C}" type="datetimeFigureOut">
              <a:rPr lang="en-US" smtClean="0"/>
              <a:t>12/4/21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C4E7A1-97EA-C44B-AEE1-116D19BA6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37EE65-6AC0-6F4E-9420-691F6D4FE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5B5E-8003-AA41-AABC-9A4FC19EA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2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523F1E-0A65-1F4E-AEF1-7E8030AAB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8338E2-CB01-AF4D-8152-1965143A6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D2BF27E-6545-2341-8195-FB4509242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D40B69-F9D5-104E-B8C8-AD668FF76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1CBF-E18B-0E42-9354-D1FA26ED1E4C}" type="datetimeFigureOut">
              <a:rPr lang="en-US" smtClean="0"/>
              <a:t>12/4/21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4E7672-6265-7943-B483-C3A350487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BF4870-F697-EE41-80BF-4CC3DEC04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5B5E-8003-AA41-AABC-9A4FC19EA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8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352849-BF94-ED47-BCAC-E68A6E92D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F93D5E-E569-754C-87B7-3AE122816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4B52C6-CA24-7D4B-9E7C-8F79498B9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B84ACF1-B3DC-6A45-9048-B385B5D7DB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D04FE9E-F081-494F-97D6-DBD1224886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881CF8F-D33E-074C-A55E-C4646516E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1CBF-E18B-0E42-9354-D1FA26ED1E4C}" type="datetimeFigureOut">
              <a:rPr lang="en-US" smtClean="0"/>
              <a:t>12/4/21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475A9AA-469C-7747-93C2-79A7C2178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5A27880-22BE-894D-9F0E-350DD90BF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5B5E-8003-AA41-AABC-9A4FC19EA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3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97EBF5-13B2-A446-91F6-4E671014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D3F9B74-2370-C049-90F4-E79EA8A0A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1CBF-E18B-0E42-9354-D1FA26ED1E4C}" type="datetimeFigureOut">
              <a:rPr lang="en-US" smtClean="0"/>
              <a:t>12/4/21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6FD7A1C-2AF6-0243-9763-9B9B500FD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9031D75-7945-3E40-9589-34A9E7E0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5B5E-8003-AA41-AABC-9A4FC19EA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0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00B592B-2B1F-9347-AF67-01D1E11B5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1CBF-E18B-0E42-9354-D1FA26ED1E4C}" type="datetimeFigureOut">
              <a:rPr lang="en-US" smtClean="0"/>
              <a:t>12/4/21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4DEE151-2199-AD4D-B2FF-5FA74349F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C95EF5B-9824-9847-89F7-2CD983C32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5B5E-8003-AA41-AABC-9A4FC19EA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5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B79392-6D3A-1E4E-BC45-D73733F4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11EC18-4B75-E34A-BEE1-5E6C9CEA9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B3D864-3802-7842-8AC4-6C7C48DE6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518AD6-8035-3E43-BFF0-62717F913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1CBF-E18B-0E42-9354-D1FA26ED1E4C}" type="datetimeFigureOut">
              <a:rPr lang="en-US" smtClean="0"/>
              <a:t>12/4/21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683BF7-1A11-A04C-BDA4-E9225EBA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1F7909-16D0-C54E-953B-CCC96A16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5B5E-8003-AA41-AABC-9A4FC19EA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EDBA03-A499-0E40-BBA3-5653E5C0B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052EE77-5C7A-BB4C-842F-11514AA09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0D68B89-F8BA-A549-BA6C-FA4132566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151090-4D20-FD40-9901-95DD90D58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1CBF-E18B-0E42-9354-D1FA26ED1E4C}" type="datetimeFigureOut">
              <a:rPr lang="en-US" smtClean="0"/>
              <a:t>12/4/21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722A1E-A441-994E-8524-5D97D0A83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6AB95C-990A-4840-95CB-ECC032769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5B5E-8003-AA41-AABC-9A4FC19EA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6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AD44544-37EB-C54E-91DE-0E14D35B1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BAB202-56CF-6446-AC9A-42698556C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998284-7DBE-B24D-B010-64C5FDAA66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81CBF-E18B-0E42-9354-D1FA26ED1E4C}" type="datetimeFigureOut">
              <a:rPr lang="en-US" smtClean="0"/>
              <a:t>12/4/21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45E49F-0AC0-9848-9F61-303DAD399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5350BB-644E-7D43-8DF4-85AEFFD8E2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D5B5E-8003-AA41-AABC-9A4FC19EA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2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sojka@randolphcollege.edu" TargetMode="External"/><Relationship Id="rId4" Type="http://schemas.openxmlformats.org/officeDocument/2006/relationships/hyperlink" Target="mailto:dchalker@wustl.edu" TargetMode="External"/><Relationship Id="rId5" Type="http://schemas.openxmlformats.org/officeDocument/2006/relationships/hyperlink" Target="mailto:marcella.cervantes@gmail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Wiley@kecksci.claremont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0FAAB62-1B07-1F40-AB4A-A035154D2F8C}"/>
              </a:ext>
            </a:extLst>
          </p:cNvPr>
          <p:cNvSpPr txBox="1"/>
          <p:nvPr/>
        </p:nvSpPr>
        <p:spPr>
          <a:xfrm>
            <a:off x="997522" y="2353408"/>
            <a:ext cx="10584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77"/>
              </a:rPr>
              <a:t>Turn existing Ciliate Genomics Consortium CUREs into open educational resources (OERs); provide practical guidance on CUREs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D2B5684-497F-DF4A-993F-6BA82EED0CF0}"/>
              </a:ext>
            </a:extLst>
          </p:cNvPr>
          <p:cNvSpPr txBox="1"/>
          <p:nvPr/>
        </p:nvSpPr>
        <p:spPr>
          <a:xfrm>
            <a:off x="1591220" y="3519055"/>
            <a:ext cx="9803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 Rounded MT Bold" panose="020F0704030504030204" pitchFamily="34" charset="77"/>
              </a:rPr>
              <a:t>Step 1:</a:t>
            </a:r>
            <a:r>
              <a:rPr lang="en-US" sz="2400" dirty="0">
                <a:latin typeface="Arial Rounded MT Bold" panose="020F0704030504030204" pitchFamily="34" charset="77"/>
              </a:rPr>
              <a:t> Help faculty assess whether they want to pursue a CURE </a:t>
            </a:r>
          </a:p>
          <a:p>
            <a:r>
              <a:rPr lang="en-US" sz="2400" dirty="0">
                <a:latin typeface="Arial Rounded MT Bold" panose="020F0704030504030204" pitchFamily="34" charset="77"/>
              </a:rPr>
              <a:t>	  (questions and considerations)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4CB94D-7FC3-4548-9911-1B72725AD710}"/>
              </a:ext>
            </a:extLst>
          </p:cNvPr>
          <p:cNvSpPr txBox="1"/>
          <p:nvPr/>
        </p:nvSpPr>
        <p:spPr>
          <a:xfrm>
            <a:off x="1591220" y="4876799"/>
            <a:ext cx="9773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 Rounded MT Bold" panose="020F0704030504030204" pitchFamily="34" charset="77"/>
              </a:rPr>
              <a:t>Step 2:</a:t>
            </a:r>
            <a:r>
              <a:rPr lang="en-US" sz="2400" dirty="0">
                <a:latin typeface="Arial Rounded MT Bold" panose="020F0704030504030204" pitchFamily="34" charset="77"/>
              </a:rPr>
              <a:t> Develop a practical guide/decision tree for selecting and </a:t>
            </a:r>
          </a:p>
          <a:p>
            <a:r>
              <a:rPr lang="en-US" sz="2400" dirty="0">
                <a:latin typeface="Arial Rounded MT Bold" panose="020F0704030504030204" pitchFamily="34" charset="77"/>
              </a:rPr>
              <a:t>	  implementing a CURE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18D99A2-B5C0-294B-A306-A1338E7CD3DB}"/>
              </a:ext>
            </a:extLst>
          </p:cNvPr>
          <p:cNvSpPr txBox="1"/>
          <p:nvPr/>
        </p:nvSpPr>
        <p:spPr>
          <a:xfrm>
            <a:off x="969816" y="1613357"/>
            <a:ext cx="3269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Arial Rounded MT Bold" panose="020F0704030504030204" pitchFamily="34" charset="77"/>
              </a:rPr>
              <a:t>GOAL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8D99A2-B5C0-294B-A306-A1338E7CD3DB}"/>
              </a:ext>
            </a:extLst>
          </p:cNvPr>
          <p:cNvSpPr txBox="1"/>
          <p:nvPr/>
        </p:nvSpPr>
        <p:spPr>
          <a:xfrm>
            <a:off x="1179285" y="203369"/>
            <a:ext cx="9478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latin typeface="Arial Rounded MT Bold" panose="020F0704030504030204" pitchFamily="34" charset="77"/>
              </a:rPr>
              <a:t>OER for CURE Development </a:t>
            </a:r>
            <a:endParaRPr lang="en-US" sz="4000" u="sng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77269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BDA2A3-5429-4641-97F8-85BC598F0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27" y="198869"/>
            <a:ext cx="10515600" cy="1325563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77"/>
              </a:rPr>
              <a:t> 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FE0308-D3DC-D54C-B4FD-D4E30671C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28" y="1590105"/>
            <a:ext cx="6923808" cy="4450485"/>
          </a:xfrm>
        </p:spPr>
        <p:txBody>
          <a:bodyPr/>
          <a:lstStyle/>
          <a:p>
            <a:r>
              <a:rPr lang="en-US" dirty="0"/>
              <a:t>Read/discuss key points in Dolan and Weaver (2021) </a:t>
            </a:r>
            <a:r>
              <a:rPr lang="en-US" i="1" dirty="0"/>
              <a:t>A Guide to Course-based Undergraduate Research, </a:t>
            </a:r>
            <a:r>
              <a:rPr lang="en-US" dirty="0"/>
              <a:t>Macmillan</a:t>
            </a:r>
          </a:p>
          <a:p>
            <a:endParaRPr lang="en-US" dirty="0"/>
          </a:p>
          <a:p>
            <a:r>
              <a:rPr lang="en-US" dirty="0"/>
              <a:t>Compile practical points from group experience</a:t>
            </a:r>
          </a:p>
          <a:p>
            <a:endParaRPr lang="en-US" dirty="0"/>
          </a:p>
          <a:p>
            <a:r>
              <a:rPr lang="en-US" dirty="0"/>
              <a:t>Organize into decision tree/guide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3F0E5C-3658-A24E-BE52-5753FD797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936" y="861651"/>
            <a:ext cx="41910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42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1120C7-BE28-2D47-9807-001EA052B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77"/>
              </a:rPr>
              <a:t>Products &amp;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C1F394-FE0D-8B47-B03E-702A61206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15382"/>
            <a:ext cx="1077190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 Set of questions to guide faculty in CURE decisions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questions and annotations are drafted and undergoing revision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2.  Decision tree/practical guide: CURE development &amp; implementation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points from reading and experience are being compiled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3.  CGC CUREs in a practical format that matches the guide</a:t>
            </a:r>
          </a:p>
        </p:txBody>
      </p:sp>
    </p:spTree>
    <p:extLst>
      <p:ext uri="{BB962C8B-B14F-4D97-AF65-F5344CB8AC3E}">
        <p14:creationId xmlns:p14="http://schemas.microsoft.com/office/powerpoint/2010/main" val="327357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1120C7-BE28-2D47-9807-001EA052B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315799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Rounded MT Bold" panose="020F0704030504030204" pitchFamily="34" charset="77"/>
              </a:rPr>
              <a:t>Group members</a:t>
            </a:r>
            <a:endParaRPr lang="en-US" dirty="0"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C1F394-FE0D-8B47-B03E-702A61206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0" y="1009764"/>
            <a:ext cx="10771909" cy="5430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Emily Wiley --  Claremont-McKenna College</a:t>
            </a:r>
          </a:p>
          <a:p>
            <a:pPr marL="914400" lvl="2" indent="0">
              <a:buNone/>
            </a:pPr>
            <a:r>
              <a:rPr lang="en-US" sz="2800" dirty="0" smtClean="0">
                <a:hlinkClick r:id="rId2"/>
              </a:rPr>
              <a:t>EWiley</a:t>
            </a:r>
            <a:r>
              <a:rPr lang="en-US" sz="2800" dirty="0">
                <a:hlinkClick r:id="rId2"/>
              </a:rPr>
              <a:t>@</a:t>
            </a:r>
            <a:r>
              <a:rPr lang="en-US" sz="2800" dirty="0" smtClean="0">
                <a:hlinkClick r:id="rId2"/>
              </a:rPr>
              <a:t>kecksci.claremont.edu</a:t>
            </a:r>
            <a:endParaRPr lang="en-US" sz="2800" dirty="0" smtClean="0"/>
          </a:p>
          <a:p>
            <a:pPr marL="914400" lvl="2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dirty="0" smtClean="0"/>
              <a:t>Sarah Sojka --  Randolf college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hlinkClick r:id="rId3"/>
              </a:rPr>
              <a:t>ssojka</a:t>
            </a:r>
            <a:r>
              <a:rPr lang="en-US" dirty="0">
                <a:hlinkClick r:id="rId3"/>
              </a:rPr>
              <a:t>@</a:t>
            </a:r>
            <a:r>
              <a:rPr lang="en-US" dirty="0" smtClean="0">
                <a:hlinkClick r:id="rId3"/>
              </a:rPr>
              <a:t>randolphcollege.edu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Doug Chalker --  Washington University in St Louis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hlinkClick r:id="rId4"/>
              </a:rPr>
              <a:t>dchalker@wustl.edu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Marcella Cervantes -- Albion College</a:t>
            </a:r>
          </a:p>
          <a:p>
            <a:pPr marL="914400" lvl="2" indent="0">
              <a:buNone/>
            </a:pPr>
            <a:r>
              <a:rPr lang="en-US" sz="2800" dirty="0" smtClean="0">
                <a:hlinkClick r:id="rId5"/>
              </a:rPr>
              <a:t>marcella.cervantes</a:t>
            </a:r>
            <a:r>
              <a:rPr lang="en-US" sz="2800" dirty="0">
                <a:hlinkClick r:id="rId5"/>
              </a:rPr>
              <a:t>@</a:t>
            </a:r>
            <a:r>
              <a:rPr lang="en-US" sz="2800" dirty="0" smtClean="0">
                <a:hlinkClick r:id="rId5"/>
              </a:rPr>
              <a:t>gmail.com</a:t>
            </a: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282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248</Words>
  <Application>Microsoft Macintosh PowerPoint</Application>
  <PresentationFormat>Custom</PresentationFormat>
  <Paragraphs>41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  Methods</vt:lpstr>
      <vt:lpstr>Products &amp; progress</vt:lpstr>
      <vt:lpstr>Group members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Wiley, Emily</dc:creator>
  <cp:lastModifiedBy>Douglas Chalker</cp:lastModifiedBy>
  <cp:revision>9</cp:revision>
  <dcterms:created xsi:type="dcterms:W3CDTF">2021-12-04T17:38:44Z</dcterms:created>
  <dcterms:modified xsi:type="dcterms:W3CDTF">2021-12-04T21:47:33Z</dcterms:modified>
</cp:coreProperties>
</file>