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verage"/>
      <p:regular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qubeshub.org/community/groups/bestpractices19" TargetMode="External"/><Relationship Id="rId3" Type="http://schemas.openxmlformats.org/officeDocument/2006/relationships/hyperlink" Target="https://qubeshub.org/community/groups/cellcollectivesp21" TargetMode="External"/><Relationship Id="rId4" Type="http://schemas.openxmlformats.org/officeDocument/2006/relationships/hyperlink" Target="https://qubeshub.org/community/groups/qbjournalclub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qubeshub.org/community/groups/bestpractices19" TargetMode="External"/><Relationship Id="rId3" Type="http://schemas.openxmlformats.org/officeDocument/2006/relationships/hyperlink" Target="https://qubeshub.org/community/groups/cellcollectivesp21" TargetMode="External"/><Relationship Id="rId4" Type="http://schemas.openxmlformats.org/officeDocument/2006/relationships/hyperlink" Target="https://qubeshub.org/community/groups/qbjournalclub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qubeshub.org/community/groups/bestpractices19" TargetMode="External"/><Relationship Id="rId3" Type="http://schemas.openxmlformats.org/officeDocument/2006/relationships/hyperlink" Target="https://qubeshub.org/community/groups/cellcollectivesp21" TargetMode="External"/><Relationship Id="rId4" Type="http://schemas.openxmlformats.org/officeDocument/2006/relationships/hyperlink" Target="https://qubeshub.org/community/groups/qbjournalclub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qubeshub.org/community/groups/bestpractices19" TargetMode="External"/><Relationship Id="rId3" Type="http://schemas.openxmlformats.org/officeDocument/2006/relationships/hyperlink" Target="https://qubeshub.org/community/groups/cellcollectivesp21" TargetMode="External"/><Relationship Id="rId4" Type="http://schemas.openxmlformats.org/officeDocument/2006/relationships/hyperlink" Target="https://qubeshub.org/community/groups/qbjournalclub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qubeshub.org/community/groups/bestpractices19" TargetMode="External"/><Relationship Id="rId3" Type="http://schemas.openxmlformats.org/officeDocument/2006/relationships/hyperlink" Target="https://qubeshub.org/community/groups/cellcollectivesp21" TargetMode="External"/><Relationship Id="rId4" Type="http://schemas.openxmlformats.org/officeDocument/2006/relationships/hyperlink" Target="https://qubeshub.org/community/groups/qbjournalclub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qubeshub.org/community/groups/bestpractices19" TargetMode="External"/><Relationship Id="rId3" Type="http://schemas.openxmlformats.org/officeDocument/2006/relationships/hyperlink" Target="https://qubeshub.org/community/groups/cellcollectivesp21" TargetMode="External"/><Relationship Id="rId4" Type="http://schemas.openxmlformats.org/officeDocument/2006/relationships/hyperlink" Target="https://qubeshub.org/community/groups/qbjournalclub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FMN is titled, “Hosting a Project with BioQUEST / QUBES”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4002c5a63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4002c5a63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4002c5a63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4002c5a63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https://qubeshub.org/community/groups/bestpractices19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https://qubeshub.org/community/groups/cellcollectivesp21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https://qubeshub.org/community/groups/qbjournalclub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fec04e4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fec04e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fec04e4c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fec04e4c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4002c5a63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04002c5a63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https://qubeshub.org/community/groups/bestpractices19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https://qubeshub.org/community/groups/cellcollectivesp21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https://qubeshub.org/community/groups/qbjournalclub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4002c5a63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4002c5a63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https://qubeshub.org/community/groups/bestpractices19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https://qubeshub.org/community/groups/cellcollectivesp21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https://qubeshub.org/community/groups/qbjournalclub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87bde1c3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87bde1c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https://qubeshub.org/community/groups/bestpractices19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https://qubeshub.org/community/groups/cellcollectivesp21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https://qubeshub.org/community/groups/qbjournalclub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87bde1c3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87bde1c3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https://qubeshub.org/community/groups/bestpractices19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https://qubeshub.org/community/groups/cellcollectivesp21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https://qubeshub.org/community/groups/qbjournalclub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fec04e4c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fec04e4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https://qubeshub.org/community/groups/bestpractices19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https://qubeshub.org/community/groups/cellcollectivesp21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https://qubeshub.org/community/groups/qbjournalclub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04002c5a63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04002c5a63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b9109446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b9109446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4002c5a63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4002c5a63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fec04e4c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fec04e4c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b9109446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b9109446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0c6f8bc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0c6f8bc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5b52ec18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5b52ec1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management system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002c5a63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4002c5a63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management system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4002c5a63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4002c5a63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https://qubeshub.org/community/groups/riverfieldstudiesnetwork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4002c5a63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4002c5a63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002c5a63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002c5a63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4002c5a63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4002c5a63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4002c5a63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4002c5a63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qubeshub.org/community/groups/introbiostats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qubeshub.org/community/groups/qbjournalclub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qubeshub.org/community/partners" TargetMode="External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qubeshub.org/news/newsletter/nov-community-spotlight?no_html=1#BQ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forms/d/e/1FAIpQLScBENMn1m1X0z2PnSsrtlGdALo4CuG2MZ1K6l1B3L_C149jRA/viewform" TargetMode="External"/><Relationship Id="rId4" Type="http://schemas.openxmlformats.org/officeDocument/2006/relationships/hyperlink" Target="https://qubeshub.org/services/grants" TargetMode="External"/><Relationship Id="rId5" Type="http://schemas.openxmlformats.org/officeDocument/2006/relationships/hyperlink" Target="https://qubeshub.org/services" TargetMode="External"/><Relationship Id="rId6" Type="http://schemas.openxmlformats.org/officeDocument/2006/relationships/hyperlink" Target="https://qubeshub.org/community/groups/bqpartnerfmn22/" TargetMode="External"/><Relationship Id="rId7" Type="http://schemas.openxmlformats.org/officeDocument/2006/relationships/hyperlink" Target="https://qubeshub.org/community/groups/bioquest/about/office_hours_and_webinars" TargetMode="External"/><Relationship Id="rId8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36.png"/><Relationship Id="rId7" Type="http://schemas.openxmlformats.org/officeDocument/2006/relationships/hyperlink" Target="https://qubeshub.org/news/newsletter/subscrib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qubeshub.org/community/groups/nwbc/workshop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qubeshub.org/community/groups/summer2021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qubeshub.org/community/groups/southwesterncc_poster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59138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BioQUEST and QUBES Can Support Your Project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1650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BioQUEST How To Webinar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12/16/21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671250" y="29955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webinar provides an overview of how BQ &amp; </a:t>
            </a:r>
            <a:r>
              <a:rPr lang="en"/>
              <a:t>QUBES can </a:t>
            </a:r>
            <a:r>
              <a:rPr lang="en"/>
              <a:t>support </a:t>
            </a:r>
            <a:r>
              <a:rPr lang="en"/>
              <a:t>projects and introduces the Spring 2022 FMN</a:t>
            </a:r>
            <a:r>
              <a:rPr lang="en"/>
              <a:t>. 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7023" y="406145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4061450"/>
            <a:ext cx="3299155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4930" y="4059540"/>
            <a:ext cx="334327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26550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2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Using a group to</a:t>
            </a:r>
            <a:endParaRPr sz="3400"/>
          </a:p>
        </p:txBody>
      </p:sp>
      <p:sp>
        <p:nvSpPr>
          <p:cNvPr id="141" name="Google Shape;141;p2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Oswald"/>
                <a:ea typeface="Oswald"/>
                <a:cs typeface="Oswald"/>
                <a:sym typeface="Oswald"/>
              </a:rPr>
              <a:t>Create a private workspace</a:t>
            </a:r>
            <a:endParaRPr sz="3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" name="Google Shape;142;p22"/>
          <p:cNvSpPr txBox="1"/>
          <p:nvPr>
            <p:ph idx="2" type="body"/>
          </p:nvPr>
        </p:nvSpPr>
        <p:spPr>
          <a:xfrm>
            <a:off x="4953700" y="22690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Introduction to Biostatistics at William and Mary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Group designed to support a course.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150" y="152400"/>
            <a:ext cx="2840100" cy="28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26550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2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Using a group to</a:t>
            </a:r>
            <a:endParaRPr sz="3400"/>
          </a:p>
        </p:txBody>
      </p:sp>
      <p:sp>
        <p:nvSpPr>
          <p:cNvPr id="149" name="Google Shape;149;p2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Oswald"/>
                <a:ea typeface="Oswald"/>
                <a:cs typeface="Oswald"/>
                <a:sym typeface="Oswald"/>
              </a:rPr>
              <a:t>Create a private workspace</a:t>
            </a:r>
            <a:endParaRPr sz="3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23"/>
          <p:cNvSpPr txBox="1"/>
          <p:nvPr>
            <p:ph idx="2" type="body"/>
          </p:nvPr>
        </p:nvSpPr>
        <p:spPr>
          <a:xfrm>
            <a:off x="4953700" y="22690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Postdoc and grad student QB Journal Club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Special interest groups, advisory boards, Faculty Mentoring Networks, 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900" y="1524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26550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2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Using a group to</a:t>
            </a:r>
            <a:endParaRPr sz="3400"/>
          </a:p>
        </p:txBody>
      </p:sp>
      <p:sp>
        <p:nvSpPr>
          <p:cNvPr id="157" name="Google Shape;157;p2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Oswald"/>
                <a:ea typeface="Oswald"/>
                <a:cs typeface="Oswald"/>
                <a:sym typeface="Oswald"/>
              </a:rPr>
              <a:t>Host a Project</a:t>
            </a:r>
            <a:endParaRPr sz="3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24"/>
          <p:cNvSpPr txBox="1"/>
          <p:nvPr>
            <p:ph idx="2" type="body"/>
          </p:nvPr>
        </p:nvSpPr>
        <p:spPr>
          <a:xfrm>
            <a:off x="4953700" y="22690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Partners Page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Professional societies, grant funded projects, pet projects, 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250" y="80250"/>
            <a:ext cx="4401451" cy="239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8390399" cy="47002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375" y="-6050"/>
            <a:ext cx="9144000" cy="470541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5825" y="9"/>
            <a:ext cx="9144001" cy="447938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26550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3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Managing groups </a:t>
            </a:r>
            <a:br>
              <a:rPr lang="en" sz="3400"/>
            </a:br>
            <a:r>
              <a:rPr lang="en" sz="2733"/>
              <a:t>(a quick peek behind the curtain)</a:t>
            </a:r>
            <a:endParaRPr sz="2733"/>
          </a:p>
        </p:txBody>
      </p:sp>
      <p:sp>
        <p:nvSpPr>
          <p:cNvPr id="172" name="Google Shape;172;p26"/>
          <p:cNvSpPr txBox="1"/>
          <p:nvPr>
            <p:ph idx="1" type="subTitle"/>
          </p:nvPr>
        </p:nvSpPr>
        <p:spPr>
          <a:xfrm>
            <a:off x="265500" y="1995825"/>
            <a:ext cx="4233000" cy="19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57"/>
              <a:t>Membership settings / join policy</a:t>
            </a:r>
            <a:endParaRPr sz="1857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57"/>
              <a:t>Developing pages</a:t>
            </a:r>
            <a:endParaRPr sz="1857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57"/>
              <a:t>Communications / collaboration tools</a:t>
            </a:r>
            <a:endParaRPr sz="1857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57"/>
              <a:t>Publishing in the QUBES OER Library</a:t>
            </a:r>
            <a:endParaRPr sz="1857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700" y="216425"/>
            <a:ext cx="40957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/>
          <p:nvPr/>
        </p:nvSpPr>
        <p:spPr>
          <a:xfrm>
            <a:off x="7788225" y="831750"/>
            <a:ext cx="478800" cy="762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599" y="1079533"/>
            <a:ext cx="3301424" cy="406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3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Managing groups </a:t>
            </a:r>
            <a:endParaRPr sz="2733"/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0000"/>
                </a:solidFill>
              </a:rPr>
              <a:t>Membership settings / join policy</a:t>
            </a:r>
            <a:endParaRPr sz="3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/>
              <a:t>Developing pages</a:t>
            </a:r>
            <a:endParaRPr sz="3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/>
              <a:t>Communications / collaboration tools</a:t>
            </a:r>
            <a:endParaRPr sz="3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700"/>
              <a:t>Publishing in the QUBES OER Library</a:t>
            </a:r>
            <a:endParaRPr sz="3700"/>
          </a:p>
        </p:txBody>
      </p:sp>
      <p:grpSp>
        <p:nvGrpSpPr>
          <p:cNvPr id="182" name="Google Shape;182;p27"/>
          <p:cNvGrpSpPr/>
          <p:nvPr/>
        </p:nvGrpSpPr>
        <p:grpSpPr>
          <a:xfrm>
            <a:off x="3119723" y="1328586"/>
            <a:ext cx="5906238" cy="2720680"/>
            <a:chOff x="881063" y="1576388"/>
            <a:chExt cx="7381875" cy="3400425"/>
          </a:xfrm>
        </p:grpSpPr>
        <p:pic>
          <p:nvPicPr>
            <p:cNvPr id="183" name="Google Shape;18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1063" y="1576388"/>
              <a:ext cx="7381875" cy="199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1063" y="3367088"/>
              <a:ext cx="7381875" cy="16097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3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Managing groups </a:t>
            </a:r>
            <a:endParaRPr sz="2733"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E0E0E0"/>
                </a:solidFill>
              </a:rPr>
              <a:t>Membership settings / join policy</a:t>
            </a:r>
            <a:endParaRPr sz="3700">
              <a:solidFill>
                <a:srgbClr val="E0E0E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0000"/>
                </a:solidFill>
              </a:rPr>
              <a:t>Developing pages</a:t>
            </a:r>
            <a:endParaRPr sz="3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/>
              <a:t>Communications / collaboration tools</a:t>
            </a:r>
            <a:endParaRPr sz="3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700"/>
              <a:t>Publishing in the QUBES OER Library</a:t>
            </a:r>
            <a:endParaRPr sz="3700"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374" y="152400"/>
            <a:ext cx="5585601" cy="35664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1375" y="1945400"/>
            <a:ext cx="5585598" cy="309254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3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Managing groups </a:t>
            </a:r>
            <a:endParaRPr sz="2733"/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E0E0E0"/>
                </a:solidFill>
              </a:rPr>
              <a:t>Membership settings / join policy</a:t>
            </a:r>
            <a:endParaRPr sz="3700">
              <a:solidFill>
                <a:srgbClr val="E0E0E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E0E0E0"/>
                </a:solidFill>
              </a:rPr>
              <a:t>Developing pages</a:t>
            </a:r>
            <a:endParaRPr sz="3700">
              <a:solidFill>
                <a:srgbClr val="E0E0E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0000"/>
                </a:solidFill>
              </a:rPr>
              <a:t>Communications / collaboration tools</a:t>
            </a:r>
            <a:endParaRPr sz="3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700"/>
              <a:t>Publishing in the QUBES OER Library</a:t>
            </a:r>
            <a:endParaRPr sz="3700"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48229" r="0" t="0"/>
          <a:stretch/>
        </p:blipFill>
        <p:spPr>
          <a:xfrm>
            <a:off x="5926874" y="1219275"/>
            <a:ext cx="3153526" cy="13892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7300" y="0"/>
            <a:ext cx="2808000" cy="511323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3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Managing groups </a:t>
            </a:r>
            <a:endParaRPr sz="2733"/>
          </a:p>
        </p:txBody>
      </p:sp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E0E0E0"/>
                </a:solidFill>
              </a:rPr>
              <a:t>Membership settings / join policy</a:t>
            </a:r>
            <a:endParaRPr sz="3700">
              <a:solidFill>
                <a:srgbClr val="E0E0E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E0E0E0"/>
                </a:solidFill>
              </a:rPr>
              <a:t>Developing pages</a:t>
            </a:r>
            <a:endParaRPr sz="3700">
              <a:solidFill>
                <a:srgbClr val="E0E0E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E0E0E0"/>
                </a:solidFill>
              </a:rPr>
              <a:t>Communications / collaboration tools</a:t>
            </a:r>
            <a:endParaRPr sz="3700">
              <a:solidFill>
                <a:srgbClr val="E0E0E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700">
                <a:solidFill>
                  <a:srgbClr val="FF0000"/>
                </a:solidFill>
              </a:rPr>
              <a:t>Publishing in the QUBES OER Library</a:t>
            </a:r>
            <a:endParaRPr sz="3700">
              <a:solidFill>
                <a:srgbClr val="FF0000"/>
              </a:solidFill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625" y="325075"/>
            <a:ext cx="5719501" cy="454288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850" y="3451578"/>
            <a:ext cx="4923150" cy="169191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311700" y="133600"/>
            <a:ext cx="85206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Part 4</a:t>
            </a:r>
            <a:br>
              <a:rPr lang="en" sz="2500">
                <a:solidFill>
                  <a:schemeClr val="accent3"/>
                </a:solidFill>
              </a:rPr>
            </a:br>
            <a:r>
              <a:rPr lang="en" sz="2500">
                <a:solidFill>
                  <a:schemeClr val="accent3"/>
                </a:solidFill>
              </a:rPr>
              <a:t>Hosting a Project with BioQUEST / QUBES FMN</a:t>
            </a:r>
            <a:endParaRPr sz="25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</a:rPr>
              <a:t>FMN will run from mid January through mid April 2022</a:t>
            </a:r>
            <a:endParaRPr sz="3200"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11700" y="1388950"/>
            <a:ext cx="3999900" cy="38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185"/>
              <a:t>Week 1 - Basic Group Participation</a:t>
            </a:r>
            <a:endParaRPr sz="1185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85"/>
              <a:t>Establishing the norms for our group, learning the basics of how we are going to communicate and share things. </a:t>
            </a:r>
            <a:endParaRPr sz="118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85"/>
              <a:t>Week 3 - Mapping Project Goals to QUBES Functionality</a:t>
            </a:r>
            <a:endParaRPr sz="1185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85"/>
              <a:t>Connecting specific goals and strategies from your project to the tools and techniques to help make it happen. </a:t>
            </a:r>
            <a:endParaRPr sz="118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85"/>
              <a:t>Week 5 - Basic Group Management</a:t>
            </a:r>
            <a:endParaRPr sz="1185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185"/>
              <a:t>Getting under the hood. Building pages, sharing resources, managing membership, integrating other productivity tools. </a:t>
            </a:r>
            <a:endParaRPr sz="1185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185"/>
          </a:p>
        </p:txBody>
      </p:sp>
      <p:sp>
        <p:nvSpPr>
          <p:cNvPr id="215" name="Google Shape;215;p31"/>
          <p:cNvSpPr txBox="1"/>
          <p:nvPr>
            <p:ph idx="2" type="body"/>
          </p:nvPr>
        </p:nvSpPr>
        <p:spPr>
          <a:xfrm>
            <a:off x="4832400" y="1388950"/>
            <a:ext cx="3999900" cy="38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" sz="1185"/>
              <a:t>Week 7 - Promoting Community</a:t>
            </a:r>
            <a:endParaRPr sz="118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85"/>
              <a:t>Revisiting the organization and function of your group through the lens of community.</a:t>
            </a:r>
            <a:endParaRPr sz="118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Week 9 - Promoting Open</a:t>
            </a:r>
            <a:endParaRPr sz="119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Why open? What are good open practices, and how can we promote them?</a:t>
            </a:r>
            <a:endParaRPr sz="11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Week 11 - Promoting Equity</a:t>
            </a:r>
            <a:endParaRPr sz="119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What can we do to make the project more invitational and inclusive?</a:t>
            </a:r>
            <a:endParaRPr sz="11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Week 13 - Promoting Outcomes</a:t>
            </a:r>
            <a:endParaRPr sz="119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How can you establish good practices that will make it easier to document and evaluate your work?</a:t>
            </a:r>
            <a:endParaRPr sz="11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195"/>
              <a:t>Week 15 - Disseminating / Scaling / Sustaining</a:t>
            </a:r>
            <a:endParaRPr sz="1195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1195"/>
              <a:t>These are parts of any NSF supported activity and early planning is essential.  </a:t>
            </a:r>
            <a:endParaRPr sz="1195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62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webinar will address: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80100"/>
            <a:ext cx="8520600" cy="29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A brief overview of how the QUBES platform is organized.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Examples of what you </a:t>
            </a:r>
            <a:r>
              <a:rPr lang="en" sz="1929"/>
              <a:t> can </a:t>
            </a:r>
            <a:r>
              <a:rPr lang="en" sz="1929"/>
              <a:t>do with a group.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Managing groups (a quick peek behind the curtain)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BioQUEST project support services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What to expect from the </a:t>
            </a:r>
            <a:r>
              <a:rPr lang="en" sz="1929" u="sng">
                <a:solidFill>
                  <a:schemeClr val="hlink"/>
                </a:solidFill>
                <a:hlinkClick r:id="rId3"/>
              </a:rPr>
              <a:t>Hosting a Project with BioQUEST / QUBES FMN</a:t>
            </a:r>
            <a:endParaRPr sz="1929"/>
          </a:p>
          <a:p>
            <a:pPr indent="-351155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30"/>
              <a:buAutoNum type="arabicPeriod"/>
            </a:pPr>
            <a:r>
              <a:rPr lang="en" sz="1929"/>
              <a:t>Additional opportunities to </a:t>
            </a:r>
            <a:r>
              <a:rPr lang="en" sz="1929"/>
              <a:t>learn about hosting a project. </a:t>
            </a:r>
            <a:endParaRPr sz="1929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40827"/>
            <a:ext cx="9143999" cy="70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FMN Workflow</a:t>
            </a:r>
            <a:endParaRPr/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every other week for 1-hour </a:t>
            </a:r>
            <a:r>
              <a:rPr lang="en"/>
              <a:t>synchronous</a:t>
            </a:r>
            <a:r>
              <a:rPr lang="en"/>
              <a:t> discussion.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Between meeting weeks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Reviewing the recommended reading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Completing small assignments that give you relevant experience with the topic on QUBES.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Work on your project implementation plan for this topic (some groups may choose to meet during off weeks).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There will be office hours and help discussions available between synchronous sessions. </a:t>
            </a:r>
            <a:endParaRPr/>
          </a:p>
        </p:txBody>
      </p:sp>
      <p:sp>
        <p:nvSpPr>
          <p:cNvPr id="222" name="Google Shape;222;p32"/>
          <p:cNvSpPr txBox="1"/>
          <p:nvPr>
            <p:ph idx="2" type="body"/>
          </p:nvPr>
        </p:nvSpPr>
        <p:spPr>
          <a:xfrm>
            <a:off x="4832400" y="1457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85"/>
              <a:t>Week 7 - Promoting Community </a:t>
            </a:r>
            <a:endParaRPr sz="118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Associated resources and opportunities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The CSCCE Community Participation Model – A framework for member engagement and information flow in STEM communities.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Contribute to our FMN collections with resources for community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Map out opportunities for participation and the broader social context for your project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Drop by the office hours for feedback, troubleshooting  and discussion. </a:t>
            </a:r>
            <a:endParaRPr/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000" y="65213"/>
            <a:ext cx="4165999" cy="13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https://qubeshub.org/community/groups/bqpartnerfmn22/</a:t>
            </a:r>
            <a:endParaRPr/>
          </a:p>
        </p:txBody>
      </p:sp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5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ctrTitle"/>
          </p:nvPr>
        </p:nvSpPr>
        <p:spPr>
          <a:xfrm>
            <a:off x="671250" y="990800"/>
            <a:ext cx="78015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235" name="Google Shape;235;p34"/>
          <p:cNvSpPr txBox="1"/>
          <p:nvPr>
            <p:ph idx="1" type="subTitle"/>
          </p:nvPr>
        </p:nvSpPr>
        <p:spPr>
          <a:xfrm>
            <a:off x="441925" y="1783398"/>
            <a:ext cx="7801500" cy="23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Google Form to reach out to 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Grant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Services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Partner Support Group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Office Hours and Webinars</a:t>
            </a:r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0925" y="2024050"/>
            <a:ext cx="2933700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141975" y="491425"/>
            <a:ext cx="2064000" cy="15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865"/>
              <a:t>Thanks for joining us. Please feel free to share questions and comments.</a:t>
            </a:r>
            <a:endParaRPr sz="1865"/>
          </a:p>
        </p:txBody>
      </p:sp>
      <p:pic>
        <p:nvPicPr>
          <p:cNvPr id="242" name="Google Shape;2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0827"/>
            <a:ext cx="9143999" cy="70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8912" y="2364193"/>
            <a:ext cx="4506914" cy="19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078" y="143769"/>
            <a:ext cx="4495843" cy="193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174" y="2364205"/>
            <a:ext cx="3044278" cy="19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6938025" y="143825"/>
            <a:ext cx="2064000" cy="19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65"/>
              <a:t>Follow us for updates and announcements.</a:t>
            </a:r>
            <a:endParaRPr sz="186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65"/>
              <a:t>@BioQUESTed</a:t>
            </a:r>
            <a:br>
              <a:rPr lang="en" sz="1865"/>
            </a:br>
            <a:r>
              <a:rPr lang="en" sz="1865"/>
              <a:t>@QUBES</a:t>
            </a:r>
            <a:endParaRPr sz="1865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" sz="1865" u="sng">
                <a:solidFill>
                  <a:schemeClr val="hlink"/>
                </a:solidFill>
                <a:hlinkClick r:id="rId7"/>
              </a:rPr>
              <a:t>Newsletter</a:t>
            </a:r>
            <a:endParaRPr sz="186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200400"/>
            <a:ext cx="3996900" cy="11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overview of how the QUBES platform is organized.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389600"/>
            <a:ext cx="3425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QUBES is a </a:t>
            </a:r>
            <a:r>
              <a:rPr lang="en"/>
              <a:t>scientific gateway </a:t>
            </a:r>
            <a:r>
              <a:rPr lang="en"/>
              <a:t>platform that combines a variety of tools and resources to support STEM education reform.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purpose built by college </a:t>
            </a:r>
            <a:r>
              <a:rPr lang="en"/>
              <a:t>educators</a:t>
            </a:r>
            <a:r>
              <a:rPr lang="en"/>
              <a:t> for college educators with an emphasis on collaborative workspaces and open education resources publishing.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400" y="221538"/>
            <a:ext cx="24765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25" y="3704675"/>
            <a:ext cx="2845675" cy="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0025" y="1620012"/>
            <a:ext cx="3425088" cy="31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4620225" y="850200"/>
            <a:ext cx="4464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200400"/>
            <a:ext cx="43755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QUBES is organized - Resources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255425" y="216125"/>
            <a:ext cx="4819500" cy="25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Resources are published into the OER Library.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Full support for the OER lifecycle including versioning and adaptations.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Today (12/16/21) there are 1619 resources available.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Every resource is associated with authors and a group.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Resources draw many visitors to QUBES. </a:t>
            </a:r>
            <a:endParaRPr sz="1500"/>
          </a:p>
        </p:txBody>
      </p:sp>
      <p:sp>
        <p:nvSpPr>
          <p:cNvPr id="88" name="Google Shape;88;p16"/>
          <p:cNvSpPr txBox="1"/>
          <p:nvPr/>
        </p:nvSpPr>
        <p:spPr>
          <a:xfrm>
            <a:off x="4687200" y="200400"/>
            <a:ext cx="4464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50" y="1296588"/>
            <a:ext cx="3467100" cy="11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6"/>
          <p:cNvGrpSpPr/>
          <p:nvPr/>
        </p:nvGrpSpPr>
        <p:grpSpPr>
          <a:xfrm>
            <a:off x="905491" y="2703309"/>
            <a:ext cx="6694560" cy="2378393"/>
            <a:chOff x="372091" y="2703309"/>
            <a:chExt cx="6694560" cy="2378393"/>
          </a:xfrm>
        </p:grpSpPr>
        <p:pic>
          <p:nvPicPr>
            <p:cNvPr id="91" name="Google Shape;91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2091" y="2703309"/>
              <a:ext cx="6694560" cy="23783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6"/>
            <p:cNvSpPr txBox="1"/>
            <p:nvPr/>
          </p:nvSpPr>
          <p:spPr>
            <a:xfrm>
              <a:off x="4418671" y="4224309"/>
              <a:ext cx="2598900" cy="7080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0000"/>
                  </a:solidFill>
                  <a:latin typeface="Average"/>
                  <a:ea typeface="Average"/>
                  <a:cs typeface="Average"/>
                  <a:sym typeface="Average"/>
                </a:rPr>
                <a:t>Visit group or author to </a:t>
              </a:r>
              <a:br>
                <a:rPr lang="en" sz="1700">
                  <a:solidFill>
                    <a:srgbClr val="FF0000"/>
                  </a:solidFill>
                  <a:latin typeface="Average"/>
                  <a:ea typeface="Average"/>
                  <a:cs typeface="Average"/>
                  <a:sym typeface="Average"/>
                </a:rPr>
              </a:br>
              <a:r>
                <a:rPr lang="en" sz="1700">
                  <a:solidFill>
                    <a:srgbClr val="FF0000"/>
                  </a:solidFill>
                  <a:latin typeface="Average"/>
                  <a:ea typeface="Average"/>
                  <a:cs typeface="Average"/>
                  <a:sym typeface="Average"/>
                </a:rPr>
                <a:t>find related resources</a:t>
              </a:r>
              <a:endParaRPr sz="17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  <p:cxnSp>
          <p:nvCxnSpPr>
            <p:cNvPr id="93" name="Google Shape;93;p16"/>
            <p:cNvCxnSpPr/>
            <p:nvPr/>
          </p:nvCxnSpPr>
          <p:spPr>
            <a:xfrm rot="10800000">
              <a:off x="2329369" y="3328630"/>
              <a:ext cx="3248700" cy="797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94" name="Google Shape;94;p16"/>
            <p:cNvCxnSpPr/>
            <p:nvPr/>
          </p:nvCxnSpPr>
          <p:spPr>
            <a:xfrm rot="10800000">
              <a:off x="1234489" y="4336417"/>
              <a:ext cx="3035100" cy="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311700" y="200400"/>
            <a:ext cx="4364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QUBES is organized - Community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1296600"/>
            <a:ext cx="3425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QUBES is made up of a bunch of Groups.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Each group has a lot of independence with respect to  - look and feel, membership </a:t>
            </a:r>
            <a:r>
              <a:rPr lang="en" sz="1400"/>
              <a:t>management</a:t>
            </a:r>
            <a:r>
              <a:rPr lang="en" sz="1400"/>
              <a:t>, information sharing, and collaboration tools.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Everyone still publishes into the OER Library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Resources can be displayed in groups - both those published by the group and others. (see next slide)</a:t>
            </a:r>
            <a:endParaRPr sz="1400"/>
          </a:p>
        </p:txBody>
      </p:sp>
      <p:sp>
        <p:nvSpPr>
          <p:cNvPr id="101" name="Google Shape;101;p17"/>
          <p:cNvSpPr txBox="1"/>
          <p:nvPr/>
        </p:nvSpPr>
        <p:spPr>
          <a:xfrm>
            <a:off x="4620225" y="850200"/>
            <a:ext cx="4464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388" y="200388"/>
            <a:ext cx="416242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000" y="1772013"/>
            <a:ext cx="5102401" cy="278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01182" cy="48386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040" y="0"/>
            <a:ext cx="6751520" cy="5143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6780" y="0"/>
            <a:ext cx="6517220" cy="51435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26550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2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Examples of what you  can do with a group.</a:t>
            </a:r>
            <a:endParaRPr sz="3400"/>
          </a:p>
        </p:txBody>
      </p:sp>
      <p:sp>
        <p:nvSpPr>
          <p:cNvPr id="116" name="Google Shape;116;p1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Oswald"/>
                <a:ea typeface="Oswald"/>
                <a:cs typeface="Oswald"/>
                <a:sym typeface="Oswald"/>
              </a:rPr>
              <a:t>Support a meeting</a:t>
            </a:r>
            <a:endParaRPr sz="3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4613950" y="724200"/>
            <a:ext cx="446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Northwest Biosciences Consortium Winter Workshop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face to face meeting that was supported using a QUBES group.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986890"/>
            <a:ext cx="4572000" cy="215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6931" y="82950"/>
            <a:ext cx="2008970" cy="13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26550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2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Using a group to:</a:t>
            </a:r>
            <a:endParaRPr sz="3400"/>
          </a:p>
        </p:txBody>
      </p:sp>
      <p:sp>
        <p:nvSpPr>
          <p:cNvPr id="125" name="Google Shape;125;p20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Oswald"/>
                <a:ea typeface="Oswald"/>
                <a:cs typeface="Oswald"/>
                <a:sym typeface="Oswald"/>
              </a:rPr>
              <a:t>Support a meeting</a:t>
            </a:r>
            <a:endParaRPr sz="3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20"/>
          <p:cNvSpPr txBox="1"/>
          <p:nvPr>
            <p:ph idx="2" type="body"/>
          </p:nvPr>
        </p:nvSpPr>
        <p:spPr>
          <a:xfrm>
            <a:off x="4953700" y="24214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2021 Biology and Mathematics Educators (BIOME) Institute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 online meeting where lots of participant products were captured and lots of pre- and post- meeting collaboration.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325" y="152400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265500" y="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Part 2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Using a group to</a:t>
            </a:r>
            <a:endParaRPr sz="3400"/>
          </a:p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Oswald"/>
                <a:ea typeface="Oswald"/>
                <a:cs typeface="Oswald"/>
                <a:sym typeface="Oswald"/>
              </a:rPr>
              <a:t>Support a meeting</a:t>
            </a:r>
            <a:endParaRPr sz="3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4953700" y="22690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Southwestern Community College Poster Session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Online space to organize student posters from a CURE - connected to other institutional collaborators.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575" y="138175"/>
            <a:ext cx="3637238" cy="19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