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verage"/>
      <p:regular r:id="rId25"/>
    </p:embeddedFont>
    <p:embeddedFont>
      <p:font typeface="Oswald"/>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swald-regular.fntdata"/><Relationship Id="rId25" Type="http://schemas.openxmlformats.org/officeDocument/2006/relationships/font" Target="fonts/Average-regular.fntdata"/><Relationship Id="rId27"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0b4db98b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0b4db98b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0b4db98b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0b4db98b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0b4db98b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0b4db98b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0b4db98b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10b4db98b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lot that you can explore with collections but today we are going to focus on collecting CourseSource Journal articles.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0b4db98b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0b4db98b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0b4db98b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10b4db98b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10b4db98b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10b4db98b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0fcd69861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0fcd69861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fb9109446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fb9109446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e0c6f8bc0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e0c6f8bc0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fb9109446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fb9109446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 of sections.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0794b78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10794b78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latin typeface="Calibri"/>
                <a:ea typeface="Calibri"/>
                <a:cs typeface="Calibri"/>
                <a:sym typeface="Calibri"/>
              </a:rPr>
              <a:t>What is CourseSource?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rPr lang="en" sz="1200">
                <a:solidFill>
                  <a:schemeClr val="dk1"/>
                </a:solidFill>
                <a:latin typeface="Calibri"/>
                <a:ea typeface="Calibri"/>
                <a:cs typeface="Calibri"/>
                <a:sym typeface="Calibri"/>
              </a:rPr>
              <a:t>All articles are peer-reviewed. Lesson articles are field-tested and designed to be easily picked up for use by others. Our goal for Lesson articles is that there is enough detail and materials provided for you in each article to teach the lesson as is.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CourseSource started in 2012 as a response to the AAAS Vision and Change report calling for more evidence-based teaching in undergraduate biology education. Initially funded from the Howard Hughes Medical Institute, CourseSource is now funded by grants with the NSF and donations. CourseSource is currently partnered with 10 professional societies/networks. Partnership societies help develop learning frameworks as well as provide nominations for editors and help communicate opportunities for people to get involved.</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Last year, we added physics and will soon be publishing resources for physics education!</a:t>
            </a: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10794b788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10794b788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0794b788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10794b788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All articles are organized by the list of courses on the right. Keep in mind this list is always growing</a:t>
            </a:r>
            <a:r>
              <a:rPr lang="en" sz="1200">
                <a:solidFill>
                  <a:schemeClr val="dk1"/>
                </a:solidFill>
                <a:latin typeface="Calibri"/>
                <a:ea typeface="Calibri"/>
                <a:cs typeface="Calibri"/>
                <a:sym typeface="Calibri"/>
              </a:rPr>
              <a:t> (Toxicology is the newest course)</a:t>
            </a:r>
            <a:r>
              <a:rPr lang="en" sz="1200">
                <a:solidFill>
                  <a:schemeClr val="dk1"/>
                </a:solidFill>
              </a:rPr>
              <a:t>.</a:t>
            </a:r>
            <a:r>
              <a:rPr lang="en" sz="1200">
                <a:solidFill>
                  <a:schemeClr val="dk1"/>
                </a:solidFill>
                <a:latin typeface="Calibri"/>
                <a:ea typeface="Calibri"/>
                <a:cs typeface="Calibri"/>
                <a:sym typeface="Calibri"/>
              </a:rPr>
              <a:t> </a:t>
            </a:r>
            <a:r>
              <a:rPr lang="en" sz="1200">
                <a:solidFill>
                  <a:schemeClr val="dk1"/>
                </a:solidFill>
              </a:rPr>
              <a:t>This makes searching for articles by course topic very eas</a:t>
            </a:r>
            <a:r>
              <a:rPr lang="en" sz="1200">
                <a:solidFill>
                  <a:schemeClr val="dk1"/>
                </a:solidFill>
                <a:latin typeface="Calibri"/>
                <a:ea typeface="Calibri"/>
                <a:cs typeface="Calibri"/>
                <a:sym typeface="Calibri"/>
              </a:rPr>
              <a:t>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Some of the courses have partnership professional societies associated with them, such as Cell Biology, and articles in those courses are organized by society-developed learning frameworks.</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0794b7883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0794b7883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0794b78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0794b78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0794b7883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0794b7883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0b4db98b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10b4db98b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qubeshub.org/community/groups/quant_bio_online/collections/ecology-resources"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s://qubeshub.org/community/groups/edsin/collections/creeds-pre-meeting-background-reading"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qubeshub.org/community/members/15866/collections/biol-205l"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coursesource.org" TargetMode="External"/><Relationship Id="rId4" Type="http://schemas.openxmlformats.org/officeDocument/2006/relationships/hyperlink" Target="https://qubeshub.org/community/groups/coursesource/for_authors" TargetMode="External"/><Relationship Id="rId5" Type="http://schemas.openxmlformats.org/officeDocument/2006/relationships/hyperlink" Target="https://qubeshub.org/collections" TargetMode="External"/><Relationship Id="rId6" Type="http://schemas.openxmlformats.org/officeDocument/2006/relationships/hyperlink" Target="https://qubeshub.org/kb/collections/creatingpersonalcollections" TargetMode="External"/><Relationship Id="rId7" Type="http://schemas.openxmlformats.org/officeDocument/2006/relationships/hyperlink" Target="mailto:erin.vinson@maine.edu" TargetMode="External"/><Relationship Id="rId8" Type="http://schemas.openxmlformats.org/officeDocument/2006/relationships/hyperlink" Target="mailto:sam.donovan@bioquest.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hyperlink" Target="https://qubeshub.org/news/newsletter/subscrib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1.jp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hyperlink" Target="https://qubeshub.org/community/groups/coursesourc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hyperlink" Target="https://qubeshub.org/community/groups/coursesource/courses/cell-biolog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hyperlink" Target="https://qubeshub.org/community/groups/coursesource/publicatio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hyperlink" Target="https://qubeshub.org/community/groups/coursesource/for_author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323775" y="59150"/>
            <a:ext cx="8496600" cy="17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An Introduction to the CourseSource Journal and Making Your Own Collections</a:t>
            </a:r>
            <a:endParaRPr/>
          </a:p>
        </p:txBody>
      </p:sp>
      <p:sp>
        <p:nvSpPr>
          <p:cNvPr id="60" name="Google Shape;60;p13"/>
          <p:cNvSpPr txBox="1"/>
          <p:nvPr>
            <p:ph idx="1" type="subTitle"/>
          </p:nvPr>
        </p:nvSpPr>
        <p:spPr>
          <a:xfrm>
            <a:off x="671250" y="1650875"/>
            <a:ext cx="7801500" cy="124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 BioQUEST How To Webinar</a:t>
            </a:r>
            <a:endParaRPr/>
          </a:p>
          <a:p>
            <a:pPr indent="0" lvl="0" marL="0" rtl="0" algn="ctr">
              <a:spcBef>
                <a:spcPts val="0"/>
              </a:spcBef>
              <a:spcAft>
                <a:spcPts val="0"/>
              </a:spcAft>
              <a:buNone/>
            </a:pPr>
            <a:r>
              <a:rPr lang="en"/>
              <a:t>Shared 1/27/22</a:t>
            </a:r>
            <a:endParaRPr/>
          </a:p>
          <a:p>
            <a:pPr indent="0" lvl="0" marL="0" rtl="0" algn="ctr">
              <a:spcBef>
                <a:spcPts val="0"/>
              </a:spcBef>
              <a:spcAft>
                <a:spcPts val="0"/>
              </a:spcAft>
              <a:buNone/>
            </a:pPr>
            <a:r>
              <a:rPr lang="en"/>
              <a:t>Erin Vinson - University of Maine; Managing Editor, CS</a:t>
            </a:r>
            <a:endParaRPr/>
          </a:p>
        </p:txBody>
      </p:sp>
      <p:sp>
        <p:nvSpPr>
          <p:cNvPr id="61" name="Google Shape;61;p13"/>
          <p:cNvSpPr txBox="1"/>
          <p:nvPr>
            <p:ph idx="1" type="subTitle"/>
          </p:nvPr>
        </p:nvSpPr>
        <p:spPr>
          <a:xfrm>
            <a:off x="970050" y="2995575"/>
            <a:ext cx="7203900" cy="106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52"/>
              <a:buNone/>
            </a:pPr>
            <a:r>
              <a:rPr lang="en" sz="2027"/>
              <a:t>This webinar provides an overview of the CourseSouce Journal and demonstrates how to use “Collections” to keep track of the articles that interest you.</a:t>
            </a:r>
            <a:r>
              <a:rPr lang="en" sz="2027"/>
              <a:t> </a:t>
            </a:r>
            <a:endParaRPr sz="2027"/>
          </a:p>
        </p:txBody>
      </p:sp>
      <p:pic>
        <p:nvPicPr>
          <p:cNvPr id="62" name="Google Shape;62;p13"/>
          <p:cNvPicPr preferRelativeResize="0"/>
          <p:nvPr/>
        </p:nvPicPr>
        <p:blipFill>
          <a:blip r:embed="rId3">
            <a:alphaModFix/>
          </a:blip>
          <a:stretch>
            <a:fillRect/>
          </a:stretch>
        </p:blipFill>
        <p:spPr>
          <a:xfrm>
            <a:off x="4047023" y="4061450"/>
            <a:ext cx="1005840" cy="1005840"/>
          </a:xfrm>
          <a:prstGeom prst="rect">
            <a:avLst/>
          </a:prstGeom>
          <a:noFill/>
          <a:ln>
            <a:noFill/>
          </a:ln>
        </p:spPr>
      </p:pic>
      <p:pic>
        <p:nvPicPr>
          <p:cNvPr id="63" name="Google Shape;63;p13"/>
          <p:cNvPicPr preferRelativeResize="0"/>
          <p:nvPr/>
        </p:nvPicPr>
        <p:blipFill>
          <a:blip r:embed="rId4">
            <a:alphaModFix/>
          </a:blip>
          <a:stretch>
            <a:fillRect/>
          </a:stretch>
        </p:blipFill>
        <p:spPr>
          <a:xfrm>
            <a:off x="685800" y="4061450"/>
            <a:ext cx="3299155" cy="1005840"/>
          </a:xfrm>
          <a:prstGeom prst="rect">
            <a:avLst/>
          </a:prstGeom>
          <a:noFill/>
          <a:ln>
            <a:noFill/>
          </a:ln>
        </p:spPr>
      </p:pic>
      <p:pic>
        <p:nvPicPr>
          <p:cNvPr id="64" name="Google Shape;64;p13"/>
          <p:cNvPicPr preferRelativeResize="0"/>
          <p:nvPr/>
        </p:nvPicPr>
        <p:blipFill>
          <a:blip r:embed="rId5">
            <a:alphaModFix/>
          </a:blip>
          <a:stretch>
            <a:fillRect/>
          </a:stretch>
        </p:blipFill>
        <p:spPr>
          <a:xfrm>
            <a:off x="5114930" y="4059540"/>
            <a:ext cx="3343275" cy="100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311700" y="8604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900"/>
              <a:t>Create a thematic collection of teaching materials</a:t>
            </a:r>
            <a:endParaRPr sz="2900"/>
          </a:p>
        </p:txBody>
      </p:sp>
      <p:sp>
        <p:nvSpPr>
          <p:cNvPr id="139" name="Google Shape;139;p22"/>
          <p:cNvSpPr txBox="1"/>
          <p:nvPr>
            <p:ph idx="1" type="body"/>
          </p:nvPr>
        </p:nvSpPr>
        <p:spPr>
          <a:xfrm>
            <a:off x="311700" y="1770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Ecology Resources</a:t>
            </a:r>
            <a:endParaRPr sz="1800"/>
          </a:p>
          <a:p>
            <a:pPr indent="0" lvl="0" marL="0" rtl="0" algn="l">
              <a:spcBef>
                <a:spcPts val="1200"/>
              </a:spcBef>
              <a:spcAft>
                <a:spcPts val="0"/>
              </a:spcAft>
              <a:buNone/>
            </a:pPr>
            <a:r>
              <a:rPr lang="en" sz="1800"/>
              <a:t>17 Posts</a:t>
            </a:r>
            <a:endParaRPr sz="1800"/>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https://qubeshub.org/community/groups/quant_bio_online/collections/ecology-resources</a:t>
            </a:r>
            <a:endParaRPr/>
          </a:p>
        </p:txBody>
      </p:sp>
      <p:pic>
        <p:nvPicPr>
          <p:cNvPr id="140" name="Google Shape;140;p22"/>
          <p:cNvPicPr preferRelativeResize="0"/>
          <p:nvPr/>
        </p:nvPicPr>
        <p:blipFill>
          <a:blip r:embed="rId4">
            <a:alphaModFix/>
          </a:blip>
          <a:stretch>
            <a:fillRect/>
          </a:stretch>
        </p:blipFill>
        <p:spPr>
          <a:xfrm>
            <a:off x="3805500" y="152400"/>
            <a:ext cx="4832078" cy="48386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900"/>
              <a:t>Share a reading list</a:t>
            </a:r>
            <a:endParaRPr sz="2900"/>
          </a:p>
        </p:txBody>
      </p:sp>
      <p:sp>
        <p:nvSpPr>
          <p:cNvPr id="146" name="Google Shape;146;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CREEDS Pre-Meeting Background Reading</a:t>
            </a:r>
            <a:endParaRPr sz="1800"/>
          </a:p>
          <a:p>
            <a:pPr indent="0" lvl="0" marL="0" rtl="0" algn="l">
              <a:spcBef>
                <a:spcPts val="1200"/>
              </a:spcBef>
              <a:spcAft>
                <a:spcPts val="0"/>
              </a:spcAft>
              <a:buNone/>
            </a:pPr>
            <a:r>
              <a:rPr lang="en" sz="1800"/>
              <a:t>7 Posts</a:t>
            </a:r>
            <a:endParaRPr sz="1800"/>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https://qubeshub.org/community/groups/edsin/collections/creeds-pre-meeting-background-reading</a:t>
            </a:r>
            <a:endParaRPr/>
          </a:p>
        </p:txBody>
      </p:sp>
      <p:pic>
        <p:nvPicPr>
          <p:cNvPr id="147" name="Google Shape;147;p23"/>
          <p:cNvPicPr preferRelativeResize="0"/>
          <p:nvPr/>
        </p:nvPicPr>
        <p:blipFill rotWithShape="1">
          <a:blip r:embed="rId4">
            <a:alphaModFix/>
          </a:blip>
          <a:srcRect b="0" l="0" r="20255" t="0"/>
          <a:stretch/>
        </p:blipFill>
        <p:spPr>
          <a:xfrm>
            <a:off x="3272100" y="381000"/>
            <a:ext cx="5756810" cy="4416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idx="1" type="body"/>
          </p:nvPr>
        </p:nvSpPr>
        <p:spPr>
          <a:xfrm>
            <a:off x="311700" y="2107800"/>
            <a:ext cx="2808000" cy="246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Amanda Braley</a:t>
            </a:r>
            <a:endParaRPr sz="1800"/>
          </a:p>
          <a:p>
            <a:pPr indent="0" lvl="0" marL="0" rtl="0" algn="l">
              <a:spcBef>
                <a:spcPts val="1200"/>
              </a:spcBef>
              <a:spcAft>
                <a:spcPts val="0"/>
              </a:spcAft>
              <a:buNone/>
            </a:pPr>
            <a:r>
              <a:rPr lang="en" sz="1800"/>
              <a:t>BIOL 205L</a:t>
            </a:r>
            <a:endParaRPr sz="1800"/>
          </a:p>
          <a:p>
            <a:pPr indent="0" lvl="0" marL="0" rtl="0" algn="l">
              <a:spcBef>
                <a:spcPts val="1200"/>
              </a:spcBef>
              <a:spcAft>
                <a:spcPts val="0"/>
              </a:spcAft>
              <a:buNone/>
            </a:pPr>
            <a:r>
              <a:rPr lang="en" sz="1800"/>
              <a:t>11 Posts</a:t>
            </a:r>
            <a:endParaRPr sz="1800"/>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https://qubeshub.org/community/members/15866/collections/biol-205l</a:t>
            </a:r>
            <a:endParaRPr/>
          </a:p>
        </p:txBody>
      </p:sp>
      <p:sp>
        <p:nvSpPr>
          <p:cNvPr id="153" name="Google Shape;153;p24"/>
          <p:cNvSpPr txBox="1"/>
          <p:nvPr>
            <p:ph type="title"/>
          </p:nvPr>
        </p:nvSpPr>
        <p:spPr>
          <a:xfrm>
            <a:off x="311700" y="555600"/>
            <a:ext cx="2808000" cy="1552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910"/>
              <a:t>Organize supplementary materials for a course</a:t>
            </a:r>
            <a:endParaRPr sz="2910"/>
          </a:p>
        </p:txBody>
      </p:sp>
      <p:pic>
        <p:nvPicPr>
          <p:cNvPr id="154" name="Google Shape;154;p24"/>
          <p:cNvPicPr preferRelativeResize="0"/>
          <p:nvPr/>
        </p:nvPicPr>
        <p:blipFill>
          <a:blip r:embed="rId4">
            <a:alphaModFix/>
          </a:blip>
          <a:stretch>
            <a:fillRect/>
          </a:stretch>
        </p:blipFill>
        <p:spPr>
          <a:xfrm>
            <a:off x="3272100" y="152400"/>
            <a:ext cx="5525482"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671250" y="1070937"/>
            <a:ext cx="7852200" cy="861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One of the quickest and most powerful ways to use collections is to </a:t>
            </a:r>
            <a:r>
              <a:rPr lang="en">
                <a:solidFill>
                  <a:srgbClr val="6D9EEB"/>
                </a:solidFill>
              </a:rPr>
              <a:t>save and organize teaching resources</a:t>
            </a:r>
            <a:r>
              <a:rPr lang="en"/>
              <a:t> that interest you. </a:t>
            </a:r>
            <a:endParaRPr/>
          </a:p>
          <a:p>
            <a:pPr indent="0" lvl="0" marL="0" rtl="0" algn="ctr">
              <a:spcBef>
                <a:spcPts val="0"/>
              </a:spcBef>
              <a:spcAft>
                <a:spcPts val="0"/>
              </a:spcAft>
              <a:buNone/>
            </a:pPr>
            <a:r>
              <a:t/>
            </a:r>
            <a:endParaRPr/>
          </a:p>
        </p:txBody>
      </p:sp>
      <p:sp>
        <p:nvSpPr>
          <p:cNvPr id="160" name="Google Shape;160;p25"/>
          <p:cNvSpPr txBox="1"/>
          <p:nvPr>
            <p:ph type="title"/>
          </p:nvPr>
        </p:nvSpPr>
        <p:spPr>
          <a:xfrm>
            <a:off x="1159325" y="1918725"/>
            <a:ext cx="7852200" cy="8610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t>CourseSource Papers</a:t>
            </a:r>
            <a:endParaRPr/>
          </a:p>
        </p:txBody>
      </p:sp>
      <p:sp>
        <p:nvSpPr>
          <p:cNvPr id="161" name="Google Shape;161;p25"/>
          <p:cNvSpPr txBox="1"/>
          <p:nvPr>
            <p:ph type="title"/>
          </p:nvPr>
        </p:nvSpPr>
        <p:spPr>
          <a:xfrm>
            <a:off x="-2835350" y="3450437"/>
            <a:ext cx="7852200" cy="8610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t>QUBES OER Library Materials</a:t>
            </a:r>
            <a:endParaRPr/>
          </a:p>
        </p:txBody>
      </p:sp>
      <p:grpSp>
        <p:nvGrpSpPr>
          <p:cNvPr id="162" name="Google Shape;162;p25"/>
          <p:cNvGrpSpPr/>
          <p:nvPr/>
        </p:nvGrpSpPr>
        <p:grpSpPr>
          <a:xfrm>
            <a:off x="4921475" y="2592925"/>
            <a:ext cx="4090200" cy="934500"/>
            <a:chOff x="4921475" y="2821525"/>
            <a:chExt cx="4090200" cy="934500"/>
          </a:xfrm>
        </p:grpSpPr>
        <p:sp>
          <p:nvSpPr>
            <p:cNvPr id="163" name="Google Shape;163;p25"/>
            <p:cNvSpPr/>
            <p:nvPr/>
          </p:nvSpPr>
          <p:spPr>
            <a:xfrm>
              <a:off x="4921475" y="2821525"/>
              <a:ext cx="4090200" cy="93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5"/>
            <p:cNvPicPr preferRelativeResize="0"/>
            <p:nvPr/>
          </p:nvPicPr>
          <p:blipFill>
            <a:blip r:embed="rId3">
              <a:alphaModFix/>
            </a:blip>
            <a:stretch>
              <a:fillRect/>
            </a:stretch>
          </p:blipFill>
          <p:spPr>
            <a:xfrm>
              <a:off x="4944350" y="2867175"/>
              <a:ext cx="4067175" cy="847725"/>
            </a:xfrm>
            <a:prstGeom prst="rect">
              <a:avLst/>
            </a:prstGeom>
            <a:noFill/>
            <a:ln>
              <a:noFill/>
            </a:ln>
          </p:spPr>
        </p:pic>
      </p:grpSp>
      <p:pic>
        <p:nvPicPr>
          <p:cNvPr id="165" name="Google Shape;165;p25"/>
          <p:cNvPicPr preferRelativeResize="0"/>
          <p:nvPr/>
        </p:nvPicPr>
        <p:blipFill>
          <a:blip r:embed="rId4">
            <a:alphaModFix/>
          </a:blip>
          <a:stretch>
            <a:fillRect/>
          </a:stretch>
        </p:blipFill>
        <p:spPr>
          <a:xfrm>
            <a:off x="117575" y="4127951"/>
            <a:ext cx="5147004" cy="93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152400" y="838200"/>
            <a:ext cx="8839200" cy="3549861"/>
          </a:xfrm>
          <a:prstGeom prst="rect">
            <a:avLst/>
          </a:prstGeom>
          <a:noFill/>
          <a:ln cap="flat" cmpd="sng" w="19050">
            <a:solidFill>
              <a:schemeClr val="dk2"/>
            </a:solidFill>
            <a:prstDash val="solid"/>
            <a:round/>
            <a:headEnd len="sm" w="sm" type="none"/>
            <a:tailEnd len="sm" w="sm" type="none"/>
          </a:ln>
        </p:spPr>
      </p:pic>
      <p:pic>
        <p:nvPicPr>
          <p:cNvPr id="171" name="Google Shape;171;p26"/>
          <p:cNvPicPr preferRelativeResize="0"/>
          <p:nvPr/>
        </p:nvPicPr>
        <p:blipFill>
          <a:blip r:embed="rId4">
            <a:alphaModFix/>
          </a:blip>
          <a:stretch>
            <a:fillRect/>
          </a:stretch>
        </p:blipFill>
        <p:spPr>
          <a:xfrm>
            <a:off x="1423988" y="1285875"/>
            <a:ext cx="6296025" cy="257175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0"/>
                                        </p:tgtEl>
                                      </p:cBhvr>
                                    </p:animEffect>
                                    <p:set>
                                      <p:cBhvr>
                                        <p:cTn dur="1" fill="hold">
                                          <p:stCondLst>
                                            <p:cond delay="1000"/>
                                          </p:stCondLst>
                                        </p:cTn>
                                        <p:tgtEl>
                                          <p:spTgt spid="17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946460" y="0"/>
            <a:ext cx="7251081" cy="5143500"/>
          </a:xfrm>
          <a:prstGeom prst="rect">
            <a:avLst/>
          </a:prstGeom>
          <a:noFill/>
          <a:ln cap="flat" cmpd="sng" w="19050">
            <a:solidFill>
              <a:schemeClr val="dk2"/>
            </a:solidFill>
            <a:prstDash val="solid"/>
            <a:round/>
            <a:headEnd len="sm" w="sm" type="none"/>
            <a:tailEnd len="sm" w="sm" type="none"/>
          </a:ln>
        </p:spPr>
      </p:pic>
      <p:pic>
        <p:nvPicPr>
          <p:cNvPr id="177" name="Google Shape;177;p27"/>
          <p:cNvPicPr preferRelativeResize="0"/>
          <p:nvPr/>
        </p:nvPicPr>
        <p:blipFill>
          <a:blip r:embed="rId4">
            <a:alphaModFix/>
          </a:blip>
          <a:stretch>
            <a:fillRect/>
          </a:stretch>
        </p:blipFill>
        <p:spPr>
          <a:xfrm>
            <a:off x="2185988" y="276225"/>
            <a:ext cx="4772025" cy="4591050"/>
          </a:xfrm>
          <a:prstGeom prst="rect">
            <a:avLst/>
          </a:prstGeom>
          <a:noFill/>
          <a:ln cap="flat" cmpd="sng" w="19050">
            <a:solidFill>
              <a:schemeClr val="dk2"/>
            </a:solidFill>
            <a:prstDash val="solid"/>
            <a:round/>
            <a:headEnd len="sm" w="sm" type="none"/>
            <a:tailEnd len="sm" w="sm" type="none"/>
          </a:ln>
        </p:spPr>
      </p:pic>
      <p:pic>
        <p:nvPicPr>
          <p:cNvPr id="178" name="Google Shape;178;p27"/>
          <p:cNvPicPr preferRelativeResize="0"/>
          <p:nvPr/>
        </p:nvPicPr>
        <p:blipFill rotWithShape="1">
          <a:blip r:embed="rId5">
            <a:alphaModFix/>
          </a:blip>
          <a:srcRect b="20350" l="10539" r="27244" t="16779"/>
          <a:stretch/>
        </p:blipFill>
        <p:spPr>
          <a:xfrm>
            <a:off x="2032625" y="2002825"/>
            <a:ext cx="5078749" cy="113785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6"/>
                                        </p:tgtEl>
                                      </p:cBhvr>
                                    </p:animEffect>
                                    <p:set>
                                      <p:cBhvr>
                                        <p:cTn dur="1" fill="hold">
                                          <p:stCondLst>
                                            <p:cond delay="1000"/>
                                          </p:stCondLst>
                                        </p:cTn>
                                        <p:tgtEl>
                                          <p:spTgt spid="17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7"/>
                                        </p:tgtEl>
                                      </p:cBhvr>
                                    </p:animEffect>
                                    <p:set>
                                      <p:cBhvr>
                                        <p:cTn dur="1" fill="hold">
                                          <p:stCondLst>
                                            <p:cond delay="1000"/>
                                          </p:stCondLst>
                                        </p:cTn>
                                        <p:tgtEl>
                                          <p:spTgt spid="17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328950" y="337325"/>
            <a:ext cx="5193900" cy="861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You can access your collections through the </a:t>
            </a:r>
            <a:r>
              <a:rPr lang="en">
                <a:solidFill>
                  <a:srgbClr val="CC4125"/>
                </a:solidFill>
              </a:rPr>
              <a:t>mini-dashboard</a:t>
            </a:r>
            <a:r>
              <a:rPr lang="en"/>
              <a:t>.</a:t>
            </a:r>
            <a:endParaRPr/>
          </a:p>
        </p:txBody>
      </p:sp>
      <p:pic>
        <p:nvPicPr>
          <p:cNvPr id="184" name="Google Shape;184;p28"/>
          <p:cNvPicPr preferRelativeResize="0"/>
          <p:nvPr/>
        </p:nvPicPr>
        <p:blipFill>
          <a:blip r:embed="rId3">
            <a:alphaModFix/>
          </a:blip>
          <a:stretch>
            <a:fillRect/>
          </a:stretch>
        </p:blipFill>
        <p:spPr>
          <a:xfrm>
            <a:off x="0" y="1350725"/>
            <a:ext cx="6396273" cy="3640375"/>
          </a:xfrm>
          <a:prstGeom prst="rect">
            <a:avLst/>
          </a:prstGeom>
          <a:noFill/>
          <a:ln cap="flat" cmpd="sng" w="19050">
            <a:solidFill>
              <a:schemeClr val="dk2"/>
            </a:solidFill>
            <a:prstDash val="solid"/>
            <a:round/>
            <a:headEnd len="sm" w="sm" type="none"/>
            <a:tailEnd len="sm" w="sm" type="none"/>
          </a:ln>
        </p:spPr>
      </p:pic>
      <p:pic>
        <p:nvPicPr>
          <p:cNvPr id="185" name="Google Shape;185;p28"/>
          <p:cNvPicPr preferRelativeResize="0"/>
          <p:nvPr/>
        </p:nvPicPr>
        <p:blipFill>
          <a:blip r:embed="rId4">
            <a:alphaModFix/>
          </a:blip>
          <a:stretch>
            <a:fillRect/>
          </a:stretch>
        </p:blipFill>
        <p:spPr>
          <a:xfrm>
            <a:off x="3143100" y="1350725"/>
            <a:ext cx="4683151" cy="3714626"/>
          </a:xfrm>
          <a:prstGeom prst="rect">
            <a:avLst/>
          </a:prstGeom>
          <a:noFill/>
          <a:ln cap="flat" cmpd="sng" w="19050">
            <a:solidFill>
              <a:schemeClr val="dk2"/>
            </a:solidFill>
            <a:prstDash val="solid"/>
            <a:round/>
            <a:headEnd len="sm" w="sm" type="none"/>
            <a:tailEnd len="sm" w="sm" type="none"/>
          </a:ln>
        </p:spPr>
      </p:pic>
      <p:sp>
        <p:nvSpPr>
          <p:cNvPr id="186" name="Google Shape;186;p28"/>
          <p:cNvSpPr/>
          <p:nvPr/>
        </p:nvSpPr>
        <p:spPr>
          <a:xfrm>
            <a:off x="6731825" y="3265500"/>
            <a:ext cx="707700" cy="34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28"/>
          <p:cNvPicPr preferRelativeResize="0"/>
          <p:nvPr/>
        </p:nvPicPr>
        <p:blipFill>
          <a:blip r:embed="rId5">
            <a:alphaModFix/>
          </a:blip>
          <a:stretch>
            <a:fillRect/>
          </a:stretch>
        </p:blipFill>
        <p:spPr>
          <a:xfrm>
            <a:off x="6326100" y="1350725"/>
            <a:ext cx="2381734" cy="3640375"/>
          </a:xfrm>
          <a:prstGeom prst="rect">
            <a:avLst/>
          </a:prstGeom>
          <a:noFill/>
          <a:ln cap="flat" cmpd="sng" w="19050">
            <a:solidFill>
              <a:schemeClr val="dk2"/>
            </a:solidFill>
            <a:prstDash val="solid"/>
            <a:round/>
            <a:headEnd len="sm" w="sm" type="none"/>
            <a:tailEnd len="sm" w="sm" type="none"/>
          </a:ln>
        </p:spPr>
      </p:pic>
      <p:pic>
        <p:nvPicPr>
          <p:cNvPr id="188" name="Google Shape;188;p28"/>
          <p:cNvPicPr preferRelativeResize="0"/>
          <p:nvPr/>
        </p:nvPicPr>
        <p:blipFill>
          <a:blip r:embed="rId6">
            <a:alphaModFix/>
          </a:blip>
          <a:stretch>
            <a:fillRect/>
          </a:stretch>
        </p:blipFill>
        <p:spPr>
          <a:xfrm>
            <a:off x="5658450" y="438150"/>
            <a:ext cx="2676525" cy="561975"/>
          </a:xfrm>
          <a:prstGeom prst="rect">
            <a:avLst/>
          </a:prstGeom>
          <a:noFill/>
          <a:ln cap="flat" cmpd="sng" w="19050">
            <a:solidFill>
              <a:schemeClr val="dk2"/>
            </a:solidFill>
            <a:prstDash val="solid"/>
            <a:round/>
            <a:headEnd len="sm" w="sm" type="none"/>
            <a:tailEnd len="sm" w="sm" type="none"/>
          </a:ln>
        </p:spPr>
      </p:pic>
      <p:cxnSp>
        <p:nvCxnSpPr>
          <p:cNvPr id="189" name="Google Shape;189;p28"/>
          <p:cNvCxnSpPr/>
          <p:nvPr/>
        </p:nvCxnSpPr>
        <p:spPr>
          <a:xfrm>
            <a:off x="6513425" y="159675"/>
            <a:ext cx="218400" cy="344700"/>
          </a:xfrm>
          <a:prstGeom prst="straightConnector1">
            <a:avLst/>
          </a:prstGeom>
          <a:noFill/>
          <a:ln cap="flat" cmpd="sng" w="38100">
            <a:solidFill>
              <a:srgbClr val="FF0000"/>
            </a:solidFill>
            <a:prstDash val="solid"/>
            <a:round/>
            <a:headEnd len="med" w="med" type="none"/>
            <a:tailEnd len="med" w="med" type="triangle"/>
          </a:ln>
        </p:spPr>
      </p:cxnSp>
      <p:cxnSp>
        <p:nvCxnSpPr>
          <p:cNvPr id="190" name="Google Shape;190;p28"/>
          <p:cNvCxnSpPr/>
          <p:nvPr/>
        </p:nvCxnSpPr>
        <p:spPr>
          <a:xfrm>
            <a:off x="5622600" y="1034725"/>
            <a:ext cx="218400" cy="344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184"/>
                                        </p:tgtEl>
                                      </p:cBhvr>
                                    </p:animEffect>
                                    <p:set>
                                      <p:cBhvr>
                                        <p:cTn dur="1" fill="hold">
                                          <p:stCondLst>
                                            <p:cond delay="1000"/>
                                          </p:stCondLst>
                                        </p:cTn>
                                        <p:tgtEl>
                                          <p:spTgt spid="184"/>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5"/>
                                        </p:tgtEl>
                                      </p:cBhvr>
                                    </p:animEffect>
                                    <p:set>
                                      <p:cBhvr>
                                        <p:cTn dur="1" fill="hold">
                                          <p:stCondLst>
                                            <p:cond delay="1000"/>
                                          </p:stCondLst>
                                        </p:cTn>
                                        <p:tgtEl>
                                          <p:spTgt spid="18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6"/>
                                        </p:tgtEl>
                                      </p:cBhvr>
                                    </p:animEffect>
                                    <p:set>
                                      <p:cBhvr>
                                        <p:cTn dur="1" fill="hold">
                                          <p:stCondLst>
                                            <p:cond delay="1000"/>
                                          </p:stCondLst>
                                        </p:cTn>
                                        <p:tgtEl>
                                          <p:spTgt spid="1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0"/>
                                        </p:tgtEl>
                                      </p:cBhvr>
                                    </p:animEffect>
                                    <p:set>
                                      <p:cBhvr>
                                        <p:cTn dur="1" fill="hold">
                                          <p:stCondLst>
                                            <p:cond delay="1000"/>
                                          </p:stCondLst>
                                        </p:cTn>
                                        <p:tgtEl>
                                          <p:spTgt spid="19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7"/>
                                        </p:tgtEl>
                                      </p:cBhvr>
                                    </p:animEffect>
                                    <p:set>
                                      <p:cBhvr>
                                        <p:cTn dur="1" fill="hold">
                                          <p:stCondLst>
                                            <p:cond delay="1000"/>
                                          </p:stCondLst>
                                        </p:cTn>
                                        <p:tgtEl>
                                          <p:spTgt spid="1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a:off x="150275" y="1350725"/>
            <a:ext cx="4683151" cy="3714626"/>
          </a:xfrm>
          <a:prstGeom prst="rect">
            <a:avLst/>
          </a:prstGeom>
          <a:noFill/>
          <a:ln cap="flat" cmpd="sng" w="19050">
            <a:solidFill>
              <a:schemeClr val="dk2"/>
            </a:solidFill>
            <a:prstDash val="solid"/>
            <a:round/>
            <a:headEnd len="sm" w="sm" type="none"/>
            <a:tailEnd len="sm" w="sm" type="none"/>
          </a:ln>
        </p:spPr>
      </p:pic>
      <p:cxnSp>
        <p:nvCxnSpPr>
          <p:cNvPr id="196" name="Google Shape;196;p29"/>
          <p:cNvCxnSpPr/>
          <p:nvPr/>
        </p:nvCxnSpPr>
        <p:spPr>
          <a:xfrm>
            <a:off x="2650800" y="1034725"/>
            <a:ext cx="218400" cy="344700"/>
          </a:xfrm>
          <a:prstGeom prst="straightConnector1">
            <a:avLst/>
          </a:prstGeom>
          <a:noFill/>
          <a:ln cap="flat" cmpd="sng" w="38100">
            <a:solidFill>
              <a:srgbClr val="FF0000"/>
            </a:solidFill>
            <a:prstDash val="solid"/>
            <a:round/>
            <a:headEnd len="med" w="med" type="none"/>
            <a:tailEnd len="med" w="med" type="triangle"/>
          </a:ln>
        </p:spPr>
      </p:cxnSp>
      <p:sp>
        <p:nvSpPr>
          <p:cNvPr id="197" name="Google Shape;197;p29"/>
          <p:cNvSpPr txBox="1"/>
          <p:nvPr>
            <p:ph idx="4294967295" type="title"/>
          </p:nvPr>
        </p:nvSpPr>
        <p:spPr>
          <a:xfrm>
            <a:off x="307925" y="337325"/>
            <a:ext cx="5193900" cy="86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Visit your </a:t>
            </a:r>
            <a:r>
              <a:rPr lang="en">
                <a:solidFill>
                  <a:srgbClr val="FFF2CC"/>
                </a:solidFill>
              </a:rPr>
              <a:t>profile</a:t>
            </a:r>
            <a:r>
              <a:rPr lang="en"/>
              <a:t> to organize your collections</a:t>
            </a:r>
            <a:endParaRPr/>
          </a:p>
        </p:txBody>
      </p:sp>
      <p:pic>
        <p:nvPicPr>
          <p:cNvPr id="198" name="Google Shape;198;p29"/>
          <p:cNvPicPr preferRelativeResize="0"/>
          <p:nvPr/>
        </p:nvPicPr>
        <p:blipFill>
          <a:blip r:embed="rId4">
            <a:alphaModFix/>
          </a:blip>
          <a:stretch>
            <a:fillRect/>
          </a:stretch>
        </p:blipFill>
        <p:spPr>
          <a:xfrm>
            <a:off x="1547850" y="1274525"/>
            <a:ext cx="3316349" cy="3828631"/>
          </a:xfrm>
          <a:prstGeom prst="rect">
            <a:avLst/>
          </a:prstGeom>
          <a:noFill/>
          <a:ln>
            <a:noFill/>
          </a:ln>
        </p:spPr>
      </p:pic>
      <p:sp>
        <p:nvSpPr>
          <p:cNvPr id="199" name="Google Shape;199;p29"/>
          <p:cNvSpPr/>
          <p:nvPr/>
        </p:nvSpPr>
        <p:spPr>
          <a:xfrm>
            <a:off x="1839600" y="3763625"/>
            <a:ext cx="707700" cy="34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9"/>
          <p:cNvPicPr preferRelativeResize="0"/>
          <p:nvPr/>
        </p:nvPicPr>
        <p:blipFill>
          <a:blip r:embed="rId5">
            <a:alphaModFix/>
          </a:blip>
          <a:stretch>
            <a:fillRect/>
          </a:stretch>
        </p:blipFill>
        <p:spPr>
          <a:xfrm>
            <a:off x="2179100" y="1274525"/>
            <a:ext cx="6360049" cy="3494400"/>
          </a:xfrm>
          <a:prstGeom prst="rect">
            <a:avLst/>
          </a:prstGeom>
          <a:noFill/>
          <a:ln>
            <a:noFill/>
          </a:ln>
        </p:spPr>
      </p:pic>
      <p:pic>
        <p:nvPicPr>
          <p:cNvPr id="201" name="Google Shape;201;p29"/>
          <p:cNvPicPr preferRelativeResize="0"/>
          <p:nvPr/>
        </p:nvPicPr>
        <p:blipFill>
          <a:blip r:embed="rId6">
            <a:alphaModFix/>
          </a:blip>
          <a:stretch>
            <a:fillRect/>
          </a:stretch>
        </p:blipFill>
        <p:spPr>
          <a:xfrm>
            <a:off x="4040475" y="920025"/>
            <a:ext cx="4951125" cy="4147275"/>
          </a:xfrm>
          <a:prstGeom prst="rect">
            <a:avLst/>
          </a:prstGeom>
          <a:noFill/>
          <a:ln>
            <a:noFill/>
          </a:ln>
        </p:spPr>
      </p:pic>
      <p:pic>
        <p:nvPicPr>
          <p:cNvPr id="202" name="Google Shape;202;p29"/>
          <p:cNvPicPr preferRelativeResize="0"/>
          <p:nvPr/>
        </p:nvPicPr>
        <p:blipFill>
          <a:blip r:embed="rId7">
            <a:alphaModFix/>
          </a:blip>
          <a:stretch>
            <a:fillRect/>
          </a:stretch>
        </p:blipFill>
        <p:spPr>
          <a:xfrm>
            <a:off x="5616750" y="112050"/>
            <a:ext cx="3017025" cy="488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6"/>
                                        </p:tgtEl>
                                      </p:cBhvr>
                                    </p:animEffect>
                                    <p:set>
                                      <p:cBhvr>
                                        <p:cTn dur="1" fill="hold">
                                          <p:stCondLst>
                                            <p:cond delay="1000"/>
                                          </p:stCondLst>
                                        </p:cTn>
                                        <p:tgtEl>
                                          <p:spTgt spid="1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9"/>
                                        </p:tgtEl>
                                      </p:cBhvr>
                                    </p:animEffect>
                                    <p:set>
                                      <p:cBhvr>
                                        <p:cTn dur="1" fill="hold">
                                          <p:stCondLst>
                                            <p:cond delay="1000"/>
                                          </p:stCondLst>
                                        </p:cTn>
                                        <p:tgtEl>
                                          <p:spTgt spid="1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8"/>
                                        </p:tgtEl>
                                      </p:cBhvr>
                                    </p:animEffect>
                                    <p:set>
                                      <p:cBhvr>
                                        <p:cTn dur="1" fill="hold">
                                          <p:stCondLst>
                                            <p:cond delay="1000"/>
                                          </p:stCondLst>
                                        </p:cTn>
                                        <p:tgtEl>
                                          <p:spTgt spid="19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0"/>
                                        </p:tgtEl>
                                      </p:cBhvr>
                                    </p:animEffect>
                                    <p:set>
                                      <p:cBhvr>
                                        <p:cTn dur="1" fill="hold">
                                          <p:stCondLst>
                                            <p:cond delay="1000"/>
                                          </p:stCondLst>
                                        </p:cTn>
                                        <p:tgtEl>
                                          <p:spTgt spid="20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1"/>
                                        </p:tgtEl>
                                      </p:cBhvr>
                                    </p:animEffect>
                                    <p:set>
                                      <p:cBhvr>
                                        <p:cTn dur="1" fill="hold">
                                          <p:stCondLst>
                                            <p:cond delay="1000"/>
                                          </p:stCondLst>
                                        </p:cTn>
                                        <p:tgtEl>
                                          <p:spTgt spid="20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ctrTitle"/>
          </p:nvPr>
        </p:nvSpPr>
        <p:spPr>
          <a:xfrm>
            <a:off x="671250" y="990800"/>
            <a:ext cx="78015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Additional Resources</a:t>
            </a:r>
            <a:endParaRPr/>
          </a:p>
        </p:txBody>
      </p:sp>
      <p:sp>
        <p:nvSpPr>
          <p:cNvPr id="208" name="Google Shape;208;p30"/>
          <p:cNvSpPr txBox="1"/>
          <p:nvPr>
            <p:ph idx="1" type="subTitle"/>
          </p:nvPr>
        </p:nvSpPr>
        <p:spPr>
          <a:xfrm>
            <a:off x="441925" y="1783400"/>
            <a:ext cx="7801500" cy="3055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u="sng">
                <a:solidFill>
                  <a:schemeClr val="hlink"/>
                </a:solidFill>
                <a:hlinkClick r:id="rId3"/>
              </a:rPr>
              <a:t>CourseSource.org</a:t>
            </a:r>
            <a:endParaRPr/>
          </a:p>
          <a:p>
            <a:pPr indent="0" lvl="0" marL="0" rtl="0" algn="l">
              <a:spcBef>
                <a:spcPts val="0"/>
              </a:spcBef>
              <a:spcAft>
                <a:spcPts val="0"/>
              </a:spcAft>
              <a:buNone/>
            </a:pPr>
            <a:r>
              <a:rPr lang="en" u="sng">
                <a:solidFill>
                  <a:schemeClr val="hlink"/>
                </a:solidFill>
                <a:hlinkClick r:id="rId4"/>
              </a:rPr>
              <a:t>CourseSource Information for Authors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5"/>
              </a:rPr>
              <a:t>QUBES Public Collections</a:t>
            </a:r>
            <a:endParaRPr/>
          </a:p>
          <a:p>
            <a:pPr indent="0" lvl="0" marL="0" rtl="0" algn="l">
              <a:spcBef>
                <a:spcPts val="0"/>
              </a:spcBef>
              <a:spcAft>
                <a:spcPts val="0"/>
              </a:spcAft>
              <a:buNone/>
            </a:pPr>
            <a:r>
              <a:rPr lang="en" u="sng">
                <a:solidFill>
                  <a:schemeClr val="hlink"/>
                </a:solidFill>
                <a:hlinkClick r:id="rId6"/>
              </a:rPr>
              <a:t>Creating Personal Collections</a:t>
            </a:r>
            <a:endParaRPr/>
          </a:p>
          <a:p>
            <a:pPr indent="0" lvl="0" marL="0" rtl="0" algn="r">
              <a:spcBef>
                <a:spcPts val="0"/>
              </a:spcBef>
              <a:spcAft>
                <a:spcPts val="0"/>
              </a:spcAft>
              <a:buNone/>
            </a:pPr>
            <a:r>
              <a:t/>
            </a:r>
            <a:endParaRPr/>
          </a:p>
          <a:p>
            <a:pPr indent="0" lvl="0" marL="0" rtl="0" algn="r">
              <a:spcBef>
                <a:spcPts val="0"/>
              </a:spcBef>
              <a:spcAft>
                <a:spcPts val="0"/>
              </a:spcAft>
              <a:buNone/>
            </a:pPr>
            <a:r>
              <a:rPr lang="en"/>
              <a:t>Feel free to reach out</a:t>
            </a:r>
            <a:endParaRPr/>
          </a:p>
          <a:p>
            <a:pPr indent="0" lvl="0" marL="0" rtl="0" algn="r">
              <a:spcBef>
                <a:spcPts val="0"/>
              </a:spcBef>
              <a:spcAft>
                <a:spcPts val="0"/>
              </a:spcAft>
              <a:buNone/>
            </a:pPr>
            <a:r>
              <a:rPr lang="en" u="sng">
                <a:solidFill>
                  <a:schemeClr val="hlink"/>
                </a:solidFill>
                <a:hlinkClick r:id="rId7"/>
              </a:rPr>
              <a:t>erin.vinson@maine.edu</a:t>
            </a:r>
            <a:endParaRPr/>
          </a:p>
          <a:p>
            <a:pPr indent="0" lvl="0" marL="0" rtl="0" algn="r">
              <a:spcBef>
                <a:spcPts val="0"/>
              </a:spcBef>
              <a:spcAft>
                <a:spcPts val="0"/>
              </a:spcAft>
              <a:buNone/>
            </a:pPr>
            <a:r>
              <a:rPr lang="en" u="sng">
                <a:solidFill>
                  <a:schemeClr val="hlink"/>
                </a:solidFill>
                <a:hlinkClick r:id="rId8"/>
              </a:rPr>
              <a:t>sam.donovan@bioquest.org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idx="1" type="body"/>
          </p:nvPr>
        </p:nvSpPr>
        <p:spPr>
          <a:xfrm>
            <a:off x="141975" y="343300"/>
            <a:ext cx="2064000" cy="159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018"/>
              <a:buNone/>
            </a:pPr>
            <a:r>
              <a:rPr lang="en" sz="1865"/>
              <a:t>Thanks for joining us. Please feel free to share questions and comments.</a:t>
            </a:r>
            <a:endParaRPr sz="1865"/>
          </a:p>
        </p:txBody>
      </p:sp>
      <p:pic>
        <p:nvPicPr>
          <p:cNvPr id="214" name="Google Shape;214;p31"/>
          <p:cNvPicPr preferRelativeResize="0"/>
          <p:nvPr/>
        </p:nvPicPr>
        <p:blipFill>
          <a:blip r:embed="rId3">
            <a:alphaModFix/>
          </a:blip>
          <a:stretch>
            <a:fillRect/>
          </a:stretch>
        </p:blipFill>
        <p:spPr>
          <a:xfrm>
            <a:off x="0" y="4440827"/>
            <a:ext cx="9143999" cy="702672"/>
          </a:xfrm>
          <a:prstGeom prst="rect">
            <a:avLst/>
          </a:prstGeom>
          <a:noFill/>
          <a:ln>
            <a:noFill/>
          </a:ln>
        </p:spPr>
      </p:pic>
      <p:pic>
        <p:nvPicPr>
          <p:cNvPr id="215" name="Google Shape;215;p31"/>
          <p:cNvPicPr preferRelativeResize="0"/>
          <p:nvPr/>
        </p:nvPicPr>
        <p:blipFill>
          <a:blip r:embed="rId4">
            <a:alphaModFix/>
          </a:blip>
          <a:stretch>
            <a:fillRect/>
          </a:stretch>
        </p:blipFill>
        <p:spPr>
          <a:xfrm>
            <a:off x="4048912" y="2364193"/>
            <a:ext cx="4506914" cy="1939025"/>
          </a:xfrm>
          <a:prstGeom prst="rect">
            <a:avLst/>
          </a:prstGeom>
          <a:noFill/>
          <a:ln>
            <a:noFill/>
          </a:ln>
        </p:spPr>
      </p:pic>
      <p:pic>
        <p:nvPicPr>
          <p:cNvPr id="216" name="Google Shape;216;p31"/>
          <p:cNvPicPr preferRelativeResize="0"/>
          <p:nvPr/>
        </p:nvPicPr>
        <p:blipFill>
          <a:blip r:embed="rId5">
            <a:alphaModFix/>
          </a:blip>
          <a:stretch>
            <a:fillRect/>
          </a:stretch>
        </p:blipFill>
        <p:spPr>
          <a:xfrm>
            <a:off x="2324078" y="143769"/>
            <a:ext cx="4495843" cy="1939014"/>
          </a:xfrm>
          <a:prstGeom prst="rect">
            <a:avLst/>
          </a:prstGeom>
          <a:noFill/>
          <a:ln>
            <a:noFill/>
          </a:ln>
        </p:spPr>
      </p:pic>
      <p:pic>
        <p:nvPicPr>
          <p:cNvPr id="217" name="Google Shape;217;p31"/>
          <p:cNvPicPr preferRelativeResize="0"/>
          <p:nvPr/>
        </p:nvPicPr>
        <p:blipFill>
          <a:blip r:embed="rId6">
            <a:alphaModFix/>
          </a:blip>
          <a:stretch>
            <a:fillRect/>
          </a:stretch>
        </p:blipFill>
        <p:spPr>
          <a:xfrm>
            <a:off x="588174" y="2364205"/>
            <a:ext cx="3044278" cy="1939025"/>
          </a:xfrm>
          <a:prstGeom prst="rect">
            <a:avLst/>
          </a:prstGeom>
          <a:noFill/>
          <a:ln>
            <a:noFill/>
          </a:ln>
        </p:spPr>
      </p:pic>
      <p:sp>
        <p:nvSpPr>
          <p:cNvPr id="218" name="Google Shape;218;p31"/>
          <p:cNvSpPr txBox="1"/>
          <p:nvPr>
            <p:ph idx="1" type="body"/>
          </p:nvPr>
        </p:nvSpPr>
        <p:spPr>
          <a:xfrm>
            <a:off x="6938025" y="143825"/>
            <a:ext cx="2064000" cy="193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sz="1865"/>
              <a:t>Follow us for updates and announcements.</a:t>
            </a:r>
            <a:endParaRPr sz="1865"/>
          </a:p>
          <a:p>
            <a:pPr indent="0" lvl="0" marL="0" rtl="0" algn="l">
              <a:lnSpc>
                <a:spcPct val="100000"/>
              </a:lnSpc>
              <a:spcBef>
                <a:spcPts val="1200"/>
              </a:spcBef>
              <a:spcAft>
                <a:spcPts val="0"/>
              </a:spcAft>
              <a:buSzPts val="1018"/>
              <a:buNone/>
            </a:pPr>
            <a:r>
              <a:rPr lang="en" sz="1865"/>
              <a:t>@BioQUESTed</a:t>
            </a:r>
            <a:br>
              <a:rPr lang="en" sz="1865"/>
            </a:br>
            <a:r>
              <a:rPr lang="en" sz="1865"/>
              <a:t>@QUBES</a:t>
            </a:r>
            <a:endParaRPr sz="1865"/>
          </a:p>
          <a:p>
            <a:pPr indent="0" lvl="0" marL="0" rtl="0" algn="l">
              <a:lnSpc>
                <a:spcPct val="100000"/>
              </a:lnSpc>
              <a:spcBef>
                <a:spcPts val="1200"/>
              </a:spcBef>
              <a:spcAft>
                <a:spcPts val="1200"/>
              </a:spcAft>
              <a:buSzPts val="1018"/>
              <a:buNone/>
            </a:pPr>
            <a:r>
              <a:rPr lang="en" sz="1865" u="sng">
                <a:solidFill>
                  <a:schemeClr val="hlink"/>
                </a:solidFill>
                <a:hlinkClick r:id="rId7"/>
              </a:rPr>
              <a:t>Newsletter</a:t>
            </a:r>
            <a:endParaRPr sz="186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362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webinar will address:</a:t>
            </a:r>
            <a:endParaRPr/>
          </a:p>
        </p:txBody>
      </p:sp>
      <p:sp>
        <p:nvSpPr>
          <p:cNvPr id="70" name="Google Shape;70;p14"/>
          <p:cNvSpPr txBox="1"/>
          <p:nvPr>
            <p:ph idx="1" type="body"/>
          </p:nvPr>
        </p:nvSpPr>
        <p:spPr>
          <a:xfrm>
            <a:off x="311700" y="974900"/>
            <a:ext cx="8520600" cy="3136800"/>
          </a:xfrm>
          <a:prstGeom prst="rect">
            <a:avLst/>
          </a:prstGeom>
        </p:spPr>
        <p:txBody>
          <a:bodyPr anchorCtr="0" anchor="t" bIns="91425" lIns="91425" spcFirstLastPara="1" rIns="91425" wrap="square" tIns="91425">
            <a:noAutofit/>
          </a:bodyPr>
          <a:lstStyle/>
          <a:p>
            <a:pPr indent="-351155" lvl="0" marL="457200" rtl="0" algn="l">
              <a:lnSpc>
                <a:spcPct val="130000"/>
              </a:lnSpc>
              <a:spcBef>
                <a:spcPts val="0"/>
              </a:spcBef>
              <a:spcAft>
                <a:spcPts val="0"/>
              </a:spcAft>
              <a:buSzPts val="1930"/>
              <a:buAutoNum type="arabicPeriod"/>
            </a:pPr>
            <a:r>
              <a:rPr lang="en" sz="1929"/>
              <a:t>Introduction to CourseSource</a:t>
            </a:r>
            <a:endParaRPr sz="1929"/>
          </a:p>
          <a:p>
            <a:pPr indent="-351155" lvl="0" marL="457200" rtl="0" algn="l">
              <a:lnSpc>
                <a:spcPct val="130000"/>
              </a:lnSpc>
              <a:spcBef>
                <a:spcPts val="0"/>
              </a:spcBef>
              <a:spcAft>
                <a:spcPts val="0"/>
              </a:spcAft>
              <a:buSzPts val="1930"/>
              <a:buAutoNum type="arabicPeriod"/>
            </a:pPr>
            <a:r>
              <a:rPr lang="en" sz="1929"/>
              <a:t>How the articles are organized</a:t>
            </a:r>
            <a:endParaRPr sz="1929"/>
          </a:p>
          <a:p>
            <a:pPr indent="-351155" lvl="0" marL="457200" rtl="0" algn="l">
              <a:lnSpc>
                <a:spcPct val="130000"/>
              </a:lnSpc>
              <a:spcBef>
                <a:spcPts val="0"/>
              </a:spcBef>
              <a:spcAft>
                <a:spcPts val="0"/>
              </a:spcAft>
              <a:buSzPts val="1930"/>
              <a:buAutoNum type="arabicPeriod"/>
            </a:pPr>
            <a:r>
              <a:rPr lang="en" sz="1929"/>
              <a:t>An invitation to submit your teaching resources</a:t>
            </a:r>
            <a:endParaRPr sz="1929"/>
          </a:p>
          <a:p>
            <a:pPr indent="-351155" lvl="0" marL="457200" rtl="0" algn="l">
              <a:lnSpc>
                <a:spcPct val="130000"/>
              </a:lnSpc>
              <a:spcBef>
                <a:spcPts val="0"/>
              </a:spcBef>
              <a:spcAft>
                <a:spcPts val="0"/>
              </a:spcAft>
              <a:buSzPts val="1930"/>
              <a:buAutoNum type="arabicPeriod"/>
            </a:pPr>
            <a:r>
              <a:rPr lang="en" sz="1929"/>
              <a:t>What are “collections” and how can you use them</a:t>
            </a:r>
            <a:endParaRPr sz="1929"/>
          </a:p>
          <a:p>
            <a:pPr indent="-351155" lvl="0" marL="457200" rtl="0" algn="l">
              <a:lnSpc>
                <a:spcPct val="130000"/>
              </a:lnSpc>
              <a:spcBef>
                <a:spcPts val="0"/>
              </a:spcBef>
              <a:spcAft>
                <a:spcPts val="0"/>
              </a:spcAft>
              <a:buSzPts val="1930"/>
              <a:buAutoNum type="arabicPeriod"/>
            </a:pPr>
            <a:r>
              <a:rPr lang="en" sz="1929"/>
              <a:t>How to collect a CourseSource article</a:t>
            </a:r>
            <a:endParaRPr sz="1929"/>
          </a:p>
          <a:p>
            <a:pPr indent="-351155" lvl="0" marL="457200" rtl="0" algn="l">
              <a:lnSpc>
                <a:spcPct val="130000"/>
              </a:lnSpc>
              <a:spcBef>
                <a:spcPts val="0"/>
              </a:spcBef>
              <a:spcAft>
                <a:spcPts val="0"/>
              </a:spcAft>
              <a:buSzPts val="1930"/>
              <a:buAutoNum type="arabicPeriod"/>
            </a:pPr>
            <a:r>
              <a:rPr lang="en" sz="1929"/>
              <a:t>Use the mini-dashboard to access your collection</a:t>
            </a:r>
            <a:endParaRPr sz="1929"/>
          </a:p>
          <a:p>
            <a:pPr indent="-351155" lvl="0" marL="457200" rtl="0" algn="l">
              <a:lnSpc>
                <a:spcPct val="130000"/>
              </a:lnSpc>
              <a:spcBef>
                <a:spcPts val="0"/>
              </a:spcBef>
              <a:spcAft>
                <a:spcPts val="0"/>
              </a:spcAft>
              <a:buSzPts val="1930"/>
              <a:buAutoNum type="arabicPeriod"/>
            </a:pPr>
            <a:r>
              <a:rPr lang="en" sz="1929"/>
              <a:t>Visit your profile to organize your collections</a:t>
            </a:r>
            <a:endParaRPr sz="1929"/>
          </a:p>
          <a:p>
            <a:pPr indent="-351155" lvl="0" marL="457200" rtl="0" algn="l">
              <a:lnSpc>
                <a:spcPct val="130000"/>
              </a:lnSpc>
              <a:spcBef>
                <a:spcPts val="0"/>
              </a:spcBef>
              <a:spcAft>
                <a:spcPts val="0"/>
              </a:spcAft>
              <a:buSzPts val="1930"/>
              <a:buAutoNum type="arabicPeriod"/>
            </a:pPr>
            <a:r>
              <a:rPr lang="en" sz="1929"/>
              <a:t>Additional resources</a:t>
            </a:r>
            <a:endParaRPr sz="1929"/>
          </a:p>
        </p:txBody>
      </p:sp>
      <p:pic>
        <p:nvPicPr>
          <p:cNvPr id="71" name="Google Shape;71;p14"/>
          <p:cNvPicPr preferRelativeResize="0"/>
          <p:nvPr/>
        </p:nvPicPr>
        <p:blipFill>
          <a:blip r:embed="rId3">
            <a:alphaModFix/>
          </a:blip>
          <a:stretch>
            <a:fillRect/>
          </a:stretch>
        </p:blipFill>
        <p:spPr>
          <a:xfrm>
            <a:off x="0" y="4440827"/>
            <a:ext cx="9143999" cy="7026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1378500" y="1179950"/>
            <a:ext cx="638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00"/>
              <a:t>Peer-reviewed, open-access journal for active learning open educational resources in biology and physics</a:t>
            </a:r>
            <a:endParaRPr sz="3200"/>
          </a:p>
        </p:txBody>
      </p:sp>
      <p:grpSp>
        <p:nvGrpSpPr>
          <p:cNvPr id="77" name="Google Shape;77;p15"/>
          <p:cNvGrpSpPr/>
          <p:nvPr/>
        </p:nvGrpSpPr>
        <p:grpSpPr>
          <a:xfrm>
            <a:off x="2526900" y="106050"/>
            <a:ext cx="4090200" cy="934500"/>
            <a:chOff x="4921475" y="2821525"/>
            <a:chExt cx="4090200" cy="934500"/>
          </a:xfrm>
        </p:grpSpPr>
        <p:sp>
          <p:nvSpPr>
            <p:cNvPr id="78" name="Google Shape;78;p15"/>
            <p:cNvSpPr/>
            <p:nvPr/>
          </p:nvSpPr>
          <p:spPr>
            <a:xfrm>
              <a:off x="4921475" y="2821525"/>
              <a:ext cx="4090200" cy="93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 name="Google Shape;79;p15"/>
            <p:cNvPicPr preferRelativeResize="0"/>
            <p:nvPr/>
          </p:nvPicPr>
          <p:blipFill>
            <a:blip r:embed="rId3">
              <a:alphaModFix/>
            </a:blip>
            <a:stretch>
              <a:fillRect/>
            </a:stretch>
          </p:blipFill>
          <p:spPr>
            <a:xfrm>
              <a:off x="4944350" y="2867175"/>
              <a:ext cx="4067175" cy="847725"/>
            </a:xfrm>
            <a:prstGeom prst="rect">
              <a:avLst/>
            </a:prstGeom>
            <a:noFill/>
            <a:ln>
              <a:noFill/>
            </a:ln>
          </p:spPr>
        </p:pic>
      </p:grpSp>
      <p:pic>
        <p:nvPicPr>
          <p:cNvPr id="80" name="Google Shape;80;p15"/>
          <p:cNvPicPr preferRelativeResize="0"/>
          <p:nvPr/>
        </p:nvPicPr>
        <p:blipFill rotWithShape="1">
          <a:blip r:embed="rId4">
            <a:alphaModFix/>
          </a:blip>
          <a:srcRect b="0" l="0" r="51779" t="0"/>
          <a:stretch/>
        </p:blipFill>
        <p:spPr>
          <a:xfrm>
            <a:off x="92900" y="2698875"/>
            <a:ext cx="1635402" cy="500050"/>
          </a:xfrm>
          <a:prstGeom prst="rect">
            <a:avLst/>
          </a:prstGeom>
          <a:noFill/>
          <a:ln>
            <a:noFill/>
          </a:ln>
        </p:spPr>
      </p:pic>
      <p:pic>
        <p:nvPicPr>
          <p:cNvPr id="81" name="Google Shape;81;p15"/>
          <p:cNvPicPr preferRelativeResize="0"/>
          <p:nvPr/>
        </p:nvPicPr>
        <p:blipFill>
          <a:blip r:embed="rId5">
            <a:alphaModFix/>
          </a:blip>
          <a:stretch>
            <a:fillRect/>
          </a:stretch>
        </p:blipFill>
        <p:spPr>
          <a:xfrm>
            <a:off x="7966948" y="2208800"/>
            <a:ext cx="1005840" cy="1005840"/>
          </a:xfrm>
          <a:prstGeom prst="rect">
            <a:avLst/>
          </a:prstGeom>
          <a:noFill/>
          <a:ln>
            <a:noFill/>
          </a:ln>
        </p:spPr>
      </p:pic>
      <p:sp>
        <p:nvSpPr>
          <p:cNvPr id="82" name="Google Shape;82;p15"/>
          <p:cNvSpPr/>
          <p:nvPr/>
        </p:nvSpPr>
        <p:spPr>
          <a:xfrm>
            <a:off x="0" y="3343825"/>
            <a:ext cx="9144000" cy="1791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raphical user interface, website&#10;&#10;Description automatically generated" id="83" name="Google Shape;83;p15"/>
          <p:cNvPicPr preferRelativeResize="0"/>
          <p:nvPr/>
        </p:nvPicPr>
        <p:blipFill rotWithShape="1">
          <a:blip r:embed="rId6">
            <a:alphaModFix/>
          </a:blip>
          <a:srcRect b="0" l="0" r="0" t="0"/>
          <a:stretch/>
        </p:blipFill>
        <p:spPr>
          <a:xfrm>
            <a:off x="92903" y="3459360"/>
            <a:ext cx="8966199" cy="167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76375" y="7025"/>
            <a:ext cx="4218300" cy="873354"/>
          </a:xfrm>
          <a:prstGeom prst="rect">
            <a:avLst/>
          </a:prstGeom>
          <a:noFill/>
          <a:ln>
            <a:noFill/>
          </a:ln>
        </p:spPr>
      </p:pic>
      <p:sp>
        <p:nvSpPr>
          <p:cNvPr id="89" name="Google Shape;89;p16"/>
          <p:cNvSpPr txBox="1"/>
          <p:nvPr>
            <p:ph idx="1" type="body"/>
          </p:nvPr>
        </p:nvSpPr>
        <p:spPr>
          <a:xfrm>
            <a:off x="4531600" y="87575"/>
            <a:ext cx="4520700" cy="71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latin typeface="Oswald"/>
                <a:ea typeface="Oswald"/>
                <a:cs typeface="Oswald"/>
                <a:sym typeface="Oswald"/>
              </a:rPr>
              <a:t>A community that is passionate about sharing effective undergraduate biology and physics education materials.</a:t>
            </a:r>
            <a:endParaRPr sz="1600">
              <a:latin typeface="Oswald"/>
              <a:ea typeface="Oswald"/>
              <a:cs typeface="Oswald"/>
              <a:sym typeface="Oswald"/>
            </a:endParaRPr>
          </a:p>
        </p:txBody>
      </p:sp>
      <p:pic>
        <p:nvPicPr>
          <p:cNvPr id="90" name="Google Shape;90;p16"/>
          <p:cNvPicPr preferRelativeResize="0"/>
          <p:nvPr/>
        </p:nvPicPr>
        <p:blipFill>
          <a:blip r:embed="rId4">
            <a:alphaModFix/>
          </a:blip>
          <a:stretch>
            <a:fillRect/>
          </a:stretch>
        </p:blipFill>
        <p:spPr>
          <a:xfrm>
            <a:off x="224150" y="947875"/>
            <a:ext cx="8404926" cy="2767162"/>
          </a:xfrm>
          <a:prstGeom prst="rect">
            <a:avLst/>
          </a:prstGeom>
          <a:noFill/>
          <a:ln>
            <a:noFill/>
          </a:ln>
        </p:spPr>
      </p:pic>
      <p:pic>
        <p:nvPicPr>
          <p:cNvPr id="91" name="Google Shape;91;p16"/>
          <p:cNvPicPr preferRelativeResize="0"/>
          <p:nvPr/>
        </p:nvPicPr>
        <p:blipFill>
          <a:blip r:embed="rId5">
            <a:alphaModFix/>
          </a:blip>
          <a:stretch>
            <a:fillRect/>
          </a:stretch>
        </p:blipFill>
        <p:spPr>
          <a:xfrm>
            <a:off x="7098825" y="2777050"/>
            <a:ext cx="1152100" cy="950250"/>
          </a:xfrm>
          <a:prstGeom prst="rect">
            <a:avLst/>
          </a:prstGeom>
          <a:noFill/>
          <a:ln>
            <a:noFill/>
          </a:ln>
        </p:spPr>
      </p:pic>
      <p:pic>
        <p:nvPicPr>
          <p:cNvPr id="92" name="Google Shape;92;p16"/>
          <p:cNvPicPr preferRelativeResize="0"/>
          <p:nvPr/>
        </p:nvPicPr>
        <p:blipFill>
          <a:blip r:embed="rId6">
            <a:alphaModFix/>
          </a:blip>
          <a:stretch>
            <a:fillRect/>
          </a:stretch>
        </p:blipFill>
        <p:spPr>
          <a:xfrm>
            <a:off x="224159" y="3709853"/>
            <a:ext cx="3644449" cy="1390650"/>
          </a:xfrm>
          <a:prstGeom prst="rect">
            <a:avLst/>
          </a:prstGeom>
          <a:noFill/>
          <a:ln>
            <a:noFill/>
          </a:ln>
        </p:spPr>
      </p:pic>
      <p:pic>
        <p:nvPicPr>
          <p:cNvPr id="93" name="Google Shape;93;p16"/>
          <p:cNvPicPr preferRelativeResize="0"/>
          <p:nvPr/>
        </p:nvPicPr>
        <p:blipFill>
          <a:blip r:embed="rId7">
            <a:alphaModFix/>
          </a:blip>
          <a:stretch>
            <a:fillRect/>
          </a:stretch>
        </p:blipFill>
        <p:spPr>
          <a:xfrm>
            <a:off x="5417475" y="3666857"/>
            <a:ext cx="3211605" cy="1454424"/>
          </a:xfrm>
          <a:prstGeom prst="rect">
            <a:avLst/>
          </a:prstGeom>
          <a:noFill/>
          <a:ln>
            <a:noFill/>
          </a:ln>
        </p:spPr>
      </p:pic>
      <p:sp>
        <p:nvSpPr>
          <p:cNvPr id="94" name="Google Shape;94;p16"/>
          <p:cNvSpPr txBox="1"/>
          <p:nvPr>
            <p:ph idx="1" type="body"/>
          </p:nvPr>
        </p:nvSpPr>
        <p:spPr>
          <a:xfrm>
            <a:off x="3868600" y="4057950"/>
            <a:ext cx="1548900" cy="716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600">
                <a:latin typeface="Oswald"/>
                <a:ea typeface="Oswald"/>
                <a:cs typeface="Oswald"/>
                <a:sym typeface="Oswald"/>
              </a:rPr>
              <a:t>And over 400 reviewers!</a:t>
            </a:r>
            <a:endParaRPr sz="1600">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Articles in </a:t>
            </a:r>
            <a:r>
              <a:rPr i="1" lang="en"/>
              <a:t>CourseSource</a:t>
            </a:r>
            <a:r>
              <a:rPr lang="en"/>
              <a:t> are organized by courses</a:t>
            </a:r>
            <a:endParaRPr/>
          </a:p>
        </p:txBody>
      </p:sp>
      <p:pic>
        <p:nvPicPr>
          <p:cNvPr id="100" name="Google Shape;100;p17"/>
          <p:cNvPicPr preferRelativeResize="0"/>
          <p:nvPr/>
        </p:nvPicPr>
        <p:blipFill>
          <a:blip r:embed="rId3">
            <a:alphaModFix/>
          </a:blip>
          <a:stretch>
            <a:fillRect/>
          </a:stretch>
        </p:blipFill>
        <p:spPr>
          <a:xfrm>
            <a:off x="2150750" y="781325"/>
            <a:ext cx="6805051" cy="3785475"/>
          </a:xfrm>
          <a:prstGeom prst="rect">
            <a:avLst/>
          </a:prstGeom>
          <a:noFill/>
          <a:ln>
            <a:noFill/>
          </a:ln>
        </p:spPr>
      </p:pic>
      <p:pic>
        <p:nvPicPr>
          <p:cNvPr id="101" name="Google Shape;101;p17"/>
          <p:cNvPicPr preferRelativeResize="0"/>
          <p:nvPr/>
        </p:nvPicPr>
        <p:blipFill rotWithShape="1">
          <a:blip r:embed="rId4">
            <a:alphaModFix/>
          </a:blip>
          <a:srcRect b="0" l="0" r="15376" t="0"/>
          <a:stretch/>
        </p:blipFill>
        <p:spPr>
          <a:xfrm>
            <a:off x="154875" y="781325"/>
            <a:ext cx="1847675" cy="3932750"/>
          </a:xfrm>
          <a:prstGeom prst="rect">
            <a:avLst/>
          </a:prstGeom>
          <a:noFill/>
          <a:ln cap="flat" cmpd="sng" w="28575">
            <a:solidFill>
              <a:srgbClr val="000000"/>
            </a:solidFill>
            <a:prstDash val="solid"/>
            <a:round/>
            <a:headEnd len="sm" w="sm" type="none"/>
            <a:tailEnd len="sm" w="sm" type="none"/>
          </a:ln>
        </p:spPr>
      </p:pic>
      <p:sp>
        <p:nvSpPr>
          <p:cNvPr id="102" name="Google Shape;102;p17"/>
          <p:cNvSpPr txBox="1"/>
          <p:nvPr/>
        </p:nvSpPr>
        <p:spPr>
          <a:xfrm>
            <a:off x="5386850" y="4714075"/>
            <a:ext cx="3654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5"/>
              </a:rPr>
              <a:t>https://qubeshub.org/community/groups/coursesource</a:t>
            </a:r>
            <a:r>
              <a:rPr lang="en" sz="1200">
                <a:latin typeface="Average"/>
                <a:ea typeface="Average"/>
                <a:cs typeface="Average"/>
                <a:sym typeface="Average"/>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394725" y="125877"/>
            <a:ext cx="8304451" cy="4142851"/>
          </a:xfrm>
          <a:prstGeom prst="rect">
            <a:avLst/>
          </a:prstGeom>
          <a:noFill/>
          <a:ln>
            <a:noFill/>
          </a:ln>
        </p:spPr>
      </p:pic>
      <p:pic>
        <p:nvPicPr>
          <p:cNvPr id="108" name="Google Shape;108;p18"/>
          <p:cNvPicPr preferRelativeResize="0"/>
          <p:nvPr/>
        </p:nvPicPr>
        <p:blipFill rotWithShape="1">
          <a:blip r:embed="rId4">
            <a:alphaModFix/>
          </a:blip>
          <a:srcRect b="0" l="0" r="2818" t="0"/>
          <a:stretch/>
        </p:blipFill>
        <p:spPr>
          <a:xfrm>
            <a:off x="844451" y="3702225"/>
            <a:ext cx="7854723" cy="1136750"/>
          </a:xfrm>
          <a:prstGeom prst="rect">
            <a:avLst/>
          </a:prstGeom>
          <a:noFill/>
          <a:ln>
            <a:noFill/>
          </a:ln>
        </p:spPr>
      </p:pic>
      <p:sp>
        <p:nvSpPr>
          <p:cNvPr id="109" name="Google Shape;109;p18"/>
          <p:cNvSpPr txBox="1"/>
          <p:nvPr/>
        </p:nvSpPr>
        <p:spPr>
          <a:xfrm>
            <a:off x="3840267" y="4783500"/>
            <a:ext cx="51381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5"/>
              </a:rPr>
              <a:t>https://qubeshub.org/community/groups/coursesource/courses/cell-biology</a:t>
            </a:r>
            <a:r>
              <a:rPr lang="en" sz="1200">
                <a:latin typeface="Average"/>
                <a:ea typeface="Average"/>
                <a:cs typeface="Average"/>
                <a:sym typeface="Average"/>
              </a:rPr>
              <a:t> </a:t>
            </a:r>
            <a:r>
              <a:rPr lang="en" sz="1200">
                <a:latin typeface="Average"/>
                <a:ea typeface="Average"/>
                <a:cs typeface="Average"/>
                <a:sym typeface="Average"/>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93500"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Looking for resources?</a:t>
            </a:r>
            <a:endParaRPr/>
          </a:p>
        </p:txBody>
      </p:sp>
      <p:pic>
        <p:nvPicPr>
          <p:cNvPr id="115" name="Google Shape;115;p19"/>
          <p:cNvPicPr preferRelativeResize="0"/>
          <p:nvPr/>
        </p:nvPicPr>
        <p:blipFill>
          <a:blip r:embed="rId3">
            <a:alphaModFix/>
          </a:blip>
          <a:stretch>
            <a:fillRect/>
          </a:stretch>
        </p:blipFill>
        <p:spPr>
          <a:xfrm>
            <a:off x="1010500" y="955305"/>
            <a:ext cx="7122999" cy="3820977"/>
          </a:xfrm>
          <a:prstGeom prst="rect">
            <a:avLst/>
          </a:prstGeom>
          <a:noFill/>
          <a:ln>
            <a:noFill/>
          </a:ln>
        </p:spPr>
      </p:pic>
      <p:sp>
        <p:nvSpPr>
          <p:cNvPr id="116" name="Google Shape;116;p19"/>
          <p:cNvSpPr txBox="1"/>
          <p:nvPr>
            <p:ph idx="4294967295" type="body"/>
          </p:nvPr>
        </p:nvSpPr>
        <p:spPr>
          <a:xfrm>
            <a:off x="4303000" y="239975"/>
            <a:ext cx="4520700" cy="71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latin typeface="Oswald"/>
                <a:ea typeface="Oswald"/>
                <a:cs typeface="Oswald"/>
                <a:sym typeface="Oswald"/>
              </a:rPr>
              <a:t>Search by Course and learning goals, or with the Browse page by a long list of topics.</a:t>
            </a:r>
            <a:endParaRPr sz="1600">
              <a:latin typeface="Oswald"/>
              <a:ea typeface="Oswald"/>
              <a:cs typeface="Oswald"/>
              <a:sym typeface="Oswald"/>
            </a:endParaRPr>
          </a:p>
        </p:txBody>
      </p:sp>
      <p:sp>
        <p:nvSpPr>
          <p:cNvPr id="117" name="Google Shape;117;p19"/>
          <p:cNvSpPr txBox="1"/>
          <p:nvPr/>
        </p:nvSpPr>
        <p:spPr>
          <a:xfrm>
            <a:off x="3777798" y="4760074"/>
            <a:ext cx="51381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4"/>
              </a:rPr>
              <a:t>https://qubeshub.org/community/groups/coursesource/publications</a:t>
            </a:r>
            <a:r>
              <a:rPr lang="en" sz="1200">
                <a:latin typeface="Average"/>
                <a:ea typeface="Average"/>
                <a:cs typeface="Average"/>
                <a:sym typeface="Average"/>
              </a:rPr>
              <a:t> </a:t>
            </a:r>
            <a:r>
              <a:rPr lang="en" sz="1200">
                <a:latin typeface="Average"/>
                <a:ea typeface="Average"/>
                <a:cs typeface="Average"/>
                <a:sym typeface="Average"/>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2595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Submit your teaching resources for publication with </a:t>
            </a:r>
            <a:r>
              <a:rPr i="1" lang="en"/>
              <a:t>CourseSource</a:t>
            </a:r>
            <a:r>
              <a:rPr lang="en"/>
              <a:t>!</a:t>
            </a:r>
            <a:endParaRPr/>
          </a:p>
        </p:txBody>
      </p:sp>
      <p:sp>
        <p:nvSpPr>
          <p:cNvPr id="123" name="Google Shape;123;p20"/>
          <p:cNvSpPr txBox="1"/>
          <p:nvPr>
            <p:ph idx="1" type="body"/>
          </p:nvPr>
        </p:nvSpPr>
        <p:spPr>
          <a:xfrm>
            <a:off x="168150" y="971800"/>
            <a:ext cx="4872300" cy="17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latin typeface="Oswald"/>
                <a:ea typeface="Oswald"/>
                <a:cs typeface="Oswald"/>
                <a:sym typeface="Oswald"/>
              </a:rPr>
              <a:t>Benefits of publishing in </a:t>
            </a:r>
            <a:r>
              <a:rPr i="1" lang="en" sz="1800">
                <a:latin typeface="Oswald"/>
                <a:ea typeface="Oswald"/>
                <a:cs typeface="Oswald"/>
                <a:sym typeface="Oswald"/>
              </a:rPr>
              <a:t>CourseSource</a:t>
            </a:r>
            <a:r>
              <a:rPr lang="en" sz="1800">
                <a:latin typeface="Oswald"/>
                <a:ea typeface="Oswald"/>
                <a:cs typeface="Oswald"/>
                <a:sym typeface="Oswald"/>
              </a:rPr>
              <a:t>:</a:t>
            </a:r>
            <a:endParaRPr sz="1800">
              <a:latin typeface="Oswald"/>
              <a:ea typeface="Oswald"/>
              <a:cs typeface="Oswald"/>
              <a:sym typeface="Oswald"/>
            </a:endParaRPr>
          </a:p>
          <a:p>
            <a:pPr indent="-342900" lvl="0" marL="457200" rtl="0" algn="l">
              <a:spcBef>
                <a:spcPts val="1200"/>
              </a:spcBef>
              <a:spcAft>
                <a:spcPts val="0"/>
              </a:spcAft>
              <a:buSzPts val="1800"/>
              <a:buFont typeface="Oswald"/>
              <a:buChar char="●"/>
            </a:pPr>
            <a:r>
              <a:rPr lang="en" sz="1800">
                <a:latin typeface="Oswald"/>
                <a:ea typeface="Oswald"/>
                <a:cs typeface="Oswald"/>
                <a:sym typeface="Oswald"/>
              </a:rPr>
              <a:t>Promotes active learning</a:t>
            </a:r>
            <a:endParaRPr sz="1800">
              <a:latin typeface="Oswald"/>
              <a:ea typeface="Oswald"/>
              <a:cs typeface="Oswald"/>
              <a:sym typeface="Oswald"/>
            </a:endParaRPr>
          </a:p>
          <a:p>
            <a:pPr indent="-342900" lvl="0" marL="457200" rtl="0" algn="l">
              <a:spcBef>
                <a:spcPts val="0"/>
              </a:spcBef>
              <a:spcAft>
                <a:spcPts val="0"/>
              </a:spcAft>
              <a:buSzPts val="1800"/>
              <a:buFont typeface="Oswald"/>
              <a:buChar char="●"/>
            </a:pPr>
            <a:r>
              <a:rPr lang="en" sz="1800">
                <a:latin typeface="Oswald"/>
                <a:ea typeface="Oswald"/>
                <a:cs typeface="Oswald"/>
                <a:sym typeface="Oswald"/>
              </a:rPr>
              <a:t>Encourages new collaborations</a:t>
            </a:r>
            <a:endParaRPr sz="1800">
              <a:latin typeface="Oswald"/>
              <a:ea typeface="Oswald"/>
              <a:cs typeface="Oswald"/>
              <a:sym typeface="Oswald"/>
            </a:endParaRPr>
          </a:p>
          <a:p>
            <a:pPr indent="-342900" lvl="0" marL="457200" rtl="0" algn="l">
              <a:spcBef>
                <a:spcPts val="0"/>
              </a:spcBef>
              <a:spcAft>
                <a:spcPts val="0"/>
              </a:spcAft>
              <a:buSzPts val="1800"/>
              <a:buFont typeface="Oswald"/>
              <a:buChar char="●"/>
            </a:pPr>
            <a:r>
              <a:rPr lang="en" sz="1800">
                <a:latin typeface="Oswald"/>
                <a:ea typeface="Oswald"/>
                <a:cs typeface="Oswald"/>
                <a:sym typeface="Oswald"/>
              </a:rPr>
              <a:t>Evidence of commitment to high-quality teaching</a:t>
            </a:r>
            <a:endParaRPr sz="1800">
              <a:latin typeface="Oswald"/>
              <a:ea typeface="Oswald"/>
              <a:cs typeface="Oswald"/>
              <a:sym typeface="Oswald"/>
            </a:endParaRPr>
          </a:p>
        </p:txBody>
      </p:sp>
      <p:sp>
        <p:nvSpPr>
          <p:cNvPr id="124" name="Google Shape;124;p20"/>
          <p:cNvSpPr txBox="1"/>
          <p:nvPr>
            <p:ph idx="1" type="body"/>
          </p:nvPr>
        </p:nvSpPr>
        <p:spPr>
          <a:xfrm>
            <a:off x="168150" y="2817575"/>
            <a:ext cx="5620200" cy="206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800">
                <a:latin typeface="Oswald"/>
                <a:ea typeface="Oswald"/>
                <a:cs typeface="Oswald"/>
                <a:sym typeface="Oswald"/>
              </a:rPr>
              <a:t>CourseSource</a:t>
            </a:r>
            <a:r>
              <a:rPr lang="en" sz="1800">
                <a:latin typeface="Oswald"/>
                <a:ea typeface="Oswald"/>
                <a:cs typeface="Oswald"/>
                <a:sym typeface="Oswald"/>
              </a:rPr>
              <a:t> articles</a:t>
            </a:r>
            <a:endParaRPr sz="1800">
              <a:latin typeface="Oswald"/>
              <a:ea typeface="Oswald"/>
              <a:cs typeface="Oswald"/>
              <a:sym typeface="Oswald"/>
            </a:endParaRPr>
          </a:p>
          <a:p>
            <a:pPr indent="-342900" lvl="0" marL="457200" rtl="0" algn="l">
              <a:spcBef>
                <a:spcPts val="1200"/>
              </a:spcBef>
              <a:spcAft>
                <a:spcPts val="0"/>
              </a:spcAft>
              <a:buSzPts val="1800"/>
              <a:buFont typeface="Oswald"/>
              <a:buChar char="●"/>
            </a:pPr>
            <a:r>
              <a:rPr lang="en" sz="1800">
                <a:latin typeface="Oswald"/>
                <a:ea typeface="Oswald"/>
                <a:cs typeface="Oswald"/>
                <a:sym typeface="Oswald"/>
              </a:rPr>
              <a:t>Can be listed on a C.V. (peer-reviewed publication)</a:t>
            </a:r>
            <a:endParaRPr sz="1800">
              <a:latin typeface="Oswald"/>
              <a:ea typeface="Oswald"/>
              <a:cs typeface="Oswald"/>
              <a:sym typeface="Oswald"/>
            </a:endParaRPr>
          </a:p>
          <a:p>
            <a:pPr indent="-342900" lvl="0" marL="457200" rtl="0" algn="l">
              <a:spcBef>
                <a:spcPts val="0"/>
              </a:spcBef>
              <a:spcAft>
                <a:spcPts val="0"/>
              </a:spcAft>
              <a:buSzPts val="1800"/>
              <a:buFont typeface="Oswald"/>
              <a:buChar char="●"/>
            </a:pPr>
            <a:r>
              <a:rPr lang="en" sz="1800">
                <a:latin typeface="Oswald"/>
                <a:ea typeface="Oswald"/>
                <a:cs typeface="Oswald"/>
                <a:sym typeface="Oswald"/>
              </a:rPr>
              <a:t>Are relevant for promotion, tenure, and job applications</a:t>
            </a:r>
            <a:endParaRPr sz="1800">
              <a:latin typeface="Oswald"/>
              <a:ea typeface="Oswald"/>
              <a:cs typeface="Oswald"/>
              <a:sym typeface="Oswald"/>
            </a:endParaRPr>
          </a:p>
          <a:p>
            <a:pPr indent="-342900" lvl="0" marL="457200" rtl="0" algn="l">
              <a:spcBef>
                <a:spcPts val="0"/>
              </a:spcBef>
              <a:spcAft>
                <a:spcPts val="0"/>
              </a:spcAft>
              <a:buSzPts val="1800"/>
              <a:buFont typeface="Oswald"/>
              <a:buChar char="●"/>
            </a:pPr>
            <a:r>
              <a:rPr lang="en" sz="1800">
                <a:latin typeface="Oswald"/>
                <a:ea typeface="Oswald"/>
                <a:cs typeface="Oswald"/>
                <a:sym typeface="Oswald"/>
              </a:rPr>
              <a:t>Are tracked using # of views and downloads</a:t>
            </a:r>
            <a:endParaRPr sz="1800">
              <a:latin typeface="Oswald"/>
              <a:ea typeface="Oswald"/>
              <a:cs typeface="Oswald"/>
              <a:sym typeface="Oswald"/>
            </a:endParaRPr>
          </a:p>
          <a:p>
            <a:pPr indent="-342900" lvl="0" marL="457200" rtl="0" algn="l">
              <a:spcBef>
                <a:spcPts val="0"/>
              </a:spcBef>
              <a:spcAft>
                <a:spcPts val="0"/>
              </a:spcAft>
              <a:buSzPts val="1800"/>
              <a:buFont typeface="Oswald"/>
              <a:buChar char="●"/>
            </a:pPr>
            <a:r>
              <a:rPr lang="en" sz="1800">
                <a:latin typeface="Oswald"/>
                <a:ea typeface="Oswald"/>
                <a:cs typeface="Oswald"/>
                <a:sym typeface="Oswald"/>
              </a:rPr>
              <a:t>Can be partnered with research articles</a:t>
            </a:r>
            <a:endParaRPr sz="1800">
              <a:latin typeface="Oswald"/>
              <a:ea typeface="Oswald"/>
              <a:cs typeface="Oswald"/>
              <a:sym typeface="Oswald"/>
            </a:endParaRPr>
          </a:p>
        </p:txBody>
      </p:sp>
      <p:pic>
        <p:nvPicPr>
          <p:cNvPr id="125" name="Google Shape;125;p20"/>
          <p:cNvPicPr preferRelativeResize="0"/>
          <p:nvPr/>
        </p:nvPicPr>
        <p:blipFill rotWithShape="1">
          <a:blip r:embed="rId3">
            <a:alphaModFix/>
          </a:blip>
          <a:srcRect b="0" l="0" r="0" t="0"/>
          <a:stretch/>
        </p:blipFill>
        <p:spPr>
          <a:xfrm>
            <a:off x="5074065" y="1204875"/>
            <a:ext cx="3573960" cy="1741150"/>
          </a:xfrm>
          <a:prstGeom prst="rect">
            <a:avLst/>
          </a:prstGeom>
          <a:noFill/>
          <a:ln>
            <a:noFill/>
          </a:ln>
        </p:spPr>
      </p:pic>
      <p:sp>
        <p:nvSpPr>
          <p:cNvPr id="126" name="Google Shape;126;p20"/>
          <p:cNvSpPr txBox="1"/>
          <p:nvPr/>
        </p:nvSpPr>
        <p:spPr>
          <a:xfrm>
            <a:off x="4572000" y="4533400"/>
            <a:ext cx="44292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4"/>
              </a:rPr>
              <a:t>https://qubeshub.org/community/groups/coursesource/for_authors</a:t>
            </a:r>
            <a:r>
              <a:rPr lang="en" sz="1200">
                <a:latin typeface="Average"/>
                <a:ea typeface="Average"/>
                <a:cs typeface="Average"/>
                <a:sym typeface="Average"/>
              </a:rPr>
              <a:t> </a:t>
            </a:r>
            <a:r>
              <a:rPr lang="en" sz="1200">
                <a:latin typeface="Average"/>
                <a:ea typeface="Average"/>
                <a:cs typeface="Average"/>
                <a:sym typeface="Average"/>
              </a:rPr>
              <a:t>  </a:t>
            </a:r>
            <a:endParaRPr/>
          </a:p>
        </p:txBody>
      </p:sp>
      <p:sp>
        <p:nvSpPr>
          <p:cNvPr id="127" name="Google Shape;127;p20"/>
          <p:cNvSpPr/>
          <p:nvPr/>
        </p:nvSpPr>
        <p:spPr>
          <a:xfrm>
            <a:off x="5467250" y="3184175"/>
            <a:ext cx="2787600" cy="13338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i="1" lang="en" sz="1800">
                <a:solidFill>
                  <a:schemeClr val="dk1"/>
                </a:solidFill>
                <a:latin typeface="Oswald"/>
                <a:ea typeface="Oswald"/>
                <a:cs typeface="Oswald"/>
                <a:sym typeface="Oswald"/>
              </a:rPr>
              <a:t>CourseSource</a:t>
            </a:r>
            <a:r>
              <a:rPr lang="en" sz="1800">
                <a:solidFill>
                  <a:schemeClr val="dk1"/>
                </a:solidFill>
                <a:latin typeface="Oswald"/>
                <a:ea typeface="Oswald"/>
                <a:cs typeface="Oswald"/>
                <a:sym typeface="Oswald"/>
              </a:rPr>
              <a:t> Writing studios and Faculty Mentoring Networks for new authors</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671250" y="1379250"/>
            <a:ext cx="7852200" cy="861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QUBES platform makes it easy for you to organize information into thematic collections that you can </a:t>
            </a:r>
            <a:r>
              <a:rPr lang="en">
                <a:solidFill>
                  <a:srgbClr val="DD7E6B"/>
                </a:solidFill>
              </a:rPr>
              <a:t>keep privately</a:t>
            </a:r>
            <a:r>
              <a:rPr lang="en"/>
              <a:t>, </a:t>
            </a:r>
            <a:r>
              <a:rPr lang="en">
                <a:solidFill>
                  <a:srgbClr val="6D9EEB"/>
                </a:solidFill>
              </a:rPr>
              <a:t>share with a group</a:t>
            </a:r>
            <a:r>
              <a:rPr lang="en"/>
              <a:t>, or </a:t>
            </a:r>
            <a:r>
              <a:rPr lang="en">
                <a:solidFill>
                  <a:srgbClr val="93C47D"/>
                </a:solidFill>
              </a:rPr>
              <a:t>share with the public</a:t>
            </a:r>
            <a:r>
              <a:rPr lang="en"/>
              <a:t>.</a:t>
            </a:r>
            <a:endParaRPr/>
          </a:p>
        </p:txBody>
      </p:sp>
      <p:sp>
        <p:nvSpPr>
          <p:cNvPr id="133" name="Google Shape;133;p21"/>
          <p:cNvSpPr txBox="1"/>
          <p:nvPr>
            <p:ph idx="4294967295" type="subTitle"/>
          </p:nvPr>
        </p:nvSpPr>
        <p:spPr>
          <a:xfrm>
            <a:off x="970050" y="3513625"/>
            <a:ext cx="7203900" cy="1065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852"/>
              <a:buNone/>
            </a:pPr>
            <a:r>
              <a:rPr lang="en" sz="2527"/>
              <a:t>What can you do with a collection?</a:t>
            </a:r>
            <a:endParaRPr sz="2527"/>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