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aleway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openstax.org/books/calculus-volume-2/pages/4-1-basics-of-differential-equations#CNX_Calc_Figure_08_01_001" TargetMode="External"/><Relationship Id="rId3" Type="http://schemas.openxmlformats.org/officeDocument/2006/relationships/hyperlink" Target="https://openstax.org/books/calculus-volume-2/pages/4-1-basics-of-differential-equations#CNX_Calc_Figure_08_01_001" TargetMode="External"/><Relationship Id="rId4" Type="http://schemas.openxmlformats.org/officeDocument/2006/relationships/hyperlink" Target="https://creativecommons.org/licenses/by-nc-sa/4.0/" TargetMode="External"/><Relationship Id="rId5" Type="http://schemas.openxmlformats.org/officeDocument/2006/relationships/hyperlink" Target="https://creativecommons.org/licenses/by-nc-sa/4.0/" TargetMode="External"/><Relationship Id="rId6" Type="http://schemas.openxmlformats.org/officeDocument/2006/relationships/hyperlink" Target="https://openstax.org/books/calculus-volume-2/pages/1-introduction" TargetMode="External"/><Relationship Id="rId7" Type="http://schemas.openxmlformats.org/officeDocument/2006/relationships/hyperlink" Target="http://cnx.org/contents/db89c8f8-a27c-4685-ad2a-19d11a2a7e2e@24.18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86bd17f0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b86bd17f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105f3f515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105f3f515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0cc110db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10cc110db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"</a:t>
            </a:r>
            <a:r>
              <a:rPr lang="en" u="sng">
                <a:solidFill>
                  <a:schemeClr val="hlink"/>
                </a:solidFill>
                <a:hlinkClick r:id="rId2"/>
              </a:rPr>
              <a:t>Figure 4.2 </a:t>
            </a:r>
            <a:r>
              <a:rPr lang="en" u="sng">
                <a:solidFill>
                  <a:schemeClr val="hlink"/>
                </a:solidFill>
                <a:hlinkClick r:id="rId3"/>
              </a:rPr>
              <a:t>Family of solutions to the differential equation y'= 2x</a:t>
            </a:r>
            <a:r>
              <a:rPr lang="en">
                <a:solidFill>
                  <a:schemeClr val="dk1"/>
                </a:solidFill>
              </a:rPr>
              <a:t>" by Strang &amp; Herman is licensed under </a:t>
            </a:r>
            <a:r>
              <a:rPr lang="en" u="sng">
                <a:solidFill>
                  <a:schemeClr val="hlink"/>
                </a:solidFill>
                <a:hlinkClick r:id="rId4"/>
              </a:rPr>
              <a:t>CC BY-NC-SA 4.0</a:t>
            </a:r>
            <a:r>
              <a:rPr lang="en">
                <a:solidFill>
                  <a:schemeClr val="dk1"/>
                </a:solidFill>
              </a:rPr>
              <a:t>. This content is from "Basics of Differential Equations" by OpenStax, Calculus Volume 2, </a:t>
            </a:r>
            <a:r>
              <a:rPr lang="en" u="sng">
                <a:solidFill>
                  <a:schemeClr val="hlink"/>
                </a:solidFill>
                <a:hlinkClick r:id="rId5"/>
              </a:rPr>
              <a:t>CC BY-NC-SA 4.0</a:t>
            </a:r>
            <a:r>
              <a:rPr lang="en">
                <a:solidFill>
                  <a:schemeClr val="dk1"/>
                </a:solidFill>
              </a:rPr>
              <a:t>. Access for free at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https://openstax.org/books/calculus-volume-2/pages/1-introduction</a:t>
            </a:r>
            <a:r>
              <a:rPr lang="en">
                <a:solidFill>
                  <a:schemeClr val="dk1"/>
                </a:solidFill>
              </a:rPr>
              <a:t>. </a:t>
            </a:r>
            <a:endParaRPr sz="800" u="sng">
              <a:solidFill>
                <a:schemeClr val="hlink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  <a:hlinkClick r:id="rId7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D3B45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14edb6fc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114edb6fc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be72fe8b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0be72fe8b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be72fe8b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0be72fe8b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be72fe8b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0be72fe8b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05f3f515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105f3f515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105f3f5156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105f3f515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105f3f5156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105f3f515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Rehabilitation Act of 1973. (1973). 29 USC § 701 et seq. https://www.fcc.gov/general/section-508-rehabilitation-act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05f3f515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105f3f515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CAST (2018). Universal design for learning guidelines version 2.2 [graphic organizer]. Wakefield, MA: Author.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Education and Outreach Working Group. (2019, May 10). </a:t>
            </a:r>
            <a:r>
              <a:rPr i="1" lang="en"/>
              <a:t>Accessibility Principles</a:t>
            </a:r>
            <a:r>
              <a:rPr lang="en"/>
              <a:t>. W3C Web Accessibility Initiative (WAI). https://www.w3.org/WAI/fundamentals/accessibility-principles/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0be72fe8b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0be72fe8b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hyperlink" Target="https://openstax.org/books/calculus-volume-2/pages/4-1-basics-of-differential-equations#CNX_Calc_Figure_08_01_001" TargetMode="External"/><Relationship Id="rId5" Type="http://schemas.openxmlformats.org/officeDocument/2006/relationships/hyperlink" Target="https://creativecommons.org/licenses/by-nc-sa/4.0/" TargetMode="External"/><Relationship Id="rId6" Type="http://schemas.openxmlformats.org/officeDocument/2006/relationships/hyperlink" Target="https://creativecommons.org/licenses/by-nc-sa/4.0/" TargetMode="External"/><Relationship Id="rId7" Type="http://schemas.openxmlformats.org/officeDocument/2006/relationships/hyperlink" Target="https://openstax.org/books/calculus-volume-2/pages/1-introduction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cs.google.com/document/d/1jFJGi9O9kmuipJPlTO_cjc9D87KMVLXVoChr9CAqEnw/edit" TargetMode="External"/><Relationship Id="rId4" Type="http://schemas.openxmlformats.org/officeDocument/2006/relationships/hyperlink" Target="https://canvas.instructure.com/courses/2779249/" TargetMode="External"/><Relationship Id="rId5" Type="http://schemas.openxmlformats.org/officeDocument/2006/relationships/hyperlink" Target="https://webaim.org/resources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hco1@pitt.ed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hyperlink" Target="https://creativecommons.org/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ocs.google.com/document/d/1jFJGi9O9kmuipJPlTO_cjc9D87KMVLXVoChr9CAqEnw/edit" TargetMode="External"/><Relationship Id="rId4" Type="http://schemas.openxmlformats.org/officeDocument/2006/relationships/hyperlink" Target="https://docs.google.com/document/d/1jFJGi9O9kmuipJPlTO_cjc9D87KMVLXVoChr9CAqEnw/edit" TargetMode="External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9554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80"/>
              <a:t>Open &amp; Accessible: </a:t>
            </a:r>
            <a:endParaRPr sz="36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3200"/>
              <a:t>Improving STEM OER using an accessibility framework</a:t>
            </a:r>
            <a:endParaRPr b="0" sz="320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7950" y="3348800"/>
            <a:ext cx="7688100" cy="8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Hayley Orndorf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SIMIODE EXPO 2022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February</a:t>
            </a:r>
            <a:r>
              <a:rPr lang="en">
                <a:solidFill>
                  <a:schemeClr val="dk2"/>
                </a:solidFill>
              </a:rPr>
              <a:t> 11, 2022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descr="BioQUEST Curriculum Consortium "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2200" y="3348800"/>
            <a:ext cx="2674877" cy="730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MIODE EXPO" id="89" name="Google Shape;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3075" y="3334300"/>
            <a:ext cx="1690008" cy="89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40"/>
              <a:t>Evaluating Resources</a:t>
            </a:r>
            <a:endParaRPr sz="2540"/>
          </a:p>
        </p:txBody>
      </p:sp>
      <p:sp>
        <p:nvSpPr>
          <p:cNvPr id="157" name="Google Shape;157;p22"/>
          <p:cNvSpPr txBox="1"/>
          <p:nvPr>
            <p:ph idx="1" type="body"/>
          </p:nvPr>
        </p:nvSpPr>
        <p:spPr>
          <a:xfrm>
            <a:off x="729450" y="2128925"/>
            <a:ext cx="7688700" cy="26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Start with a small, familiar activity. 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Make a copy of the guide. 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Work through the guide with the resource. </a:t>
            </a:r>
            <a:endParaRPr sz="2000"/>
          </a:p>
          <a:p>
            <a:pPr indent="-355600" lvl="1" marL="914400" rtl="0" algn="l">
              <a:spcBef>
                <a:spcPts val="1000"/>
              </a:spcBef>
              <a:spcAft>
                <a:spcPts val="1000"/>
              </a:spcAft>
              <a:buSzPts val="2000"/>
              <a:buChar char="○"/>
            </a:pPr>
            <a:r>
              <a:rPr lang="en" sz="2000"/>
              <a:t>Focus on evaluating the material. 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40"/>
              <a:t>Remediating Resources</a:t>
            </a:r>
            <a:endParaRPr sz="2540"/>
          </a:p>
        </p:txBody>
      </p:sp>
      <p:sp>
        <p:nvSpPr>
          <p:cNvPr id="163" name="Google Shape;163;p23"/>
          <p:cNvSpPr txBox="1"/>
          <p:nvPr>
            <p:ph idx="1" type="body"/>
          </p:nvPr>
        </p:nvSpPr>
        <p:spPr>
          <a:xfrm>
            <a:off x="729450" y="2078875"/>
            <a:ext cx="7688700" cy="26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Start with the most impactful revisions. 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Reference the examples and resources. 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Build sustainable habits and an iterative approach. 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Know when to seek extra support. 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40"/>
              <a:t>Questions &amp; Examples</a:t>
            </a:r>
            <a:endParaRPr sz="2540"/>
          </a:p>
        </p:txBody>
      </p:sp>
      <p:sp>
        <p:nvSpPr>
          <p:cNvPr id="169" name="Google Shape;169;p24"/>
          <p:cNvSpPr txBox="1"/>
          <p:nvPr>
            <p:ph idx="1" type="body"/>
          </p:nvPr>
        </p:nvSpPr>
        <p:spPr>
          <a:xfrm>
            <a:off x="4989750" y="2078875"/>
            <a:ext cx="3428400" cy="26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Determine the purpose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Generate a textual equivalent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955"/>
          </a:p>
        </p:txBody>
      </p:sp>
      <p:pic>
        <p:nvPicPr>
          <p:cNvPr descr="A graph of a family of solutions to the differential equation y’ = 2 x, which are of the form y = x ^ 2 + C. Parabolas are drawn for values of C: -4, -2, 0, 2, and 4." id="170" name="Google Shape;17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4600" y="1885413"/>
            <a:ext cx="2485450" cy="253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4"/>
          <p:cNvSpPr txBox="1"/>
          <p:nvPr>
            <p:ph idx="1" type="body"/>
          </p:nvPr>
        </p:nvSpPr>
        <p:spPr>
          <a:xfrm>
            <a:off x="1363700" y="4416725"/>
            <a:ext cx="24855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/>
              <a:t>Figure 1. Family of solutions to the differential equation y' = 2x</a:t>
            </a:r>
            <a:endParaRPr sz="1200"/>
          </a:p>
        </p:txBody>
      </p:sp>
      <p:sp>
        <p:nvSpPr>
          <p:cNvPr id="172" name="Google Shape;172;p24"/>
          <p:cNvSpPr txBox="1"/>
          <p:nvPr>
            <p:ph idx="1" type="body"/>
          </p:nvPr>
        </p:nvSpPr>
        <p:spPr>
          <a:xfrm>
            <a:off x="4989750" y="4416725"/>
            <a:ext cx="35793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" sz="1100" u="sng">
                <a:solidFill>
                  <a:srgbClr val="2200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Figure 4.2 Family of solutions to the differential equation y'= 2x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 by Strang &amp; Herman is licensed under </a:t>
            </a:r>
            <a:r>
              <a:rPr lang="en" sz="1100" u="sng">
                <a:solidFill>
                  <a:srgbClr val="2200CC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BY-NC-SA 4.0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This content is from "Basics of Differential Equations" by OpenStax, Calculus Volume 2, </a:t>
            </a:r>
            <a:r>
              <a:rPr lang="en" sz="1100" u="sng">
                <a:solidFill>
                  <a:srgbClr val="2200CC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BY-NC-SA 4.0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Access for free at </a:t>
            </a:r>
            <a:r>
              <a:rPr lang="en" sz="1100" u="sng">
                <a:solidFill>
                  <a:srgbClr val="2200CC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https://openstax.org/books/calculus-volume-2/pages/1-introduction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40"/>
              <a:t>Resources</a:t>
            </a:r>
            <a:endParaRPr sz="2540"/>
          </a:p>
        </p:txBody>
      </p:sp>
      <p:sp>
        <p:nvSpPr>
          <p:cNvPr id="178" name="Google Shape;178;p25"/>
          <p:cNvSpPr txBox="1"/>
          <p:nvPr>
            <p:ph idx="1" type="body"/>
          </p:nvPr>
        </p:nvSpPr>
        <p:spPr>
          <a:xfrm>
            <a:off x="729450" y="2078875"/>
            <a:ext cx="7688700" cy="26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STEM OER Accessibility Framework</a:t>
            </a:r>
            <a:endParaRPr sz="12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 u="sng">
                <a:solidFill>
                  <a:schemeClr val="hlink"/>
                </a:solidFill>
                <a:hlinkClick r:id="rId4"/>
              </a:rPr>
              <a:t>Image Accessibility in STEM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1000"/>
              </a:spcAft>
              <a:buSzPts val="2000"/>
              <a:buChar char="●"/>
            </a:pPr>
            <a:r>
              <a:rPr lang="en" sz="2000" u="sng">
                <a:solidFill>
                  <a:schemeClr val="hlink"/>
                </a:solidFill>
                <a:hlinkClick r:id="rId5"/>
              </a:rPr>
              <a:t>WebAIM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40"/>
              <a:t>Welcome &amp; Norms</a:t>
            </a:r>
            <a:endParaRPr sz="2540"/>
          </a:p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729450" y="2078875"/>
            <a:ext cx="7688700" cy="26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Hayley Orndorf</a:t>
            </a:r>
            <a:r>
              <a:rPr lang="en" sz="2000"/>
              <a:t>, BioQUEST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Norms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State your name before speaking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Use channels that work for you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Consider adding your pronouns to your name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40"/>
              <a:t>Outline</a:t>
            </a:r>
            <a:endParaRPr sz="2540"/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729450" y="2078875"/>
            <a:ext cx="7688700" cy="26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Welcome &amp; Norms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STEM OER Accessibility Framework</a:t>
            </a:r>
            <a:endParaRPr sz="2000"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Partners &amp; Project</a:t>
            </a:r>
            <a:endParaRPr sz="1800"/>
          </a:p>
          <a:p>
            <a: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Design</a:t>
            </a:r>
            <a:endParaRPr sz="1800"/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Using the framework to evaluate and remediate material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40">
                <a:solidFill>
                  <a:srgbClr val="222222"/>
                </a:solidFill>
              </a:rPr>
              <a:t>STEM OER Accessibility Framework</a:t>
            </a:r>
            <a:endParaRPr sz="2540">
              <a:solidFill>
                <a:srgbClr val="222222"/>
              </a:solidFill>
            </a:endParaRPr>
          </a:p>
        </p:txBody>
      </p:sp>
      <p:pic>
        <p:nvPicPr>
          <p:cNvPr descr="ISKME: Institute for the Study of Knowledge Management in Education" id="107" name="Google Shape;107;p16" title="Author logo for ISKM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2054937"/>
            <a:ext cx="2187576" cy="21875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RC: Science Education Resource Center at Carleton College" id="108" name="Google Shape;10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4750" y="2696575"/>
            <a:ext cx="2748625" cy="904300"/>
          </a:xfrm>
          <a:prstGeom prst="rect">
            <a:avLst/>
          </a:prstGeom>
          <a:noFill/>
          <a:ln cap="flat" cmpd="sng" w="2857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SCORE Network composed of Researchers, Funding Agencies, Professional Societies, Hubs, Foundations, Publishers, Business, Libraries" id="109" name="Google Shape;10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6200" y="2215350"/>
            <a:ext cx="1894650" cy="1888375"/>
          </a:xfrm>
          <a:prstGeom prst="rect">
            <a:avLst/>
          </a:prstGeom>
          <a:noFill/>
          <a:ln cap="flat" cmpd="sng" w="2857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729450" y="864300"/>
            <a:ext cx="1902000" cy="80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STEM</a:t>
            </a:r>
            <a:endParaRPr/>
          </a:p>
        </p:txBody>
      </p:sp>
      <p:pic>
        <p:nvPicPr>
          <p:cNvPr descr="Scatter plot"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2234700"/>
            <a:ext cx="1112200" cy="10848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lobe" id="116" name="Google Shape;11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3722" y="2234700"/>
            <a:ext cx="1112200" cy="1084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opographic map" id="117" name="Google Shape;11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8010" y="2236687"/>
            <a:ext cx="1112200" cy="108090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5812275" y="2530850"/>
            <a:ext cx="22752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" sz="2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y' = sin x</a:t>
            </a:r>
            <a:r>
              <a:rPr lang="en" sz="2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baseline="30000" lang="en" sz="2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 x</a:t>
            </a:r>
            <a:r>
              <a:rPr baseline="30000" i="1" lang="en" sz="2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729450" y="864300"/>
            <a:ext cx="7021200" cy="8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OER</a:t>
            </a:r>
            <a:endParaRPr/>
          </a:p>
        </p:txBody>
      </p:sp>
      <p:pic>
        <p:nvPicPr>
          <p:cNvPr descr="Reduced cost" id="124" name="Google Shape;12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450" y="1933738"/>
            <a:ext cx="1276025" cy="1276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eative Commons licensing" id="125" name="Google Shape;125;p1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13526" y="2038475"/>
            <a:ext cx="1171299" cy="1171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pen Educational Resource Life Cycle: Share to Find to Adapt to Use to Refine back to Share" id="126" name="Google Shape;12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6926" y="1661725"/>
            <a:ext cx="3481775" cy="236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/>
          <p:nvPr/>
        </p:nvSpPr>
        <p:spPr>
          <a:xfrm>
            <a:off x="5867002" y="2379550"/>
            <a:ext cx="1041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OER 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Life Cycle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729450" y="864300"/>
            <a:ext cx="7021200" cy="90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Accessibility</a:t>
            </a:r>
            <a:endParaRPr/>
          </a:p>
        </p:txBody>
      </p:sp>
      <p:sp>
        <p:nvSpPr>
          <p:cNvPr id="133" name="Google Shape;133;p19"/>
          <p:cNvSpPr txBox="1"/>
          <p:nvPr/>
        </p:nvSpPr>
        <p:spPr>
          <a:xfrm>
            <a:off x="729450" y="1695000"/>
            <a:ext cx="36624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Legal definition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</a:pPr>
            <a:r>
              <a:rPr lang="en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Defined by the Office for Civil Rights (OCR), U.S. Department of Education.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</a:pPr>
            <a:r>
              <a:rPr lang="en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Ensures an individual with a disability has the same opportunities as an individual without a disability. 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4680125" y="1695000"/>
            <a:ext cx="38070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OER Accessibility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</a:pPr>
            <a:r>
              <a:rPr lang="en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Expands the legal definition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</a:pPr>
            <a:r>
              <a:rPr lang="en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Addresses diversity, equity, inclusion, access, and principles of open education</a:t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500"/>
              <a:buFont typeface="Lato"/>
              <a:buChar char="●"/>
            </a:pPr>
            <a:r>
              <a:rPr lang="en"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Provides multiple options for a variety of people regardless of disability status. 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729450" y="4514400"/>
            <a:ext cx="366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(Rehabilitation Act of 1973)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729450" y="864300"/>
            <a:ext cx="7021200" cy="6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Framework</a:t>
            </a:r>
            <a:endParaRPr/>
          </a:p>
        </p:txBody>
      </p:sp>
      <p:pic>
        <p:nvPicPr>
          <p:cNvPr descr="Universal Design for Learning Framework, full version available at https://udlguidelines.cast.org/&#10;" id="141" name="Google Shape;1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825" y="1766925"/>
            <a:ext cx="2653600" cy="210012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/>
          <p:nvPr/>
        </p:nvSpPr>
        <p:spPr>
          <a:xfrm>
            <a:off x="4285150" y="1766925"/>
            <a:ext cx="3667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Char char="●"/>
            </a:pPr>
            <a:r>
              <a:rPr b="1" lang="en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</a:t>
            </a:r>
            <a:r>
              <a:rPr lang="en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erceivable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Char char="●"/>
            </a:pPr>
            <a:r>
              <a:rPr b="1" lang="en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</a:t>
            </a:r>
            <a:r>
              <a:rPr lang="en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perable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Char char="●"/>
            </a:pPr>
            <a:r>
              <a:rPr b="1" lang="en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</a:t>
            </a:r>
            <a:r>
              <a:rPr lang="en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nderstandable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Char char="●"/>
            </a:pPr>
            <a:r>
              <a:rPr b="1" lang="en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</a:t>
            </a:r>
            <a:r>
              <a:rPr lang="en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obust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877825" y="4399000"/>
            <a:ext cx="2217000" cy="6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(CAST, 2018)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4411600" y="4399000"/>
            <a:ext cx="4101600" cy="6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(Education and Outreach Working Group, 2019).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40">
                <a:solidFill>
                  <a:srgbClr val="222222"/>
                </a:solidFill>
              </a:rPr>
              <a:t>Using the framework</a:t>
            </a:r>
            <a:endParaRPr sz="2540">
              <a:solidFill>
                <a:srgbClr val="222222"/>
              </a:solidFill>
            </a:endParaRPr>
          </a:p>
        </p:txBody>
      </p:sp>
      <p:sp>
        <p:nvSpPr>
          <p:cNvPr id="150" name="Google Shape;150;p21"/>
          <p:cNvSpPr txBox="1"/>
          <p:nvPr>
            <p:ph idx="1" type="body"/>
          </p:nvPr>
        </p:nvSpPr>
        <p:spPr>
          <a:xfrm>
            <a:off x="729450" y="2078875"/>
            <a:ext cx="48069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Char char="●"/>
            </a:pPr>
            <a:r>
              <a:rPr lang="en" sz="2000">
                <a:solidFill>
                  <a:srgbClr val="222222"/>
                </a:solidFill>
              </a:rPr>
              <a:t>Open the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STEM OER Accessibility Framework</a:t>
            </a:r>
            <a:r>
              <a:rPr lang="en" sz="2000">
                <a:solidFill>
                  <a:srgbClr val="222222"/>
                </a:solidFill>
              </a:rPr>
              <a:t> </a:t>
            </a:r>
            <a:endParaRPr sz="2000">
              <a:solidFill>
                <a:srgbClr val="222222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000"/>
              <a:buChar char="●"/>
            </a:pPr>
            <a:r>
              <a:rPr lang="en" sz="2000">
                <a:solidFill>
                  <a:srgbClr val="222222"/>
                </a:solidFill>
              </a:rPr>
              <a:t>Tour together</a:t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1F497D"/>
              </a:solidFill>
            </a:endParaRPr>
          </a:p>
        </p:txBody>
      </p:sp>
      <p:pic>
        <p:nvPicPr>
          <p:cNvPr descr="Cover page for the Accessibility Framework, which is available as a google document at https://tinyurl.com/STEMOERAccessibility. The cover page includes a photograph of neurons and the ISKME and SERC logos." id="151" name="Google Shape;151;p21" title="STEM OER Accessibility Framework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2075" r="0" t="0"/>
          <a:stretch/>
        </p:blipFill>
        <p:spPr>
          <a:xfrm>
            <a:off x="5657725" y="1489150"/>
            <a:ext cx="2432275" cy="3218650"/>
          </a:xfrm>
          <a:prstGeom prst="rect">
            <a:avLst/>
          </a:prstGeom>
          <a:noFill/>
          <a:ln cap="flat" cmpd="sng" w="2857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A9DFBE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037DB8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