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ontserrat"/>
      <p:regular r:id="rId22"/>
      <p:bold r:id="rId23"/>
      <p:italic r:id="rId24"/>
      <p:boldItalic r:id="rId25"/>
    </p:embeddedFont>
    <p:embeddedFont>
      <p:font typeface="Average"/>
      <p:regular r:id="rId26"/>
    </p:embeddedFon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regular.fntdata"/><Relationship Id="rId21" Type="http://schemas.openxmlformats.org/officeDocument/2006/relationships/slide" Target="slides/slide16.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verage-regular.fntdata"/><Relationship Id="rId25" Type="http://schemas.openxmlformats.org/officeDocument/2006/relationships/font" Target="fonts/Montserrat-boldItalic.fntdata"/><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16fd4ea47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16fd4ea47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172f5ceeb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172f5ceeb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72f5ceeb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172f5ceeb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172f5ceeb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172f5ceeb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fb9109446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fb9109446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fb91094467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fb91094467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0c6f8bc0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e0c6f8bc0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fb9109446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fb9109446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fb9109446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fb9109446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fb9109446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fb9109446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6fd4ea47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6fd4ea47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6fd4ea47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16fd4ea47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authors you should be aware of these and also as a user.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fb9109446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fb9109446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16fd4ea47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16fd4ea47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16fd4ea47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16fd4ea47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doi.org/10.24918/cs.2021.38" TargetMode="External"/><Relationship Id="rId4" Type="http://schemas.openxmlformats.org/officeDocument/2006/relationships/image" Target="../media/image25.png"/><Relationship Id="rId5"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qubeshub.org/tags/" TargetMode="External"/><Relationship Id="rId4" Type="http://schemas.openxmlformats.org/officeDocument/2006/relationships/image" Target="../media/image23.png"/><Relationship Id="rId5"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hyperlink" Target="https://qubeshub.org/community/groups/bioquest/collections/oer-for-diversity-equity-and-inclusion-in-stem-classrooms" TargetMode="External"/><Relationship Id="rId5" Type="http://schemas.openxmlformats.org/officeDocument/2006/relationships/hyperlink" Target="https://qubeshub.org/kb/collections/creatingpersonalcollection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s://docs.google.com/forms/d/e/1FAIpQLSfXR79Y3JNUV5IHaAGNT1qvoZTru5REzHQ9gH76mYpoprdi4Q/viewform" TargetMode="External"/><Relationship Id="rId4" Type="http://schemas.openxmlformats.org/officeDocument/2006/relationships/hyperlink" Target="https://docs.google.com/forms/d/e/1FAIpQLSfXR79Y3JNUV5IHaAGNT1qvoZTru5REzHQ9gH76mYpoprdi4Q/viewform" TargetMode="External"/><Relationship Id="rId11" Type="http://schemas.openxmlformats.org/officeDocument/2006/relationships/hyperlink" Target="https://qubeshub.org/news" TargetMode="External"/><Relationship Id="rId10" Type="http://schemas.openxmlformats.org/officeDocument/2006/relationships/hyperlink" Target="https://qubeshub.org/kb/collections/creatingpersonalcollections" TargetMode="External"/><Relationship Id="rId9" Type="http://schemas.openxmlformats.org/officeDocument/2006/relationships/hyperlink" Target="https://qubeshub.org/community/groups/bioquest/collections/oer-for-diversity-equity-and-inclusion-in-stem-classrooms" TargetMode="External"/><Relationship Id="rId5" Type="http://schemas.openxmlformats.org/officeDocument/2006/relationships/hyperlink" Target="https://docs.google.com/forms/d/e/1FAIpQLSfXR79Y3JNUV5IHaAGNT1qvoZTru5REzHQ9gH76mYpoprdi4Q/viewform" TargetMode="External"/><Relationship Id="rId6" Type="http://schemas.openxmlformats.org/officeDocument/2006/relationships/hyperlink" Target="https://qubeshub.org/community/groups/bioquest/ideasresources" TargetMode="External"/><Relationship Id="rId7" Type="http://schemas.openxmlformats.org/officeDocument/2006/relationships/hyperlink" Target="https://qubeshub.org/community/groups/bioquest/ideasresources" TargetMode="External"/><Relationship Id="rId8" Type="http://schemas.openxmlformats.org/officeDocument/2006/relationships/hyperlink" Target="https://qubeshub.org/kb/resources/commen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hyperlink" Target="https://qubeshub.org/news/newsletter/subscrib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hyperlink" Target="https://qubeshub.org/news/newsletter/feb-community-spotligh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hyperlink" Target="https://qubeshub.org/community/groups/bioquest/ideasresourc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hyperlink" Target="http://dx.doi.org/10.25334/Y5B6-6R35" TargetMode="External"/><Relationship Id="rId5" Type="http://schemas.openxmlformats.org/officeDocument/2006/relationships/hyperlink" Target="https://qubeshub.org/groups/summer2021" TargetMode="External"/><Relationship Id="rId6" Type="http://schemas.openxmlformats.org/officeDocument/2006/relationships/hyperlink" Target="http://dx.doi.org/10.25334/Y5B6-6R35" TargetMode="External"/><Relationship Id="rId7"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dx.doi.org/10.25334/7BCE-ED43" TargetMode="External"/><Relationship Id="rId4" Type="http://schemas.openxmlformats.org/officeDocument/2006/relationships/hyperlink" Target="https://qubeshub.org/groups/spotlightsfmn" TargetMode="External"/><Relationship Id="rId5" Type="http://schemas.openxmlformats.org/officeDocument/2006/relationships/hyperlink" Target="http://dx.doi.org/10.25334/7BCE-ED43" TargetMode="External"/><Relationship Id="rId6" Type="http://schemas.openxmlformats.org/officeDocument/2006/relationships/image" Target="../media/image19.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dx.doi.org/10.25334/8EC1-V892" TargetMode="External"/><Relationship Id="rId4" Type="http://schemas.openxmlformats.org/officeDocument/2006/relationships/hyperlink" Target="https://qubeshub.org/groups/udl" TargetMode="External"/><Relationship Id="rId5" Type="http://schemas.openxmlformats.org/officeDocument/2006/relationships/hyperlink" Target="http://dx.doi.org/10.25334/8EC1-V892" TargetMode="External"/><Relationship Id="rId6" Type="http://schemas.openxmlformats.org/officeDocument/2006/relationships/image" Target="../media/image18.png"/><Relationship Id="rId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49183" y="494013"/>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OER for Diversity, Equity and Inclusion in STEM Classrooms</a:t>
            </a:r>
            <a:endParaRPr/>
          </a:p>
        </p:txBody>
      </p:sp>
      <p:sp>
        <p:nvSpPr>
          <p:cNvPr id="60" name="Google Shape;60;p13"/>
          <p:cNvSpPr txBox="1"/>
          <p:nvPr>
            <p:ph idx="1" type="subTitle"/>
          </p:nvPr>
        </p:nvSpPr>
        <p:spPr>
          <a:xfrm>
            <a:off x="649175" y="2099251"/>
            <a:ext cx="7801500" cy="7926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A BioQUEST Community Conversation</a:t>
            </a:r>
            <a:endParaRPr/>
          </a:p>
          <a:p>
            <a:pPr indent="0" lvl="0" marL="0" rtl="0" algn="ctr">
              <a:spcBef>
                <a:spcPts val="0"/>
              </a:spcBef>
              <a:spcAft>
                <a:spcPts val="0"/>
              </a:spcAft>
              <a:buNone/>
            </a:pPr>
            <a:r>
              <a:rPr lang="en"/>
              <a:t>Shared 2/24/22</a:t>
            </a:r>
            <a:endParaRPr/>
          </a:p>
        </p:txBody>
      </p:sp>
      <p:sp>
        <p:nvSpPr>
          <p:cNvPr id="61" name="Google Shape;61;p13"/>
          <p:cNvSpPr txBox="1"/>
          <p:nvPr>
            <p:ph idx="1" type="subTitle"/>
          </p:nvPr>
        </p:nvSpPr>
        <p:spPr>
          <a:xfrm>
            <a:off x="671250" y="2995576"/>
            <a:ext cx="7801500" cy="7926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Digging into the resources described in the </a:t>
            </a:r>
            <a:br>
              <a:rPr lang="en"/>
            </a:br>
            <a:r>
              <a:rPr lang="en"/>
              <a:t>February 2022 Community Spotlight</a:t>
            </a:r>
            <a:endParaRPr/>
          </a:p>
        </p:txBody>
      </p:sp>
      <p:pic>
        <p:nvPicPr>
          <p:cNvPr id="62" name="Google Shape;62;p13"/>
          <p:cNvPicPr preferRelativeResize="0"/>
          <p:nvPr/>
        </p:nvPicPr>
        <p:blipFill>
          <a:blip r:embed="rId3">
            <a:alphaModFix/>
          </a:blip>
          <a:stretch>
            <a:fillRect/>
          </a:stretch>
        </p:blipFill>
        <p:spPr>
          <a:xfrm>
            <a:off x="4047023" y="4061450"/>
            <a:ext cx="1005840" cy="1005840"/>
          </a:xfrm>
          <a:prstGeom prst="rect">
            <a:avLst/>
          </a:prstGeom>
          <a:noFill/>
          <a:ln>
            <a:noFill/>
          </a:ln>
        </p:spPr>
      </p:pic>
      <p:pic>
        <p:nvPicPr>
          <p:cNvPr id="63" name="Google Shape;63;p13"/>
          <p:cNvPicPr preferRelativeResize="0"/>
          <p:nvPr/>
        </p:nvPicPr>
        <p:blipFill>
          <a:blip r:embed="rId4">
            <a:alphaModFix/>
          </a:blip>
          <a:stretch>
            <a:fillRect/>
          </a:stretch>
        </p:blipFill>
        <p:spPr>
          <a:xfrm>
            <a:off x="685800" y="4061450"/>
            <a:ext cx="3299155" cy="1005840"/>
          </a:xfrm>
          <a:prstGeom prst="rect">
            <a:avLst/>
          </a:prstGeom>
          <a:noFill/>
          <a:ln>
            <a:noFill/>
          </a:ln>
        </p:spPr>
      </p:pic>
      <p:pic>
        <p:nvPicPr>
          <p:cNvPr id="64" name="Google Shape;64;p13"/>
          <p:cNvPicPr preferRelativeResize="0"/>
          <p:nvPr/>
        </p:nvPicPr>
        <p:blipFill>
          <a:blip r:embed="rId5">
            <a:alphaModFix/>
          </a:blip>
          <a:stretch>
            <a:fillRect/>
          </a:stretch>
        </p:blipFill>
        <p:spPr>
          <a:xfrm>
            <a:off x="5114930" y="4059540"/>
            <a:ext cx="3343275" cy="100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2"/>
          <p:cNvSpPr txBox="1"/>
          <p:nvPr>
            <p:ph type="title"/>
          </p:nvPr>
        </p:nvSpPr>
        <p:spPr>
          <a:xfrm>
            <a:off x="281100" y="12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Yarid Mera</a:t>
            </a:r>
            <a:br>
              <a:rPr lang="en"/>
            </a:br>
            <a:r>
              <a:rPr lang="en"/>
              <a:t>Teaching Cancer Biology Through a Lens of Social Justice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9" name="Google Shape;139;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40" name="Google Shape;140;p22"/>
          <p:cNvSpPr txBox="1"/>
          <p:nvPr>
            <p:ph idx="2" type="body"/>
          </p:nvPr>
        </p:nvSpPr>
        <p:spPr>
          <a:xfrm>
            <a:off x="5316600" y="1121050"/>
            <a:ext cx="3515700" cy="23601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1200">
                <a:solidFill>
                  <a:srgbClr val="4D4D4D"/>
                </a:solidFill>
                <a:highlight>
                  <a:srgbClr val="FFFFFF"/>
                </a:highlight>
                <a:latin typeface="Montserrat"/>
                <a:ea typeface="Montserrat"/>
                <a:cs typeface="Montserrat"/>
                <a:sym typeface="Montserrat"/>
              </a:rPr>
              <a:t>Mera YA, Wiggins BL. 2021. Teaching cancer biology through a lens of social justice. </a:t>
            </a:r>
            <a:r>
              <a:rPr i="1" lang="en" sz="1200">
                <a:solidFill>
                  <a:srgbClr val="4D4D4D"/>
                </a:solidFill>
                <a:highlight>
                  <a:srgbClr val="FFFFFF"/>
                </a:highlight>
                <a:latin typeface="Montserrat"/>
                <a:ea typeface="Montserrat"/>
                <a:cs typeface="Montserrat"/>
                <a:sym typeface="Montserrat"/>
              </a:rPr>
              <a:t>CourseSource</a:t>
            </a:r>
            <a:r>
              <a:rPr lang="en" sz="1200">
                <a:solidFill>
                  <a:srgbClr val="4D4D4D"/>
                </a:solidFill>
                <a:highlight>
                  <a:srgbClr val="FFFFFF"/>
                </a:highlight>
                <a:latin typeface="Montserrat"/>
                <a:ea typeface="Montserrat"/>
                <a:cs typeface="Montserrat"/>
                <a:sym typeface="Montserrat"/>
              </a:rPr>
              <a:t>. </a:t>
            </a:r>
            <a:r>
              <a:rPr b="1" lang="en" sz="1200">
                <a:solidFill>
                  <a:srgbClr val="0579B8"/>
                </a:solidFill>
                <a:highlight>
                  <a:srgbClr val="FFFFFF"/>
                </a:highlight>
                <a:uFill>
                  <a:noFill/>
                </a:uFill>
                <a:latin typeface="Arial"/>
                <a:ea typeface="Arial"/>
                <a:cs typeface="Arial"/>
                <a:sym typeface="Arial"/>
                <a:hlinkClick r:id="rId3">
                  <a:extLst>
                    <a:ext uri="{A12FA001-AC4F-418D-AE19-62706E023703}">
                      <ahyp:hlinkClr val="tx"/>
                    </a:ext>
                  </a:extLst>
                </a:hlinkClick>
              </a:rPr>
              <a:t>https://doi.org/10.24918/cs.2021.38</a:t>
            </a:r>
            <a:endParaRPr/>
          </a:p>
          <a:p>
            <a:pPr indent="0" lvl="0" marL="0" rtl="0" algn="l">
              <a:spcBef>
                <a:spcPts val="1200"/>
              </a:spcBef>
              <a:spcAft>
                <a:spcPts val="0"/>
              </a:spcAft>
              <a:buNone/>
            </a:pPr>
            <a:r>
              <a:rPr lang="en" sz="1529"/>
              <a:t>Summary:</a:t>
            </a:r>
            <a:endParaRPr sz="1529"/>
          </a:p>
          <a:p>
            <a:pPr indent="0" lvl="0" marL="0" rtl="0" algn="l">
              <a:spcBef>
                <a:spcPts val="1200"/>
              </a:spcBef>
              <a:spcAft>
                <a:spcPts val="1200"/>
              </a:spcAft>
              <a:buNone/>
            </a:pPr>
            <a:r>
              <a:rPr lang="en" sz="1529"/>
              <a:t>The biology classroom is not separate from the greater context of society; social issues can and should be presented in connection with the content. Here we present an example of antiracist teaching using the molecular/cellular biology of cancer in an introductory biology course as a topic through which to address historic racial disparities.</a:t>
            </a:r>
            <a:endParaRPr sz="1529"/>
          </a:p>
        </p:txBody>
      </p:sp>
      <p:pic>
        <p:nvPicPr>
          <p:cNvPr id="141" name="Google Shape;141;p22"/>
          <p:cNvPicPr preferRelativeResize="0"/>
          <p:nvPr/>
        </p:nvPicPr>
        <p:blipFill>
          <a:blip r:embed="rId4">
            <a:alphaModFix/>
          </a:blip>
          <a:stretch>
            <a:fillRect/>
          </a:stretch>
        </p:blipFill>
        <p:spPr>
          <a:xfrm>
            <a:off x="125673" y="1193650"/>
            <a:ext cx="4832285" cy="3834325"/>
          </a:xfrm>
          <a:prstGeom prst="rect">
            <a:avLst/>
          </a:prstGeom>
          <a:noFill/>
          <a:ln>
            <a:noFill/>
          </a:ln>
        </p:spPr>
      </p:pic>
      <p:pic>
        <p:nvPicPr>
          <p:cNvPr id="142" name="Google Shape;142;p22"/>
          <p:cNvPicPr preferRelativeResize="0"/>
          <p:nvPr/>
        </p:nvPicPr>
        <p:blipFill>
          <a:blip r:embed="rId5">
            <a:alphaModFix/>
          </a:blip>
          <a:stretch>
            <a:fillRect/>
          </a:stretch>
        </p:blipFill>
        <p:spPr>
          <a:xfrm>
            <a:off x="5246925" y="3515175"/>
            <a:ext cx="3655050" cy="1547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311700" y="73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tags to find </a:t>
            </a:r>
            <a:r>
              <a:rPr lang="en"/>
              <a:t>additional</a:t>
            </a:r>
            <a:r>
              <a:rPr lang="en"/>
              <a:t> QUBES Resources</a:t>
            </a:r>
            <a:endParaRPr/>
          </a:p>
          <a:p>
            <a:pPr indent="0" lvl="0" marL="0" rtl="0" algn="l">
              <a:spcBef>
                <a:spcPts val="0"/>
              </a:spcBef>
              <a:spcAft>
                <a:spcPts val="0"/>
              </a:spcAft>
              <a:buNone/>
            </a:pPr>
            <a:r>
              <a:t/>
            </a:r>
            <a:endParaRPr sz="1555"/>
          </a:p>
          <a:p>
            <a:pPr indent="0" lvl="0" marL="0" rtl="0" algn="r">
              <a:spcBef>
                <a:spcPts val="0"/>
              </a:spcBef>
              <a:spcAft>
                <a:spcPts val="0"/>
              </a:spcAft>
              <a:buNone/>
            </a:pPr>
            <a:r>
              <a:rPr lang="en"/>
              <a:t>Follow tags in a resource</a:t>
            </a:r>
            <a:endParaRPr/>
          </a:p>
        </p:txBody>
      </p:sp>
      <p:pic>
        <p:nvPicPr>
          <p:cNvPr id="148" name="Google Shape;148;p23"/>
          <p:cNvPicPr preferRelativeResize="0"/>
          <p:nvPr/>
        </p:nvPicPr>
        <p:blipFill>
          <a:blip r:embed="rId3">
            <a:alphaModFix/>
          </a:blip>
          <a:stretch>
            <a:fillRect/>
          </a:stretch>
        </p:blipFill>
        <p:spPr>
          <a:xfrm>
            <a:off x="144975" y="1252875"/>
            <a:ext cx="6313923" cy="2814749"/>
          </a:xfrm>
          <a:prstGeom prst="rect">
            <a:avLst/>
          </a:prstGeom>
          <a:noFill/>
          <a:ln>
            <a:noFill/>
          </a:ln>
        </p:spPr>
      </p:pic>
      <p:pic>
        <p:nvPicPr>
          <p:cNvPr id="149" name="Google Shape;149;p23"/>
          <p:cNvPicPr preferRelativeResize="0"/>
          <p:nvPr/>
        </p:nvPicPr>
        <p:blipFill>
          <a:blip r:embed="rId4">
            <a:alphaModFix/>
          </a:blip>
          <a:stretch>
            <a:fillRect/>
          </a:stretch>
        </p:blipFill>
        <p:spPr>
          <a:xfrm>
            <a:off x="1966951" y="1764902"/>
            <a:ext cx="7095398" cy="32705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311700" y="73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tags to find additional QUBES Resources</a:t>
            </a:r>
            <a:endParaRPr/>
          </a:p>
          <a:p>
            <a:pPr indent="0" lvl="0" marL="0" rtl="0" algn="l">
              <a:spcBef>
                <a:spcPts val="0"/>
              </a:spcBef>
              <a:spcAft>
                <a:spcPts val="0"/>
              </a:spcAft>
              <a:buNone/>
            </a:pPr>
            <a:r>
              <a:t/>
            </a:r>
            <a:endParaRPr sz="1555"/>
          </a:p>
          <a:p>
            <a:pPr indent="0" lvl="0" marL="0" rtl="0" algn="r">
              <a:spcBef>
                <a:spcPts val="0"/>
              </a:spcBef>
              <a:spcAft>
                <a:spcPts val="0"/>
              </a:spcAft>
              <a:buNone/>
            </a:pPr>
            <a:r>
              <a:rPr lang="en" u="sng">
                <a:solidFill>
                  <a:schemeClr val="hlink"/>
                </a:solidFill>
                <a:hlinkClick r:id="rId3"/>
              </a:rPr>
              <a:t>https://qubeshub.org/tags/</a:t>
            </a:r>
            <a:endParaRPr/>
          </a:p>
        </p:txBody>
      </p:sp>
      <p:pic>
        <p:nvPicPr>
          <p:cNvPr id="155" name="Google Shape;155;p24"/>
          <p:cNvPicPr preferRelativeResize="0"/>
          <p:nvPr/>
        </p:nvPicPr>
        <p:blipFill>
          <a:blip r:embed="rId4">
            <a:alphaModFix/>
          </a:blip>
          <a:stretch>
            <a:fillRect/>
          </a:stretch>
        </p:blipFill>
        <p:spPr>
          <a:xfrm>
            <a:off x="387900" y="1325292"/>
            <a:ext cx="8520598" cy="1227958"/>
          </a:xfrm>
          <a:prstGeom prst="rect">
            <a:avLst/>
          </a:prstGeom>
          <a:noFill/>
          <a:ln>
            <a:noFill/>
          </a:ln>
        </p:spPr>
      </p:pic>
      <p:pic>
        <p:nvPicPr>
          <p:cNvPr id="156" name="Google Shape;156;p24"/>
          <p:cNvPicPr preferRelativeResize="0"/>
          <p:nvPr/>
        </p:nvPicPr>
        <p:blipFill>
          <a:blip r:embed="rId5">
            <a:alphaModFix/>
          </a:blip>
          <a:stretch>
            <a:fillRect/>
          </a:stretch>
        </p:blipFill>
        <p:spPr>
          <a:xfrm>
            <a:off x="1614975" y="1325300"/>
            <a:ext cx="7293527" cy="3682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We encourage you </a:t>
            </a:r>
            <a:r>
              <a:rPr lang="en"/>
              <a:t>(authors and users) </a:t>
            </a:r>
            <a:r>
              <a:rPr lang="en"/>
              <a:t>to post comments </a:t>
            </a:r>
            <a:br>
              <a:rPr lang="en"/>
            </a:br>
            <a:r>
              <a:rPr lang="en"/>
              <a:t>on resources </a:t>
            </a:r>
            <a:endParaRPr/>
          </a:p>
        </p:txBody>
      </p:sp>
      <p:pic>
        <p:nvPicPr>
          <p:cNvPr id="162" name="Google Shape;162;p25"/>
          <p:cNvPicPr preferRelativeResize="0"/>
          <p:nvPr/>
        </p:nvPicPr>
        <p:blipFill>
          <a:blip r:embed="rId3">
            <a:alphaModFix/>
          </a:blip>
          <a:stretch>
            <a:fillRect/>
          </a:stretch>
        </p:blipFill>
        <p:spPr>
          <a:xfrm>
            <a:off x="133500" y="1873375"/>
            <a:ext cx="8877000" cy="3073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6"/>
          <p:cNvPicPr preferRelativeResize="0"/>
          <p:nvPr/>
        </p:nvPicPr>
        <p:blipFill>
          <a:blip r:embed="rId3">
            <a:alphaModFix/>
          </a:blip>
          <a:stretch>
            <a:fillRect/>
          </a:stretch>
        </p:blipFill>
        <p:spPr>
          <a:xfrm>
            <a:off x="311700" y="905824"/>
            <a:ext cx="5942551" cy="3213574"/>
          </a:xfrm>
          <a:prstGeom prst="rect">
            <a:avLst/>
          </a:prstGeom>
          <a:noFill/>
          <a:ln>
            <a:noFill/>
          </a:ln>
        </p:spPr>
      </p:pic>
      <p:sp>
        <p:nvSpPr>
          <p:cNvPr id="168" name="Google Shape;168;p2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Collection of the resources where you can share additional ideas</a:t>
            </a:r>
            <a:endParaRPr/>
          </a:p>
        </p:txBody>
      </p:sp>
      <p:sp>
        <p:nvSpPr>
          <p:cNvPr id="169" name="Google Shape;169;p26"/>
          <p:cNvSpPr txBox="1"/>
          <p:nvPr>
            <p:ph type="title"/>
          </p:nvPr>
        </p:nvSpPr>
        <p:spPr>
          <a:xfrm>
            <a:off x="240350" y="4202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00" u="sng">
                <a:solidFill>
                  <a:schemeClr val="hlink"/>
                </a:solidFill>
                <a:hlinkClick r:id="rId4"/>
              </a:rPr>
              <a:t>https://qubeshub.org/community/groups/bioquest/collections/oer-for-diversity-equity-and-inclusion-in-stem-classrooms</a:t>
            </a:r>
            <a:endParaRPr sz="2200"/>
          </a:p>
        </p:txBody>
      </p:sp>
      <p:sp>
        <p:nvSpPr>
          <p:cNvPr id="170" name="Google Shape;170;p26"/>
          <p:cNvSpPr txBox="1"/>
          <p:nvPr>
            <p:ph type="title"/>
          </p:nvPr>
        </p:nvSpPr>
        <p:spPr>
          <a:xfrm>
            <a:off x="6449850" y="1098425"/>
            <a:ext cx="2483400" cy="269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00"/>
              <a:t>You can include </a:t>
            </a:r>
            <a:br>
              <a:rPr lang="en" sz="2200"/>
            </a:br>
            <a:r>
              <a:rPr lang="en" sz="2200"/>
              <a:t>both QUBES and non-QUBES materials.</a:t>
            </a:r>
            <a:endParaRPr sz="2200"/>
          </a:p>
          <a:p>
            <a:pPr indent="0" lvl="0" marL="0" rtl="0" algn="l">
              <a:spcBef>
                <a:spcPts val="0"/>
              </a:spcBef>
              <a:spcAft>
                <a:spcPts val="0"/>
              </a:spcAft>
              <a:buSzPts val="990"/>
              <a:buNone/>
            </a:pPr>
            <a:r>
              <a:t/>
            </a:r>
            <a:endParaRPr sz="2200"/>
          </a:p>
          <a:p>
            <a:pPr indent="0" lvl="0" marL="0" rtl="0" algn="l">
              <a:spcBef>
                <a:spcPts val="0"/>
              </a:spcBef>
              <a:spcAft>
                <a:spcPts val="0"/>
              </a:spcAft>
              <a:buSzPts val="990"/>
              <a:buNone/>
            </a:pPr>
            <a:r>
              <a:rPr lang="en" sz="2200" u="sng">
                <a:solidFill>
                  <a:schemeClr val="hlink"/>
                </a:solidFill>
                <a:hlinkClick r:id="rId5"/>
              </a:rPr>
              <a:t>How to post to a collection</a:t>
            </a:r>
            <a:r>
              <a:rPr lang="en" sz="2200"/>
              <a:t>. </a:t>
            </a:r>
            <a:endParaRPr sz="2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Additional Resources</a:t>
            </a:r>
            <a:endParaRPr/>
          </a:p>
        </p:txBody>
      </p:sp>
      <p:sp>
        <p:nvSpPr>
          <p:cNvPr id="176" name="Google Shape;176;p27"/>
          <p:cNvSpPr txBox="1"/>
          <p:nvPr>
            <p:ph idx="4294967295" type="subTitle"/>
          </p:nvPr>
        </p:nvSpPr>
        <p:spPr>
          <a:xfrm>
            <a:off x="426625" y="1243050"/>
            <a:ext cx="8257200" cy="2765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829" u="sng">
                <a:solidFill>
                  <a:schemeClr val="hlink"/>
                </a:solidFill>
                <a:hlinkClick r:id="rId3"/>
              </a:rPr>
              <a:t>Take a quick </a:t>
            </a:r>
            <a:r>
              <a:rPr lang="en" sz="1829" u="sng">
                <a:solidFill>
                  <a:schemeClr val="hlink"/>
                </a:solidFill>
                <a:hlinkClick r:id="rId4"/>
              </a:rPr>
              <a:t>survey</a:t>
            </a:r>
            <a:r>
              <a:rPr lang="en" sz="1829" u="sng">
                <a:solidFill>
                  <a:schemeClr val="hlink"/>
                </a:solidFill>
                <a:hlinkClick r:id="rId5"/>
              </a:rPr>
              <a:t> to recommend future webinar topics</a:t>
            </a:r>
            <a:r>
              <a:rPr lang="en" sz="1829"/>
              <a:t>.</a:t>
            </a:r>
            <a:endParaRPr sz="1829"/>
          </a:p>
          <a:p>
            <a:pPr indent="0" lvl="0" marL="0" rtl="0" algn="l">
              <a:lnSpc>
                <a:spcPct val="95000"/>
              </a:lnSpc>
              <a:spcBef>
                <a:spcPts val="1200"/>
              </a:spcBef>
              <a:spcAft>
                <a:spcPts val="0"/>
              </a:spcAft>
              <a:buSzPts val="935"/>
              <a:buNone/>
            </a:pPr>
            <a:r>
              <a:rPr lang="en" sz="1829"/>
              <a:t> </a:t>
            </a:r>
            <a:endParaRPr sz="1829"/>
          </a:p>
          <a:p>
            <a:pPr indent="0" lvl="0" marL="0" rtl="0" algn="l">
              <a:lnSpc>
                <a:spcPct val="95000"/>
              </a:lnSpc>
              <a:spcBef>
                <a:spcPts val="1200"/>
              </a:spcBef>
              <a:spcAft>
                <a:spcPts val="0"/>
              </a:spcAft>
              <a:buSzPts val="935"/>
              <a:buNone/>
            </a:pPr>
            <a:r>
              <a:rPr lang="en" sz="1829"/>
              <a:t>Comment on </a:t>
            </a:r>
            <a:r>
              <a:rPr lang="en" sz="1829" u="sng">
                <a:solidFill>
                  <a:schemeClr val="hlink"/>
                </a:solidFill>
                <a:hlinkClick r:id="rId6"/>
              </a:rPr>
              <a:t>individual</a:t>
            </a:r>
            <a:r>
              <a:rPr lang="en" sz="1829" u="sng">
                <a:solidFill>
                  <a:schemeClr val="hlink"/>
                </a:solidFill>
                <a:hlinkClick r:id="rId7"/>
              </a:rPr>
              <a:t> resources</a:t>
            </a:r>
            <a:r>
              <a:rPr lang="en" sz="1829"/>
              <a:t> (</a:t>
            </a:r>
            <a:r>
              <a:rPr lang="en" sz="1829" u="sng">
                <a:solidFill>
                  <a:schemeClr val="hlink"/>
                </a:solidFill>
                <a:hlinkClick r:id="rId8"/>
              </a:rPr>
              <a:t>How to comment</a:t>
            </a:r>
            <a:r>
              <a:rPr lang="en" sz="1829"/>
              <a:t>)</a:t>
            </a:r>
            <a:endParaRPr sz="1829"/>
          </a:p>
          <a:p>
            <a:pPr indent="0" lvl="0" marL="0" rtl="0" algn="l">
              <a:lnSpc>
                <a:spcPct val="95000"/>
              </a:lnSpc>
              <a:spcBef>
                <a:spcPts val="1200"/>
              </a:spcBef>
              <a:spcAft>
                <a:spcPts val="0"/>
              </a:spcAft>
              <a:buSzPts val="935"/>
              <a:buNone/>
            </a:pPr>
            <a:r>
              <a:rPr lang="en" sz="1829"/>
              <a:t>Share additional resources in </a:t>
            </a:r>
            <a:r>
              <a:rPr lang="en" sz="1829" u="sng">
                <a:solidFill>
                  <a:schemeClr val="hlink"/>
                </a:solidFill>
                <a:hlinkClick r:id="rId9"/>
              </a:rPr>
              <a:t>the collection</a:t>
            </a:r>
            <a:r>
              <a:rPr lang="en" sz="1829"/>
              <a:t> (</a:t>
            </a:r>
            <a:r>
              <a:rPr lang="en" sz="1829" u="sng">
                <a:solidFill>
                  <a:schemeClr val="hlink"/>
                </a:solidFill>
                <a:hlinkClick r:id="rId10"/>
              </a:rPr>
              <a:t>How to post to a collection</a:t>
            </a:r>
            <a:r>
              <a:rPr lang="en" sz="1829"/>
              <a:t>)</a:t>
            </a:r>
            <a:endParaRPr sz="1829"/>
          </a:p>
          <a:p>
            <a:pPr indent="0" lvl="0" marL="0" rtl="0" algn="l">
              <a:lnSpc>
                <a:spcPct val="95000"/>
              </a:lnSpc>
              <a:spcBef>
                <a:spcPts val="1200"/>
              </a:spcBef>
              <a:spcAft>
                <a:spcPts val="1200"/>
              </a:spcAft>
              <a:buSzPts val="935"/>
              <a:buNone/>
            </a:pPr>
            <a:r>
              <a:rPr lang="en" sz="1829"/>
              <a:t>Visit </a:t>
            </a:r>
            <a:r>
              <a:rPr lang="en" sz="1829" u="sng">
                <a:solidFill>
                  <a:schemeClr val="hlink"/>
                </a:solidFill>
                <a:hlinkClick r:id="rId11"/>
              </a:rPr>
              <a:t>News and Activities</a:t>
            </a:r>
            <a:r>
              <a:rPr lang="en" sz="1829"/>
              <a:t> to see other Community Conversations and Newsletters.</a:t>
            </a:r>
            <a:endParaRPr sz="1829"/>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idx="1" type="body"/>
          </p:nvPr>
        </p:nvSpPr>
        <p:spPr>
          <a:xfrm>
            <a:off x="141975" y="491425"/>
            <a:ext cx="2064000" cy="1591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018"/>
              <a:buNone/>
            </a:pPr>
            <a:r>
              <a:rPr lang="en" sz="1865"/>
              <a:t>Thanks for joining us. Please feel free to share questions and comments.</a:t>
            </a:r>
            <a:endParaRPr sz="1865"/>
          </a:p>
        </p:txBody>
      </p:sp>
      <p:pic>
        <p:nvPicPr>
          <p:cNvPr id="182" name="Google Shape;182;p28"/>
          <p:cNvPicPr preferRelativeResize="0"/>
          <p:nvPr/>
        </p:nvPicPr>
        <p:blipFill>
          <a:blip r:embed="rId3">
            <a:alphaModFix/>
          </a:blip>
          <a:stretch>
            <a:fillRect/>
          </a:stretch>
        </p:blipFill>
        <p:spPr>
          <a:xfrm>
            <a:off x="0" y="4440827"/>
            <a:ext cx="9143999" cy="702672"/>
          </a:xfrm>
          <a:prstGeom prst="rect">
            <a:avLst/>
          </a:prstGeom>
          <a:noFill/>
          <a:ln>
            <a:noFill/>
          </a:ln>
        </p:spPr>
      </p:pic>
      <p:pic>
        <p:nvPicPr>
          <p:cNvPr id="183" name="Google Shape;183;p28"/>
          <p:cNvPicPr preferRelativeResize="0"/>
          <p:nvPr/>
        </p:nvPicPr>
        <p:blipFill>
          <a:blip r:embed="rId4">
            <a:alphaModFix/>
          </a:blip>
          <a:stretch>
            <a:fillRect/>
          </a:stretch>
        </p:blipFill>
        <p:spPr>
          <a:xfrm>
            <a:off x="4048912" y="2364193"/>
            <a:ext cx="4506914" cy="1939025"/>
          </a:xfrm>
          <a:prstGeom prst="rect">
            <a:avLst/>
          </a:prstGeom>
          <a:noFill/>
          <a:ln>
            <a:noFill/>
          </a:ln>
        </p:spPr>
      </p:pic>
      <p:pic>
        <p:nvPicPr>
          <p:cNvPr id="184" name="Google Shape;184;p28"/>
          <p:cNvPicPr preferRelativeResize="0"/>
          <p:nvPr/>
        </p:nvPicPr>
        <p:blipFill>
          <a:blip r:embed="rId5">
            <a:alphaModFix/>
          </a:blip>
          <a:stretch>
            <a:fillRect/>
          </a:stretch>
        </p:blipFill>
        <p:spPr>
          <a:xfrm>
            <a:off x="2324078" y="143769"/>
            <a:ext cx="4495843" cy="1939014"/>
          </a:xfrm>
          <a:prstGeom prst="rect">
            <a:avLst/>
          </a:prstGeom>
          <a:noFill/>
          <a:ln>
            <a:noFill/>
          </a:ln>
        </p:spPr>
      </p:pic>
      <p:pic>
        <p:nvPicPr>
          <p:cNvPr id="185" name="Google Shape;185;p28"/>
          <p:cNvPicPr preferRelativeResize="0"/>
          <p:nvPr/>
        </p:nvPicPr>
        <p:blipFill>
          <a:blip r:embed="rId6">
            <a:alphaModFix/>
          </a:blip>
          <a:stretch>
            <a:fillRect/>
          </a:stretch>
        </p:blipFill>
        <p:spPr>
          <a:xfrm>
            <a:off x="588174" y="2364205"/>
            <a:ext cx="3044278" cy="1939025"/>
          </a:xfrm>
          <a:prstGeom prst="rect">
            <a:avLst/>
          </a:prstGeom>
          <a:noFill/>
          <a:ln>
            <a:noFill/>
          </a:ln>
        </p:spPr>
      </p:pic>
      <p:sp>
        <p:nvSpPr>
          <p:cNvPr id="186" name="Google Shape;186;p28"/>
          <p:cNvSpPr txBox="1"/>
          <p:nvPr>
            <p:ph idx="1" type="body"/>
          </p:nvPr>
        </p:nvSpPr>
        <p:spPr>
          <a:xfrm>
            <a:off x="6938025" y="143825"/>
            <a:ext cx="2064000" cy="193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18"/>
              <a:buNone/>
            </a:pPr>
            <a:r>
              <a:rPr lang="en" sz="1865"/>
              <a:t>Follow us for updates and announcements.</a:t>
            </a:r>
            <a:endParaRPr sz="1865"/>
          </a:p>
          <a:p>
            <a:pPr indent="0" lvl="0" marL="0" rtl="0" algn="l">
              <a:lnSpc>
                <a:spcPct val="100000"/>
              </a:lnSpc>
              <a:spcBef>
                <a:spcPts val="1200"/>
              </a:spcBef>
              <a:spcAft>
                <a:spcPts val="0"/>
              </a:spcAft>
              <a:buSzPts val="1018"/>
              <a:buNone/>
            </a:pPr>
            <a:r>
              <a:rPr lang="en" sz="1865"/>
              <a:t>@BioQUESTed</a:t>
            </a:r>
            <a:br>
              <a:rPr lang="en" sz="1865"/>
            </a:br>
            <a:r>
              <a:rPr lang="en" sz="1865"/>
              <a:t>@QUBES</a:t>
            </a:r>
            <a:endParaRPr sz="1865"/>
          </a:p>
          <a:p>
            <a:pPr indent="0" lvl="0" marL="0" rtl="0" algn="l">
              <a:lnSpc>
                <a:spcPct val="100000"/>
              </a:lnSpc>
              <a:spcBef>
                <a:spcPts val="1200"/>
              </a:spcBef>
              <a:spcAft>
                <a:spcPts val="1200"/>
              </a:spcAft>
              <a:buSzPts val="1018"/>
              <a:buNone/>
            </a:pPr>
            <a:r>
              <a:rPr lang="en" sz="1865" u="sng">
                <a:solidFill>
                  <a:schemeClr val="hlink"/>
                </a:solidFill>
                <a:hlinkClick r:id="rId7"/>
              </a:rPr>
              <a:t>Newsletter</a:t>
            </a:r>
            <a:endParaRPr sz="1865"/>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This session will address:</a:t>
            </a:r>
            <a:endParaRPr/>
          </a:p>
        </p:txBody>
      </p:sp>
      <p:sp>
        <p:nvSpPr>
          <p:cNvPr id="70" name="Google Shape;70;p14"/>
          <p:cNvSpPr txBox="1"/>
          <p:nvPr>
            <p:ph idx="1" type="body"/>
          </p:nvPr>
        </p:nvSpPr>
        <p:spPr>
          <a:xfrm>
            <a:off x="311700" y="695275"/>
            <a:ext cx="8520600" cy="3416400"/>
          </a:xfrm>
          <a:prstGeom prst="rect">
            <a:avLst/>
          </a:prstGeom>
        </p:spPr>
        <p:txBody>
          <a:bodyPr anchorCtr="0" anchor="t" bIns="91425" lIns="91425" spcFirstLastPara="1" rIns="91425" wrap="square" tIns="91425">
            <a:noAutofit/>
          </a:bodyPr>
          <a:lstStyle/>
          <a:p>
            <a:pPr indent="-338455" lvl="0" marL="457200" rtl="0" algn="l">
              <a:lnSpc>
                <a:spcPct val="130000"/>
              </a:lnSpc>
              <a:spcBef>
                <a:spcPts val="0"/>
              </a:spcBef>
              <a:spcAft>
                <a:spcPts val="0"/>
              </a:spcAft>
              <a:buSzPts val="1730"/>
              <a:buAutoNum type="arabicPeriod"/>
            </a:pPr>
            <a:r>
              <a:rPr lang="en" sz="1729"/>
              <a:t>The February Community Spotlight</a:t>
            </a:r>
            <a:endParaRPr sz="1729"/>
          </a:p>
          <a:p>
            <a:pPr indent="-338455" lvl="0" marL="457200" rtl="0" algn="l">
              <a:lnSpc>
                <a:spcPct val="130000"/>
              </a:lnSpc>
              <a:spcBef>
                <a:spcPts val="0"/>
              </a:spcBef>
              <a:spcAft>
                <a:spcPts val="0"/>
              </a:spcAft>
              <a:buSzPts val="1730"/>
              <a:buAutoNum type="arabicPeriod"/>
            </a:pPr>
            <a:r>
              <a:rPr lang="en" sz="1729"/>
              <a:t>Many of these resources emerged from BIOME working groups and FMNs</a:t>
            </a:r>
            <a:endParaRPr sz="1729"/>
          </a:p>
          <a:p>
            <a:pPr indent="-338455" lvl="0" marL="457200" rtl="0" algn="l">
              <a:lnSpc>
                <a:spcPct val="130000"/>
              </a:lnSpc>
              <a:spcBef>
                <a:spcPts val="0"/>
              </a:spcBef>
              <a:spcAft>
                <a:spcPts val="0"/>
              </a:spcAft>
              <a:buSzPts val="1730"/>
              <a:buAutoNum type="arabicPeriod"/>
            </a:pPr>
            <a:r>
              <a:rPr lang="en" sz="1729"/>
              <a:t>Meta-data for inclusive pedagogy; universal design; and, Open Science/Open Ed</a:t>
            </a:r>
            <a:endParaRPr sz="1729"/>
          </a:p>
          <a:p>
            <a:pPr indent="-338455" lvl="0" marL="457200" rtl="0" algn="l">
              <a:lnSpc>
                <a:spcPct val="130000"/>
              </a:lnSpc>
              <a:spcBef>
                <a:spcPts val="0"/>
              </a:spcBef>
              <a:spcAft>
                <a:spcPts val="0"/>
              </a:spcAft>
              <a:buSzPts val="1730"/>
              <a:buAutoNum type="arabicPeriod"/>
            </a:pPr>
            <a:r>
              <a:rPr lang="en" sz="1729"/>
              <a:t>Introductions to resources</a:t>
            </a:r>
            <a:endParaRPr sz="1729"/>
          </a:p>
          <a:p>
            <a:pPr indent="-316865" lvl="1" marL="914400" rtl="0" algn="l">
              <a:lnSpc>
                <a:spcPct val="130000"/>
              </a:lnSpc>
              <a:spcBef>
                <a:spcPts val="0"/>
              </a:spcBef>
              <a:spcAft>
                <a:spcPts val="0"/>
              </a:spcAft>
              <a:buSzPts val="1390"/>
              <a:buAutoNum type="alphaLcPeriod"/>
            </a:pPr>
            <a:r>
              <a:rPr lang="en" sz="1390"/>
              <a:t>Mary Mulcahy - Integrating Social Justice into your STEM Classroom: Redlining &amp; Health</a:t>
            </a:r>
            <a:endParaRPr sz="1390"/>
          </a:p>
          <a:p>
            <a:pPr indent="-316865" lvl="1" marL="914400" rtl="0" algn="l">
              <a:lnSpc>
                <a:spcPct val="130000"/>
              </a:lnSpc>
              <a:spcBef>
                <a:spcPts val="0"/>
              </a:spcBef>
              <a:spcAft>
                <a:spcPts val="0"/>
              </a:spcAft>
              <a:buSzPts val="1390"/>
              <a:buAutoNum type="alphaLcPeriod"/>
            </a:pPr>
            <a:r>
              <a:rPr lang="en" sz="1390"/>
              <a:t>Ben Negrete - Data on Dead Zones and a Scientist Spotlight Featuring Benjamin Negrete, Jr.</a:t>
            </a:r>
            <a:endParaRPr sz="1390"/>
          </a:p>
          <a:p>
            <a:pPr indent="-316865" lvl="1" marL="914400" rtl="0" algn="l">
              <a:lnSpc>
                <a:spcPct val="130000"/>
              </a:lnSpc>
              <a:spcBef>
                <a:spcPts val="0"/>
              </a:spcBef>
              <a:spcAft>
                <a:spcPts val="0"/>
              </a:spcAft>
              <a:buSzPts val="1390"/>
              <a:buAutoNum type="alphaLcPeriod"/>
            </a:pPr>
            <a:r>
              <a:rPr lang="en" sz="1390"/>
              <a:t>Hayley Orndorf - Getting Started with Universal Design for Learning</a:t>
            </a:r>
            <a:endParaRPr sz="1390"/>
          </a:p>
          <a:p>
            <a:pPr indent="-316865" lvl="1" marL="914400" rtl="0" algn="l">
              <a:lnSpc>
                <a:spcPct val="130000"/>
              </a:lnSpc>
              <a:spcBef>
                <a:spcPts val="0"/>
              </a:spcBef>
              <a:spcAft>
                <a:spcPts val="0"/>
              </a:spcAft>
              <a:buSzPts val="1390"/>
              <a:buAutoNum type="alphaLcPeriod"/>
            </a:pPr>
            <a:r>
              <a:rPr lang="en" sz="1390"/>
              <a:t>Yarid Mera - Teaching Cancer Biology Through a Lens of Social Justice</a:t>
            </a:r>
            <a:endParaRPr sz="1390"/>
          </a:p>
          <a:p>
            <a:pPr indent="-316865" lvl="0" marL="457200" rtl="0" algn="l">
              <a:lnSpc>
                <a:spcPct val="130000"/>
              </a:lnSpc>
              <a:spcBef>
                <a:spcPts val="0"/>
              </a:spcBef>
              <a:spcAft>
                <a:spcPts val="0"/>
              </a:spcAft>
              <a:buSzPts val="1390"/>
              <a:buAutoNum type="arabicPeriod"/>
            </a:pPr>
            <a:r>
              <a:rPr lang="en" sz="1729"/>
              <a:t>Invitation to share </a:t>
            </a:r>
            <a:r>
              <a:rPr lang="en" sz="1729"/>
              <a:t>additional</a:t>
            </a:r>
            <a:r>
              <a:rPr lang="en" sz="1729"/>
              <a:t> resources and continue the conversation. </a:t>
            </a:r>
            <a:endParaRPr sz="1729"/>
          </a:p>
        </p:txBody>
      </p:sp>
      <p:pic>
        <p:nvPicPr>
          <p:cNvPr id="71" name="Google Shape;71;p14"/>
          <p:cNvPicPr preferRelativeResize="0"/>
          <p:nvPr/>
        </p:nvPicPr>
        <p:blipFill>
          <a:blip r:embed="rId3">
            <a:alphaModFix/>
          </a:blip>
          <a:stretch>
            <a:fillRect/>
          </a:stretch>
        </p:blipFill>
        <p:spPr>
          <a:xfrm>
            <a:off x="0" y="4440827"/>
            <a:ext cx="9143999" cy="7026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a:off x="152400" y="789000"/>
            <a:ext cx="5101268" cy="3744899"/>
          </a:xfrm>
          <a:prstGeom prst="rect">
            <a:avLst/>
          </a:prstGeom>
          <a:noFill/>
          <a:ln>
            <a:noFill/>
          </a:ln>
        </p:spPr>
      </p:pic>
      <p:sp>
        <p:nvSpPr>
          <p:cNvPr id="77" name="Google Shape;77;p15"/>
          <p:cNvSpPr txBox="1"/>
          <p:nvPr>
            <p:ph idx="1" type="body"/>
          </p:nvPr>
        </p:nvSpPr>
        <p:spPr>
          <a:xfrm>
            <a:off x="5669300" y="40065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t>Caitlin Hayes </a:t>
            </a:r>
            <a:br>
              <a:rPr lang="en" sz="1500"/>
            </a:br>
            <a:r>
              <a:rPr lang="en"/>
              <a:t>BioQUEST Communications Manager</a:t>
            </a:r>
            <a:endParaRPr/>
          </a:p>
        </p:txBody>
      </p:sp>
      <p:pic>
        <p:nvPicPr>
          <p:cNvPr id="78" name="Google Shape;78;p15"/>
          <p:cNvPicPr preferRelativeResize="0"/>
          <p:nvPr/>
        </p:nvPicPr>
        <p:blipFill>
          <a:blip r:embed="rId4">
            <a:alphaModFix/>
          </a:blip>
          <a:stretch>
            <a:fillRect/>
          </a:stretch>
        </p:blipFill>
        <p:spPr>
          <a:xfrm>
            <a:off x="6058638" y="1116975"/>
            <a:ext cx="2105025" cy="2857500"/>
          </a:xfrm>
          <a:prstGeom prst="rect">
            <a:avLst/>
          </a:prstGeom>
          <a:noFill/>
          <a:ln>
            <a:noFill/>
          </a:ln>
        </p:spPr>
      </p:pic>
      <p:sp>
        <p:nvSpPr>
          <p:cNvPr id="79" name="Google Shape;79;p15"/>
          <p:cNvSpPr txBox="1"/>
          <p:nvPr>
            <p:ph type="title"/>
          </p:nvPr>
        </p:nvSpPr>
        <p:spPr>
          <a:xfrm>
            <a:off x="5397175" y="4129025"/>
            <a:ext cx="3609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1860" u="sng">
                <a:solidFill>
                  <a:schemeClr val="hlink"/>
                </a:solidFill>
                <a:hlinkClick r:id="rId5"/>
              </a:rPr>
              <a:t>https://qubeshub.org/news/newsletter/feb-community-spotlight</a:t>
            </a:r>
            <a:endParaRPr sz="186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Published materials - Lessons and PD resources </a:t>
            </a:r>
            <a:endParaRPr/>
          </a:p>
        </p:txBody>
      </p:sp>
      <p:pic>
        <p:nvPicPr>
          <p:cNvPr id="85" name="Google Shape;85;p16"/>
          <p:cNvPicPr preferRelativeResize="0"/>
          <p:nvPr/>
        </p:nvPicPr>
        <p:blipFill>
          <a:blip r:embed="rId3">
            <a:alphaModFix/>
          </a:blip>
          <a:stretch>
            <a:fillRect/>
          </a:stretch>
        </p:blipFill>
        <p:spPr>
          <a:xfrm>
            <a:off x="152400" y="1170250"/>
            <a:ext cx="4474872" cy="3820852"/>
          </a:xfrm>
          <a:prstGeom prst="rect">
            <a:avLst/>
          </a:prstGeom>
          <a:noFill/>
          <a:ln>
            <a:noFill/>
          </a:ln>
        </p:spPr>
      </p:pic>
      <p:pic>
        <p:nvPicPr>
          <p:cNvPr id="86" name="Google Shape;86;p16"/>
          <p:cNvPicPr preferRelativeResize="0"/>
          <p:nvPr/>
        </p:nvPicPr>
        <p:blipFill>
          <a:blip r:embed="rId4">
            <a:alphaModFix/>
          </a:blip>
          <a:stretch>
            <a:fillRect/>
          </a:stretch>
        </p:blipFill>
        <p:spPr>
          <a:xfrm>
            <a:off x="4779672" y="1170250"/>
            <a:ext cx="4211927" cy="2873000"/>
          </a:xfrm>
          <a:prstGeom prst="rect">
            <a:avLst/>
          </a:prstGeom>
          <a:noFill/>
          <a:ln>
            <a:noFill/>
          </a:ln>
        </p:spPr>
      </p:pic>
      <p:sp>
        <p:nvSpPr>
          <p:cNvPr id="87" name="Google Shape;87;p1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8" name="Google Shape;88;p16"/>
          <p:cNvSpPr txBox="1"/>
          <p:nvPr>
            <p:ph type="title"/>
          </p:nvPr>
        </p:nvSpPr>
        <p:spPr>
          <a:xfrm>
            <a:off x="4804600" y="4195775"/>
            <a:ext cx="418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00" u="sng">
                <a:solidFill>
                  <a:schemeClr val="hlink"/>
                </a:solidFill>
                <a:hlinkClick r:id="rId5"/>
              </a:rPr>
              <a:t>https://qubeshub.org/community/groups/bioquest/ideasresources</a:t>
            </a:r>
            <a:endParaRPr sz="2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248050" y="118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did these resources </a:t>
            </a:r>
            <a:br>
              <a:rPr lang="en"/>
            </a:br>
            <a:r>
              <a:rPr lang="en"/>
              <a:t>come from?</a:t>
            </a:r>
            <a:endParaRPr/>
          </a:p>
        </p:txBody>
      </p:sp>
      <p:sp>
        <p:nvSpPr>
          <p:cNvPr id="94" name="Google Shape;94;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BIOME Fall Working Groups</a:t>
            </a:r>
            <a:endParaRPr/>
          </a:p>
          <a:p>
            <a:pPr indent="0" lvl="0" marL="0" rtl="0" algn="l">
              <a:spcBef>
                <a:spcPts val="1200"/>
              </a:spcBef>
              <a:spcAft>
                <a:spcPts val="1200"/>
              </a:spcAft>
              <a:buNone/>
            </a:pPr>
            <a:r>
              <a:t/>
            </a:r>
            <a:endParaRPr/>
          </a:p>
        </p:txBody>
      </p:sp>
      <p:pic>
        <p:nvPicPr>
          <p:cNvPr id="95" name="Google Shape;95;p17"/>
          <p:cNvPicPr preferRelativeResize="0"/>
          <p:nvPr/>
        </p:nvPicPr>
        <p:blipFill>
          <a:blip r:embed="rId3">
            <a:alphaModFix/>
          </a:blip>
          <a:stretch>
            <a:fillRect/>
          </a:stretch>
        </p:blipFill>
        <p:spPr>
          <a:xfrm>
            <a:off x="6708450" y="118150"/>
            <a:ext cx="2338000" cy="2338000"/>
          </a:xfrm>
          <a:prstGeom prst="rect">
            <a:avLst/>
          </a:prstGeom>
          <a:noFill/>
          <a:ln>
            <a:noFill/>
          </a:ln>
        </p:spPr>
      </p:pic>
      <p:sp>
        <p:nvSpPr>
          <p:cNvPr id="96" name="Google Shape;96;p17"/>
          <p:cNvSpPr txBox="1"/>
          <p:nvPr>
            <p:ph idx="1" type="body"/>
          </p:nvPr>
        </p:nvSpPr>
        <p:spPr>
          <a:xfrm>
            <a:off x="4965000" y="2651100"/>
            <a:ext cx="4179000" cy="2231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t>Save the Date: </a:t>
            </a:r>
            <a:r>
              <a:rPr b="1" lang="en"/>
              <a:t>July 18 - 29, 2022</a:t>
            </a:r>
            <a:endParaRPr/>
          </a:p>
          <a:p>
            <a:pPr indent="0" lvl="0" marL="0" rtl="0" algn="ctr">
              <a:spcBef>
                <a:spcPts val="1200"/>
              </a:spcBef>
              <a:spcAft>
                <a:spcPts val="0"/>
              </a:spcAft>
              <a:buNone/>
            </a:pPr>
            <a:r>
              <a:rPr b="1" lang="en" sz="2232"/>
              <a:t>Sparking IDEAS</a:t>
            </a:r>
            <a:br>
              <a:rPr lang="en"/>
            </a:br>
            <a:r>
              <a:rPr lang="en" sz="1700"/>
              <a:t>Inclusive, Diverse, Equitable, and Accessible Communities in STEM Classrooms</a:t>
            </a:r>
            <a:endParaRPr/>
          </a:p>
          <a:p>
            <a:pPr indent="0" lvl="0" marL="0" rtl="0" algn="ctr">
              <a:spcBef>
                <a:spcPts val="1200"/>
              </a:spcBef>
              <a:spcAft>
                <a:spcPts val="1200"/>
              </a:spcAft>
              <a:buNone/>
            </a:pPr>
            <a:r>
              <a:rPr lang="en" sz="1500"/>
              <a:t>2022 Biology &amp; Mathematics Educators Institute</a:t>
            </a:r>
            <a:endParaRPr sz="1500"/>
          </a:p>
        </p:txBody>
      </p:sp>
      <p:pic>
        <p:nvPicPr>
          <p:cNvPr id="97" name="Google Shape;97;p17"/>
          <p:cNvPicPr preferRelativeResize="0"/>
          <p:nvPr/>
        </p:nvPicPr>
        <p:blipFill>
          <a:blip r:embed="rId4">
            <a:alphaModFix/>
          </a:blip>
          <a:stretch>
            <a:fillRect/>
          </a:stretch>
        </p:blipFill>
        <p:spPr>
          <a:xfrm>
            <a:off x="4292750" y="118150"/>
            <a:ext cx="2338002" cy="2338002"/>
          </a:xfrm>
          <a:prstGeom prst="rect">
            <a:avLst/>
          </a:prstGeom>
          <a:noFill/>
          <a:ln>
            <a:noFill/>
          </a:ln>
        </p:spPr>
      </p:pic>
      <p:sp>
        <p:nvSpPr>
          <p:cNvPr id="98" name="Google Shape;98;p17"/>
          <p:cNvSpPr txBox="1"/>
          <p:nvPr>
            <p:ph idx="1" type="body"/>
          </p:nvPr>
        </p:nvSpPr>
        <p:spPr>
          <a:xfrm>
            <a:off x="311700" y="14572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t>Faculty Mentoring Networks</a:t>
            </a:r>
            <a:endParaRPr/>
          </a:p>
          <a:p>
            <a:pPr indent="0" lvl="0" marL="0" rtl="0" algn="l">
              <a:lnSpc>
                <a:spcPct val="100000"/>
              </a:lnSpc>
              <a:spcBef>
                <a:spcPts val="0"/>
              </a:spcBef>
              <a:spcAft>
                <a:spcPts val="0"/>
              </a:spcAft>
              <a:buNone/>
            </a:pPr>
            <a:r>
              <a:t/>
            </a:r>
            <a:endParaRPr/>
          </a:p>
          <a:p>
            <a:pPr indent="0" lvl="0" marL="0" rtl="0" algn="l">
              <a:spcBef>
                <a:spcPts val="0"/>
              </a:spcBef>
              <a:spcAft>
                <a:spcPts val="1200"/>
              </a:spcAft>
              <a:buNone/>
            </a:pPr>
            <a:r>
              <a:t/>
            </a:r>
            <a:endParaRPr/>
          </a:p>
        </p:txBody>
      </p:sp>
      <p:pic>
        <p:nvPicPr>
          <p:cNvPr id="99" name="Google Shape;99;p17"/>
          <p:cNvPicPr preferRelativeResize="0"/>
          <p:nvPr/>
        </p:nvPicPr>
        <p:blipFill>
          <a:blip r:embed="rId5">
            <a:alphaModFix/>
          </a:blip>
          <a:stretch>
            <a:fillRect/>
          </a:stretch>
        </p:blipFill>
        <p:spPr>
          <a:xfrm>
            <a:off x="178525" y="2655450"/>
            <a:ext cx="4786473" cy="22927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284475" y="186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did these come from?</a:t>
            </a:r>
            <a:endParaRPr/>
          </a:p>
        </p:txBody>
      </p:sp>
      <p:sp>
        <p:nvSpPr>
          <p:cNvPr id="105" name="Google Shape;105;p18"/>
          <p:cNvSpPr txBox="1"/>
          <p:nvPr>
            <p:ph idx="1" type="body"/>
          </p:nvPr>
        </p:nvSpPr>
        <p:spPr>
          <a:xfrm>
            <a:off x="311700" y="759175"/>
            <a:ext cx="4423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Users tagging their resources with our teaching metadata.</a:t>
            </a:r>
            <a:endParaRPr/>
          </a:p>
        </p:txBody>
      </p:sp>
      <p:pic>
        <p:nvPicPr>
          <p:cNvPr id="106" name="Google Shape;106;p18"/>
          <p:cNvPicPr preferRelativeResize="0"/>
          <p:nvPr/>
        </p:nvPicPr>
        <p:blipFill>
          <a:blip r:embed="rId3">
            <a:alphaModFix/>
          </a:blip>
          <a:stretch>
            <a:fillRect/>
          </a:stretch>
        </p:blipFill>
        <p:spPr>
          <a:xfrm>
            <a:off x="379904" y="1696800"/>
            <a:ext cx="3870326" cy="3263199"/>
          </a:xfrm>
          <a:prstGeom prst="rect">
            <a:avLst/>
          </a:prstGeom>
          <a:noFill/>
          <a:ln>
            <a:noFill/>
          </a:ln>
        </p:spPr>
      </p:pic>
      <p:pic>
        <p:nvPicPr>
          <p:cNvPr id="107" name="Google Shape;107;p18"/>
          <p:cNvPicPr preferRelativeResize="0"/>
          <p:nvPr/>
        </p:nvPicPr>
        <p:blipFill>
          <a:blip r:embed="rId4">
            <a:alphaModFix/>
          </a:blip>
          <a:stretch>
            <a:fillRect/>
          </a:stretch>
        </p:blipFill>
        <p:spPr>
          <a:xfrm>
            <a:off x="5044250" y="107825"/>
            <a:ext cx="3964301" cy="49594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281100" y="12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Mary Mulcahy</a:t>
            </a:r>
            <a:endParaRPr/>
          </a:p>
          <a:p>
            <a:pPr indent="0" lvl="0" marL="0" rtl="0" algn="l">
              <a:spcBef>
                <a:spcPts val="0"/>
              </a:spcBef>
              <a:spcAft>
                <a:spcPts val="0"/>
              </a:spcAft>
              <a:buNone/>
            </a:pPr>
            <a:r>
              <a:rPr lang="en" sz="2777"/>
              <a:t>Integrating Social Justice into your STEM Classroom: Redlining &amp; Health</a:t>
            </a:r>
            <a:endParaRPr sz="2777"/>
          </a:p>
        </p:txBody>
      </p:sp>
      <p:pic>
        <p:nvPicPr>
          <p:cNvPr id="113" name="Google Shape;113;p19"/>
          <p:cNvPicPr preferRelativeResize="0"/>
          <p:nvPr/>
        </p:nvPicPr>
        <p:blipFill>
          <a:blip r:embed="rId3">
            <a:alphaModFix/>
          </a:blip>
          <a:stretch>
            <a:fillRect/>
          </a:stretch>
        </p:blipFill>
        <p:spPr>
          <a:xfrm>
            <a:off x="152400" y="1170250"/>
            <a:ext cx="4895798" cy="3820851"/>
          </a:xfrm>
          <a:prstGeom prst="rect">
            <a:avLst/>
          </a:prstGeom>
          <a:noFill/>
          <a:ln>
            <a:noFill/>
          </a:ln>
        </p:spPr>
      </p:pic>
      <p:sp>
        <p:nvSpPr>
          <p:cNvPr id="114" name="Google Shape;114;p19"/>
          <p:cNvSpPr txBox="1"/>
          <p:nvPr>
            <p:ph idx="2" type="body"/>
          </p:nvPr>
        </p:nvSpPr>
        <p:spPr>
          <a:xfrm>
            <a:off x="5350575" y="1230125"/>
            <a:ext cx="3515700" cy="23772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1200">
                <a:solidFill>
                  <a:srgbClr val="2B2B2B"/>
                </a:solidFill>
                <a:highlight>
                  <a:srgbClr val="FFFFFF"/>
                </a:highlight>
                <a:latin typeface="Arial"/>
                <a:ea typeface="Arial"/>
                <a:cs typeface="Arial"/>
                <a:sym typeface="Arial"/>
              </a:rPr>
              <a:t>Mulcahy, M., Vereen, E., Ekberg, M. C., Kovacs, J., Ansari-Yan, D., Basham, T., Boyer, M., Heard, M. J., Jones, a. C., Jones, S., Lannan, E., Marsteller, P., Prescott, S., Santos, G. R. (2021). </a:t>
            </a:r>
            <a:r>
              <a:rPr lang="en" sz="1200">
                <a:solidFill>
                  <a:srgbClr val="597F2F"/>
                </a:solidFill>
                <a:highlight>
                  <a:srgbClr val="FFFFFF"/>
                </a:highlight>
                <a:uFill>
                  <a:noFill/>
                </a:uFill>
                <a:latin typeface="Arial"/>
                <a:ea typeface="Arial"/>
                <a:cs typeface="Arial"/>
                <a:sym typeface="Arial"/>
                <a:hlinkClick r:id="rId4">
                  <a:extLst>
                    <a:ext uri="{A12FA001-AC4F-418D-AE19-62706E023703}">
                      <ahyp:hlinkClr val="tx"/>
                    </a:ext>
                  </a:extLst>
                </a:hlinkClick>
              </a:rPr>
              <a:t>Integrating Social Justice into your STEM Classroom: Redlining &amp; Health</a:t>
            </a:r>
            <a:r>
              <a:rPr lang="en" sz="1200">
                <a:solidFill>
                  <a:srgbClr val="2B2B2B"/>
                </a:solidFill>
                <a:highlight>
                  <a:srgbClr val="FFFFFF"/>
                </a:highlight>
                <a:latin typeface="Arial"/>
                <a:ea typeface="Arial"/>
                <a:cs typeface="Arial"/>
                <a:sym typeface="Arial"/>
              </a:rPr>
              <a:t>. </a:t>
            </a:r>
            <a:r>
              <a:rPr lang="en" sz="1200">
                <a:solidFill>
                  <a:srgbClr val="597F2F"/>
                </a:solidFill>
                <a:highlight>
                  <a:srgbClr val="FFFFFF"/>
                </a:highlight>
                <a:uFill>
                  <a:noFill/>
                </a:uFill>
                <a:latin typeface="Arial"/>
                <a:ea typeface="Arial"/>
                <a:cs typeface="Arial"/>
                <a:sym typeface="Arial"/>
                <a:hlinkClick r:id="rId5">
                  <a:extLst>
                    <a:ext uri="{A12FA001-AC4F-418D-AE19-62706E023703}">
                      <ahyp:hlinkClr val="tx"/>
                    </a:ext>
                  </a:extLst>
                </a:hlinkClick>
              </a:rPr>
              <a:t>2021 Biology and Mathematics Educators (BIOME) Institute</a:t>
            </a:r>
            <a:r>
              <a:rPr lang="en" sz="1200">
                <a:solidFill>
                  <a:srgbClr val="2B2B2B"/>
                </a:solidFill>
                <a:highlight>
                  <a:srgbClr val="FFFFFF"/>
                </a:highlight>
                <a:latin typeface="Arial"/>
                <a:ea typeface="Arial"/>
                <a:cs typeface="Arial"/>
                <a:sym typeface="Arial"/>
              </a:rPr>
              <a:t>, QUBES Educational Resources. </a:t>
            </a:r>
            <a:r>
              <a:rPr lang="en" sz="1200">
                <a:solidFill>
                  <a:srgbClr val="597F2F"/>
                </a:solidFill>
                <a:highlight>
                  <a:srgbClr val="FFFFFF"/>
                </a:highlight>
                <a:uFill>
                  <a:noFill/>
                </a:uFill>
                <a:latin typeface="Arial"/>
                <a:ea typeface="Arial"/>
                <a:cs typeface="Arial"/>
                <a:sym typeface="Arial"/>
                <a:hlinkClick r:id="rId6">
                  <a:extLst>
                    <a:ext uri="{A12FA001-AC4F-418D-AE19-62706E023703}">
                      <ahyp:hlinkClr val="tx"/>
                    </a:ext>
                  </a:extLst>
                </a:hlinkClick>
              </a:rPr>
              <a:t>doi:10.25334/Y5B6-6R35</a:t>
            </a:r>
            <a:endParaRPr/>
          </a:p>
          <a:p>
            <a:pPr indent="0" lvl="0" marL="0" rtl="0" algn="l">
              <a:spcBef>
                <a:spcPts val="1200"/>
              </a:spcBef>
              <a:spcAft>
                <a:spcPts val="0"/>
              </a:spcAft>
              <a:buNone/>
            </a:pPr>
            <a:r>
              <a:rPr lang="en" sz="1658"/>
              <a:t>Summary:</a:t>
            </a:r>
            <a:endParaRPr sz="1658"/>
          </a:p>
          <a:p>
            <a:pPr indent="0" lvl="0" marL="0" rtl="0" algn="l">
              <a:spcBef>
                <a:spcPts val="1200"/>
              </a:spcBef>
              <a:spcAft>
                <a:spcPts val="1200"/>
              </a:spcAft>
              <a:buNone/>
            </a:pPr>
            <a:r>
              <a:rPr lang="en" sz="1658"/>
              <a:t>Workshop about models for introducing social justice issues into classes developed in a Faculty Mentoring Network. Presented at the 2021 BIOME Institute.</a:t>
            </a:r>
            <a:endParaRPr sz="1658"/>
          </a:p>
        </p:txBody>
      </p:sp>
      <p:pic>
        <p:nvPicPr>
          <p:cNvPr id="115" name="Google Shape;115;p19"/>
          <p:cNvPicPr preferRelativeResize="0"/>
          <p:nvPr/>
        </p:nvPicPr>
        <p:blipFill>
          <a:blip r:embed="rId7">
            <a:alphaModFix/>
          </a:blip>
          <a:stretch>
            <a:fillRect/>
          </a:stretch>
        </p:blipFill>
        <p:spPr>
          <a:xfrm>
            <a:off x="5193900" y="3825775"/>
            <a:ext cx="3829050" cy="113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ph type="title"/>
          </p:nvPr>
        </p:nvSpPr>
        <p:spPr>
          <a:xfrm>
            <a:off x="281100" y="12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 Negrete</a:t>
            </a:r>
            <a:br>
              <a:rPr lang="en"/>
            </a:br>
            <a:r>
              <a:rPr lang="en" sz="2555"/>
              <a:t>Data on Dead Zones and a Scientist Spotlight Featuring Benjamin Negrete, Jr.</a:t>
            </a:r>
            <a:endParaRPr/>
          </a:p>
          <a:p>
            <a:pPr indent="0" lvl="0" marL="0" rtl="0" algn="l">
              <a:spcBef>
                <a:spcPts val="0"/>
              </a:spcBef>
              <a:spcAft>
                <a:spcPts val="0"/>
              </a:spcAft>
              <a:buNone/>
            </a:pPr>
            <a:r>
              <a:t/>
            </a:r>
            <a:endParaRPr/>
          </a:p>
        </p:txBody>
      </p:sp>
      <p:sp>
        <p:nvSpPr>
          <p:cNvPr id="121" name="Google Shape;121;p2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2" name="Google Shape;122;p20"/>
          <p:cNvSpPr txBox="1"/>
          <p:nvPr>
            <p:ph idx="2" type="body"/>
          </p:nvPr>
        </p:nvSpPr>
        <p:spPr>
          <a:xfrm>
            <a:off x="5316600" y="1061675"/>
            <a:ext cx="3515700" cy="21153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None/>
            </a:pPr>
            <a:r>
              <a:rPr lang="en" sz="1912">
                <a:solidFill>
                  <a:srgbClr val="2B2B2B"/>
                </a:solidFill>
                <a:highlight>
                  <a:srgbClr val="FFFFFF"/>
                </a:highlight>
                <a:latin typeface="Arial"/>
                <a:ea typeface="Arial"/>
                <a:cs typeface="Arial"/>
                <a:sym typeface="Arial"/>
              </a:rPr>
              <a:t>Yang, S., Negrete, Jr., B. (2021). </a:t>
            </a:r>
            <a:r>
              <a:rPr lang="en" sz="1912">
                <a:solidFill>
                  <a:srgbClr val="597F2F"/>
                </a:solidFill>
                <a:highlight>
                  <a:srgbClr val="FFFFFF"/>
                </a:highlight>
                <a:uFill>
                  <a:noFill/>
                </a:uFill>
                <a:latin typeface="Arial"/>
                <a:ea typeface="Arial"/>
                <a:cs typeface="Arial"/>
                <a:sym typeface="Arial"/>
                <a:hlinkClick r:id="rId3">
                  <a:extLst>
                    <a:ext uri="{A12FA001-AC4F-418D-AE19-62706E023703}">
                      <ahyp:hlinkClr val="tx"/>
                    </a:ext>
                  </a:extLst>
                </a:hlinkClick>
              </a:rPr>
              <a:t>Data on Dead Zones and a Scientist Spotlight Featuring Benjamin Negrete, Jr.</a:t>
            </a:r>
            <a:r>
              <a:rPr lang="en" sz="1912">
                <a:solidFill>
                  <a:srgbClr val="2B2B2B"/>
                </a:solidFill>
                <a:highlight>
                  <a:srgbClr val="FFFFFF"/>
                </a:highlight>
                <a:latin typeface="Arial"/>
                <a:ea typeface="Arial"/>
                <a:cs typeface="Arial"/>
                <a:sym typeface="Arial"/>
              </a:rPr>
              <a:t>. </a:t>
            </a:r>
            <a:r>
              <a:rPr lang="en" sz="1912">
                <a:solidFill>
                  <a:srgbClr val="597F2F"/>
                </a:solidFill>
                <a:highlight>
                  <a:srgbClr val="FFFFFF"/>
                </a:highlight>
                <a:uFill>
                  <a:noFill/>
                </a:uFill>
                <a:latin typeface="Arial"/>
                <a:ea typeface="Arial"/>
                <a:cs typeface="Arial"/>
                <a:sym typeface="Arial"/>
                <a:hlinkClick r:id="rId4">
                  <a:extLst>
                    <a:ext uri="{A12FA001-AC4F-418D-AE19-62706E023703}">
                      <ahyp:hlinkClr val="tx"/>
                    </a:ext>
                  </a:extLst>
                </a:hlinkClick>
              </a:rPr>
              <a:t>Scientists Spotlights and Data Nuggets</a:t>
            </a:r>
            <a:r>
              <a:rPr lang="en" sz="1912">
                <a:solidFill>
                  <a:srgbClr val="2B2B2B"/>
                </a:solidFill>
                <a:highlight>
                  <a:srgbClr val="FFFFFF"/>
                </a:highlight>
                <a:latin typeface="Arial"/>
                <a:ea typeface="Arial"/>
                <a:cs typeface="Arial"/>
                <a:sym typeface="Arial"/>
              </a:rPr>
              <a:t>, QUBES Educational Resources. </a:t>
            </a:r>
            <a:r>
              <a:rPr lang="en" sz="1912">
                <a:solidFill>
                  <a:srgbClr val="597F2F"/>
                </a:solidFill>
                <a:highlight>
                  <a:srgbClr val="FFFFFF"/>
                </a:highlight>
                <a:uFill>
                  <a:noFill/>
                </a:uFill>
                <a:latin typeface="Arial"/>
                <a:ea typeface="Arial"/>
                <a:cs typeface="Arial"/>
                <a:sym typeface="Arial"/>
                <a:hlinkClick r:id="rId5">
                  <a:extLst>
                    <a:ext uri="{A12FA001-AC4F-418D-AE19-62706E023703}">
                      <ahyp:hlinkClr val="tx"/>
                    </a:ext>
                  </a:extLst>
                </a:hlinkClick>
              </a:rPr>
              <a:t>doi:10.25334/7BCE-ED43</a:t>
            </a:r>
            <a:endParaRPr sz="2112"/>
          </a:p>
          <a:p>
            <a:pPr indent="0" lvl="0" marL="0" rtl="0" algn="l">
              <a:spcBef>
                <a:spcPts val="1200"/>
              </a:spcBef>
              <a:spcAft>
                <a:spcPts val="0"/>
              </a:spcAft>
              <a:buNone/>
            </a:pPr>
            <a:r>
              <a:rPr lang="en" sz="2463"/>
              <a:t>Summary:</a:t>
            </a:r>
            <a:endParaRPr sz="2463"/>
          </a:p>
          <a:p>
            <a:pPr indent="0" lvl="0" marL="0" rtl="0" algn="l">
              <a:spcBef>
                <a:spcPts val="1200"/>
              </a:spcBef>
              <a:spcAft>
                <a:spcPts val="1200"/>
              </a:spcAft>
              <a:buNone/>
            </a:pPr>
            <a:r>
              <a:rPr lang="en" sz="2463"/>
              <a:t>In this lesson, students plot data and interpret graphs of the metabolic responses of fish to hypoxic conditions. Then, students view and reflect on an interview with fish ecophysiologist Benjamin Negrete, Jr., who collected the data that they graph.</a:t>
            </a:r>
            <a:endParaRPr sz="2463"/>
          </a:p>
        </p:txBody>
      </p:sp>
      <p:pic>
        <p:nvPicPr>
          <p:cNvPr id="123" name="Google Shape;123;p20"/>
          <p:cNvPicPr preferRelativeResize="0"/>
          <p:nvPr/>
        </p:nvPicPr>
        <p:blipFill>
          <a:blip r:embed="rId6">
            <a:alphaModFix/>
          </a:blip>
          <a:stretch>
            <a:fillRect/>
          </a:stretch>
        </p:blipFill>
        <p:spPr>
          <a:xfrm>
            <a:off x="125675" y="1193662"/>
            <a:ext cx="4892049" cy="3834300"/>
          </a:xfrm>
          <a:prstGeom prst="rect">
            <a:avLst/>
          </a:prstGeom>
          <a:noFill/>
          <a:ln>
            <a:noFill/>
          </a:ln>
        </p:spPr>
      </p:pic>
      <p:pic>
        <p:nvPicPr>
          <p:cNvPr id="124" name="Google Shape;124;p20"/>
          <p:cNvPicPr preferRelativeResize="0"/>
          <p:nvPr/>
        </p:nvPicPr>
        <p:blipFill>
          <a:blip r:embed="rId7">
            <a:alphaModFix/>
          </a:blip>
          <a:stretch>
            <a:fillRect/>
          </a:stretch>
        </p:blipFill>
        <p:spPr>
          <a:xfrm>
            <a:off x="5474925" y="3311750"/>
            <a:ext cx="2959644" cy="1755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281100" y="12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Hayley Orndorf</a:t>
            </a:r>
            <a:endParaRPr/>
          </a:p>
          <a:p>
            <a:pPr indent="0" lvl="0" marL="0" rtl="0" algn="l">
              <a:spcBef>
                <a:spcPts val="0"/>
              </a:spcBef>
              <a:spcAft>
                <a:spcPts val="0"/>
              </a:spcAft>
              <a:buNone/>
            </a:pPr>
            <a:r>
              <a:rPr lang="en" sz="2777"/>
              <a:t>Getting Started with Universal Design for Learning</a:t>
            </a:r>
            <a:endParaRPr sz="2777"/>
          </a:p>
        </p:txBody>
      </p:sp>
      <p:sp>
        <p:nvSpPr>
          <p:cNvPr id="130" name="Google Shape;130;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31" name="Google Shape;131;p21"/>
          <p:cNvSpPr txBox="1"/>
          <p:nvPr>
            <p:ph idx="2" type="body"/>
          </p:nvPr>
        </p:nvSpPr>
        <p:spPr>
          <a:xfrm>
            <a:off x="5316600" y="1117338"/>
            <a:ext cx="3515700" cy="196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900">
                <a:solidFill>
                  <a:srgbClr val="2B2B2B"/>
                </a:solidFill>
                <a:highlight>
                  <a:srgbClr val="FFFFFF"/>
                </a:highlight>
                <a:latin typeface="Arial"/>
                <a:ea typeface="Arial"/>
                <a:cs typeface="Arial"/>
                <a:sym typeface="Arial"/>
              </a:rPr>
              <a:t>Hasley, A. O., Orndorf, H. (2022). </a:t>
            </a:r>
            <a:r>
              <a:rPr lang="en" sz="900">
                <a:solidFill>
                  <a:srgbClr val="597F2F"/>
                </a:solidFill>
                <a:highlight>
                  <a:srgbClr val="FFFFFF"/>
                </a:highlight>
                <a:uFill>
                  <a:noFill/>
                </a:uFill>
                <a:latin typeface="Arial"/>
                <a:ea typeface="Arial"/>
                <a:cs typeface="Arial"/>
                <a:sym typeface="Arial"/>
                <a:hlinkClick r:id="rId3">
                  <a:extLst>
                    <a:ext uri="{A12FA001-AC4F-418D-AE19-62706E023703}">
                      <ahyp:hlinkClr val="tx"/>
                    </a:ext>
                  </a:extLst>
                </a:hlinkClick>
              </a:rPr>
              <a:t>Getting Started with Universal Design for Learning</a:t>
            </a:r>
            <a:r>
              <a:rPr lang="en" sz="900">
                <a:solidFill>
                  <a:srgbClr val="2B2B2B"/>
                </a:solidFill>
                <a:highlight>
                  <a:srgbClr val="FFFFFF"/>
                </a:highlight>
                <a:latin typeface="Arial"/>
                <a:ea typeface="Arial"/>
                <a:cs typeface="Arial"/>
                <a:sym typeface="Arial"/>
              </a:rPr>
              <a:t>. </a:t>
            </a:r>
            <a:r>
              <a:rPr lang="en" sz="900">
                <a:solidFill>
                  <a:srgbClr val="597F2F"/>
                </a:solidFill>
                <a:highlight>
                  <a:srgbClr val="FFFFFF"/>
                </a:highlight>
                <a:uFill>
                  <a:noFill/>
                </a:uFill>
                <a:latin typeface="Arial"/>
                <a:ea typeface="Arial"/>
                <a:cs typeface="Arial"/>
                <a:sym typeface="Arial"/>
                <a:hlinkClick r:id="rId4">
                  <a:extLst>
                    <a:ext uri="{A12FA001-AC4F-418D-AE19-62706E023703}">
                      <ahyp:hlinkClr val="tx"/>
                    </a:ext>
                  </a:extLst>
                </a:hlinkClick>
              </a:rPr>
              <a:t>Universal Design for Learning</a:t>
            </a:r>
            <a:r>
              <a:rPr lang="en" sz="900">
                <a:solidFill>
                  <a:srgbClr val="2B2B2B"/>
                </a:solidFill>
                <a:highlight>
                  <a:srgbClr val="FFFFFF"/>
                </a:highlight>
                <a:latin typeface="Arial"/>
                <a:ea typeface="Arial"/>
                <a:cs typeface="Arial"/>
                <a:sym typeface="Arial"/>
              </a:rPr>
              <a:t>, QUBES Educational Resources. </a:t>
            </a:r>
            <a:r>
              <a:rPr lang="en" sz="900">
                <a:solidFill>
                  <a:srgbClr val="597F2F"/>
                </a:solidFill>
                <a:highlight>
                  <a:srgbClr val="FFFFFF"/>
                </a:highlight>
                <a:uFill>
                  <a:noFill/>
                </a:uFill>
                <a:latin typeface="Arial"/>
                <a:ea typeface="Arial"/>
                <a:cs typeface="Arial"/>
                <a:sym typeface="Arial"/>
                <a:hlinkClick r:id="rId5">
                  <a:extLst>
                    <a:ext uri="{A12FA001-AC4F-418D-AE19-62706E023703}">
                      <ahyp:hlinkClr val="tx"/>
                    </a:ext>
                  </a:extLst>
                </a:hlinkClick>
              </a:rPr>
              <a:t>doi:10.25334/8EC1-V892</a:t>
            </a:r>
            <a:endParaRPr sz="900"/>
          </a:p>
          <a:p>
            <a:pPr indent="0" lvl="0" marL="0" rtl="0" algn="l">
              <a:spcBef>
                <a:spcPts val="1200"/>
              </a:spcBef>
              <a:spcAft>
                <a:spcPts val="0"/>
              </a:spcAft>
              <a:buNone/>
            </a:pPr>
            <a:r>
              <a:rPr lang="en" sz="1300"/>
              <a:t>Summary:</a:t>
            </a:r>
            <a:endParaRPr sz="1300"/>
          </a:p>
          <a:p>
            <a:pPr indent="0" lvl="0" marL="0" rtl="0" algn="l">
              <a:spcBef>
                <a:spcPts val="1200"/>
              </a:spcBef>
              <a:spcAft>
                <a:spcPts val="1200"/>
              </a:spcAft>
              <a:buNone/>
            </a:pPr>
            <a:r>
              <a:rPr lang="en" sz="1300"/>
              <a:t>Three resources for faculty interested in an introduction to Universal Design for Learning (UDL).</a:t>
            </a:r>
            <a:endParaRPr sz="1300"/>
          </a:p>
        </p:txBody>
      </p:sp>
      <p:pic>
        <p:nvPicPr>
          <p:cNvPr id="132" name="Google Shape;132;p21"/>
          <p:cNvPicPr preferRelativeResize="0"/>
          <p:nvPr/>
        </p:nvPicPr>
        <p:blipFill>
          <a:blip r:embed="rId6">
            <a:alphaModFix/>
          </a:blip>
          <a:stretch>
            <a:fillRect/>
          </a:stretch>
        </p:blipFill>
        <p:spPr>
          <a:xfrm>
            <a:off x="125678" y="1170250"/>
            <a:ext cx="4680199" cy="3728724"/>
          </a:xfrm>
          <a:prstGeom prst="rect">
            <a:avLst/>
          </a:prstGeom>
          <a:noFill/>
          <a:ln>
            <a:noFill/>
          </a:ln>
        </p:spPr>
      </p:pic>
      <p:pic>
        <p:nvPicPr>
          <p:cNvPr id="133" name="Google Shape;133;p21"/>
          <p:cNvPicPr preferRelativeResize="0"/>
          <p:nvPr/>
        </p:nvPicPr>
        <p:blipFill>
          <a:blip r:embed="rId7">
            <a:alphaModFix/>
          </a:blip>
          <a:stretch>
            <a:fillRect/>
          </a:stretch>
        </p:blipFill>
        <p:spPr>
          <a:xfrm>
            <a:off x="5070925" y="3501445"/>
            <a:ext cx="3935426" cy="1493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