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Roboto"/>
      <p:regular r:id="rId43"/>
      <p:bold r:id="rId44"/>
      <p:italic r:id="rId45"/>
      <p:boldItalic r:id="rId46"/>
    </p:embeddedFont>
    <p:embeddedFont>
      <p:font typeface="Average"/>
      <p:regular r:id="rId47"/>
    </p:embeddedFont>
    <p:embeddedFont>
      <p:font typeface="Oswald"/>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swald-regular.fntdata"/><Relationship Id="rId47" Type="http://schemas.openxmlformats.org/officeDocument/2006/relationships/font" Target="fonts/Average-regular.fntdata"/><Relationship Id="rId49" Type="http://schemas.openxmlformats.org/officeDocument/2006/relationships/font" Target="fonts/Oswal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qubeshub.org/community/groups/bestpractices19" TargetMode="External"/><Relationship Id="rId3" Type="http://schemas.openxmlformats.org/officeDocument/2006/relationships/hyperlink" Target="https://qubeshub.org/community/groups/cellcollectivesp21" TargetMode="External"/><Relationship Id="rId4" Type="http://schemas.openxmlformats.org/officeDocument/2006/relationships/hyperlink" Target="https://qubeshub.org/community/groups/qbjournalclub"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Thank you Brian both for this invitation, our collaboration and your leadership. </a:t>
            </a:r>
            <a:endParaRPr/>
          </a:p>
          <a:p>
            <a:pPr indent="0" lvl="0" marL="0" rtl="0" algn="l">
              <a:spcBef>
                <a:spcPts val="0"/>
              </a:spcBef>
              <a:spcAft>
                <a:spcPts val="0"/>
              </a:spcAft>
              <a:buNone/>
            </a:pPr>
            <a:r>
              <a:rPr lang="en"/>
              <a:t>Congratulations Sarah and Mark</a:t>
            </a:r>
            <a:endParaRPr/>
          </a:p>
          <a:p>
            <a:pPr indent="0" lvl="0" marL="0" rtl="0" algn="l">
              <a:spcBef>
                <a:spcPts val="0"/>
              </a:spcBef>
              <a:spcAft>
                <a:spcPts val="0"/>
              </a:spcAft>
              <a:buNone/>
            </a:pPr>
            <a:r>
              <a:rPr lang="en"/>
              <a:t>Has anyone heard of BQ or QUBES?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14e47d0388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14e47d0388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14e47d0388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14e47d0388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14e47d0388_0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14e47d0388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14e47d0388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14e47d0388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05b52ec18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05b52ec18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Content management system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04002c5a63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04002c5a63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Content management system</a:t>
            </a:r>
            <a:endParaRPr/>
          </a:p>
          <a:p>
            <a:pPr indent="0" lvl="0" marL="0" rtl="0" algn="l">
              <a:spcBef>
                <a:spcPts val="0"/>
              </a:spcBef>
              <a:spcAft>
                <a:spcPts val="0"/>
              </a:spcAft>
              <a:buNone/>
            </a:pPr>
            <a:r>
              <a:rPr lang="en"/>
              <a:t>Fighting against the notion of a static repository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14e47d0388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14e47d0388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 a DOI, full git like version control - forking = adaptations</a:t>
            </a:r>
            <a:endParaRPr/>
          </a:p>
          <a:p>
            <a:pPr indent="0" lvl="0" marL="0" rtl="0" algn="l">
              <a:spcBef>
                <a:spcPts val="0"/>
              </a:spcBef>
              <a:spcAft>
                <a:spcPts val="0"/>
              </a:spcAft>
              <a:buNone/>
            </a:pPr>
            <a:r>
              <a:rPr lang="en"/>
              <a:t>No matter how good - most of us tweek resources to use them. </a:t>
            </a:r>
            <a:endParaRPr/>
          </a:p>
          <a:p>
            <a:pPr indent="0" lvl="0" marL="0" rtl="0" algn="l">
              <a:spcBef>
                <a:spcPts val="0"/>
              </a:spcBef>
              <a:spcAft>
                <a:spcPts val="0"/>
              </a:spcAft>
              <a:buNone/>
            </a:pPr>
            <a:r>
              <a:rPr lang="en"/>
              <a:t>Customizing for different student audiences and teaching settings.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many teaching settings access to the tools is a barrier.  </a:t>
            </a:r>
            <a:endParaRPr/>
          </a:p>
          <a:p>
            <a:pPr indent="0" lvl="0" marL="0" rtl="0" algn="l">
              <a:spcBef>
                <a:spcPts val="0"/>
              </a:spcBef>
              <a:spcAft>
                <a:spcPts val="0"/>
              </a:spcAft>
              <a:buNone/>
            </a:pPr>
            <a:r>
              <a:rPr lang="en"/>
              <a:t>Don’t worry about personal machines, easier to share data, …</a:t>
            </a:r>
            <a:endParaRPr/>
          </a:p>
          <a:p>
            <a:pPr indent="0" lvl="0" marL="0" rtl="0" algn="l">
              <a:spcBef>
                <a:spcPts val="0"/>
              </a:spcBef>
              <a:spcAft>
                <a:spcPts val="0"/>
              </a:spcAft>
              <a:buNone/>
            </a:pPr>
            <a:r>
              <a:rPr lang="en"/>
              <a:t>Folks can load up Shiney apps - then link to them from their course materials that are published.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04002c5a63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04002c5a63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04002c5a63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04002c5a63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https://qubeshub.org/community/groups/riverfieldstudiesnetwork</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cfec04e4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cfec04e4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14e47d038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14e47d038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14e47d0388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14e47d0388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50">
                <a:solidFill>
                  <a:srgbClr val="2B2B2B"/>
                </a:solidFill>
                <a:highlight>
                  <a:srgbClr val="FFFFFF"/>
                </a:highlight>
              </a:rPr>
              <a:t>Environmental Data Science Inclusion Network (EDSIN)</a:t>
            </a:r>
            <a:endParaRPr sz="1450">
              <a:solidFill>
                <a:srgbClr val="2B2B2B"/>
              </a:solidFill>
              <a:highlight>
                <a:srgbClr val="FFFFFF"/>
              </a:highlight>
            </a:endParaRPr>
          </a:p>
          <a:p>
            <a:pPr indent="0" lvl="0" marL="0" rtl="0" algn="l">
              <a:spcBef>
                <a:spcPts val="0"/>
              </a:spcBef>
              <a:spcAft>
                <a:spcPts val="0"/>
              </a:spcAft>
              <a:buNone/>
            </a:pPr>
            <a:r>
              <a:t/>
            </a:r>
            <a:endParaRPr sz="1450">
              <a:solidFill>
                <a:srgbClr val="2B2B2B"/>
              </a:solidFill>
              <a:highlight>
                <a:srgbClr val="FFFFFF"/>
              </a:highlight>
            </a:endParaRPr>
          </a:p>
          <a:p>
            <a:pPr indent="0" lvl="0" marL="0" rtl="0" algn="l">
              <a:spcBef>
                <a:spcPts val="0"/>
              </a:spcBef>
              <a:spcAft>
                <a:spcPts val="0"/>
              </a:spcAft>
              <a:buNone/>
            </a:pPr>
            <a:r>
              <a:rPr lang="en" sz="1450">
                <a:solidFill>
                  <a:srgbClr val="2B2B2B"/>
                </a:solidFill>
                <a:highlight>
                  <a:srgbClr val="FFFFFF"/>
                </a:highlight>
              </a:rPr>
              <a:t>What may be unique here is that these groups are not generally training data scientists but promoting data science principles and practices.</a:t>
            </a:r>
            <a:endParaRPr sz="1450">
              <a:solidFill>
                <a:srgbClr val="2B2B2B"/>
              </a:solidFill>
              <a:highlight>
                <a:srgbClr val="FFFFFF"/>
              </a:highlight>
            </a:endParaRPr>
          </a:p>
          <a:p>
            <a:pPr indent="0" lvl="0" marL="0" rtl="0" algn="l">
              <a:spcBef>
                <a:spcPts val="0"/>
              </a:spcBef>
              <a:spcAft>
                <a:spcPts val="0"/>
              </a:spcAft>
              <a:buNone/>
            </a:pPr>
            <a:r>
              <a:t/>
            </a:r>
            <a:endParaRPr sz="1450">
              <a:solidFill>
                <a:srgbClr val="2B2B2B"/>
              </a:solidFill>
              <a:highlight>
                <a:srgbClr val="FFFFFF"/>
              </a:highlight>
            </a:endParaRPr>
          </a:p>
          <a:p>
            <a:pPr indent="0" lvl="0" marL="0" rtl="0" algn="l">
              <a:spcBef>
                <a:spcPts val="0"/>
              </a:spcBef>
              <a:spcAft>
                <a:spcPts val="0"/>
              </a:spcAft>
              <a:buNone/>
            </a:pPr>
            <a:r>
              <a:rPr lang="en" sz="1450">
                <a:solidFill>
                  <a:srgbClr val="2B2B2B"/>
                </a:solidFill>
                <a:highlight>
                  <a:srgbClr val="FFFFFF"/>
                </a:highlight>
              </a:rPr>
              <a:t>Mostly </a:t>
            </a:r>
            <a:endParaRPr sz="1450">
              <a:solidFill>
                <a:srgbClr val="2B2B2B"/>
              </a:solidFill>
              <a:highlight>
                <a:srgbClr val="FFFFFF"/>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14e47d0388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14e47d0388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14e47d0388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14e47d0388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14e47d0388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14e47d0388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 sz="1200">
                <a:solidFill>
                  <a:schemeClr val="dk1"/>
                </a:solidFill>
                <a:latin typeface="Calibri"/>
                <a:ea typeface="Calibri"/>
                <a:cs typeface="Calibri"/>
                <a:sym typeface="Calibri"/>
              </a:rPr>
              <a:t>What is CourseSource?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Arial"/>
              <a:buNone/>
            </a:pPr>
            <a:r>
              <a:rPr lang="en" sz="1200">
                <a:solidFill>
                  <a:schemeClr val="dk1"/>
                </a:solidFill>
                <a:latin typeface="Calibri"/>
                <a:ea typeface="Calibri"/>
                <a:cs typeface="Calibri"/>
                <a:sym typeface="Calibri"/>
              </a:rPr>
              <a:t>All articles are peer-reviewed. Lesson articles are field-tested and designed to be easily picked up for use by others. Our goal for Lesson articles is that there is enough detail and materials provided for you in each article to teach the lesson as is.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CourseSource started in 2012 as a response to the AAAS Vision and Change report calling for more evidence-based teaching in undergraduate biology education. Initially funded from the Howard Hughes Medical Institute, CourseSource is now funded by grants with the NSF and donations. CourseSource is currently partnered with 10 professional societies/networks. Partnership societies help develop learning frameworks as well as provide nominations for editors and help communicate opportunities for people to get involved.</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Last year, we added physics and will soon be publishing resources for physics education!</a:t>
            </a:r>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14e47d0388_0_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14e47d0388_0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All articles are organized by the list of courses on the right. Keep in mind this list is always growing</a:t>
            </a:r>
            <a:r>
              <a:rPr lang="en" sz="1200">
                <a:solidFill>
                  <a:schemeClr val="dk1"/>
                </a:solidFill>
                <a:latin typeface="Calibri"/>
                <a:ea typeface="Calibri"/>
                <a:cs typeface="Calibri"/>
                <a:sym typeface="Calibri"/>
              </a:rPr>
              <a:t> (Toxicology is the newest course)</a:t>
            </a:r>
            <a:r>
              <a:rPr lang="en" sz="1200">
                <a:solidFill>
                  <a:schemeClr val="dk1"/>
                </a:solidFill>
              </a:rPr>
              <a:t>.</a:t>
            </a:r>
            <a:r>
              <a:rPr lang="en" sz="1200">
                <a:solidFill>
                  <a:schemeClr val="dk1"/>
                </a:solidFill>
                <a:latin typeface="Calibri"/>
                <a:ea typeface="Calibri"/>
                <a:cs typeface="Calibri"/>
                <a:sym typeface="Calibri"/>
              </a:rPr>
              <a:t> </a:t>
            </a:r>
            <a:r>
              <a:rPr lang="en" sz="1200">
                <a:solidFill>
                  <a:schemeClr val="dk1"/>
                </a:solidFill>
              </a:rPr>
              <a:t>This makes searching for articles by course topic very eas</a:t>
            </a:r>
            <a:r>
              <a:rPr lang="en" sz="1200">
                <a:solidFill>
                  <a:schemeClr val="dk1"/>
                </a:solidFill>
                <a:latin typeface="Calibri"/>
                <a:ea typeface="Calibri"/>
                <a:cs typeface="Calibri"/>
                <a:sym typeface="Calibri"/>
              </a:rPr>
              <a:t>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Some of the courses have partnership professional societies associated with them, such as Cell Biology, and articles in those courses are organized by society-developed learning frameworks.</a:t>
            </a:r>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14e47d0388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14e47d0388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14e47d0388_0_1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14e47d0388_0_1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4e47d0388_0_1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14e47d0388_0_1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14e47d0388_0_1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14e47d0388_0_1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14e47d0388_0_1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14e47d0388_0_1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14e47d038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14e47d038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4e47d0388_0_1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14e47d0388_0_1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https://qubeshub.org/community/groups/bestpractices19</a:t>
            </a:r>
            <a:endParaRPr/>
          </a:p>
          <a:p>
            <a:pPr indent="0" lvl="0" marL="0" rtl="0" algn="l">
              <a:spcBef>
                <a:spcPts val="0"/>
              </a:spcBef>
              <a:spcAft>
                <a:spcPts val="0"/>
              </a:spcAft>
              <a:buNone/>
            </a:pPr>
            <a:r>
              <a:rPr lang="en" u="sng">
                <a:solidFill>
                  <a:schemeClr val="hlink"/>
                </a:solidFill>
                <a:hlinkClick r:id="rId3"/>
              </a:rPr>
              <a:t>https://qubeshub.org/community/groups/cellcollectivesp21</a:t>
            </a:r>
            <a:endParaRPr/>
          </a:p>
          <a:p>
            <a:pPr indent="0" lvl="0" marL="0" rtl="0" algn="l">
              <a:spcBef>
                <a:spcPts val="0"/>
              </a:spcBef>
              <a:spcAft>
                <a:spcPts val="0"/>
              </a:spcAft>
              <a:buNone/>
            </a:pPr>
            <a:r>
              <a:rPr lang="en" u="sng">
                <a:solidFill>
                  <a:schemeClr val="hlink"/>
                </a:solidFill>
                <a:hlinkClick r:id="rId4"/>
              </a:rPr>
              <a:t>https://qubeshub.org/community/groups/qbjournalclub</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14e47d0388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14e47d0388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Membership controlled groups. </a:t>
            </a:r>
            <a:endParaRPr/>
          </a:p>
          <a:p>
            <a:pPr indent="0" lvl="0" marL="0" rtl="0" algn="l">
              <a:spcBef>
                <a:spcPts val="0"/>
              </a:spcBef>
              <a:spcAft>
                <a:spcPts val="0"/>
              </a:spcAft>
              <a:buNone/>
            </a:pPr>
            <a:r>
              <a:rPr lang="en"/>
              <a:t>Communications and productivity tools </a:t>
            </a:r>
            <a:endParaRPr/>
          </a:p>
          <a:p>
            <a:pPr indent="0" lvl="0" marL="0" rtl="0" algn="l">
              <a:spcBef>
                <a:spcPts val="0"/>
              </a:spcBef>
              <a:spcAft>
                <a:spcPts val="0"/>
              </a:spcAft>
              <a:buNone/>
            </a:pPr>
            <a:r>
              <a:rPr lang="en"/>
              <a:t>Lots of autonomy </a:t>
            </a:r>
            <a:endParaRPr/>
          </a:p>
          <a:p>
            <a:pPr indent="0" lvl="0" marL="0" rtl="0" algn="l">
              <a:spcBef>
                <a:spcPts val="0"/>
              </a:spcBef>
              <a:spcAft>
                <a:spcPts val="0"/>
              </a:spcAft>
              <a:buNone/>
            </a:pPr>
            <a:r>
              <a:rPr lang="en"/>
              <a:t>Supports community practices.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Semester long PD. bringing in distributed expertise, many possible models.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14e47d0388_0_1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14e47d0388_0_1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Membership controlled groups. </a:t>
            </a:r>
            <a:endParaRPr/>
          </a:p>
          <a:p>
            <a:pPr indent="0" lvl="0" marL="0" rtl="0" algn="l">
              <a:spcBef>
                <a:spcPts val="0"/>
              </a:spcBef>
              <a:spcAft>
                <a:spcPts val="0"/>
              </a:spcAft>
              <a:buNone/>
            </a:pPr>
            <a:r>
              <a:rPr lang="en"/>
              <a:t>Communications and productivity tools </a:t>
            </a:r>
            <a:endParaRPr/>
          </a:p>
          <a:p>
            <a:pPr indent="0" lvl="0" marL="0" rtl="0" algn="l">
              <a:spcBef>
                <a:spcPts val="0"/>
              </a:spcBef>
              <a:spcAft>
                <a:spcPts val="0"/>
              </a:spcAft>
              <a:buNone/>
            </a:pPr>
            <a:r>
              <a:rPr lang="en"/>
              <a:t>Lots of autonomy </a:t>
            </a:r>
            <a:endParaRPr/>
          </a:p>
          <a:p>
            <a:pPr indent="0" lvl="0" marL="0" rtl="0" algn="l">
              <a:spcBef>
                <a:spcPts val="0"/>
              </a:spcBef>
              <a:spcAft>
                <a:spcPts val="0"/>
              </a:spcAft>
              <a:buNone/>
            </a:pPr>
            <a:r>
              <a:rPr lang="en"/>
              <a:t>Supports community practices.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Semester long PD. bringing in distributed expertise, many possible models.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04002c5a63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04002c5a63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D5159"/>
                </a:solidFill>
                <a:highlight>
                  <a:srgbClr val="FFFFFF"/>
                </a:highlight>
              </a:rPr>
              <a:t>Center for Scientific Collaboration and Community Engagement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14e47d0388_0_1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14e47d0388_0_1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14e47d0388_0_1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14e47d0388_0_1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14e47d0388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14e47d0388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writing a lot of grants with people. </a:t>
            </a:r>
            <a:endParaRPr/>
          </a:p>
          <a:p>
            <a:pPr indent="0" lvl="0" marL="0" rtl="0" algn="l">
              <a:spcBef>
                <a:spcPts val="0"/>
              </a:spcBef>
              <a:spcAft>
                <a:spcPts val="0"/>
              </a:spcAft>
              <a:buNone/>
            </a:pPr>
            <a:r>
              <a:rPr lang="en"/>
              <a:t>This is before </a:t>
            </a:r>
            <a:r>
              <a:rPr lang="en"/>
              <a:t>onboarding</a:t>
            </a:r>
            <a:r>
              <a:rPr lang="en"/>
              <a:t> CS (9K users 250 resources) and SIMIODE (4K users and 1k Resources)</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e0c6f8bc0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e0c6f8bc0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14e47d0388_0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14e47d0388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14e47d0388_0_1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14e47d0388_0_1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14e47d0388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14e47d038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of the pieces are in place to infuse DS principles and practices throughout the biology curriculum. However, the skills, support, opportunities are not always accessible. </a:t>
            </a:r>
            <a:endParaRPr/>
          </a:p>
          <a:p>
            <a:pPr indent="0" lvl="0" marL="0" rtl="0" algn="l">
              <a:spcBef>
                <a:spcPts val="0"/>
              </a:spcBef>
              <a:spcAft>
                <a:spcPts val="0"/>
              </a:spcAft>
              <a:buNone/>
            </a:pPr>
            <a:r>
              <a:rPr lang="en"/>
              <a:t>DS is integral to doing biology but it is not really being taught at this stage.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14e47d0388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114e47d0388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Getting into classrooms. </a:t>
            </a:r>
            <a:endParaRPr/>
          </a:p>
          <a:p>
            <a:pPr indent="0" lvl="0" marL="0" rtl="0" algn="l">
              <a:spcBef>
                <a:spcPts val="0"/>
              </a:spcBef>
              <a:spcAft>
                <a:spcPts val="0"/>
              </a:spcAft>
              <a:buNone/>
            </a:pPr>
            <a:r>
              <a:rPr lang="en"/>
              <a:t>Not just putting materials out there but supporting their use.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14e47d0388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14e47d0388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rgbClr val="CACACA"/>
                </a:solidFill>
                <a:latin typeface="Average"/>
                <a:ea typeface="Average"/>
                <a:cs typeface="Average"/>
                <a:sym typeface="Average"/>
              </a:rPr>
              <a:t>Open ethos offer us a strategy to move forward. </a:t>
            </a:r>
            <a:endParaRPr sz="1400">
              <a:solidFill>
                <a:srgbClr val="CACACA"/>
              </a:solidFill>
              <a:latin typeface="Average"/>
              <a:ea typeface="Average"/>
              <a:cs typeface="Average"/>
              <a:sym typeface="Average"/>
            </a:endParaRPr>
          </a:p>
          <a:p>
            <a:pPr indent="0" lvl="0" marL="0" rtl="0" algn="l">
              <a:spcBef>
                <a:spcPts val="1200"/>
              </a:spcBef>
              <a:spcAft>
                <a:spcPts val="0"/>
              </a:spcAft>
              <a:buNone/>
            </a:pPr>
            <a:r>
              <a:t/>
            </a:r>
            <a:endParaRPr sz="1050">
              <a:solidFill>
                <a:srgbClr val="555555"/>
              </a:solidFill>
              <a:highlight>
                <a:srgbClr val="FFFFFF"/>
              </a:highlight>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14e47d0388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14e47d038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 course this also includes physics, and chemistry, … </a:t>
            </a:r>
            <a:endParaRPr/>
          </a:p>
          <a:p>
            <a:pPr indent="0" lvl="0" marL="0" rtl="0" algn="l">
              <a:spcBef>
                <a:spcPts val="0"/>
              </a:spcBef>
              <a:spcAft>
                <a:spcPts val="0"/>
              </a:spcAft>
              <a:buNone/>
            </a:pPr>
            <a:r>
              <a:rPr lang="en"/>
              <a:t>This book - Communities of Transformation and their work scaling STEM reform.</a:t>
            </a:r>
            <a:endParaRPr/>
          </a:p>
          <a:p>
            <a:pPr indent="-298450" lvl="0" marL="457200" rtl="0" algn="l">
              <a:spcBef>
                <a:spcPts val="0"/>
              </a:spcBef>
              <a:spcAft>
                <a:spcPts val="0"/>
              </a:spcAft>
              <a:buSzPts val="1100"/>
              <a:buChar char="-"/>
            </a:pPr>
            <a:r>
              <a:rPr lang="en"/>
              <a:t>Staying power</a:t>
            </a:r>
            <a:endParaRPr/>
          </a:p>
          <a:p>
            <a:pPr indent="-298450" lvl="0" marL="457200" rtl="0" algn="l">
              <a:spcBef>
                <a:spcPts val="0"/>
              </a:spcBef>
              <a:spcAft>
                <a:spcPts val="0"/>
              </a:spcAft>
              <a:buSzPts val="1100"/>
              <a:buChar char="-"/>
            </a:pPr>
            <a:r>
              <a:rPr lang="en"/>
              <a:t>Philosophically driven</a:t>
            </a:r>
            <a:endParaRPr/>
          </a:p>
          <a:p>
            <a:pPr indent="-298450" lvl="0" marL="457200" rtl="0" algn="l">
              <a:spcBef>
                <a:spcPts val="0"/>
              </a:spcBef>
              <a:spcAft>
                <a:spcPts val="0"/>
              </a:spcAft>
              <a:buSzPts val="1100"/>
              <a:buChar char="-"/>
            </a:pPr>
            <a:r>
              <a:rPr lang="en"/>
              <a:t>Community - based</a:t>
            </a:r>
            <a:endParaRPr/>
          </a:p>
          <a:p>
            <a:pPr indent="0" lvl="0" marL="0" rtl="0" algn="l">
              <a:spcBef>
                <a:spcPts val="0"/>
              </a:spcBef>
              <a:spcAft>
                <a:spcPts val="0"/>
              </a:spcAft>
              <a:buNone/>
            </a:pPr>
            <a:r>
              <a:rPr lang="en"/>
              <a:t>We focus on undergraduate biology education but we feel that mathematics, statistics, and computational thinking play a central role in understanding STEM.  </a:t>
            </a:r>
            <a:endParaRPr/>
          </a:p>
          <a:p>
            <a:pPr indent="0" lvl="0" marL="0" rtl="0" algn="l">
              <a:spcBef>
                <a:spcPts val="0"/>
              </a:spcBef>
              <a:spcAft>
                <a:spcPts val="0"/>
              </a:spcAft>
              <a:buNone/>
            </a:pPr>
            <a:r>
              <a:rPr lang="en"/>
              <a:t>We primarily work with faculty (from a wide range of institution types) but we have connections with other stakeholders (professional societies, non-profits, data providers). </a:t>
            </a:r>
            <a:endParaRPr/>
          </a:p>
          <a:p>
            <a:pPr indent="0" lvl="0" marL="0" rtl="0" algn="l">
              <a:spcBef>
                <a:spcPts val="0"/>
              </a:spcBef>
              <a:spcAft>
                <a:spcPts val="0"/>
              </a:spcAft>
              <a:buNone/>
            </a:pPr>
            <a:r>
              <a:rPr lang="en"/>
              <a:t>2-sided marketing strategy — working to connect projects with teachers and teachers with resources.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sam.donovan@bioquest.org" TargetMode="External"/><Relationship Id="rId4" Type="http://schemas.openxmlformats.org/officeDocument/2006/relationships/image" Target="../media/image4.jpg"/><Relationship Id="rId5" Type="http://schemas.openxmlformats.org/officeDocument/2006/relationships/image" Target="../media/image1.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24.png"/><Relationship Id="rId5"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hyperlink" Target="https://qubeshub.org/community/partners"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28.png"/><Relationship Id="rId10" Type="http://schemas.openxmlformats.org/officeDocument/2006/relationships/image" Target="../media/image25.png"/><Relationship Id="rId13" Type="http://schemas.openxmlformats.org/officeDocument/2006/relationships/image" Target="../media/image40.png"/><Relationship Id="rId12"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7.png"/><Relationship Id="rId9" Type="http://schemas.openxmlformats.org/officeDocument/2006/relationships/image" Target="../media/image22.png"/><Relationship Id="rId15" Type="http://schemas.openxmlformats.org/officeDocument/2006/relationships/image" Target="../media/image36.png"/><Relationship Id="rId14" Type="http://schemas.openxmlformats.org/officeDocument/2006/relationships/image" Target="../media/image43.png"/><Relationship Id="rId5" Type="http://schemas.openxmlformats.org/officeDocument/2006/relationships/image" Target="../media/image31.png"/><Relationship Id="rId6" Type="http://schemas.openxmlformats.org/officeDocument/2006/relationships/image" Target="../media/image20.png"/><Relationship Id="rId7" Type="http://schemas.openxmlformats.org/officeDocument/2006/relationships/image" Target="../media/image26.png"/><Relationship Id="rId8"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5.png"/><Relationship Id="rId4" Type="http://schemas.openxmlformats.org/officeDocument/2006/relationships/image" Target="../media/image39.jpg"/><Relationship Id="rId5" Type="http://schemas.openxmlformats.org/officeDocument/2006/relationships/image" Target="../media/image41.jpg"/><Relationship Id="rId6"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53.png"/><Relationship Id="rId4" Type="http://schemas.openxmlformats.org/officeDocument/2006/relationships/image" Target="../media/image46.png"/><Relationship Id="rId5" Type="http://schemas.openxmlformats.org/officeDocument/2006/relationships/hyperlink" Target="https://qubeshub.org/community/groups/coursesourc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57.png"/><Relationship Id="rId4" Type="http://schemas.openxmlformats.org/officeDocument/2006/relationships/image" Target="../media/image50.png"/><Relationship Id="rId5" Type="http://schemas.openxmlformats.org/officeDocument/2006/relationships/hyperlink" Target="https://qubeshub.org/community/groups/coursesource/courses/cell-biolog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hyperlink" Target="https://qubeshub.org/community/groups/nwbc/workshop" TargetMode="External"/><Relationship Id="rId4" Type="http://schemas.openxmlformats.org/officeDocument/2006/relationships/image" Target="../media/image48.png"/><Relationship Id="rId5"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hyperlink" Target="https://qubeshub.org/community/groups/summer2021"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hyperlink" Target="https://qubeshub.org/community/groups/southwesterncc_poster" TargetMode="Externa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hyperlink" Target="https://qubeshub.org/community/groups/introbiostats" TargetMode="Externa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hyperlink" Target="https://qubeshub.org/community/groups/qbjournalclub" TargetMode="Externa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1.png"/><Relationship Id="rId4" Type="http://schemas.openxmlformats.org/officeDocument/2006/relationships/image" Target="../media/image59.png"/><Relationship Id="rId5"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6.png"/><Relationship Id="rId4" Type="http://schemas.openxmlformats.org/officeDocument/2006/relationships/image" Target="../media/image63.png"/><Relationship Id="rId5" Type="http://schemas.openxmlformats.org/officeDocument/2006/relationships/image" Target="../media/image62.png"/><Relationship Id="rId6" Type="http://schemas.openxmlformats.org/officeDocument/2006/relationships/image" Target="../media/image64.png"/><Relationship Id="rId7" Type="http://schemas.openxmlformats.org/officeDocument/2006/relationships/hyperlink" Target="https://qubeshub.org/news/newsletter/subscrib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668738"/>
            <a:ext cx="7801500" cy="1730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Adapting BioQUEST and QUBES Resources to Accelerate STEM Education Reform</a:t>
            </a:r>
            <a:endParaRPr/>
          </a:p>
        </p:txBody>
      </p:sp>
      <p:sp>
        <p:nvSpPr>
          <p:cNvPr id="60" name="Google Shape;60;p13"/>
          <p:cNvSpPr txBox="1"/>
          <p:nvPr>
            <p:ph idx="1" type="subTitle"/>
          </p:nvPr>
        </p:nvSpPr>
        <p:spPr>
          <a:xfrm>
            <a:off x="671250" y="2436700"/>
            <a:ext cx="7801500" cy="3933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lang="en"/>
              <a:t>Shared 2/11/22 at the SIMIODE EXPO</a:t>
            </a:r>
            <a:endParaRPr/>
          </a:p>
        </p:txBody>
      </p:sp>
      <p:sp>
        <p:nvSpPr>
          <p:cNvPr id="61" name="Google Shape;61;p13"/>
          <p:cNvSpPr txBox="1"/>
          <p:nvPr>
            <p:ph idx="1" type="subTitle"/>
          </p:nvPr>
        </p:nvSpPr>
        <p:spPr>
          <a:xfrm>
            <a:off x="671250" y="2995575"/>
            <a:ext cx="7801500" cy="1005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Dr. Sam Donovan (</a:t>
            </a:r>
            <a:r>
              <a:rPr lang="en" u="sng">
                <a:solidFill>
                  <a:schemeClr val="hlink"/>
                </a:solidFill>
                <a:hlinkClick r:id="rId3"/>
              </a:rPr>
              <a:t>sam.donovan@bioquest.org</a:t>
            </a:r>
            <a:r>
              <a:rPr lang="en"/>
              <a:t>)</a:t>
            </a:r>
            <a:endParaRPr/>
          </a:p>
          <a:p>
            <a:pPr indent="0" lvl="0" marL="0" rtl="0" algn="ctr">
              <a:spcBef>
                <a:spcPts val="0"/>
              </a:spcBef>
              <a:spcAft>
                <a:spcPts val="0"/>
              </a:spcAft>
              <a:buNone/>
            </a:pPr>
            <a:r>
              <a:rPr lang="en" sz="2400"/>
              <a:t>Director of Outreach and Strategic Engagement </a:t>
            </a:r>
            <a:endParaRPr sz="2400"/>
          </a:p>
        </p:txBody>
      </p:sp>
      <p:pic>
        <p:nvPicPr>
          <p:cNvPr id="62" name="Google Shape;62;p13"/>
          <p:cNvPicPr preferRelativeResize="0"/>
          <p:nvPr/>
        </p:nvPicPr>
        <p:blipFill>
          <a:blip r:embed="rId4">
            <a:alphaModFix/>
          </a:blip>
          <a:stretch>
            <a:fillRect/>
          </a:stretch>
        </p:blipFill>
        <p:spPr>
          <a:xfrm>
            <a:off x="4047023" y="4061450"/>
            <a:ext cx="1005840" cy="1005840"/>
          </a:xfrm>
          <a:prstGeom prst="rect">
            <a:avLst/>
          </a:prstGeom>
          <a:noFill/>
          <a:ln>
            <a:noFill/>
          </a:ln>
        </p:spPr>
      </p:pic>
      <p:pic>
        <p:nvPicPr>
          <p:cNvPr id="63" name="Google Shape;63;p13"/>
          <p:cNvPicPr preferRelativeResize="0"/>
          <p:nvPr/>
        </p:nvPicPr>
        <p:blipFill>
          <a:blip r:embed="rId5">
            <a:alphaModFix/>
          </a:blip>
          <a:stretch>
            <a:fillRect/>
          </a:stretch>
        </p:blipFill>
        <p:spPr>
          <a:xfrm>
            <a:off x="685800" y="4061450"/>
            <a:ext cx="3299155" cy="1005840"/>
          </a:xfrm>
          <a:prstGeom prst="rect">
            <a:avLst/>
          </a:prstGeom>
          <a:noFill/>
          <a:ln>
            <a:noFill/>
          </a:ln>
        </p:spPr>
      </p:pic>
      <p:pic>
        <p:nvPicPr>
          <p:cNvPr id="64" name="Google Shape;64;p13"/>
          <p:cNvPicPr preferRelativeResize="0"/>
          <p:nvPr/>
        </p:nvPicPr>
        <p:blipFill>
          <a:blip r:embed="rId6">
            <a:alphaModFix/>
          </a:blip>
          <a:stretch>
            <a:fillRect/>
          </a:stretch>
        </p:blipFill>
        <p:spPr>
          <a:xfrm>
            <a:off x="5114930" y="4059540"/>
            <a:ext cx="3343275" cy="1009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2"/>
          <p:cNvPicPr preferRelativeResize="0"/>
          <p:nvPr/>
        </p:nvPicPr>
        <p:blipFill rotWithShape="1">
          <a:blip r:embed="rId3">
            <a:alphaModFix/>
          </a:blip>
          <a:srcRect b="0" l="0" r="42156" t="0"/>
          <a:stretch/>
        </p:blipFill>
        <p:spPr>
          <a:xfrm>
            <a:off x="997051" y="1179740"/>
            <a:ext cx="7149899" cy="2784020"/>
          </a:xfrm>
          <a:prstGeom prst="rect">
            <a:avLst/>
          </a:prstGeom>
          <a:noFill/>
          <a:ln>
            <a:noFill/>
          </a:ln>
        </p:spPr>
      </p:pic>
      <p:sp>
        <p:nvSpPr>
          <p:cNvPr id="136" name="Google Shape;136;p22"/>
          <p:cNvSpPr/>
          <p:nvPr/>
        </p:nvSpPr>
        <p:spPr>
          <a:xfrm>
            <a:off x="2671275" y="2465800"/>
            <a:ext cx="911700" cy="1425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Problem Posing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2" name="Google Shape;142;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To understand science as it is practiced, rather than solving already well-formulated problems from a textbook, students must be engaged in problem-posing. To appreciate this, students must learn that they could stand in the field or laboratory forever and no problems would come to them pre-posed.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Problem Solving</a:t>
            </a:r>
            <a:endParaRPr/>
          </a:p>
        </p:txBody>
      </p:sp>
      <p:sp>
        <p:nvSpPr>
          <p:cNvPr id="148" name="Google Shape;148;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After having posed a problem, students need to experience open-ended problem-solving. Real scientific problems do not have answers at the back of the book. The scientist entertains multiple competing hypotheses and makes inferences over a long series of experimental observations.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Peer Persuasion</a:t>
            </a:r>
            <a:endParaRPr/>
          </a:p>
        </p:txBody>
      </p:sp>
      <p:sp>
        <p:nvSpPr>
          <p:cNvPr id="154" name="Google Shape;154;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Research is not complete, no matter how many experiments have been conducted, no matter how many puzzles have been solved, until peers outside of a research team are persuaded of the utility of the answers. Persuasion is a social process and an essential one for students to experience in order to understand the nature of scientific theories and paradigm shifts.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311700" y="200400"/>
            <a:ext cx="3996900" cy="11892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 brief overview of how the QUBES platform is organized</a:t>
            </a:r>
            <a:endParaRPr/>
          </a:p>
        </p:txBody>
      </p:sp>
      <p:sp>
        <p:nvSpPr>
          <p:cNvPr id="160" name="Google Shape;160;p26"/>
          <p:cNvSpPr txBox="1"/>
          <p:nvPr>
            <p:ph idx="1" type="body"/>
          </p:nvPr>
        </p:nvSpPr>
        <p:spPr>
          <a:xfrm>
            <a:off x="311700" y="1389600"/>
            <a:ext cx="3425100" cy="3179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400"/>
              <a:t>QUBES is an educational </a:t>
            </a:r>
            <a:r>
              <a:rPr lang="en" sz="1400"/>
              <a:t>gateway infrastructure</a:t>
            </a:r>
            <a:r>
              <a:rPr lang="en" sz="1400"/>
              <a:t> that combines a variety of communications/productivity tools, computational environments, and teaching and learning resources to support STEM education reform.</a:t>
            </a:r>
            <a:endParaRPr sz="1400"/>
          </a:p>
          <a:p>
            <a:pPr indent="0" lvl="0" marL="0" rtl="0" algn="l">
              <a:spcBef>
                <a:spcPts val="1200"/>
              </a:spcBef>
              <a:spcAft>
                <a:spcPts val="0"/>
              </a:spcAft>
              <a:buNone/>
            </a:pPr>
            <a:r>
              <a:rPr lang="en" sz="1400"/>
              <a:t>It is purpose built by college </a:t>
            </a:r>
            <a:r>
              <a:rPr lang="en" sz="1400"/>
              <a:t>educators</a:t>
            </a:r>
            <a:r>
              <a:rPr lang="en" sz="1400"/>
              <a:t> for college educators with an emphasis on collaborative workspaces and open education resources publishing. </a:t>
            </a:r>
            <a:r>
              <a:rPr lang="en" sz="1400"/>
              <a:t> </a:t>
            </a:r>
            <a:endParaRPr sz="14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61" name="Google Shape;161;p26"/>
          <p:cNvPicPr preferRelativeResize="0"/>
          <p:nvPr/>
        </p:nvPicPr>
        <p:blipFill>
          <a:blip r:embed="rId3">
            <a:alphaModFix/>
          </a:blip>
          <a:stretch>
            <a:fillRect/>
          </a:stretch>
        </p:blipFill>
        <p:spPr>
          <a:xfrm>
            <a:off x="537225" y="4009475"/>
            <a:ext cx="2845675" cy="520775"/>
          </a:xfrm>
          <a:prstGeom prst="rect">
            <a:avLst/>
          </a:prstGeom>
          <a:noFill/>
          <a:ln>
            <a:noFill/>
          </a:ln>
        </p:spPr>
      </p:pic>
      <p:pic>
        <p:nvPicPr>
          <p:cNvPr id="162" name="Google Shape;162;p26"/>
          <p:cNvPicPr preferRelativeResize="0"/>
          <p:nvPr/>
        </p:nvPicPr>
        <p:blipFill>
          <a:blip r:embed="rId4">
            <a:alphaModFix/>
          </a:blip>
          <a:stretch>
            <a:fillRect/>
          </a:stretch>
        </p:blipFill>
        <p:spPr>
          <a:xfrm>
            <a:off x="4920025" y="1620012"/>
            <a:ext cx="3425088" cy="3186274"/>
          </a:xfrm>
          <a:prstGeom prst="rect">
            <a:avLst/>
          </a:prstGeom>
          <a:noFill/>
          <a:ln>
            <a:noFill/>
          </a:ln>
        </p:spPr>
      </p:pic>
      <p:pic>
        <p:nvPicPr>
          <p:cNvPr id="163" name="Google Shape;163;p26"/>
          <p:cNvPicPr preferRelativeResize="0"/>
          <p:nvPr/>
        </p:nvPicPr>
        <p:blipFill>
          <a:blip r:embed="rId5">
            <a:alphaModFix/>
          </a:blip>
          <a:stretch>
            <a:fillRect/>
          </a:stretch>
        </p:blipFill>
        <p:spPr>
          <a:xfrm>
            <a:off x="5343925" y="176463"/>
            <a:ext cx="2476499" cy="10846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7"/>
          <p:cNvSpPr txBox="1"/>
          <p:nvPr>
            <p:ph type="title"/>
          </p:nvPr>
        </p:nvSpPr>
        <p:spPr>
          <a:xfrm>
            <a:off x="311700" y="200400"/>
            <a:ext cx="40443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How QUBES is organized - Resources</a:t>
            </a:r>
            <a:endParaRPr/>
          </a:p>
        </p:txBody>
      </p:sp>
      <p:sp>
        <p:nvSpPr>
          <p:cNvPr id="169" name="Google Shape;169;p27"/>
          <p:cNvSpPr txBox="1"/>
          <p:nvPr>
            <p:ph idx="1" type="body"/>
          </p:nvPr>
        </p:nvSpPr>
        <p:spPr>
          <a:xfrm>
            <a:off x="4255425" y="216125"/>
            <a:ext cx="4819500" cy="250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Resources are published into the OER Library. </a:t>
            </a:r>
            <a:endParaRPr sz="1500"/>
          </a:p>
          <a:p>
            <a:pPr indent="0" lvl="0" marL="0" rtl="0" algn="l">
              <a:spcBef>
                <a:spcPts val="1200"/>
              </a:spcBef>
              <a:spcAft>
                <a:spcPts val="0"/>
              </a:spcAft>
              <a:buNone/>
            </a:pPr>
            <a:r>
              <a:rPr lang="en" sz="1500"/>
              <a:t>Full support for the OER lifecycle including versioning and adaptations. </a:t>
            </a:r>
            <a:endParaRPr sz="1500"/>
          </a:p>
          <a:p>
            <a:pPr indent="0" lvl="0" marL="0" rtl="0" algn="l">
              <a:spcBef>
                <a:spcPts val="1200"/>
              </a:spcBef>
              <a:spcAft>
                <a:spcPts val="0"/>
              </a:spcAft>
              <a:buNone/>
            </a:pPr>
            <a:r>
              <a:rPr lang="en" sz="1500"/>
              <a:t>Today (2/11/22) there are 1638 resources available. </a:t>
            </a:r>
            <a:endParaRPr sz="1500"/>
          </a:p>
          <a:p>
            <a:pPr indent="0" lvl="0" marL="0" rtl="0" algn="l">
              <a:spcBef>
                <a:spcPts val="1200"/>
              </a:spcBef>
              <a:spcAft>
                <a:spcPts val="0"/>
              </a:spcAft>
              <a:buNone/>
            </a:pPr>
            <a:r>
              <a:rPr lang="en" sz="1500"/>
              <a:t>Every resource is associated with authors and a group.</a:t>
            </a:r>
            <a:endParaRPr sz="1500"/>
          </a:p>
          <a:p>
            <a:pPr indent="0" lvl="0" marL="0" rtl="0" algn="l">
              <a:spcBef>
                <a:spcPts val="1200"/>
              </a:spcBef>
              <a:spcAft>
                <a:spcPts val="1200"/>
              </a:spcAft>
              <a:buNone/>
            </a:pPr>
            <a:r>
              <a:rPr lang="en" sz="1500"/>
              <a:t>Resources draw many visitors to QUBES. </a:t>
            </a:r>
            <a:endParaRPr sz="1500"/>
          </a:p>
        </p:txBody>
      </p:sp>
      <p:sp>
        <p:nvSpPr>
          <p:cNvPr id="170" name="Google Shape;170;p27"/>
          <p:cNvSpPr txBox="1"/>
          <p:nvPr/>
        </p:nvSpPr>
        <p:spPr>
          <a:xfrm>
            <a:off x="4687200" y="200400"/>
            <a:ext cx="44643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700">
              <a:latin typeface="Average"/>
              <a:ea typeface="Average"/>
              <a:cs typeface="Average"/>
              <a:sym typeface="Average"/>
            </a:endParaRPr>
          </a:p>
        </p:txBody>
      </p:sp>
      <p:pic>
        <p:nvPicPr>
          <p:cNvPr id="171" name="Google Shape;171;p27"/>
          <p:cNvPicPr preferRelativeResize="0"/>
          <p:nvPr/>
        </p:nvPicPr>
        <p:blipFill>
          <a:blip r:embed="rId3">
            <a:alphaModFix/>
          </a:blip>
          <a:stretch>
            <a:fillRect/>
          </a:stretch>
        </p:blipFill>
        <p:spPr>
          <a:xfrm>
            <a:off x="381950" y="1296588"/>
            <a:ext cx="3467100" cy="1143000"/>
          </a:xfrm>
          <a:prstGeom prst="rect">
            <a:avLst/>
          </a:prstGeom>
          <a:noFill/>
          <a:ln>
            <a:noFill/>
          </a:ln>
        </p:spPr>
      </p:pic>
      <p:grpSp>
        <p:nvGrpSpPr>
          <p:cNvPr id="172" name="Google Shape;172;p27"/>
          <p:cNvGrpSpPr/>
          <p:nvPr/>
        </p:nvGrpSpPr>
        <p:grpSpPr>
          <a:xfrm>
            <a:off x="905491" y="2703309"/>
            <a:ext cx="6694560" cy="2378393"/>
            <a:chOff x="372091" y="2703309"/>
            <a:chExt cx="6694560" cy="2378393"/>
          </a:xfrm>
        </p:grpSpPr>
        <p:pic>
          <p:nvPicPr>
            <p:cNvPr id="173" name="Google Shape;173;p27"/>
            <p:cNvPicPr preferRelativeResize="0"/>
            <p:nvPr/>
          </p:nvPicPr>
          <p:blipFill>
            <a:blip r:embed="rId4">
              <a:alphaModFix/>
            </a:blip>
            <a:stretch>
              <a:fillRect/>
            </a:stretch>
          </p:blipFill>
          <p:spPr>
            <a:xfrm>
              <a:off x="372091" y="2703309"/>
              <a:ext cx="6694560" cy="2378393"/>
            </a:xfrm>
            <a:prstGeom prst="rect">
              <a:avLst/>
            </a:prstGeom>
            <a:noFill/>
            <a:ln>
              <a:noFill/>
            </a:ln>
          </p:spPr>
        </p:pic>
        <p:sp>
          <p:nvSpPr>
            <p:cNvPr id="174" name="Google Shape;174;p27"/>
            <p:cNvSpPr txBox="1"/>
            <p:nvPr/>
          </p:nvSpPr>
          <p:spPr>
            <a:xfrm>
              <a:off x="4418671" y="4224309"/>
              <a:ext cx="2598900" cy="708000"/>
            </a:xfrm>
            <a:prstGeom prst="rect">
              <a:avLst/>
            </a:prstGeom>
            <a:solidFill>
              <a:srgbClr val="E0E0E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0000"/>
                  </a:solidFill>
                  <a:latin typeface="Average"/>
                  <a:ea typeface="Average"/>
                  <a:cs typeface="Average"/>
                  <a:sym typeface="Average"/>
                </a:rPr>
                <a:t>Visit group or author to </a:t>
              </a:r>
              <a:br>
                <a:rPr lang="en" sz="1700">
                  <a:solidFill>
                    <a:srgbClr val="FF0000"/>
                  </a:solidFill>
                  <a:latin typeface="Average"/>
                  <a:ea typeface="Average"/>
                  <a:cs typeface="Average"/>
                  <a:sym typeface="Average"/>
                </a:rPr>
              </a:br>
              <a:r>
                <a:rPr lang="en" sz="1700">
                  <a:solidFill>
                    <a:srgbClr val="FF0000"/>
                  </a:solidFill>
                  <a:latin typeface="Average"/>
                  <a:ea typeface="Average"/>
                  <a:cs typeface="Average"/>
                  <a:sym typeface="Average"/>
                </a:rPr>
                <a:t>find related resources</a:t>
              </a:r>
              <a:endParaRPr sz="1700">
                <a:solidFill>
                  <a:srgbClr val="FF0000"/>
                </a:solidFill>
                <a:latin typeface="Average"/>
                <a:ea typeface="Average"/>
                <a:cs typeface="Average"/>
                <a:sym typeface="Average"/>
              </a:endParaRPr>
            </a:p>
          </p:txBody>
        </p:sp>
        <p:cxnSp>
          <p:nvCxnSpPr>
            <p:cNvPr id="175" name="Google Shape;175;p27"/>
            <p:cNvCxnSpPr/>
            <p:nvPr/>
          </p:nvCxnSpPr>
          <p:spPr>
            <a:xfrm rot="10800000">
              <a:off x="2329369" y="3328630"/>
              <a:ext cx="3248700" cy="797700"/>
            </a:xfrm>
            <a:prstGeom prst="straightConnector1">
              <a:avLst/>
            </a:prstGeom>
            <a:noFill/>
            <a:ln cap="flat" cmpd="sng" w="28575">
              <a:solidFill>
                <a:srgbClr val="FF0000"/>
              </a:solidFill>
              <a:prstDash val="solid"/>
              <a:round/>
              <a:headEnd len="med" w="med" type="none"/>
              <a:tailEnd len="med" w="med" type="stealth"/>
            </a:ln>
          </p:spPr>
        </p:cxnSp>
        <p:cxnSp>
          <p:nvCxnSpPr>
            <p:cNvPr id="176" name="Google Shape;176;p27"/>
            <p:cNvCxnSpPr/>
            <p:nvPr/>
          </p:nvCxnSpPr>
          <p:spPr>
            <a:xfrm rot="10800000">
              <a:off x="1234489" y="4336417"/>
              <a:ext cx="3035100" cy="0"/>
            </a:xfrm>
            <a:prstGeom prst="straightConnector1">
              <a:avLst/>
            </a:prstGeom>
            <a:noFill/>
            <a:ln cap="flat" cmpd="sng" w="28575">
              <a:solidFill>
                <a:srgbClr val="FF0000"/>
              </a:solidFill>
              <a:prstDash val="solid"/>
              <a:round/>
              <a:headEnd len="med" w="med" type="none"/>
              <a:tailEnd len="med" w="med" type="stealth"/>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8"/>
          <p:cNvPicPr preferRelativeResize="0"/>
          <p:nvPr/>
        </p:nvPicPr>
        <p:blipFill>
          <a:blip r:embed="rId3">
            <a:alphaModFix/>
          </a:blip>
          <a:stretch>
            <a:fillRect/>
          </a:stretch>
        </p:blipFill>
        <p:spPr>
          <a:xfrm>
            <a:off x="4365225" y="806820"/>
            <a:ext cx="4663650" cy="2022356"/>
          </a:xfrm>
          <a:prstGeom prst="rect">
            <a:avLst/>
          </a:prstGeom>
          <a:noFill/>
          <a:ln>
            <a:noFill/>
          </a:ln>
        </p:spPr>
      </p:pic>
      <p:pic>
        <p:nvPicPr>
          <p:cNvPr id="182" name="Google Shape;182;p28"/>
          <p:cNvPicPr preferRelativeResize="0"/>
          <p:nvPr/>
        </p:nvPicPr>
        <p:blipFill>
          <a:blip r:embed="rId4">
            <a:alphaModFix/>
          </a:blip>
          <a:stretch>
            <a:fillRect/>
          </a:stretch>
        </p:blipFill>
        <p:spPr>
          <a:xfrm>
            <a:off x="1010575" y="2800650"/>
            <a:ext cx="2379701" cy="1894150"/>
          </a:xfrm>
          <a:prstGeom prst="rect">
            <a:avLst/>
          </a:prstGeom>
          <a:noFill/>
          <a:ln>
            <a:noFill/>
          </a:ln>
        </p:spPr>
      </p:pic>
      <p:pic>
        <p:nvPicPr>
          <p:cNvPr id="183" name="Google Shape;183;p28"/>
          <p:cNvPicPr preferRelativeResize="0"/>
          <p:nvPr/>
        </p:nvPicPr>
        <p:blipFill>
          <a:blip r:embed="rId5">
            <a:alphaModFix/>
          </a:blip>
          <a:stretch>
            <a:fillRect/>
          </a:stretch>
        </p:blipFill>
        <p:spPr>
          <a:xfrm>
            <a:off x="160300" y="1248825"/>
            <a:ext cx="4080251" cy="1099762"/>
          </a:xfrm>
          <a:prstGeom prst="rect">
            <a:avLst/>
          </a:prstGeom>
          <a:noFill/>
          <a:ln>
            <a:noFill/>
          </a:ln>
        </p:spPr>
      </p:pic>
      <p:sp>
        <p:nvSpPr>
          <p:cNvPr id="184" name="Google Shape;184;p28"/>
          <p:cNvSpPr txBox="1"/>
          <p:nvPr>
            <p:ph type="title"/>
          </p:nvPr>
        </p:nvSpPr>
        <p:spPr>
          <a:xfrm>
            <a:off x="245750" y="267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Open Publishing Platform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5" name="Google Shape;185;p28"/>
          <p:cNvSpPr txBox="1"/>
          <p:nvPr>
            <p:ph type="title"/>
          </p:nvPr>
        </p:nvSpPr>
        <p:spPr>
          <a:xfrm>
            <a:off x="4415550" y="3270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for Students &amp; Faculty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9"/>
          <p:cNvPicPr preferRelativeResize="0"/>
          <p:nvPr/>
        </p:nvPicPr>
        <p:blipFill>
          <a:blip r:embed="rId3">
            <a:alphaModFix/>
          </a:blip>
          <a:stretch>
            <a:fillRect/>
          </a:stretch>
        </p:blipFill>
        <p:spPr>
          <a:xfrm>
            <a:off x="0" y="0"/>
            <a:ext cx="6101182" cy="4838699"/>
          </a:xfrm>
          <a:prstGeom prst="rect">
            <a:avLst/>
          </a:prstGeom>
          <a:noFill/>
          <a:ln cap="flat" cmpd="sng" w="28575">
            <a:solidFill>
              <a:schemeClr val="dk2"/>
            </a:solidFill>
            <a:prstDash val="solid"/>
            <a:round/>
            <a:headEnd len="sm" w="sm" type="none"/>
            <a:tailEnd len="sm" w="sm" type="none"/>
          </a:ln>
        </p:spPr>
      </p:pic>
      <p:pic>
        <p:nvPicPr>
          <p:cNvPr id="191" name="Google Shape;191;p29"/>
          <p:cNvPicPr preferRelativeResize="0"/>
          <p:nvPr/>
        </p:nvPicPr>
        <p:blipFill>
          <a:blip r:embed="rId4">
            <a:alphaModFix/>
          </a:blip>
          <a:stretch>
            <a:fillRect/>
          </a:stretch>
        </p:blipFill>
        <p:spPr>
          <a:xfrm>
            <a:off x="955040" y="0"/>
            <a:ext cx="6751520" cy="5143500"/>
          </a:xfrm>
          <a:prstGeom prst="rect">
            <a:avLst/>
          </a:prstGeom>
          <a:noFill/>
          <a:ln cap="flat" cmpd="sng" w="28575">
            <a:solidFill>
              <a:schemeClr val="dk2"/>
            </a:solidFill>
            <a:prstDash val="solid"/>
            <a:round/>
            <a:headEnd len="sm" w="sm" type="none"/>
            <a:tailEnd len="sm" w="sm" type="none"/>
          </a:ln>
        </p:spPr>
      </p:pic>
      <p:pic>
        <p:nvPicPr>
          <p:cNvPr id="192" name="Google Shape;192;p29"/>
          <p:cNvPicPr preferRelativeResize="0"/>
          <p:nvPr/>
        </p:nvPicPr>
        <p:blipFill>
          <a:blip r:embed="rId5">
            <a:alphaModFix/>
          </a:blip>
          <a:stretch>
            <a:fillRect/>
          </a:stretch>
        </p:blipFill>
        <p:spPr>
          <a:xfrm>
            <a:off x="2626780" y="0"/>
            <a:ext cx="6517220" cy="5143501"/>
          </a:xfrm>
          <a:prstGeom prst="rect">
            <a:avLst/>
          </a:prstGeom>
          <a:noFill/>
          <a:ln cap="flat" cmpd="sng" w="2857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300"/>
                                        <p:tgtEl>
                                          <p:spTgt spid="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311700" y="200400"/>
            <a:ext cx="39024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How QUBES is organized - Collaborative work spaces</a:t>
            </a:r>
            <a:endParaRPr/>
          </a:p>
        </p:txBody>
      </p:sp>
      <p:sp>
        <p:nvSpPr>
          <p:cNvPr id="198" name="Google Shape;198;p30"/>
          <p:cNvSpPr txBox="1"/>
          <p:nvPr>
            <p:ph idx="1" type="body"/>
          </p:nvPr>
        </p:nvSpPr>
        <p:spPr>
          <a:xfrm>
            <a:off x="311700" y="1296600"/>
            <a:ext cx="34251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QUBES is made up of a bunch of Groups. </a:t>
            </a:r>
            <a:endParaRPr sz="1400"/>
          </a:p>
          <a:p>
            <a:pPr indent="0" lvl="0" marL="0" rtl="0" algn="l">
              <a:spcBef>
                <a:spcPts val="1200"/>
              </a:spcBef>
              <a:spcAft>
                <a:spcPts val="0"/>
              </a:spcAft>
              <a:buNone/>
            </a:pPr>
            <a:r>
              <a:rPr lang="en" sz="1400"/>
              <a:t>Each group has a lot of independence with respect to  - look and feel, membership </a:t>
            </a:r>
            <a:r>
              <a:rPr lang="en" sz="1400"/>
              <a:t>management</a:t>
            </a:r>
            <a:r>
              <a:rPr lang="en" sz="1400"/>
              <a:t>, information sharing, and collaboration tools. </a:t>
            </a:r>
            <a:endParaRPr sz="1400"/>
          </a:p>
          <a:p>
            <a:pPr indent="0" lvl="0" marL="0" rtl="0" algn="l">
              <a:spcBef>
                <a:spcPts val="1200"/>
              </a:spcBef>
              <a:spcAft>
                <a:spcPts val="0"/>
              </a:spcAft>
              <a:buNone/>
            </a:pPr>
            <a:r>
              <a:rPr lang="en" sz="1400"/>
              <a:t>Everyone still publishes into the OER Library</a:t>
            </a:r>
            <a:endParaRPr sz="1400"/>
          </a:p>
          <a:p>
            <a:pPr indent="0" lvl="0" marL="0" rtl="0" algn="l">
              <a:spcBef>
                <a:spcPts val="1200"/>
              </a:spcBef>
              <a:spcAft>
                <a:spcPts val="1200"/>
              </a:spcAft>
              <a:buNone/>
            </a:pPr>
            <a:r>
              <a:rPr lang="en" sz="1400"/>
              <a:t>Resources can be displayed in groups - both those published by the group and others.</a:t>
            </a:r>
            <a:endParaRPr sz="1400"/>
          </a:p>
        </p:txBody>
      </p:sp>
      <p:sp>
        <p:nvSpPr>
          <p:cNvPr id="199" name="Google Shape;199;p30"/>
          <p:cNvSpPr txBox="1"/>
          <p:nvPr/>
        </p:nvSpPr>
        <p:spPr>
          <a:xfrm>
            <a:off x="4620225" y="850200"/>
            <a:ext cx="44643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700">
              <a:latin typeface="Average"/>
              <a:ea typeface="Average"/>
              <a:cs typeface="Average"/>
              <a:sym typeface="Average"/>
            </a:endParaRPr>
          </a:p>
        </p:txBody>
      </p:sp>
      <p:pic>
        <p:nvPicPr>
          <p:cNvPr id="200" name="Google Shape;200;p30"/>
          <p:cNvPicPr preferRelativeResize="0"/>
          <p:nvPr/>
        </p:nvPicPr>
        <p:blipFill>
          <a:blip r:embed="rId3">
            <a:alphaModFix/>
          </a:blip>
          <a:stretch>
            <a:fillRect/>
          </a:stretch>
        </p:blipFill>
        <p:spPr>
          <a:xfrm>
            <a:off x="4724388" y="200388"/>
            <a:ext cx="4162425" cy="1190625"/>
          </a:xfrm>
          <a:prstGeom prst="rect">
            <a:avLst/>
          </a:prstGeom>
          <a:noFill/>
          <a:ln>
            <a:noFill/>
          </a:ln>
        </p:spPr>
      </p:pic>
      <p:pic>
        <p:nvPicPr>
          <p:cNvPr id="201" name="Google Shape;201;p30"/>
          <p:cNvPicPr preferRelativeResize="0"/>
          <p:nvPr/>
        </p:nvPicPr>
        <p:blipFill>
          <a:blip r:embed="rId4">
            <a:alphaModFix/>
          </a:blip>
          <a:stretch>
            <a:fillRect/>
          </a:stretch>
        </p:blipFill>
        <p:spPr>
          <a:xfrm>
            <a:off x="3813000" y="1772013"/>
            <a:ext cx="5102401" cy="27857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1"/>
          <p:cNvSpPr txBox="1"/>
          <p:nvPr>
            <p:ph type="title"/>
          </p:nvPr>
        </p:nvSpPr>
        <p:spPr>
          <a:xfrm>
            <a:off x="87350" y="0"/>
            <a:ext cx="4401600" cy="1710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400"/>
              <a:t>Collaborative work spaces: </a:t>
            </a:r>
            <a:r>
              <a:rPr lang="en" sz="3400"/>
              <a:t>Using a group to</a:t>
            </a:r>
            <a:endParaRPr sz="3400"/>
          </a:p>
        </p:txBody>
      </p:sp>
      <p:sp>
        <p:nvSpPr>
          <p:cNvPr id="207" name="Google Shape;207;p31"/>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700">
                <a:latin typeface="Oswald"/>
                <a:ea typeface="Oswald"/>
                <a:cs typeface="Oswald"/>
                <a:sym typeface="Oswald"/>
              </a:rPr>
              <a:t>Host a project</a:t>
            </a:r>
            <a:endParaRPr sz="3700">
              <a:latin typeface="Oswald"/>
              <a:ea typeface="Oswald"/>
              <a:cs typeface="Oswald"/>
              <a:sym typeface="Oswald"/>
            </a:endParaRPr>
          </a:p>
        </p:txBody>
      </p:sp>
      <p:sp>
        <p:nvSpPr>
          <p:cNvPr id="208" name="Google Shape;208;p31"/>
          <p:cNvSpPr txBox="1"/>
          <p:nvPr>
            <p:ph idx="2" type="body"/>
          </p:nvPr>
        </p:nvSpPr>
        <p:spPr>
          <a:xfrm>
            <a:off x="4953700" y="226905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100" u="sng">
                <a:solidFill>
                  <a:schemeClr val="hlink"/>
                </a:solidFill>
                <a:hlinkClick r:id="rId3"/>
              </a:rPr>
              <a:t>Partners Page</a:t>
            </a:r>
            <a:endParaRPr sz="2100"/>
          </a:p>
          <a:p>
            <a:pPr indent="0" lvl="0" marL="0" rtl="0" algn="l">
              <a:spcBef>
                <a:spcPts val="1200"/>
              </a:spcBef>
              <a:spcAft>
                <a:spcPts val="0"/>
              </a:spcAft>
              <a:buNone/>
            </a:pPr>
            <a:r>
              <a:rPr lang="en"/>
              <a:t>Professional societies, grant funded projects, pet projects,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09" name="Google Shape;209;p31"/>
          <p:cNvPicPr preferRelativeResize="0"/>
          <p:nvPr/>
        </p:nvPicPr>
        <p:blipFill>
          <a:blip r:embed="rId4">
            <a:alphaModFix/>
          </a:blip>
          <a:stretch>
            <a:fillRect/>
          </a:stretch>
        </p:blipFill>
        <p:spPr>
          <a:xfrm>
            <a:off x="4669250" y="80250"/>
            <a:ext cx="4401451" cy="23999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Takeaway Message</a:t>
            </a:r>
            <a:endParaRPr/>
          </a:p>
        </p:txBody>
      </p:sp>
      <p:sp>
        <p:nvSpPr>
          <p:cNvPr id="70" name="Google Shape;70;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a:t>
            </a:r>
            <a:r>
              <a:rPr lang="en"/>
              <a:t>BioQUEST Curriculum Consortium and the QUBES platform integrate social and technical functionalities to support an Educational Gateway Infrastructure </a:t>
            </a:r>
            <a:r>
              <a:rPr lang="en"/>
              <a:t>that</a:t>
            </a:r>
            <a:r>
              <a:rPr lang="en"/>
              <a:t> can </a:t>
            </a:r>
            <a:r>
              <a:rPr lang="en"/>
              <a:t>accelerate</a:t>
            </a:r>
            <a:r>
              <a:rPr lang="en"/>
              <a:t> undergraduate STEM education reform. </a:t>
            </a:r>
            <a:endParaRPr/>
          </a:p>
          <a:p>
            <a:pPr indent="0" lvl="0" marL="0" rtl="0" algn="l">
              <a:spcBef>
                <a:spcPts val="1200"/>
              </a:spcBef>
              <a:spcAft>
                <a:spcPts val="0"/>
              </a:spcAft>
              <a:buNone/>
            </a:pPr>
            <a:r>
              <a:rPr lang="en"/>
              <a:t>This community is built by faculty for faculty with the goal of fostering continuous professional development that reflects the scholarship of teaching and learning. Our mission involves an emphasis on open </a:t>
            </a:r>
            <a:r>
              <a:rPr lang="en"/>
              <a:t>practices, using computational and data-centric approaches, bridging research and education, promoting diversity, equity, inclusion, and creating pathways for faculty participation. </a:t>
            </a:r>
            <a:endParaRPr/>
          </a:p>
          <a:p>
            <a:pPr indent="0" lvl="0" marL="0" rtl="0" algn="l">
              <a:spcBef>
                <a:spcPts val="1200"/>
              </a:spcBef>
              <a:spcAft>
                <a:spcPts val="1200"/>
              </a:spcAft>
              <a:buNone/>
            </a:pPr>
            <a:r>
              <a:rPr lang="en"/>
              <a:t>This is an open community and we encourage you to join us.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
                                            <p:txEl>
                                              <p:pRg end="0" st="0"/>
                                            </p:txEl>
                                          </p:spTgt>
                                        </p:tgtEl>
                                        <p:attrNameLst>
                                          <p:attrName>style.visibility</p:attrName>
                                        </p:attrNameLst>
                                      </p:cBhvr>
                                      <p:to>
                                        <p:strVal val="visible"/>
                                      </p:to>
                                    </p:set>
                                    <p:animEffect filter="fade" transition="in">
                                      <p:cBhvr>
                                        <p:cTn dur="1000"/>
                                        <p:tgtEl>
                                          <p:spTgt spid="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
                                            <p:txEl>
                                              <p:pRg end="1" st="1"/>
                                            </p:txEl>
                                          </p:spTgt>
                                        </p:tgtEl>
                                        <p:attrNameLst>
                                          <p:attrName>style.visibility</p:attrName>
                                        </p:attrNameLst>
                                      </p:cBhvr>
                                      <p:to>
                                        <p:strVal val="visible"/>
                                      </p:to>
                                    </p:set>
                                    <p:animEffect filter="fade" transition="in">
                                      <p:cBhvr>
                                        <p:cTn dur="1000"/>
                                        <p:tgtEl>
                                          <p:spTgt spid="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
                                            <p:txEl>
                                              <p:pRg end="2" st="2"/>
                                            </p:txEl>
                                          </p:spTgt>
                                        </p:tgtEl>
                                        <p:attrNameLst>
                                          <p:attrName>style.visibility</p:attrName>
                                        </p:attrNameLst>
                                      </p:cBhvr>
                                      <p:to>
                                        <p:strVal val="visible"/>
                                      </p:to>
                                    </p:set>
                                    <p:animEffect filter="fade" transition="in">
                                      <p:cBhvr>
                                        <p:cTn dur="1000"/>
                                        <p:tgtEl>
                                          <p:spTgt spid="7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2"/>
          <p:cNvPicPr preferRelativeResize="0"/>
          <p:nvPr/>
        </p:nvPicPr>
        <p:blipFill>
          <a:blip r:embed="rId3">
            <a:alphaModFix/>
          </a:blip>
          <a:stretch>
            <a:fillRect/>
          </a:stretch>
        </p:blipFill>
        <p:spPr>
          <a:xfrm>
            <a:off x="0" y="0"/>
            <a:ext cx="2947200" cy="1349200"/>
          </a:xfrm>
          <a:prstGeom prst="rect">
            <a:avLst/>
          </a:prstGeom>
          <a:noFill/>
          <a:ln>
            <a:noFill/>
          </a:ln>
        </p:spPr>
      </p:pic>
      <p:pic>
        <p:nvPicPr>
          <p:cNvPr id="215" name="Google Shape;215;p32"/>
          <p:cNvPicPr preferRelativeResize="0"/>
          <p:nvPr/>
        </p:nvPicPr>
        <p:blipFill>
          <a:blip r:embed="rId4">
            <a:alphaModFix/>
          </a:blip>
          <a:stretch>
            <a:fillRect/>
          </a:stretch>
        </p:blipFill>
        <p:spPr>
          <a:xfrm>
            <a:off x="0" y="1349198"/>
            <a:ext cx="2947199" cy="1108389"/>
          </a:xfrm>
          <a:prstGeom prst="rect">
            <a:avLst/>
          </a:prstGeom>
          <a:noFill/>
          <a:ln>
            <a:noFill/>
          </a:ln>
        </p:spPr>
      </p:pic>
      <p:pic>
        <p:nvPicPr>
          <p:cNvPr id="216" name="Google Shape;216;p32"/>
          <p:cNvPicPr preferRelativeResize="0"/>
          <p:nvPr/>
        </p:nvPicPr>
        <p:blipFill>
          <a:blip r:embed="rId5">
            <a:alphaModFix/>
          </a:blip>
          <a:stretch>
            <a:fillRect/>
          </a:stretch>
        </p:blipFill>
        <p:spPr>
          <a:xfrm>
            <a:off x="5802771" y="0"/>
            <a:ext cx="3338679" cy="2282025"/>
          </a:xfrm>
          <a:prstGeom prst="rect">
            <a:avLst/>
          </a:prstGeom>
          <a:noFill/>
          <a:ln>
            <a:noFill/>
          </a:ln>
        </p:spPr>
      </p:pic>
      <p:pic>
        <p:nvPicPr>
          <p:cNvPr id="217" name="Google Shape;217;p32"/>
          <p:cNvPicPr preferRelativeResize="0"/>
          <p:nvPr/>
        </p:nvPicPr>
        <p:blipFill>
          <a:blip r:embed="rId6">
            <a:alphaModFix/>
          </a:blip>
          <a:stretch>
            <a:fillRect/>
          </a:stretch>
        </p:blipFill>
        <p:spPr>
          <a:xfrm>
            <a:off x="2984224" y="1743699"/>
            <a:ext cx="2855576" cy="1068317"/>
          </a:xfrm>
          <a:prstGeom prst="rect">
            <a:avLst/>
          </a:prstGeom>
          <a:noFill/>
          <a:ln>
            <a:noFill/>
          </a:ln>
        </p:spPr>
      </p:pic>
      <p:pic>
        <p:nvPicPr>
          <p:cNvPr id="218" name="Google Shape;218;p32"/>
          <p:cNvPicPr preferRelativeResize="0"/>
          <p:nvPr/>
        </p:nvPicPr>
        <p:blipFill>
          <a:blip r:embed="rId7">
            <a:alphaModFix/>
          </a:blip>
          <a:stretch>
            <a:fillRect/>
          </a:stretch>
        </p:blipFill>
        <p:spPr>
          <a:xfrm>
            <a:off x="2947200" y="2"/>
            <a:ext cx="2855575" cy="1743686"/>
          </a:xfrm>
          <a:prstGeom prst="rect">
            <a:avLst/>
          </a:prstGeom>
          <a:noFill/>
          <a:ln>
            <a:noFill/>
          </a:ln>
        </p:spPr>
      </p:pic>
      <p:pic>
        <p:nvPicPr>
          <p:cNvPr id="219" name="Google Shape;219;p32"/>
          <p:cNvPicPr preferRelativeResize="0"/>
          <p:nvPr/>
        </p:nvPicPr>
        <p:blipFill rotWithShape="1">
          <a:blip r:embed="rId8">
            <a:alphaModFix/>
          </a:blip>
          <a:srcRect b="32591" l="2908" r="71530" t="18515"/>
          <a:stretch/>
        </p:blipFill>
        <p:spPr>
          <a:xfrm>
            <a:off x="5282800" y="2314652"/>
            <a:ext cx="2154300" cy="1411123"/>
          </a:xfrm>
          <a:prstGeom prst="rect">
            <a:avLst/>
          </a:prstGeom>
          <a:noFill/>
          <a:ln>
            <a:noFill/>
          </a:ln>
        </p:spPr>
      </p:pic>
      <p:pic>
        <p:nvPicPr>
          <p:cNvPr id="220" name="Google Shape;220;p32"/>
          <p:cNvPicPr preferRelativeResize="0"/>
          <p:nvPr/>
        </p:nvPicPr>
        <p:blipFill>
          <a:blip r:embed="rId9">
            <a:alphaModFix/>
          </a:blip>
          <a:stretch>
            <a:fillRect/>
          </a:stretch>
        </p:blipFill>
        <p:spPr>
          <a:xfrm>
            <a:off x="5080327" y="77146"/>
            <a:ext cx="1823012" cy="594600"/>
          </a:xfrm>
          <a:prstGeom prst="rect">
            <a:avLst/>
          </a:prstGeom>
          <a:noFill/>
          <a:ln>
            <a:noFill/>
          </a:ln>
        </p:spPr>
      </p:pic>
      <p:pic>
        <p:nvPicPr>
          <p:cNvPr id="221" name="Google Shape;221;p32"/>
          <p:cNvPicPr preferRelativeResize="0"/>
          <p:nvPr/>
        </p:nvPicPr>
        <p:blipFill>
          <a:blip r:embed="rId10">
            <a:alphaModFix/>
          </a:blip>
          <a:stretch>
            <a:fillRect/>
          </a:stretch>
        </p:blipFill>
        <p:spPr>
          <a:xfrm>
            <a:off x="0" y="3163800"/>
            <a:ext cx="1986225" cy="1979700"/>
          </a:xfrm>
          <a:prstGeom prst="rect">
            <a:avLst/>
          </a:prstGeom>
          <a:noFill/>
          <a:ln>
            <a:noFill/>
          </a:ln>
        </p:spPr>
      </p:pic>
      <p:pic>
        <p:nvPicPr>
          <p:cNvPr id="222" name="Google Shape;222;p32"/>
          <p:cNvPicPr preferRelativeResize="0"/>
          <p:nvPr/>
        </p:nvPicPr>
        <p:blipFill>
          <a:blip r:embed="rId11">
            <a:alphaModFix/>
          </a:blip>
          <a:stretch>
            <a:fillRect/>
          </a:stretch>
        </p:blipFill>
        <p:spPr>
          <a:xfrm>
            <a:off x="0" y="2414575"/>
            <a:ext cx="2165715" cy="821475"/>
          </a:xfrm>
          <a:prstGeom prst="rect">
            <a:avLst/>
          </a:prstGeom>
          <a:noFill/>
          <a:ln>
            <a:noFill/>
          </a:ln>
        </p:spPr>
      </p:pic>
      <p:pic>
        <p:nvPicPr>
          <p:cNvPr id="223" name="Google Shape;223;p32"/>
          <p:cNvPicPr preferRelativeResize="0"/>
          <p:nvPr/>
        </p:nvPicPr>
        <p:blipFill>
          <a:blip r:embed="rId12">
            <a:alphaModFix/>
          </a:blip>
          <a:stretch>
            <a:fillRect/>
          </a:stretch>
        </p:blipFill>
        <p:spPr>
          <a:xfrm>
            <a:off x="7453199" y="2282025"/>
            <a:ext cx="1688251" cy="1476375"/>
          </a:xfrm>
          <a:prstGeom prst="rect">
            <a:avLst/>
          </a:prstGeom>
          <a:noFill/>
          <a:ln>
            <a:noFill/>
          </a:ln>
        </p:spPr>
      </p:pic>
      <p:pic>
        <p:nvPicPr>
          <p:cNvPr id="224" name="Google Shape;224;p32"/>
          <p:cNvPicPr preferRelativeResize="0"/>
          <p:nvPr/>
        </p:nvPicPr>
        <p:blipFill>
          <a:blip r:embed="rId13">
            <a:alphaModFix/>
          </a:blip>
          <a:stretch>
            <a:fillRect/>
          </a:stretch>
        </p:blipFill>
        <p:spPr>
          <a:xfrm>
            <a:off x="1986225" y="4022903"/>
            <a:ext cx="3744662" cy="1349200"/>
          </a:xfrm>
          <a:prstGeom prst="rect">
            <a:avLst/>
          </a:prstGeom>
          <a:noFill/>
          <a:ln>
            <a:noFill/>
          </a:ln>
        </p:spPr>
      </p:pic>
      <p:pic>
        <p:nvPicPr>
          <p:cNvPr id="225" name="Google Shape;225;p32"/>
          <p:cNvPicPr preferRelativeResize="0"/>
          <p:nvPr/>
        </p:nvPicPr>
        <p:blipFill>
          <a:blip r:embed="rId14">
            <a:alphaModFix/>
          </a:blip>
          <a:stretch>
            <a:fillRect/>
          </a:stretch>
        </p:blipFill>
        <p:spPr>
          <a:xfrm>
            <a:off x="5805238" y="3667113"/>
            <a:ext cx="3333750" cy="1476375"/>
          </a:xfrm>
          <a:prstGeom prst="rect">
            <a:avLst/>
          </a:prstGeom>
          <a:noFill/>
          <a:ln>
            <a:noFill/>
          </a:ln>
        </p:spPr>
      </p:pic>
      <p:pic>
        <p:nvPicPr>
          <p:cNvPr id="226" name="Google Shape;226;p32"/>
          <p:cNvPicPr preferRelativeResize="0"/>
          <p:nvPr/>
        </p:nvPicPr>
        <p:blipFill>
          <a:blip r:embed="rId15">
            <a:alphaModFix/>
          </a:blip>
          <a:stretch>
            <a:fillRect/>
          </a:stretch>
        </p:blipFill>
        <p:spPr>
          <a:xfrm>
            <a:off x="1986224" y="3163794"/>
            <a:ext cx="3413127" cy="8801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3"/>
          <p:cNvPicPr preferRelativeResize="0"/>
          <p:nvPr/>
        </p:nvPicPr>
        <p:blipFill>
          <a:blip r:embed="rId3">
            <a:alphaModFix/>
          </a:blip>
          <a:stretch>
            <a:fillRect/>
          </a:stretch>
        </p:blipFill>
        <p:spPr>
          <a:xfrm>
            <a:off x="376550" y="152400"/>
            <a:ext cx="8390902" cy="4838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4"/>
          <p:cNvPicPr preferRelativeResize="0"/>
          <p:nvPr/>
        </p:nvPicPr>
        <p:blipFill>
          <a:blip r:embed="rId3">
            <a:alphaModFix/>
          </a:blip>
          <a:stretch>
            <a:fillRect/>
          </a:stretch>
        </p:blipFill>
        <p:spPr>
          <a:xfrm>
            <a:off x="152400" y="152400"/>
            <a:ext cx="8839204" cy="482530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1378500" y="1179950"/>
            <a:ext cx="6387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200"/>
              <a:t>Peer-reviewed, open-access journal for active learning open educational resources in biology and physics</a:t>
            </a:r>
            <a:endParaRPr sz="3200"/>
          </a:p>
        </p:txBody>
      </p:sp>
      <p:grpSp>
        <p:nvGrpSpPr>
          <p:cNvPr id="242" name="Google Shape;242;p35"/>
          <p:cNvGrpSpPr/>
          <p:nvPr/>
        </p:nvGrpSpPr>
        <p:grpSpPr>
          <a:xfrm>
            <a:off x="2526900" y="106050"/>
            <a:ext cx="4090200" cy="934500"/>
            <a:chOff x="4921475" y="2821525"/>
            <a:chExt cx="4090200" cy="934500"/>
          </a:xfrm>
        </p:grpSpPr>
        <p:sp>
          <p:nvSpPr>
            <p:cNvPr id="243" name="Google Shape;243;p35"/>
            <p:cNvSpPr/>
            <p:nvPr/>
          </p:nvSpPr>
          <p:spPr>
            <a:xfrm>
              <a:off x="4921475" y="2821525"/>
              <a:ext cx="4090200" cy="934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4" name="Google Shape;244;p35"/>
            <p:cNvPicPr preferRelativeResize="0"/>
            <p:nvPr/>
          </p:nvPicPr>
          <p:blipFill>
            <a:blip r:embed="rId3">
              <a:alphaModFix/>
            </a:blip>
            <a:stretch>
              <a:fillRect/>
            </a:stretch>
          </p:blipFill>
          <p:spPr>
            <a:xfrm>
              <a:off x="4944350" y="2867175"/>
              <a:ext cx="4067175" cy="847725"/>
            </a:xfrm>
            <a:prstGeom prst="rect">
              <a:avLst/>
            </a:prstGeom>
            <a:noFill/>
            <a:ln>
              <a:noFill/>
            </a:ln>
          </p:spPr>
        </p:pic>
      </p:grpSp>
      <p:pic>
        <p:nvPicPr>
          <p:cNvPr id="245" name="Google Shape;245;p35"/>
          <p:cNvPicPr preferRelativeResize="0"/>
          <p:nvPr/>
        </p:nvPicPr>
        <p:blipFill rotWithShape="1">
          <a:blip r:embed="rId4">
            <a:alphaModFix/>
          </a:blip>
          <a:srcRect b="0" l="0" r="51779" t="0"/>
          <a:stretch/>
        </p:blipFill>
        <p:spPr>
          <a:xfrm>
            <a:off x="92900" y="2698875"/>
            <a:ext cx="1635402" cy="500050"/>
          </a:xfrm>
          <a:prstGeom prst="rect">
            <a:avLst/>
          </a:prstGeom>
          <a:noFill/>
          <a:ln>
            <a:noFill/>
          </a:ln>
        </p:spPr>
      </p:pic>
      <p:pic>
        <p:nvPicPr>
          <p:cNvPr id="246" name="Google Shape;246;p35"/>
          <p:cNvPicPr preferRelativeResize="0"/>
          <p:nvPr/>
        </p:nvPicPr>
        <p:blipFill>
          <a:blip r:embed="rId5">
            <a:alphaModFix/>
          </a:blip>
          <a:stretch>
            <a:fillRect/>
          </a:stretch>
        </p:blipFill>
        <p:spPr>
          <a:xfrm>
            <a:off x="7966948" y="2208800"/>
            <a:ext cx="1005840" cy="1005840"/>
          </a:xfrm>
          <a:prstGeom prst="rect">
            <a:avLst/>
          </a:prstGeom>
          <a:noFill/>
          <a:ln>
            <a:noFill/>
          </a:ln>
        </p:spPr>
      </p:pic>
      <p:sp>
        <p:nvSpPr>
          <p:cNvPr id="247" name="Google Shape;247;p35"/>
          <p:cNvSpPr/>
          <p:nvPr/>
        </p:nvSpPr>
        <p:spPr>
          <a:xfrm>
            <a:off x="0" y="3343825"/>
            <a:ext cx="9144000" cy="1791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Graphical user interface, website&#10;&#10;Description automatically generated" id="248" name="Google Shape;248;p35"/>
          <p:cNvPicPr preferRelativeResize="0"/>
          <p:nvPr/>
        </p:nvPicPr>
        <p:blipFill rotWithShape="1">
          <a:blip r:embed="rId6">
            <a:alphaModFix/>
          </a:blip>
          <a:srcRect b="0" l="0" r="0" t="0"/>
          <a:stretch/>
        </p:blipFill>
        <p:spPr>
          <a:xfrm>
            <a:off x="92903" y="3459360"/>
            <a:ext cx="8966199" cy="1676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Articles in </a:t>
            </a:r>
            <a:r>
              <a:rPr i="1" lang="en"/>
              <a:t>CourseSource</a:t>
            </a:r>
            <a:r>
              <a:rPr lang="en"/>
              <a:t> are organized by courses</a:t>
            </a:r>
            <a:endParaRPr/>
          </a:p>
        </p:txBody>
      </p:sp>
      <p:pic>
        <p:nvPicPr>
          <p:cNvPr id="254" name="Google Shape;254;p36"/>
          <p:cNvPicPr preferRelativeResize="0"/>
          <p:nvPr/>
        </p:nvPicPr>
        <p:blipFill>
          <a:blip r:embed="rId3">
            <a:alphaModFix/>
          </a:blip>
          <a:stretch>
            <a:fillRect/>
          </a:stretch>
        </p:blipFill>
        <p:spPr>
          <a:xfrm>
            <a:off x="2150750" y="781325"/>
            <a:ext cx="6805051" cy="3785475"/>
          </a:xfrm>
          <a:prstGeom prst="rect">
            <a:avLst/>
          </a:prstGeom>
          <a:noFill/>
          <a:ln>
            <a:noFill/>
          </a:ln>
        </p:spPr>
      </p:pic>
      <p:pic>
        <p:nvPicPr>
          <p:cNvPr id="255" name="Google Shape;255;p36"/>
          <p:cNvPicPr preferRelativeResize="0"/>
          <p:nvPr/>
        </p:nvPicPr>
        <p:blipFill rotWithShape="1">
          <a:blip r:embed="rId4">
            <a:alphaModFix/>
          </a:blip>
          <a:srcRect b="0" l="0" r="15376" t="0"/>
          <a:stretch/>
        </p:blipFill>
        <p:spPr>
          <a:xfrm>
            <a:off x="154875" y="781325"/>
            <a:ext cx="1847675" cy="3932750"/>
          </a:xfrm>
          <a:prstGeom prst="rect">
            <a:avLst/>
          </a:prstGeom>
          <a:noFill/>
          <a:ln cap="flat" cmpd="sng" w="28575">
            <a:solidFill>
              <a:srgbClr val="000000"/>
            </a:solidFill>
            <a:prstDash val="solid"/>
            <a:round/>
            <a:headEnd len="sm" w="sm" type="none"/>
            <a:tailEnd len="sm" w="sm" type="none"/>
          </a:ln>
        </p:spPr>
      </p:pic>
      <p:sp>
        <p:nvSpPr>
          <p:cNvPr id="256" name="Google Shape;256;p36"/>
          <p:cNvSpPr txBox="1"/>
          <p:nvPr/>
        </p:nvSpPr>
        <p:spPr>
          <a:xfrm>
            <a:off x="5386850" y="4714075"/>
            <a:ext cx="36549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200" u="sng">
                <a:solidFill>
                  <a:schemeClr val="hlink"/>
                </a:solidFill>
                <a:latin typeface="Average"/>
                <a:ea typeface="Average"/>
                <a:cs typeface="Average"/>
                <a:sym typeface="Average"/>
                <a:hlinkClick r:id="rId5"/>
              </a:rPr>
              <a:t>https://qubeshub.org/community/groups/coursesource</a:t>
            </a:r>
            <a:r>
              <a:rPr lang="en" sz="1200">
                <a:latin typeface="Average"/>
                <a:ea typeface="Average"/>
                <a:cs typeface="Average"/>
                <a:sym typeface="Average"/>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37"/>
          <p:cNvPicPr preferRelativeResize="0"/>
          <p:nvPr/>
        </p:nvPicPr>
        <p:blipFill>
          <a:blip r:embed="rId3">
            <a:alphaModFix/>
          </a:blip>
          <a:stretch>
            <a:fillRect/>
          </a:stretch>
        </p:blipFill>
        <p:spPr>
          <a:xfrm>
            <a:off x="394725" y="125877"/>
            <a:ext cx="8304451" cy="4142851"/>
          </a:xfrm>
          <a:prstGeom prst="rect">
            <a:avLst/>
          </a:prstGeom>
          <a:noFill/>
          <a:ln>
            <a:noFill/>
          </a:ln>
        </p:spPr>
      </p:pic>
      <p:pic>
        <p:nvPicPr>
          <p:cNvPr id="262" name="Google Shape;262;p37"/>
          <p:cNvPicPr preferRelativeResize="0"/>
          <p:nvPr/>
        </p:nvPicPr>
        <p:blipFill rotWithShape="1">
          <a:blip r:embed="rId4">
            <a:alphaModFix/>
          </a:blip>
          <a:srcRect b="0" l="0" r="2818" t="0"/>
          <a:stretch/>
        </p:blipFill>
        <p:spPr>
          <a:xfrm>
            <a:off x="844451" y="3702225"/>
            <a:ext cx="7854723" cy="1136750"/>
          </a:xfrm>
          <a:prstGeom prst="rect">
            <a:avLst/>
          </a:prstGeom>
          <a:noFill/>
          <a:ln>
            <a:noFill/>
          </a:ln>
        </p:spPr>
      </p:pic>
      <p:sp>
        <p:nvSpPr>
          <p:cNvPr id="263" name="Google Shape;263;p37"/>
          <p:cNvSpPr txBox="1"/>
          <p:nvPr/>
        </p:nvSpPr>
        <p:spPr>
          <a:xfrm>
            <a:off x="3840267" y="4783500"/>
            <a:ext cx="51381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200" u="sng">
                <a:solidFill>
                  <a:schemeClr val="hlink"/>
                </a:solidFill>
                <a:latin typeface="Average"/>
                <a:ea typeface="Average"/>
                <a:cs typeface="Average"/>
                <a:sym typeface="Average"/>
                <a:hlinkClick r:id="rId5"/>
              </a:rPr>
              <a:t>https://qubeshub.org/community/groups/coursesource/courses/cell-biology</a:t>
            </a:r>
            <a:r>
              <a:rPr lang="en" sz="1200">
                <a:latin typeface="Average"/>
                <a:ea typeface="Average"/>
                <a:cs typeface="Average"/>
                <a:sym typeface="Average"/>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8"/>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700">
                <a:latin typeface="Oswald"/>
                <a:ea typeface="Oswald"/>
                <a:cs typeface="Oswald"/>
                <a:sym typeface="Oswald"/>
              </a:rPr>
              <a:t>Support a meeting</a:t>
            </a:r>
            <a:endParaRPr sz="3700">
              <a:latin typeface="Oswald"/>
              <a:ea typeface="Oswald"/>
              <a:cs typeface="Oswald"/>
              <a:sym typeface="Oswald"/>
            </a:endParaRPr>
          </a:p>
        </p:txBody>
      </p:sp>
      <p:sp>
        <p:nvSpPr>
          <p:cNvPr id="269" name="Google Shape;269;p38"/>
          <p:cNvSpPr txBox="1"/>
          <p:nvPr>
            <p:ph idx="2" type="body"/>
          </p:nvPr>
        </p:nvSpPr>
        <p:spPr>
          <a:xfrm>
            <a:off x="4613950" y="724200"/>
            <a:ext cx="446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Northwest Biosciences Consortium Winter Workshop</a:t>
            </a:r>
            <a:endParaRPr/>
          </a:p>
          <a:p>
            <a:pPr indent="0" lvl="0" marL="0" rtl="0" algn="l">
              <a:spcBef>
                <a:spcPts val="1200"/>
              </a:spcBef>
              <a:spcAft>
                <a:spcPts val="0"/>
              </a:spcAft>
              <a:buNone/>
            </a:pPr>
            <a:r>
              <a:rPr lang="en"/>
              <a:t>A face to face meeting that was supported using a QUBES group.</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70" name="Google Shape;270;p38"/>
          <p:cNvPicPr preferRelativeResize="0"/>
          <p:nvPr/>
        </p:nvPicPr>
        <p:blipFill>
          <a:blip r:embed="rId4">
            <a:alphaModFix/>
          </a:blip>
          <a:stretch>
            <a:fillRect/>
          </a:stretch>
        </p:blipFill>
        <p:spPr>
          <a:xfrm>
            <a:off x="4572000" y="2986890"/>
            <a:ext cx="4572000" cy="2156610"/>
          </a:xfrm>
          <a:prstGeom prst="rect">
            <a:avLst/>
          </a:prstGeom>
          <a:noFill/>
          <a:ln>
            <a:noFill/>
          </a:ln>
        </p:spPr>
      </p:pic>
      <p:pic>
        <p:nvPicPr>
          <p:cNvPr id="271" name="Google Shape;271;p38"/>
          <p:cNvPicPr preferRelativeResize="0"/>
          <p:nvPr/>
        </p:nvPicPr>
        <p:blipFill>
          <a:blip r:embed="rId5">
            <a:alphaModFix/>
          </a:blip>
          <a:stretch>
            <a:fillRect/>
          </a:stretch>
        </p:blipFill>
        <p:spPr>
          <a:xfrm>
            <a:off x="5766931" y="82950"/>
            <a:ext cx="2008970" cy="1345500"/>
          </a:xfrm>
          <a:prstGeom prst="rect">
            <a:avLst/>
          </a:prstGeom>
          <a:noFill/>
          <a:ln>
            <a:noFill/>
          </a:ln>
        </p:spPr>
      </p:pic>
      <p:sp>
        <p:nvSpPr>
          <p:cNvPr id="272" name="Google Shape;272;p38"/>
          <p:cNvSpPr txBox="1"/>
          <p:nvPr>
            <p:ph type="title"/>
          </p:nvPr>
        </p:nvSpPr>
        <p:spPr>
          <a:xfrm>
            <a:off x="417900" y="152400"/>
            <a:ext cx="4045200" cy="1710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400"/>
              <a:t>Using a group to</a:t>
            </a:r>
            <a:endParaRPr sz="3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9"/>
          <p:cNvSpPr txBox="1"/>
          <p:nvPr>
            <p:ph type="title"/>
          </p:nvPr>
        </p:nvSpPr>
        <p:spPr>
          <a:xfrm>
            <a:off x="265500" y="0"/>
            <a:ext cx="4045200" cy="1710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400"/>
              <a:t>Using a group to</a:t>
            </a:r>
            <a:endParaRPr sz="3400"/>
          </a:p>
        </p:txBody>
      </p:sp>
      <p:sp>
        <p:nvSpPr>
          <p:cNvPr id="278" name="Google Shape;278;p3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700">
                <a:latin typeface="Oswald"/>
                <a:ea typeface="Oswald"/>
                <a:cs typeface="Oswald"/>
                <a:sym typeface="Oswald"/>
              </a:rPr>
              <a:t>Support a meeting</a:t>
            </a:r>
            <a:endParaRPr sz="3700">
              <a:latin typeface="Oswald"/>
              <a:ea typeface="Oswald"/>
              <a:cs typeface="Oswald"/>
              <a:sym typeface="Oswald"/>
            </a:endParaRPr>
          </a:p>
        </p:txBody>
      </p:sp>
      <p:sp>
        <p:nvSpPr>
          <p:cNvPr id="279" name="Google Shape;279;p39"/>
          <p:cNvSpPr txBox="1"/>
          <p:nvPr>
            <p:ph idx="2" type="body"/>
          </p:nvPr>
        </p:nvSpPr>
        <p:spPr>
          <a:xfrm>
            <a:off x="4953700" y="242145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2021 Biology and Mathematics Educators (BIOME) Institute</a:t>
            </a:r>
            <a:endParaRPr/>
          </a:p>
          <a:p>
            <a:pPr indent="0" lvl="0" marL="0" rtl="0" algn="l">
              <a:spcBef>
                <a:spcPts val="1200"/>
              </a:spcBef>
              <a:spcAft>
                <a:spcPts val="0"/>
              </a:spcAft>
              <a:buNone/>
            </a:pPr>
            <a:r>
              <a:rPr lang="en"/>
              <a:t>An online meeting where lots of participant products were captured and lots of pre- and post- meeting collaboration.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80" name="Google Shape;280;p39"/>
          <p:cNvPicPr preferRelativeResize="0"/>
          <p:nvPr/>
        </p:nvPicPr>
        <p:blipFill>
          <a:blip r:embed="rId4">
            <a:alphaModFix/>
          </a:blip>
          <a:stretch>
            <a:fillRect/>
          </a:stretch>
        </p:blipFill>
        <p:spPr>
          <a:xfrm>
            <a:off x="5586325" y="152400"/>
            <a:ext cx="2571750" cy="2571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0"/>
          <p:cNvSpPr txBox="1"/>
          <p:nvPr>
            <p:ph type="title"/>
          </p:nvPr>
        </p:nvSpPr>
        <p:spPr>
          <a:xfrm>
            <a:off x="265500" y="0"/>
            <a:ext cx="4045200" cy="1710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400"/>
              <a:t>Using a group to</a:t>
            </a:r>
            <a:endParaRPr sz="3400"/>
          </a:p>
        </p:txBody>
      </p:sp>
      <p:sp>
        <p:nvSpPr>
          <p:cNvPr id="286" name="Google Shape;286;p40"/>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700">
                <a:latin typeface="Oswald"/>
                <a:ea typeface="Oswald"/>
                <a:cs typeface="Oswald"/>
                <a:sym typeface="Oswald"/>
              </a:rPr>
              <a:t>Support a meeting</a:t>
            </a:r>
            <a:endParaRPr sz="3700">
              <a:latin typeface="Oswald"/>
              <a:ea typeface="Oswald"/>
              <a:cs typeface="Oswald"/>
              <a:sym typeface="Oswald"/>
            </a:endParaRPr>
          </a:p>
        </p:txBody>
      </p:sp>
      <p:sp>
        <p:nvSpPr>
          <p:cNvPr id="287" name="Google Shape;287;p40"/>
          <p:cNvSpPr txBox="1"/>
          <p:nvPr>
            <p:ph idx="2" type="body"/>
          </p:nvPr>
        </p:nvSpPr>
        <p:spPr>
          <a:xfrm>
            <a:off x="4953700" y="226905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Southwestern Community College Poster Session</a:t>
            </a:r>
            <a:endParaRPr/>
          </a:p>
          <a:p>
            <a:pPr indent="0" lvl="0" marL="0" rtl="0" algn="l">
              <a:spcBef>
                <a:spcPts val="1200"/>
              </a:spcBef>
              <a:spcAft>
                <a:spcPts val="0"/>
              </a:spcAft>
              <a:buNone/>
            </a:pPr>
            <a:r>
              <a:rPr lang="en"/>
              <a:t>Online space to organize student posters from a CURE - connected to other institutional collaborators.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88" name="Google Shape;288;p40"/>
          <p:cNvPicPr preferRelativeResize="0"/>
          <p:nvPr/>
        </p:nvPicPr>
        <p:blipFill>
          <a:blip r:embed="rId4">
            <a:alphaModFix/>
          </a:blip>
          <a:stretch>
            <a:fillRect/>
          </a:stretch>
        </p:blipFill>
        <p:spPr>
          <a:xfrm>
            <a:off x="5053575" y="138175"/>
            <a:ext cx="3637238" cy="1964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1"/>
          <p:cNvSpPr txBox="1"/>
          <p:nvPr>
            <p:ph type="title"/>
          </p:nvPr>
        </p:nvSpPr>
        <p:spPr>
          <a:xfrm>
            <a:off x="265500" y="0"/>
            <a:ext cx="4045200" cy="1710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400"/>
              <a:t>Using a group to</a:t>
            </a:r>
            <a:endParaRPr sz="3400"/>
          </a:p>
        </p:txBody>
      </p:sp>
      <p:sp>
        <p:nvSpPr>
          <p:cNvPr id="294" name="Google Shape;294;p41"/>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700">
                <a:latin typeface="Oswald"/>
                <a:ea typeface="Oswald"/>
                <a:cs typeface="Oswald"/>
                <a:sym typeface="Oswald"/>
              </a:rPr>
              <a:t>Create a private workspace</a:t>
            </a:r>
            <a:endParaRPr sz="3700">
              <a:latin typeface="Oswald"/>
              <a:ea typeface="Oswald"/>
              <a:cs typeface="Oswald"/>
              <a:sym typeface="Oswald"/>
            </a:endParaRPr>
          </a:p>
        </p:txBody>
      </p:sp>
      <p:sp>
        <p:nvSpPr>
          <p:cNvPr id="295" name="Google Shape;295;p41"/>
          <p:cNvSpPr txBox="1"/>
          <p:nvPr>
            <p:ph idx="2" type="body"/>
          </p:nvPr>
        </p:nvSpPr>
        <p:spPr>
          <a:xfrm>
            <a:off x="4953700" y="226905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Introduction to Biostatistics at William and Mary</a:t>
            </a:r>
            <a:endParaRPr/>
          </a:p>
          <a:p>
            <a:pPr indent="0" lvl="0" marL="0" rtl="0" algn="l">
              <a:spcBef>
                <a:spcPts val="1200"/>
              </a:spcBef>
              <a:spcAft>
                <a:spcPts val="0"/>
              </a:spcAft>
              <a:buNone/>
            </a:pPr>
            <a:r>
              <a:rPr lang="en"/>
              <a:t>A Group designed to support a course.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96" name="Google Shape;296;p41"/>
          <p:cNvPicPr preferRelativeResize="0"/>
          <p:nvPr/>
        </p:nvPicPr>
        <p:blipFill>
          <a:blip r:embed="rId4">
            <a:alphaModFix/>
          </a:blip>
          <a:stretch>
            <a:fillRect/>
          </a:stretch>
        </p:blipFill>
        <p:spPr>
          <a:xfrm>
            <a:off x="5452150" y="152400"/>
            <a:ext cx="2840100" cy="2840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0" y="4440827"/>
            <a:ext cx="9143999" cy="702672"/>
          </a:xfrm>
          <a:prstGeom prst="rect">
            <a:avLst/>
          </a:prstGeom>
          <a:noFill/>
          <a:ln>
            <a:noFill/>
          </a:ln>
        </p:spPr>
      </p:pic>
      <p:sp>
        <p:nvSpPr>
          <p:cNvPr id="76" name="Google Shape;76;p15"/>
          <p:cNvSpPr txBox="1"/>
          <p:nvPr/>
        </p:nvSpPr>
        <p:spPr>
          <a:xfrm>
            <a:off x="6073600" y="638725"/>
            <a:ext cx="645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77" name="Google Shape;77;p15"/>
          <p:cNvSpPr txBox="1"/>
          <p:nvPr>
            <p:ph type="title"/>
          </p:nvPr>
        </p:nvSpPr>
        <p:spPr>
          <a:xfrm>
            <a:off x="311700" y="3270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200"/>
              <a:t>Outline</a:t>
            </a:r>
            <a:endParaRPr sz="3200"/>
          </a:p>
        </p:txBody>
      </p:sp>
      <p:sp>
        <p:nvSpPr>
          <p:cNvPr id="78" name="Google Shape;78;p15"/>
          <p:cNvSpPr txBox="1"/>
          <p:nvPr>
            <p:ph idx="1" type="body"/>
          </p:nvPr>
        </p:nvSpPr>
        <p:spPr>
          <a:xfrm>
            <a:off x="311700" y="1161000"/>
            <a:ext cx="76812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Statement of the challenges</a:t>
            </a:r>
            <a:endParaRPr sz="2000"/>
          </a:p>
          <a:p>
            <a:pPr indent="0" lvl="0" marL="0" rtl="0" algn="l">
              <a:spcBef>
                <a:spcPts val="1200"/>
              </a:spcBef>
              <a:spcAft>
                <a:spcPts val="0"/>
              </a:spcAft>
              <a:buNone/>
            </a:pPr>
            <a:r>
              <a:rPr lang="en" sz="2000"/>
              <a:t>Orientation to the BioQUEST Curriculum Consortium and QUBES</a:t>
            </a:r>
            <a:endParaRPr sz="2000"/>
          </a:p>
          <a:p>
            <a:pPr indent="0" lvl="0" marL="0" rtl="0" algn="l">
              <a:spcBef>
                <a:spcPts val="1200"/>
              </a:spcBef>
              <a:spcAft>
                <a:spcPts val="0"/>
              </a:spcAft>
              <a:buNone/>
            </a:pPr>
            <a:r>
              <a:rPr lang="en" sz="2000"/>
              <a:t>Overview of our infrastructure (social and technical) </a:t>
            </a:r>
            <a:endParaRPr sz="2000"/>
          </a:p>
          <a:p>
            <a:pPr indent="0" lvl="0" marL="0" rtl="0" algn="l">
              <a:spcBef>
                <a:spcPts val="1200"/>
              </a:spcBef>
              <a:spcAft>
                <a:spcPts val="0"/>
              </a:spcAft>
              <a:buNone/>
            </a:pPr>
            <a:r>
              <a:rPr lang="en" sz="2000"/>
              <a:t>The QUBES OER Library</a:t>
            </a:r>
            <a:endParaRPr sz="2000"/>
          </a:p>
          <a:p>
            <a:pPr indent="0" lvl="0" marL="0" rtl="0" algn="l">
              <a:spcBef>
                <a:spcPts val="1200"/>
              </a:spcBef>
              <a:spcAft>
                <a:spcPts val="0"/>
              </a:spcAft>
              <a:buNone/>
            </a:pPr>
            <a:r>
              <a:rPr lang="en" sz="2000"/>
              <a:t>Collaborative work spaces</a:t>
            </a:r>
            <a:endParaRPr sz="2000"/>
          </a:p>
          <a:p>
            <a:pPr indent="0" lvl="0" marL="0" rtl="0" algn="l">
              <a:spcBef>
                <a:spcPts val="1200"/>
              </a:spcBef>
              <a:spcAft>
                <a:spcPts val="0"/>
              </a:spcAft>
              <a:buNone/>
            </a:pPr>
            <a:r>
              <a:rPr lang="en" sz="2000"/>
              <a:t>Faculty Mentoring Networks</a:t>
            </a:r>
            <a:endParaRPr sz="2000"/>
          </a:p>
          <a:p>
            <a:pPr indent="0" lvl="0" marL="0" rtl="0" algn="l">
              <a:spcBef>
                <a:spcPts val="1200"/>
              </a:spcBef>
              <a:spcAft>
                <a:spcPts val="1200"/>
              </a:spcAft>
              <a:buNone/>
            </a:pPr>
            <a:r>
              <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2"/>
          <p:cNvSpPr txBox="1"/>
          <p:nvPr>
            <p:ph type="title"/>
          </p:nvPr>
        </p:nvSpPr>
        <p:spPr>
          <a:xfrm>
            <a:off x="265500" y="0"/>
            <a:ext cx="4045200" cy="1710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3400"/>
              <a:t>Using a group to</a:t>
            </a:r>
            <a:endParaRPr sz="3400"/>
          </a:p>
        </p:txBody>
      </p:sp>
      <p:sp>
        <p:nvSpPr>
          <p:cNvPr id="302" name="Google Shape;302;p42"/>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700">
                <a:latin typeface="Oswald"/>
                <a:ea typeface="Oswald"/>
                <a:cs typeface="Oswald"/>
                <a:sym typeface="Oswald"/>
              </a:rPr>
              <a:t>Create a private workspace</a:t>
            </a:r>
            <a:endParaRPr sz="3700">
              <a:latin typeface="Oswald"/>
              <a:ea typeface="Oswald"/>
              <a:cs typeface="Oswald"/>
              <a:sym typeface="Oswald"/>
            </a:endParaRPr>
          </a:p>
        </p:txBody>
      </p:sp>
      <p:sp>
        <p:nvSpPr>
          <p:cNvPr id="303" name="Google Shape;303;p42"/>
          <p:cNvSpPr txBox="1"/>
          <p:nvPr>
            <p:ph idx="2" type="body"/>
          </p:nvPr>
        </p:nvSpPr>
        <p:spPr>
          <a:xfrm>
            <a:off x="4953700" y="226905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Postdoc and grad student QB Journal Club</a:t>
            </a:r>
            <a:endParaRPr/>
          </a:p>
          <a:p>
            <a:pPr indent="0" lvl="0" marL="0" rtl="0" algn="l">
              <a:spcBef>
                <a:spcPts val="1200"/>
              </a:spcBef>
              <a:spcAft>
                <a:spcPts val="0"/>
              </a:spcAft>
              <a:buNone/>
            </a:pPr>
            <a:r>
              <a:rPr lang="en"/>
              <a:t>Special interest groups, advisory boards, Faculty Mentoring Networks,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304" name="Google Shape;304;p42"/>
          <p:cNvPicPr preferRelativeResize="0"/>
          <p:nvPr/>
        </p:nvPicPr>
        <p:blipFill>
          <a:blip r:embed="rId4">
            <a:alphaModFix/>
          </a:blip>
          <a:stretch>
            <a:fillRect/>
          </a:stretch>
        </p:blipFill>
        <p:spPr>
          <a:xfrm>
            <a:off x="5535900" y="152400"/>
            <a:ext cx="2466975" cy="18478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3"/>
          <p:cNvPicPr preferRelativeResize="0"/>
          <p:nvPr/>
        </p:nvPicPr>
        <p:blipFill>
          <a:blip r:embed="rId3">
            <a:alphaModFix/>
          </a:blip>
          <a:stretch>
            <a:fillRect/>
          </a:stretch>
        </p:blipFill>
        <p:spPr>
          <a:xfrm>
            <a:off x="0" y="4440827"/>
            <a:ext cx="9143999" cy="702672"/>
          </a:xfrm>
          <a:prstGeom prst="rect">
            <a:avLst/>
          </a:prstGeom>
          <a:noFill/>
          <a:ln>
            <a:noFill/>
          </a:ln>
        </p:spPr>
      </p:pic>
      <p:pic>
        <p:nvPicPr>
          <p:cNvPr id="310" name="Google Shape;310;p43"/>
          <p:cNvPicPr preferRelativeResize="0"/>
          <p:nvPr/>
        </p:nvPicPr>
        <p:blipFill>
          <a:blip r:embed="rId4">
            <a:alphaModFix/>
          </a:blip>
          <a:stretch>
            <a:fillRect/>
          </a:stretch>
        </p:blipFill>
        <p:spPr>
          <a:xfrm>
            <a:off x="1258700" y="1323250"/>
            <a:ext cx="4104701" cy="2891101"/>
          </a:xfrm>
          <a:prstGeom prst="rect">
            <a:avLst/>
          </a:prstGeom>
          <a:noFill/>
          <a:ln>
            <a:noFill/>
          </a:ln>
        </p:spPr>
      </p:pic>
      <p:sp>
        <p:nvSpPr>
          <p:cNvPr id="311" name="Google Shape;311;p43"/>
          <p:cNvSpPr txBox="1"/>
          <p:nvPr/>
        </p:nvSpPr>
        <p:spPr>
          <a:xfrm>
            <a:off x="6073600" y="638725"/>
            <a:ext cx="645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verage"/>
              <a:ea typeface="Average"/>
              <a:cs typeface="Average"/>
              <a:sym typeface="Average"/>
            </a:endParaRPr>
          </a:p>
        </p:txBody>
      </p:sp>
      <p:pic>
        <p:nvPicPr>
          <p:cNvPr id="312" name="Google Shape;312;p43"/>
          <p:cNvPicPr preferRelativeResize="0"/>
          <p:nvPr/>
        </p:nvPicPr>
        <p:blipFill>
          <a:blip r:embed="rId5">
            <a:alphaModFix/>
          </a:blip>
          <a:stretch>
            <a:fillRect/>
          </a:stretch>
        </p:blipFill>
        <p:spPr>
          <a:xfrm>
            <a:off x="6502801" y="49675"/>
            <a:ext cx="1772450" cy="4317474"/>
          </a:xfrm>
          <a:prstGeom prst="rect">
            <a:avLst/>
          </a:prstGeom>
          <a:noFill/>
          <a:ln>
            <a:noFill/>
          </a:ln>
        </p:spPr>
      </p:pic>
      <p:sp>
        <p:nvSpPr>
          <p:cNvPr id="313" name="Google Shape;313;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Faculty Mentoring Networks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4"/>
          <p:cNvSpPr txBox="1"/>
          <p:nvPr/>
        </p:nvSpPr>
        <p:spPr>
          <a:xfrm>
            <a:off x="6073600" y="638725"/>
            <a:ext cx="645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319" name="Google Shape;319;p44"/>
          <p:cNvSpPr txBox="1"/>
          <p:nvPr/>
        </p:nvSpPr>
        <p:spPr>
          <a:xfrm>
            <a:off x="5060250" y="840625"/>
            <a:ext cx="3877200" cy="523200"/>
          </a:xfrm>
          <a:prstGeom prst="rect">
            <a:avLst/>
          </a:prstGeom>
          <a:noFill/>
          <a:ln>
            <a:noFill/>
          </a:ln>
        </p:spPr>
        <p:txBody>
          <a:bodyPr anchorCtr="0" anchor="t" bIns="91425" lIns="91425" spcFirstLastPara="1" rIns="91425" wrap="square" tIns="91425">
            <a:spAutoFit/>
          </a:bodyPr>
          <a:lstStyle/>
          <a:p>
            <a:pPr indent="0" lvl="0" marL="0" rtl="0" algn="ctr">
              <a:lnSpc>
                <a:spcPct val="110000"/>
              </a:lnSpc>
              <a:spcBef>
                <a:spcPts val="0"/>
              </a:spcBef>
              <a:spcAft>
                <a:spcPts val="1000"/>
              </a:spcAft>
              <a:buNone/>
            </a:pPr>
            <a:r>
              <a:t/>
            </a:r>
            <a:endParaRPr sz="2200">
              <a:solidFill>
                <a:srgbClr val="1C1B20"/>
              </a:solidFill>
            </a:endParaRPr>
          </a:p>
        </p:txBody>
      </p:sp>
      <p:sp>
        <p:nvSpPr>
          <p:cNvPr id="320" name="Google Shape;320;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Faculty Mentoring Networks</a:t>
            </a:r>
            <a:endParaRPr/>
          </a:p>
        </p:txBody>
      </p:sp>
      <p:pic>
        <p:nvPicPr>
          <p:cNvPr id="321" name="Google Shape;321;p44"/>
          <p:cNvPicPr preferRelativeResize="0"/>
          <p:nvPr/>
        </p:nvPicPr>
        <p:blipFill>
          <a:blip r:embed="rId3">
            <a:alphaModFix/>
          </a:blip>
          <a:stretch>
            <a:fillRect/>
          </a:stretch>
        </p:blipFill>
        <p:spPr>
          <a:xfrm>
            <a:off x="125625" y="1591900"/>
            <a:ext cx="8892749" cy="3026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FMN Workflow</a:t>
            </a:r>
            <a:endParaRPr/>
          </a:p>
        </p:txBody>
      </p:sp>
      <p:sp>
        <p:nvSpPr>
          <p:cNvPr id="327" name="Google Shape;327;p4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Meet every other week for 1-hour </a:t>
            </a:r>
            <a:r>
              <a:rPr lang="en"/>
              <a:t>synchronous</a:t>
            </a:r>
            <a:r>
              <a:rPr lang="en"/>
              <a:t> discussion.</a:t>
            </a:r>
            <a:endParaRPr/>
          </a:p>
          <a:p>
            <a:pPr indent="0" lvl="0" marL="0" rtl="0" algn="l">
              <a:spcBef>
                <a:spcPts val="1200"/>
              </a:spcBef>
              <a:spcAft>
                <a:spcPts val="0"/>
              </a:spcAft>
              <a:buNone/>
            </a:pPr>
            <a:r>
              <a:rPr lang="en"/>
              <a:t>Between meeting weeks</a:t>
            </a:r>
            <a:endParaRPr/>
          </a:p>
          <a:p>
            <a:pPr indent="-317500" lvl="0" marL="457200" rtl="0" algn="l">
              <a:spcBef>
                <a:spcPts val="1200"/>
              </a:spcBef>
              <a:spcAft>
                <a:spcPts val="0"/>
              </a:spcAft>
              <a:buSzPts val="1400"/>
              <a:buAutoNum type="arabicPeriod"/>
            </a:pPr>
            <a:r>
              <a:rPr lang="en"/>
              <a:t>Reviewing the recommended reading</a:t>
            </a:r>
            <a:endParaRPr/>
          </a:p>
          <a:p>
            <a:pPr indent="-317500" lvl="0" marL="457200" rtl="0" algn="l">
              <a:spcBef>
                <a:spcPts val="0"/>
              </a:spcBef>
              <a:spcAft>
                <a:spcPts val="0"/>
              </a:spcAft>
              <a:buSzPts val="1400"/>
              <a:buAutoNum type="arabicPeriod"/>
            </a:pPr>
            <a:r>
              <a:rPr lang="en"/>
              <a:t>Completing small assignments that give you relevant experience with the topic on QUBES.</a:t>
            </a:r>
            <a:endParaRPr/>
          </a:p>
          <a:p>
            <a:pPr indent="-317500" lvl="0" marL="457200" rtl="0" algn="l">
              <a:spcBef>
                <a:spcPts val="0"/>
              </a:spcBef>
              <a:spcAft>
                <a:spcPts val="0"/>
              </a:spcAft>
              <a:buSzPts val="1400"/>
              <a:buAutoNum type="arabicPeriod"/>
            </a:pPr>
            <a:r>
              <a:rPr lang="en"/>
              <a:t>Work on your project implementation plan for this topic (some groups may choose to meet during off weeks).</a:t>
            </a:r>
            <a:endParaRPr/>
          </a:p>
          <a:p>
            <a:pPr indent="-317500" lvl="0" marL="457200" rtl="0" algn="l">
              <a:spcBef>
                <a:spcPts val="0"/>
              </a:spcBef>
              <a:spcAft>
                <a:spcPts val="0"/>
              </a:spcAft>
              <a:buSzPts val="1400"/>
              <a:buAutoNum type="arabicPeriod"/>
            </a:pPr>
            <a:r>
              <a:rPr lang="en"/>
              <a:t>There will be office hours and help discussions available between synchronous sessions. </a:t>
            </a:r>
            <a:endParaRPr/>
          </a:p>
        </p:txBody>
      </p:sp>
      <p:sp>
        <p:nvSpPr>
          <p:cNvPr id="328" name="Google Shape;328;p45"/>
          <p:cNvSpPr txBox="1"/>
          <p:nvPr>
            <p:ph idx="2" type="body"/>
          </p:nvPr>
        </p:nvSpPr>
        <p:spPr>
          <a:xfrm>
            <a:off x="4832400" y="14572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85"/>
              <a:t>Week 7 - Promoting Community </a:t>
            </a:r>
            <a:endParaRPr sz="1185"/>
          </a:p>
          <a:p>
            <a:pPr indent="0" lvl="0" marL="0" rtl="0" algn="l">
              <a:spcBef>
                <a:spcPts val="1200"/>
              </a:spcBef>
              <a:spcAft>
                <a:spcPts val="0"/>
              </a:spcAft>
              <a:buNone/>
            </a:pPr>
            <a:r>
              <a:rPr lang="en"/>
              <a:t>Associated resources and opportunities</a:t>
            </a:r>
            <a:endParaRPr/>
          </a:p>
          <a:p>
            <a:pPr indent="-317500" lvl="0" marL="457200" rtl="0" algn="l">
              <a:spcBef>
                <a:spcPts val="1200"/>
              </a:spcBef>
              <a:spcAft>
                <a:spcPts val="0"/>
              </a:spcAft>
              <a:buSzPts val="1400"/>
              <a:buAutoNum type="arabicPeriod"/>
            </a:pPr>
            <a:r>
              <a:rPr lang="en"/>
              <a:t>The CSCCE Community Participation Model – A framework for member engagement and information flow in STEM communities. </a:t>
            </a:r>
            <a:endParaRPr/>
          </a:p>
          <a:p>
            <a:pPr indent="-317500" lvl="0" marL="457200" rtl="0" algn="l">
              <a:spcBef>
                <a:spcPts val="0"/>
              </a:spcBef>
              <a:spcAft>
                <a:spcPts val="0"/>
              </a:spcAft>
              <a:buSzPts val="1400"/>
              <a:buAutoNum type="arabicPeriod"/>
            </a:pPr>
            <a:r>
              <a:rPr lang="en"/>
              <a:t>Contribute to our FMN collections with resources for community</a:t>
            </a:r>
            <a:endParaRPr/>
          </a:p>
          <a:p>
            <a:pPr indent="-317500" lvl="0" marL="457200" rtl="0" algn="l">
              <a:spcBef>
                <a:spcPts val="0"/>
              </a:spcBef>
              <a:spcAft>
                <a:spcPts val="0"/>
              </a:spcAft>
              <a:buSzPts val="1400"/>
              <a:buAutoNum type="arabicPeriod"/>
            </a:pPr>
            <a:r>
              <a:rPr lang="en"/>
              <a:t>Map out opportunities for participation and the broader social context for your project</a:t>
            </a:r>
            <a:endParaRPr/>
          </a:p>
          <a:p>
            <a:pPr indent="-317500" lvl="0" marL="457200" rtl="0" algn="l">
              <a:spcBef>
                <a:spcPts val="0"/>
              </a:spcBef>
              <a:spcAft>
                <a:spcPts val="0"/>
              </a:spcAft>
              <a:buSzPts val="1400"/>
              <a:buAutoNum type="arabicPeriod"/>
            </a:pPr>
            <a:r>
              <a:rPr lang="en"/>
              <a:t>Drop by the office hours for feedback, troubleshooting  and discussion. </a:t>
            </a:r>
            <a:endParaRPr/>
          </a:p>
        </p:txBody>
      </p:sp>
      <p:pic>
        <p:nvPicPr>
          <p:cNvPr id="329" name="Google Shape;329;p45"/>
          <p:cNvPicPr preferRelativeResize="0"/>
          <p:nvPr/>
        </p:nvPicPr>
        <p:blipFill>
          <a:blip r:embed="rId3">
            <a:alphaModFix/>
          </a:blip>
          <a:stretch>
            <a:fillRect/>
          </a:stretch>
        </p:blipFill>
        <p:spPr>
          <a:xfrm>
            <a:off x="4651000" y="65213"/>
            <a:ext cx="4165999" cy="1332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EDDIE Faculty Mentoring Network Spring 2021</a:t>
            </a:r>
            <a:endParaRPr/>
          </a:p>
        </p:txBody>
      </p:sp>
      <p:pic>
        <p:nvPicPr>
          <p:cNvPr id="335" name="Google Shape;335;p46"/>
          <p:cNvPicPr preferRelativeResize="0"/>
          <p:nvPr/>
        </p:nvPicPr>
        <p:blipFill>
          <a:blip r:embed="rId3">
            <a:alphaModFix/>
          </a:blip>
          <a:stretch>
            <a:fillRect/>
          </a:stretch>
        </p:blipFill>
        <p:spPr>
          <a:xfrm>
            <a:off x="685800" y="1170125"/>
            <a:ext cx="7546153" cy="38209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EDDIE Faculty Mentoring Network Spring 2021</a:t>
            </a:r>
            <a:endParaRPr/>
          </a:p>
        </p:txBody>
      </p:sp>
      <p:pic>
        <p:nvPicPr>
          <p:cNvPr id="341" name="Google Shape;341;p47"/>
          <p:cNvPicPr preferRelativeResize="0"/>
          <p:nvPr/>
        </p:nvPicPr>
        <p:blipFill>
          <a:blip r:embed="rId3">
            <a:alphaModFix/>
          </a:blip>
          <a:stretch>
            <a:fillRect/>
          </a:stretch>
        </p:blipFill>
        <p:spPr>
          <a:xfrm>
            <a:off x="914400" y="1170125"/>
            <a:ext cx="6900669" cy="382097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48"/>
          <p:cNvPicPr preferRelativeResize="0"/>
          <p:nvPr/>
        </p:nvPicPr>
        <p:blipFill>
          <a:blip r:embed="rId3">
            <a:alphaModFix/>
          </a:blip>
          <a:stretch>
            <a:fillRect/>
          </a:stretch>
        </p:blipFill>
        <p:spPr>
          <a:xfrm>
            <a:off x="-12" y="0"/>
            <a:ext cx="5764825" cy="5143501"/>
          </a:xfrm>
          <a:prstGeom prst="rect">
            <a:avLst/>
          </a:prstGeom>
          <a:noFill/>
          <a:ln>
            <a:noFill/>
          </a:ln>
        </p:spPr>
      </p:pic>
      <p:sp>
        <p:nvSpPr>
          <p:cNvPr id="347" name="Google Shape;347;p48"/>
          <p:cNvSpPr txBox="1"/>
          <p:nvPr/>
        </p:nvSpPr>
        <p:spPr>
          <a:xfrm>
            <a:off x="5764825" y="3458050"/>
            <a:ext cx="33792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Average"/>
                <a:ea typeface="Average"/>
                <a:cs typeface="Average"/>
                <a:sym typeface="Average"/>
              </a:rPr>
              <a:t>Taylor, R. (2021). HF Bates Mid Year Progress Report. Sustainability Challenges for Open Resources to promote an Equitable Undergraduate Biology Education (SCORE-UBE), QUBES Educational Resources. doi:10.25334/7HG6-2A86</a:t>
            </a:r>
            <a:endParaRPr>
              <a:latin typeface="Average"/>
              <a:ea typeface="Average"/>
              <a:cs typeface="Average"/>
              <a:sym typeface="Averag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9"/>
          <p:cNvSpPr txBox="1"/>
          <p:nvPr>
            <p:ph idx="1" type="body"/>
          </p:nvPr>
        </p:nvSpPr>
        <p:spPr>
          <a:xfrm>
            <a:off x="141975" y="491425"/>
            <a:ext cx="2064000" cy="1591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018"/>
              <a:buNone/>
            </a:pPr>
            <a:r>
              <a:rPr lang="en" sz="1865"/>
              <a:t>Thanks for joining us. Please feel free to share questions and comments.</a:t>
            </a:r>
            <a:endParaRPr sz="1865"/>
          </a:p>
        </p:txBody>
      </p:sp>
      <p:pic>
        <p:nvPicPr>
          <p:cNvPr id="353" name="Google Shape;353;p49"/>
          <p:cNvPicPr preferRelativeResize="0"/>
          <p:nvPr/>
        </p:nvPicPr>
        <p:blipFill>
          <a:blip r:embed="rId3">
            <a:alphaModFix/>
          </a:blip>
          <a:stretch>
            <a:fillRect/>
          </a:stretch>
        </p:blipFill>
        <p:spPr>
          <a:xfrm>
            <a:off x="0" y="4440827"/>
            <a:ext cx="9143999" cy="702672"/>
          </a:xfrm>
          <a:prstGeom prst="rect">
            <a:avLst/>
          </a:prstGeom>
          <a:noFill/>
          <a:ln>
            <a:noFill/>
          </a:ln>
        </p:spPr>
      </p:pic>
      <p:pic>
        <p:nvPicPr>
          <p:cNvPr id="354" name="Google Shape;354;p49"/>
          <p:cNvPicPr preferRelativeResize="0"/>
          <p:nvPr/>
        </p:nvPicPr>
        <p:blipFill>
          <a:blip r:embed="rId4">
            <a:alphaModFix/>
          </a:blip>
          <a:stretch>
            <a:fillRect/>
          </a:stretch>
        </p:blipFill>
        <p:spPr>
          <a:xfrm>
            <a:off x="4048912" y="2364193"/>
            <a:ext cx="4506914" cy="1939025"/>
          </a:xfrm>
          <a:prstGeom prst="rect">
            <a:avLst/>
          </a:prstGeom>
          <a:noFill/>
          <a:ln>
            <a:noFill/>
          </a:ln>
        </p:spPr>
      </p:pic>
      <p:pic>
        <p:nvPicPr>
          <p:cNvPr id="355" name="Google Shape;355;p49"/>
          <p:cNvPicPr preferRelativeResize="0"/>
          <p:nvPr/>
        </p:nvPicPr>
        <p:blipFill>
          <a:blip r:embed="rId5">
            <a:alphaModFix/>
          </a:blip>
          <a:stretch>
            <a:fillRect/>
          </a:stretch>
        </p:blipFill>
        <p:spPr>
          <a:xfrm>
            <a:off x="2324078" y="143769"/>
            <a:ext cx="4495843" cy="1939014"/>
          </a:xfrm>
          <a:prstGeom prst="rect">
            <a:avLst/>
          </a:prstGeom>
          <a:noFill/>
          <a:ln>
            <a:noFill/>
          </a:ln>
        </p:spPr>
      </p:pic>
      <p:pic>
        <p:nvPicPr>
          <p:cNvPr id="356" name="Google Shape;356;p49"/>
          <p:cNvPicPr preferRelativeResize="0"/>
          <p:nvPr/>
        </p:nvPicPr>
        <p:blipFill>
          <a:blip r:embed="rId6">
            <a:alphaModFix/>
          </a:blip>
          <a:stretch>
            <a:fillRect/>
          </a:stretch>
        </p:blipFill>
        <p:spPr>
          <a:xfrm>
            <a:off x="588174" y="2364205"/>
            <a:ext cx="3044278" cy="1939025"/>
          </a:xfrm>
          <a:prstGeom prst="rect">
            <a:avLst/>
          </a:prstGeom>
          <a:noFill/>
          <a:ln>
            <a:noFill/>
          </a:ln>
        </p:spPr>
      </p:pic>
      <p:sp>
        <p:nvSpPr>
          <p:cNvPr id="357" name="Google Shape;357;p49"/>
          <p:cNvSpPr txBox="1"/>
          <p:nvPr>
            <p:ph idx="1" type="body"/>
          </p:nvPr>
        </p:nvSpPr>
        <p:spPr>
          <a:xfrm>
            <a:off x="6938025" y="143825"/>
            <a:ext cx="2064000" cy="193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18"/>
              <a:buNone/>
            </a:pPr>
            <a:r>
              <a:rPr lang="en" sz="1865"/>
              <a:t>Follow us for updates and announcements.</a:t>
            </a:r>
            <a:endParaRPr sz="1865"/>
          </a:p>
          <a:p>
            <a:pPr indent="0" lvl="0" marL="0" rtl="0" algn="l">
              <a:lnSpc>
                <a:spcPct val="100000"/>
              </a:lnSpc>
              <a:spcBef>
                <a:spcPts val="1200"/>
              </a:spcBef>
              <a:spcAft>
                <a:spcPts val="0"/>
              </a:spcAft>
              <a:buSzPts val="1018"/>
              <a:buNone/>
            </a:pPr>
            <a:r>
              <a:rPr lang="en" sz="1865"/>
              <a:t>@BioQUESTed</a:t>
            </a:r>
            <a:br>
              <a:rPr lang="en" sz="1865"/>
            </a:br>
            <a:r>
              <a:rPr lang="en" sz="1865"/>
              <a:t>@QUBES</a:t>
            </a:r>
            <a:endParaRPr sz="1865"/>
          </a:p>
          <a:p>
            <a:pPr indent="0" lvl="0" marL="0" rtl="0" algn="l">
              <a:lnSpc>
                <a:spcPct val="100000"/>
              </a:lnSpc>
              <a:spcBef>
                <a:spcPts val="1200"/>
              </a:spcBef>
              <a:spcAft>
                <a:spcPts val="1200"/>
              </a:spcAft>
              <a:buSzPts val="1018"/>
              <a:buNone/>
            </a:pPr>
            <a:r>
              <a:rPr lang="en" sz="1865" u="sng">
                <a:solidFill>
                  <a:schemeClr val="hlink"/>
                </a:solidFill>
                <a:hlinkClick r:id="rId7"/>
              </a:rPr>
              <a:t>Newsletter</a:t>
            </a:r>
            <a:endParaRPr sz="1865"/>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6"/>
          <p:cNvPicPr preferRelativeResize="0"/>
          <p:nvPr/>
        </p:nvPicPr>
        <p:blipFill rotWithShape="1">
          <a:blip r:embed="rId3">
            <a:alphaModFix/>
          </a:blip>
          <a:srcRect b="0" l="47437" r="0" t="33373"/>
          <a:stretch/>
        </p:blipFill>
        <p:spPr>
          <a:xfrm>
            <a:off x="4021650" y="1767150"/>
            <a:ext cx="4287424" cy="3223950"/>
          </a:xfrm>
          <a:prstGeom prst="rect">
            <a:avLst/>
          </a:prstGeom>
          <a:noFill/>
          <a:ln>
            <a:noFill/>
          </a:ln>
        </p:spPr>
      </p:pic>
      <p:sp>
        <p:nvSpPr>
          <p:cNvPr id="84" name="Google Shape;84;p16"/>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Many of us are hard at work within our </a:t>
            </a:r>
            <a:r>
              <a:rPr lang="en"/>
              <a:t>carefully</a:t>
            </a:r>
            <a:r>
              <a:rPr lang="en"/>
              <a:t> delineated “backyard”</a:t>
            </a:r>
            <a:endParaRPr/>
          </a:p>
        </p:txBody>
      </p:sp>
      <p:sp>
        <p:nvSpPr>
          <p:cNvPr id="85" name="Google Shape;85;p16"/>
          <p:cNvSpPr txBox="1"/>
          <p:nvPr>
            <p:ph idx="1" type="body"/>
          </p:nvPr>
        </p:nvSpPr>
        <p:spPr>
          <a:xfrm>
            <a:off x="311700" y="1846725"/>
            <a:ext cx="2808000" cy="2722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t>But what happens when we look at the bigger picture?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7"/>
          <p:cNvPicPr preferRelativeResize="0"/>
          <p:nvPr/>
        </p:nvPicPr>
        <p:blipFill>
          <a:blip r:embed="rId3">
            <a:alphaModFix/>
          </a:blip>
          <a:stretch>
            <a:fillRect/>
          </a:stretch>
        </p:blipFill>
        <p:spPr>
          <a:xfrm>
            <a:off x="457200" y="152400"/>
            <a:ext cx="8156667" cy="4838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0" y="4440827"/>
            <a:ext cx="9143999" cy="702672"/>
          </a:xfrm>
          <a:prstGeom prst="rect">
            <a:avLst/>
          </a:prstGeom>
          <a:noFill/>
          <a:ln>
            <a:noFill/>
          </a:ln>
        </p:spPr>
      </p:pic>
      <p:sp>
        <p:nvSpPr>
          <p:cNvPr id="96" name="Google Shape;96;p18"/>
          <p:cNvSpPr txBox="1"/>
          <p:nvPr/>
        </p:nvSpPr>
        <p:spPr>
          <a:xfrm>
            <a:off x="6073600" y="638725"/>
            <a:ext cx="645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97" name="Google Shape;97;p18"/>
          <p:cNvSpPr txBox="1"/>
          <p:nvPr>
            <p:ph type="title"/>
          </p:nvPr>
        </p:nvSpPr>
        <p:spPr>
          <a:xfrm>
            <a:off x="311700" y="445025"/>
            <a:ext cx="4361100" cy="147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Challenge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future is here - it is just not very evenly distributed.</a:t>
            </a:r>
            <a:endParaRPr/>
          </a:p>
          <a:p>
            <a:pPr indent="-400050" lvl="0" marL="457200" rtl="0" algn="r">
              <a:spcBef>
                <a:spcPts val="0"/>
              </a:spcBef>
              <a:spcAft>
                <a:spcPts val="0"/>
              </a:spcAft>
              <a:buSzPct val="100000"/>
              <a:buChar char="-"/>
            </a:pPr>
            <a:r>
              <a:rPr lang="en"/>
              <a:t>William Gibson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8" name="Google Shape;98;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9" name="Google Shape;99;p18"/>
          <p:cNvPicPr preferRelativeResize="0"/>
          <p:nvPr/>
        </p:nvPicPr>
        <p:blipFill>
          <a:blip r:embed="rId4">
            <a:alphaModFix/>
          </a:blip>
          <a:stretch>
            <a:fillRect/>
          </a:stretch>
        </p:blipFill>
        <p:spPr>
          <a:xfrm>
            <a:off x="4832400" y="926399"/>
            <a:ext cx="4159200" cy="33949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9"/>
          <p:cNvPicPr preferRelativeResize="0"/>
          <p:nvPr/>
        </p:nvPicPr>
        <p:blipFill>
          <a:blip r:embed="rId3">
            <a:alphaModFix/>
          </a:blip>
          <a:stretch>
            <a:fillRect/>
          </a:stretch>
        </p:blipFill>
        <p:spPr>
          <a:xfrm>
            <a:off x="0" y="4440827"/>
            <a:ext cx="9143999" cy="702672"/>
          </a:xfrm>
          <a:prstGeom prst="rect">
            <a:avLst/>
          </a:prstGeom>
          <a:noFill/>
          <a:ln>
            <a:noFill/>
          </a:ln>
        </p:spPr>
      </p:pic>
      <p:sp>
        <p:nvSpPr>
          <p:cNvPr id="105" name="Google Shape;105;p19"/>
          <p:cNvSpPr txBox="1"/>
          <p:nvPr/>
        </p:nvSpPr>
        <p:spPr>
          <a:xfrm>
            <a:off x="6073600" y="638725"/>
            <a:ext cx="645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06" name="Google Shape;106;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Challenge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last mile problem</a:t>
            </a:r>
            <a:endParaRPr/>
          </a:p>
        </p:txBody>
      </p:sp>
      <p:sp>
        <p:nvSpPr>
          <p:cNvPr id="107" name="Google Shape;107;p19"/>
          <p:cNvSpPr txBox="1"/>
          <p:nvPr>
            <p:ph idx="1" type="body"/>
          </p:nvPr>
        </p:nvSpPr>
        <p:spPr>
          <a:xfrm>
            <a:off x="311700" y="2030625"/>
            <a:ext cx="3282000" cy="253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Systems that work at some scales of distribution do not always connect with the final user. </a:t>
            </a:r>
            <a:endParaRPr/>
          </a:p>
          <a:p>
            <a:pPr indent="0" lvl="0" marL="0" rtl="0" algn="l">
              <a:spcBef>
                <a:spcPts val="1200"/>
              </a:spcBef>
              <a:spcAft>
                <a:spcPts val="1200"/>
              </a:spcAft>
              <a:buNone/>
            </a:pPr>
            <a:r>
              <a:rPr lang="en"/>
              <a:t>Moving from “accessing resources” to “changes in behavior” can be very challenging. </a:t>
            </a:r>
            <a:endParaRPr/>
          </a:p>
        </p:txBody>
      </p:sp>
      <p:sp>
        <p:nvSpPr>
          <p:cNvPr id="108" name="Google Shape;108;p1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9" name="Google Shape;109;p19"/>
          <p:cNvPicPr preferRelativeResize="0"/>
          <p:nvPr/>
        </p:nvPicPr>
        <p:blipFill>
          <a:blip r:embed="rId4">
            <a:alphaModFix/>
          </a:blip>
          <a:stretch>
            <a:fillRect/>
          </a:stretch>
        </p:blipFill>
        <p:spPr>
          <a:xfrm>
            <a:off x="3819088" y="1183163"/>
            <a:ext cx="5226687" cy="313601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0"/>
          <p:cNvPicPr preferRelativeResize="0"/>
          <p:nvPr/>
        </p:nvPicPr>
        <p:blipFill>
          <a:blip r:embed="rId3">
            <a:alphaModFix/>
          </a:blip>
          <a:stretch>
            <a:fillRect/>
          </a:stretch>
        </p:blipFill>
        <p:spPr>
          <a:xfrm>
            <a:off x="0" y="4440827"/>
            <a:ext cx="9143999" cy="702672"/>
          </a:xfrm>
          <a:prstGeom prst="rect">
            <a:avLst/>
          </a:prstGeom>
          <a:noFill/>
          <a:ln>
            <a:noFill/>
          </a:ln>
        </p:spPr>
      </p:pic>
      <p:sp>
        <p:nvSpPr>
          <p:cNvPr id="115" name="Google Shape;115;p20"/>
          <p:cNvSpPr txBox="1"/>
          <p:nvPr/>
        </p:nvSpPr>
        <p:spPr>
          <a:xfrm>
            <a:off x="6073600" y="638725"/>
            <a:ext cx="645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16" name="Google Shape;116;p20"/>
          <p:cNvSpPr txBox="1"/>
          <p:nvPr>
            <p:ph type="title"/>
          </p:nvPr>
        </p:nvSpPr>
        <p:spPr>
          <a:xfrm>
            <a:off x="150975" y="146525"/>
            <a:ext cx="5613900" cy="946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Opportunity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best way to predict the future is to invent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Alan Kay</a:t>
            </a:r>
            <a:endParaRPr/>
          </a:p>
        </p:txBody>
      </p:sp>
      <p:pic>
        <p:nvPicPr>
          <p:cNvPr id="117" name="Google Shape;117;p20"/>
          <p:cNvPicPr preferRelativeResize="0"/>
          <p:nvPr/>
        </p:nvPicPr>
        <p:blipFill>
          <a:blip r:embed="rId4">
            <a:alphaModFix/>
          </a:blip>
          <a:stretch>
            <a:fillRect/>
          </a:stretch>
        </p:blipFill>
        <p:spPr>
          <a:xfrm>
            <a:off x="6536600" y="847125"/>
            <a:ext cx="2607400" cy="3614825"/>
          </a:xfrm>
          <a:prstGeom prst="rect">
            <a:avLst/>
          </a:prstGeom>
          <a:noFill/>
          <a:ln>
            <a:noFill/>
          </a:ln>
        </p:spPr>
      </p:pic>
      <p:sp>
        <p:nvSpPr>
          <p:cNvPr id="118" name="Google Shape;118;p20"/>
          <p:cNvSpPr txBox="1"/>
          <p:nvPr/>
        </p:nvSpPr>
        <p:spPr>
          <a:xfrm>
            <a:off x="6602625" y="4146350"/>
            <a:ext cx="2472000" cy="354000"/>
          </a:xfrm>
          <a:prstGeom prst="rect">
            <a:avLst/>
          </a:prstGeom>
          <a:solidFill>
            <a:srgbClr val="F3F3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Average"/>
                <a:ea typeface="Average"/>
                <a:cs typeface="Average"/>
                <a:sym typeface="Average"/>
              </a:rPr>
              <a:t>https://en.wikipedia.org/wiki/Alan_Kay</a:t>
            </a:r>
            <a:endParaRPr sz="1100">
              <a:latin typeface="Average"/>
              <a:ea typeface="Average"/>
              <a:cs typeface="Average"/>
              <a:sym typeface="Average"/>
            </a:endParaRPr>
          </a:p>
        </p:txBody>
      </p:sp>
      <p:pic>
        <p:nvPicPr>
          <p:cNvPr id="119" name="Google Shape;119;p20"/>
          <p:cNvPicPr preferRelativeResize="0"/>
          <p:nvPr/>
        </p:nvPicPr>
        <p:blipFill>
          <a:blip r:embed="rId5">
            <a:alphaModFix/>
          </a:blip>
          <a:stretch>
            <a:fillRect/>
          </a:stretch>
        </p:blipFill>
        <p:spPr>
          <a:xfrm>
            <a:off x="1945211" y="1593823"/>
            <a:ext cx="4548790" cy="28470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1"/>
          <p:cNvPicPr preferRelativeResize="0"/>
          <p:nvPr/>
        </p:nvPicPr>
        <p:blipFill>
          <a:blip r:embed="rId3">
            <a:alphaModFix/>
          </a:blip>
          <a:stretch>
            <a:fillRect/>
          </a:stretch>
        </p:blipFill>
        <p:spPr>
          <a:xfrm>
            <a:off x="0" y="4440827"/>
            <a:ext cx="9143999" cy="702672"/>
          </a:xfrm>
          <a:prstGeom prst="rect">
            <a:avLst/>
          </a:prstGeom>
          <a:noFill/>
          <a:ln>
            <a:noFill/>
          </a:ln>
        </p:spPr>
      </p:pic>
      <p:sp>
        <p:nvSpPr>
          <p:cNvPr id="125" name="Google Shape;125;p21"/>
          <p:cNvSpPr txBox="1"/>
          <p:nvPr/>
        </p:nvSpPr>
        <p:spPr>
          <a:xfrm>
            <a:off x="6073600" y="638725"/>
            <a:ext cx="645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26" name="Google Shape;126;p21"/>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BioQUEST Curriculum Consortium</a:t>
            </a:r>
            <a:endParaRPr/>
          </a:p>
        </p:txBody>
      </p:sp>
      <p:sp>
        <p:nvSpPr>
          <p:cNvPr id="127" name="Google Shape;127;p21"/>
          <p:cNvSpPr txBox="1"/>
          <p:nvPr>
            <p:ph idx="1" type="body"/>
          </p:nvPr>
        </p:nvSpPr>
        <p:spPr>
          <a:xfrm>
            <a:off x="311700" y="10000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35 years strong!</a:t>
            </a:r>
            <a:endParaRPr/>
          </a:p>
          <a:p>
            <a:pPr indent="0" lvl="0" marL="0" rtl="0" algn="l">
              <a:spcBef>
                <a:spcPts val="1200"/>
              </a:spcBef>
              <a:spcAft>
                <a:spcPts val="0"/>
              </a:spcAft>
              <a:buNone/>
            </a:pPr>
            <a:r>
              <a:rPr lang="en"/>
              <a:t>Driven by a shared philosophy. </a:t>
            </a:r>
            <a:endParaRPr/>
          </a:p>
          <a:p>
            <a:pPr indent="0" lvl="0" marL="0" rtl="0" algn="l">
              <a:spcBef>
                <a:spcPts val="1200"/>
              </a:spcBef>
              <a:spcAft>
                <a:spcPts val="0"/>
              </a:spcAft>
              <a:buNone/>
            </a:pPr>
            <a:r>
              <a:rPr lang="en"/>
              <a:t>Community sustaining.</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28" name="Google Shape;128;p21"/>
          <p:cNvPicPr preferRelativeResize="0"/>
          <p:nvPr/>
        </p:nvPicPr>
        <p:blipFill>
          <a:blip r:embed="rId4">
            <a:alphaModFix/>
          </a:blip>
          <a:stretch>
            <a:fillRect/>
          </a:stretch>
        </p:blipFill>
        <p:spPr>
          <a:xfrm>
            <a:off x="5822849" y="445025"/>
            <a:ext cx="2780350" cy="3672925"/>
          </a:xfrm>
          <a:prstGeom prst="rect">
            <a:avLst/>
          </a:prstGeom>
          <a:noFill/>
          <a:ln>
            <a:noFill/>
          </a:ln>
        </p:spPr>
      </p:pic>
      <p:sp>
        <p:nvSpPr>
          <p:cNvPr id="129" name="Google Shape;129;p21"/>
          <p:cNvSpPr txBox="1"/>
          <p:nvPr>
            <p:ph type="title"/>
          </p:nvPr>
        </p:nvSpPr>
        <p:spPr>
          <a:xfrm>
            <a:off x="311700" y="2350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QUBES platform</a:t>
            </a:r>
            <a:endParaRPr/>
          </a:p>
        </p:txBody>
      </p:sp>
      <p:sp>
        <p:nvSpPr>
          <p:cNvPr id="130" name="Google Shape;130;p21"/>
          <p:cNvSpPr txBox="1"/>
          <p:nvPr>
            <p:ph idx="1" type="body"/>
          </p:nvPr>
        </p:nvSpPr>
        <p:spPr>
          <a:xfrm>
            <a:off x="311700" y="3057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NSF support to address the interface of mathematics, statistics, computation, and biology.</a:t>
            </a:r>
            <a:endParaRPr/>
          </a:p>
          <a:p>
            <a:pPr indent="0" lvl="0" marL="0" rtl="0" algn="l">
              <a:spcBef>
                <a:spcPts val="1200"/>
              </a:spcBef>
              <a:spcAft>
                <a:spcPts val="0"/>
              </a:spcAft>
              <a:buNone/>
            </a:pPr>
            <a:r>
              <a:rPr lang="en"/>
              <a:t>Infrastructure to promote scholarship around teaching and learning.</a:t>
            </a:r>
            <a:endParaRPr/>
          </a:p>
          <a:p>
            <a:pPr indent="0" lvl="0" marL="0" rtl="0" algn="l">
              <a:spcBef>
                <a:spcPts val="120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