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57200"/>
          </a:xfrm>
          <a:prstGeom prst="rect">
            <a:avLst/>
          </a:prstGeom>
        </p:spPr>
        <p:txBody>
          <a:bodyPr anchor="t">
            <a:spAutoFit/>
          </a:bodyPr>
          <a:lstStyle>
            <a:lvl1pPr marL="0" indent="0" algn="ctr">
              <a:spcBef>
                <a:spcPts val="0"/>
              </a:spcBef>
              <a:buSzTx/>
              <a:buNone/>
              <a:defRPr sz="1000" i="1"/>
            </a:lvl1pPr>
          </a:lstStyle>
          <a:p>
            <a:r>
              <a:t>–Johnny Appleseed</a:t>
            </a:r>
          </a:p>
        </p:txBody>
      </p:sp>
      <p:sp>
        <p:nvSpPr>
          <p:cNvPr id="94" name="“Type a quote here.”"/>
          <p:cNvSpPr txBox="1">
            <a:spLocks noGrp="1"/>
          </p:cNvSpPr>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eg"/>
          <p:cNvSpPr>
            <a:spLocks noGrp="1"/>
          </p:cNvSpPr>
          <p:nvPr>
            <p:ph type="pic" idx="21"/>
          </p:nvPr>
        </p:nvSpPr>
        <p:spPr>
          <a:xfrm>
            <a:off x="-1308100" y="-50800"/>
            <a:ext cx="14782800" cy="98552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eg"/>
          <p:cNvSpPr>
            <a:spLocks noGrp="1"/>
          </p:cNvSpPr>
          <p:nvPr>
            <p:ph type="pic" idx="21"/>
          </p:nvPr>
        </p:nvSpPr>
        <p:spPr>
          <a:xfrm>
            <a:off x="1625600" y="374650"/>
            <a:ext cx="9753600" cy="6502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eg"/>
          <p:cNvSpPr>
            <a:spLocks noGrp="1"/>
          </p:cNvSpPr>
          <p:nvPr>
            <p:ph type="pic" idx="21"/>
          </p:nvPr>
        </p:nvSpPr>
        <p:spPr>
          <a:xfrm>
            <a:off x="6375400" y="635000"/>
            <a:ext cx="82169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eg"/>
          <p:cNvSpPr>
            <a:spLocks noGrp="1"/>
          </p:cNvSpPr>
          <p:nvPr>
            <p:ph type="pic" idx="21"/>
          </p:nvPr>
        </p:nvSpPr>
        <p:spPr>
          <a:xfrm>
            <a:off x="3810000" y="2590800"/>
            <a:ext cx="942975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eg"/>
          <p:cNvSpPr>
            <a:spLocks noGrp="1"/>
          </p:cNvSpPr>
          <p:nvPr>
            <p:ph type="pic" sz="quarter" idx="21"/>
          </p:nvPr>
        </p:nvSpPr>
        <p:spPr>
          <a:xfrm>
            <a:off x="6556375" y="5092700"/>
            <a:ext cx="5657850" cy="3771900"/>
          </a:xfrm>
          <a:prstGeom prst="rect">
            <a:avLst/>
          </a:prstGeom>
        </p:spPr>
        <p:txBody>
          <a:bodyPr lIns="91439" tIns="45719" rIns="91439" bIns="45719" anchor="t">
            <a:noAutofit/>
          </a:bodyPr>
          <a:lstStyle/>
          <a:p>
            <a:endParaRPr/>
          </a:p>
        </p:txBody>
      </p:sp>
      <p:sp>
        <p:nvSpPr>
          <p:cNvPr id="84" name="532204087_1355x1355.jpeg"/>
          <p:cNvSpPr>
            <a:spLocks noGrp="1"/>
          </p:cNvSpPr>
          <p:nvPr>
            <p:ph type="pic" sz="half" idx="22"/>
          </p:nvPr>
        </p:nvSpPr>
        <p:spPr>
          <a:xfrm>
            <a:off x="6718300" y="749300"/>
            <a:ext cx="5334000" cy="5334000"/>
          </a:xfrm>
          <a:prstGeom prst="rect">
            <a:avLst/>
          </a:prstGeom>
        </p:spPr>
        <p:txBody>
          <a:bodyPr lIns="91439" tIns="45719" rIns="91439" bIns="45719" anchor="t">
            <a:noAutofit/>
          </a:bodyPr>
          <a:lstStyle/>
          <a:p>
            <a:endParaRPr/>
          </a:p>
        </p:txBody>
      </p:sp>
      <p:sp>
        <p:nvSpPr>
          <p:cNvPr id="85" name="532241774_2880x1920.jpeg"/>
          <p:cNvSpPr>
            <a:spLocks noGrp="1"/>
          </p:cNvSpPr>
          <p:nvPr>
            <p:ph type="pic" idx="23"/>
          </p:nvPr>
        </p:nvSpPr>
        <p:spPr>
          <a:xfrm>
            <a:off x="-2832100" y="889000"/>
            <a:ext cx="119634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tif"/></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semanticscholar.org/paper/2-Review-of-Previous-Work-2-.-1-Species-Models-Fook/fa5a2e3788d0d9de90dc762fdd9d404c0e240378"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Layout" Target="../slideLayouts/slideLayout3.xml"/><Relationship Id="rId4" Type="http://schemas.openxmlformats.org/officeDocument/2006/relationships/hyperlink" Target="https://portal.torcherbaria.org/portal/collections/individual/index.php?occid=21789720&amp;clid=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eo-locate.org/web/default.html"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eo-locate.org/web/default.html"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eo-locate.org/web/default.html"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tif"/><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How To Georeference"/>
          <p:cNvSpPr txBox="1">
            <a:spLocks noGrp="1"/>
          </p:cNvSpPr>
          <p:nvPr>
            <p:ph type="ctrTitle"/>
          </p:nvPr>
        </p:nvSpPr>
        <p:spPr>
          <a:prstGeom prst="rect">
            <a:avLst/>
          </a:prstGeom>
        </p:spPr>
        <p:txBody>
          <a:bodyPr/>
          <a:lstStyle/>
          <a:p>
            <a:r>
              <a:t>How To Georeference</a:t>
            </a:r>
          </a:p>
        </p:txBody>
      </p:sp>
      <p:sp>
        <p:nvSpPr>
          <p:cNvPr id="120" name="Presentation by Matt Johnson, Texas Tech University…"/>
          <p:cNvSpPr txBox="1"/>
          <p:nvPr/>
        </p:nvSpPr>
        <p:spPr>
          <a:xfrm>
            <a:off x="5652037" y="8824867"/>
            <a:ext cx="7301180"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Presentation by Matt Johnson, Texas Tech University</a:t>
            </a:r>
          </a:p>
          <a:p>
            <a:pPr algn="r"/>
            <a:r>
              <a:t>August 2, 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Historical Maps"/>
          <p:cNvSpPr txBox="1">
            <a:spLocks noGrp="1"/>
          </p:cNvSpPr>
          <p:nvPr>
            <p:ph type="title"/>
          </p:nvPr>
        </p:nvSpPr>
        <p:spPr>
          <a:xfrm>
            <a:off x="1051342" y="-870515"/>
            <a:ext cx="10464801" cy="3302001"/>
          </a:xfrm>
          <a:prstGeom prst="rect">
            <a:avLst/>
          </a:prstGeom>
        </p:spPr>
        <p:txBody>
          <a:bodyPr/>
          <a:lstStyle/>
          <a:p>
            <a:r>
              <a:t>Historical Maps</a:t>
            </a:r>
          </a:p>
        </p:txBody>
      </p:sp>
      <p:sp>
        <p:nvSpPr>
          <p:cNvPr id="179" name="Locality string from 1966 Texas specimen:…"/>
          <p:cNvSpPr txBox="1"/>
          <p:nvPr/>
        </p:nvSpPr>
        <p:spPr>
          <a:xfrm>
            <a:off x="2679128" y="1807542"/>
            <a:ext cx="7646544"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Locality string from 1966 Texas specimen: </a:t>
            </a:r>
          </a:p>
          <a:p>
            <a:r>
              <a:t>“roadside on st.hwy. 26; 3.5 mi. n. of henderson”</a:t>
            </a:r>
          </a:p>
        </p:txBody>
      </p:sp>
      <p:sp>
        <p:nvSpPr>
          <p:cNvPr id="180" name="Click this + for more maps"/>
          <p:cNvSpPr txBox="1"/>
          <p:nvPr/>
        </p:nvSpPr>
        <p:spPr>
          <a:xfrm>
            <a:off x="8583262" y="2644105"/>
            <a:ext cx="370179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Click this + for more maps</a:t>
            </a:r>
          </a:p>
        </p:txBody>
      </p:sp>
      <p:pic>
        <p:nvPicPr>
          <p:cNvPr id="181" name="Screenshot of Geolocate Interface with satellite imagery of central Texas. A red arrow points to a white plus sign in a blue square in the top right of the image, showing where to click to access other maps in Geolocate. Imagery copyright Google, Landset" descr="Screenshot of Geolocate Interface with satellite imagery of central Texas. A red arrow points to a white plus sign in a blue square in the top right of the image, showing where to click to access other maps in Geolocate. Imagery copyright Google, Landset, Maxar Technologies, USDA Farm Agency, for educational purposes only."/>
          <p:cNvPicPr>
            <a:picLocks noChangeAspect="1"/>
          </p:cNvPicPr>
          <p:nvPr/>
        </p:nvPicPr>
        <p:blipFill>
          <a:blip r:embed="rId2"/>
          <a:stretch>
            <a:fillRect/>
          </a:stretch>
        </p:blipFill>
        <p:spPr>
          <a:xfrm>
            <a:off x="117659" y="3062820"/>
            <a:ext cx="6579389" cy="3413771"/>
          </a:xfrm>
          <a:prstGeom prst="rect">
            <a:avLst/>
          </a:prstGeom>
          <a:ln w="12700">
            <a:miter lim="400000"/>
          </a:ln>
        </p:spPr>
      </p:pic>
      <p:pic>
        <p:nvPicPr>
          <p:cNvPr id="182" name="Line Line" descr="Line Line"/>
          <p:cNvPicPr>
            <a:picLocks/>
          </p:cNvPicPr>
          <p:nvPr/>
        </p:nvPicPr>
        <p:blipFill>
          <a:blip r:embed="rId3"/>
          <a:stretch>
            <a:fillRect/>
          </a:stretch>
        </p:blipFill>
        <p:spPr>
          <a:xfrm rot="10446807">
            <a:off x="6614929" y="3104490"/>
            <a:ext cx="2809477" cy="352235"/>
          </a:xfrm>
          <a:prstGeom prst="rect">
            <a:avLst/>
          </a:prstGeom>
        </p:spPr>
      </p:pic>
      <p:pic>
        <p:nvPicPr>
          <p:cNvPr id="184" name="Screenshot of Geolocate interface with a red arrow pointing at Historical USGS Topo Maps (beta) in the bottom right. On the left the dialog box reads “Click anywhere on the map to get started”" descr="Screenshot of Geolocate interface with a red arrow pointing at Historical USGS Topo Maps (beta) in the bottom right. On the left the dialog box reads “Click anywhere on the map to get started”"/>
          <p:cNvPicPr>
            <a:picLocks noChangeAspect="1"/>
          </p:cNvPicPr>
          <p:nvPr/>
        </p:nvPicPr>
        <p:blipFill>
          <a:blip r:embed="rId4"/>
          <a:stretch>
            <a:fillRect/>
          </a:stretch>
        </p:blipFill>
        <p:spPr>
          <a:xfrm>
            <a:off x="7384026" y="4240505"/>
            <a:ext cx="5400170" cy="2882673"/>
          </a:xfrm>
          <a:prstGeom prst="rect">
            <a:avLst/>
          </a:prstGeom>
          <a:ln w="12700">
            <a:miter lim="400000"/>
          </a:ln>
        </p:spPr>
      </p:pic>
      <p:pic>
        <p:nvPicPr>
          <p:cNvPr id="185" name="Line Line" descr="Line Line"/>
          <p:cNvPicPr>
            <a:picLocks/>
          </p:cNvPicPr>
          <p:nvPr/>
        </p:nvPicPr>
        <p:blipFill>
          <a:blip r:embed="rId5"/>
          <a:stretch>
            <a:fillRect/>
          </a:stretch>
        </p:blipFill>
        <p:spPr>
          <a:xfrm rot="15218895">
            <a:off x="9931394" y="5140302"/>
            <a:ext cx="2855994" cy="352235"/>
          </a:xfrm>
          <a:prstGeom prst="rect">
            <a:avLst/>
          </a:prstGeom>
        </p:spPr>
      </p:pic>
      <p:sp>
        <p:nvSpPr>
          <p:cNvPr id="187" name="Check box for Historical Maps"/>
          <p:cNvSpPr txBox="1"/>
          <p:nvPr/>
        </p:nvSpPr>
        <p:spPr>
          <a:xfrm>
            <a:off x="8710757" y="3442305"/>
            <a:ext cx="424617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Check box for Historical Maps</a:t>
            </a:r>
          </a:p>
        </p:txBody>
      </p:sp>
      <p:pic>
        <p:nvPicPr>
          <p:cNvPr id="188" name="Screenshot of Geolocate interface with 1956 map of Tyler, Texas overlayed. Map data copyright Google, for educational purposes only. " descr="Screenshot of Geolocate interface with 1956 map of Tyler, Texas overlayed. Map data copyright Google, for educational purposes only. "/>
          <p:cNvPicPr>
            <a:picLocks noChangeAspect="1"/>
          </p:cNvPicPr>
          <p:nvPr/>
        </p:nvPicPr>
        <p:blipFill>
          <a:blip r:embed="rId6"/>
          <a:stretch>
            <a:fillRect/>
          </a:stretch>
        </p:blipFill>
        <p:spPr>
          <a:xfrm>
            <a:off x="1008953" y="6683234"/>
            <a:ext cx="5024088" cy="2882674"/>
          </a:xfrm>
          <a:prstGeom prst="rect">
            <a:avLst/>
          </a:prstGeom>
          <a:ln w="12700">
            <a:miter lim="400000"/>
          </a:ln>
        </p:spPr>
      </p:pic>
      <p:sp>
        <p:nvSpPr>
          <p:cNvPr id="189" name="Click on the map to load historical map data…"/>
          <p:cNvSpPr txBox="1"/>
          <p:nvPr/>
        </p:nvSpPr>
        <p:spPr>
          <a:xfrm>
            <a:off x="6726214" y="7460012"/>
            <a:ext cx="6138673" cy="1934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Click on the map to load historical map data</a:t>
            </a:r>
          </a:p>
          <a:p>
            <a:r>
              <a:t>Choose a map relevant for observation</a:t>
            </a:r>
          </a:p>
          <a:p>
            <a:r>
              <a:t>Use slider to control opacity</a:t>
            </a:r>
          </a:p>
          <a:p>
            <a:endParaRPr/>
          </a:p>
          <a:p>
            <a:r>
              <a:t>Look, it’s TX-26 on a map from 1956!</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Measuring Distances"/>
          <p:cNvSpPr txBox="1">
            <a:spLocks noGrp="1"/>
          </p:cNvSpPr>
          <p:nvPr>
            <p:ph type="title"/>
          </p:nvPr>
        </p:nvSpPr>
        <p:spPr>
          <a:xfrm>
            <a:off x="1051342" y="-870515"/>
            <a:ext cx="10464801" cy="3302001"/>
          </a:xfrm>
          <a:prstGeom prst="rect">
            <a:avLst/>
          </a:prstGeom>
        </p:spPr>
        <p:txBody>
          <a:bodyPr/>
          <a:lstStyle/>
          <a:p>
            <a:r>
              <a:t>Measuring Distances</a:t>
            </a:r>
          </a:p>
        </p:txBody>
      </p:sp>
      <p:sp>
        <p:nvSpPr>
          <p:cNvPr id="192" name="Locality string from 1966 Texas specimen:…"/>
          <p:cNvSpPr txBox="1"/>
          <p:nvPr/>
        </p:nvSpPr>
        <p:spPr>
          <a:xfrm>
            <a:off x="2679128" y="1807542"/>
            <a:ext cx="7646544"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Locality string from 1966 Texas specimen: </a:t>
            </a:r>
          </a:p>
          <a:p>
            <a:r>
              <a:t>“roadside on st.hwy. 26; 3.5 mi. n. of henderson”</a:t>
            </a:r>
          </a:p>
        </p:txBody>
      </p:sp>
      <p:pic>
        <p:nvPicPr>
          <p:cNvPr id="193" name="Screenshot of Geolocate with historical USGS map overlay and green and red points estimated by Geolocate from locality information. A red arrow points to the Measure button. Map data copyright Google, for educational purposes only. " descr="Screenshot of Geolocate with historical USGS map overlay and green and red points estimated by Geolocate from locality information. A red arrow points to the Measure button. Map data copyright Google, for educational purposes only. "/>
          <p:cNvPicPr>
            <a:picLocks noChangeAspect="1"/>
          </p:cNvPicPr>
          <p:nvPr/>
        </p:nvPicPr>
        <p:blipFill>
          <a:blip r:embed="rId2"/>
          <a:stretch>
            <a:fillRect/>
          </a:stretch>
        </p:blipFill>
        <p:spPr>
          <a:xfrm>
            <a:off x="424057" y="2900368"/>
            <a:ext cx="6099298" cy="4383480"/>
          </a:xfrm>
          <a:prstGeom prst="rect">
            <a:avLst/>
          </a:prstGeom>
          <a:ln w="12700">
            <a:miter lim="400000"/>
          </a:ln>
        </p:spPr>
      </p:pic>
      <p:sp>
        <p:nvSpPr>
          <p:cNvPr id="194" name="Use the Measure tool"/>
          <p:cNvSpPr txBox="1"/>
          <p:nvPr/>
        </p:nvSpPr>
        <p:spPr>
          <a:xfrm>
            <a:off x="2914933" y="7547007"/>
            <a:ext cx="302178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Use the Measure tool</a:t>
            </a:r>
          </a:p>
        </p:txBody>
      </p:sp>
      <p:pic>
        <p:nvPicPr>
          <p:cNvPr id="195" name="Line Line" descr="Line Line"/>
          <p:cNvPicPr>
            <a:picLocks/>
          </p:cNvPicPr>
          <p:nvPr/>
        </p:nvPicPr>
        <p:blipFill>
          <a:blip r:embed="rId3"/>
          <a:stretch>
            <a:fillRect/>
          </a:stretch>
        </p:blipFill>
        <p:spPr>
          <a:xfrm rot="13500000">
            <a:off x="2698261" y="6943449"/>
            <a:ext cx="1519415" cy="352235"/>
          </a:xfrm>
          <a:prstGeom prst="rect">
            <a:avLst/>
          </a:prstGeom>
        </p:spPr>
      </p:pic>
      <p:pic>
        <p:nvPicPr>
          <p:cNvPr id="197" name="Screenshot of Geolocate interface with USGS historical map overlay and a green point and gray uncertainty bubble estimated by Geolocate from locality information. A yellow and brown dashed line is on the map used to measure distances in Geolocate. Map da" descr="Screenshot of Geolocate interface with USGS historical map overlay and a green point and gray uncertainty bubble estimated by Geolocate from locality information. A yellow and brown dashed line is on the map used to measure distances in Geolocate. Map data copyright Google, for educational purposes only. "/>
          <p:cNvPicPr>
            <a:picLocks noChangeAspect="1"/>
          </p:cNvPicPr>
          <p:nvPr/>
        </p:nvPicPr>
        <p:blipFill>
          <a:blip r:embed="rId4"/>
          <a:srcRect t="5967" b="1529"/>
          <a:stretch>
            <a:fillRect/>
          </a:stretch>
        </p:blipFill>
        <p:spPr>
          <a:xfrm>
            <a:off x="6868737" y="2973387"/>
            <a:ext cx="6064261" cy="4383506"/>
          </a:xfrm>
          <a:prstGeom prst="rect">
            <a:avLst/>
          </a:prstGeom>
          <a:ln w="12700">
            <a:miter lim="400000"/>
          </a:ln>
        </p:spPr>
      </p:pic>
      <p:sp>
        <p:nvSpPr>
          <p:cNvPr id="198" name="Trace the Road 3.5 mi N of Henderson…"/>
          <p:cNvSpPr txBox="1"/>
          <p:nvPr/>
        </p:nvSpPr>
        <p:spPr>
          <a:xfrm>
            <a:off x="6819508" y="7345282"/>
            <a:ext cx="5996331" cy="1934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Trace the Road 3.5 mi N of Henderson</a:t>
            </a:r>
          </a:p>
          <a:p>
            <a:endParaRPr/>
          </a:p>
          <a:p>
            <a:r>
              <a:t>Switch to “Place Marker” to choose a point</a:t>
            </a:r>
          </a:p>
          <a:p>
            <a:endParaRPr/>
          </a:p>
          <a:p>
            <a:r>
              <a:t>Don’t forget to edit uncertainty!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ummary"/>
          <p:cNvSpPr txBox="1">
            <a:spLocks noGrp="1"/>
          </p:cNvSpPr>
          <p:nvPr>
            <p:ph type="title"/>
          </p:nvPr>
        </p:nvSpPr>
        <p:spPr>
          <a:xfrm>
            <a:off x="1051342" y="-870515"/>
            <a:ext cx="10464801" cy="3302001"/>
          </a:xfrm>
          <a:prstGeom prst="rect">
            <a:avLst/>
          </a:prstGeom>
        </p:spPr>
        <p:txBody>
          <a:bodyPr/>
          <a:lstStyle/>
          <a:p>
            <a:r>
              <a:t>Summary</a:t>
            </a:r>
          </a:p>
        </p:txBody>
      </p:sp>
      <p:sp>
        <p:nvSpPr>
          <p:cNvPr id="201" name="Take your time and use all of the available resources…"/>
          <p:cNvSpPr txBox="1"/>
          <p:nvPr/>
        </p:nvSpPr>
        <p:spPr>
          <a:xfrm>
            <a:off x="2899816" y="2020494"/>
            <a:ext cx="7205168" cy="2671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Take your time and use all of the available resources</a:t>
            </a:r>
          </a:p>
          <a:p>
            <a:endParaRPr/>
          </a:p>
          <a:p>
            <a:r>
              <a:t>Record the latitude, longitude, and uncertainty</a:t>
            </a:r>
          </a:p>
          <a:p>
            <a:endParaRPr/>
          </a:p>
          <a:p>
            <a:r>
              <a:t>Avoid being too precise</a:t>
            </a:r>
          </a:p>
          <a:p>
            <a:endParaRPr/>
          </a:p>
          <a:p>
            <a:r>
              <a:t>Have fun with the detective work!</a:t>
            </a:r>
          </a:p>
        </p:txBody>
      </p:sp>
      <p:pic>
        <p:nvPicPr>
          <p:cNvPr id="202" name="Figure2_burgess_northington_points.jpg" descr="Figure2_burgess_northington_points.jpg"/>
          <p:cNvPicPr>
            <a:picLocks noChangeAspect="1"/>
          </p:cNvPicPr>
          <p:nvPr/>
        </p:nvPicPr>
        <p:blipFill>
          <a:blip r:embed="rId2"/>
          <a:stretch>
            <a:fillRect/>
          </a:stretch>
        </p:blipFill>
        <p:spPr>
          <a:xfrm>
            <a:off x="3908299" y="5062897"/>
            <a:ext cx="5188202" cy="367240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Why Georeference?"/>
          <p:cNvSpPr txBox="1">
            <a:spLocks noGrp="1"/>
          </p:cNvSpPr>
          <p:nvPr>
            <p:ph type="title"/>
          </p:nvPr>
        </p:nvSpPr>
        <p:spPr>
          <a:xfrm>
            <a:off x="1040855" y="-440518"/>
            <a:ext cx="10464801" cy="3302001"/>
          </a:xfrm>
          <a:prstGeom prst="rect">
            <a:avLst/>
          </a:prstGeom>
        </p:spPr>
        <p:txBody>
          <a:bodyPr/>
          <a:lstStyle/>
          <a:p>
            <a:r>
              <a:t>Why Georeference?</a:t>
            </a:r>
          </a:p>
        </p:txBody>
      </p:sp>
      <p:pic>
        <p:nvPicPr>
          <p:cNvPr id="123" name="Image from Fook 2009 showing maps stacked on top of each other. A blue arrow with a label “Algorithm” points downwards as different map layers are added: Occurrence points (geographical position), Environmental variables (temperature, rain, topography), " descr="Image from Fook 2009 showing maps stacked on top of each other. A blue arrow with a label “Algorithm” points downwards as different map layers are added: Occurrence points (geographical position), Environmental variables (temperature, rain, topography), Species Distribution Model (Predictive Distribution)"/>
          <p:cNvPicPr>
            <a:picLocks noChangeAspect="1"/>
          </p:cNvPicPr>
          <p:nvPr/>
        </p:nvPicPr>
        <p:blipFill>
          <a:blip r:embed="rId2"/>
          <a:stretch>
            <a:fillRect/>
          </a:stretch>
        </p:blipFill>
        <p:spPr>
          <a:xfrm>
            <a:off x="529676" y="3555085"/>
            <a:ext cx="5139064" cy="3635530"/>
          </a:xfrm>
          <a:prstGeom prst="rect">
            <a:avLst/>
          </a:prstGeom>
          <a:ln w="12700">
            <a:miter lim="400000"/>
          </a:ln>
        </p:spPr>
      </p:pic>
      <p:sp>
        <p:nvSpPr>
          <p:cNvPr id="124" name="Precise locations for where species are…"/>
          <p:cNvSpPr txBox="1"/>
          <p:nvPr/>
        </p:nvSpPr>
        <p:spPr>
          <a:xfrm>
            <a:off x="6745741" y="4037267"/>
            <a:ext cx="5431233" cy="2671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Precise locations for where species are</a:t>
            </a:r>
          </a:p>
          <a:p>
            <a:endParaRPr/>
          </a:p>
          <a:p>
            <a:r>
              <a:t>Identify areas for conservation</a:t>
            </a:r>
          </a:p>
          <a:p>
            <a:endParaRPr/>
          </a:p>
          <a:p>
            <a:r>
              <a:t>Predict distributions</a:t>
            </a:r>
          </a:p>
          <a:p>
            <a:endParaRPr/>
          </a:p>
          <a:p>
            <a:r>
              <a:t>Model how distributions will change</a:t>
            </a:r>
          </a:p>
        </p:txBody>
      </p:sp>
      <p:sp>
        <p:nvSpPr>
          <p:cNvPr id="125" name="Fook 2009, Semantic Scholar 54655079"/>
          <p:cNvSpPr txBox="1"/>
          <p:nvPr/>
        </p:nvSpPr>
        <p:spPr>
          <a:xfrm>
            <a:off x="131743" y="7122728"/>
            <a:ext cx="2379981" cy="25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00" i="1" u="sng">
                <a:hlinkClick r:id="rId3"/>
              </a:defRPr>
            </a:lvl1pPr>
          </a:lstStyle>
          <a:p>
            <a:pPr>
              <a:defRPr u="none"/>
            </a:pPr>
            <a:r>
              <a:rPr u="sng">
                <a:hlinkClick r:id="rId3"/>
              </a:rPr>
              <a:t>Fook 2009, Semantic Scholar 54655079</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Why Georeference?"/>
          <p:cNvSpPr txBox="1">
            <a:spLocks noGrp="1"/>
          </p:cNvSpPr>
          <p:nvPr>
            <p:ph type="title"/>
          </p:nvPr>
        </p:nvSpPr>
        <p:spPr>
          <a:xfrm>
            <a:off x="1040855" y="-440518"/>
            <a:ext cx="10464801" cy="3302001"/>
          </a:xfrm>
          <a:prstGeom prst="rect">
            <a:avLst/>
          </a:prstGeom>
        </p:spPr>
        <p:txBody>
          <a:bodyPr/>
          <a:lstStyle/>
          <a:p>
            <a:r>
              <a:t>Why Georeference?</a:t>
            </a:r>
          </a:p>
        </p:txBody>
      </p:sp>
      <p:sp>
        <p:nvSpPr>
          <p:cNvPr id="128" name="GPS Coordinates Unavailable Before 2000…"/>
          <p:cNvSpPr txBox="1"/>
          <p:nvPr/>
        </p:nvSpPr>
        <p:spPr>
          <a:xfrm>
            <a:off x="5667123" y="2497849"/>
            <a:ext cx="6278591" cy="2302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GPS Coordinates Unavailable Before 2000</a:t>
            </a:r>
          </a:p>
          <a:p>
            <a:endParaRPr/>
          </a:p>
          <a:p>
            <a:r>
              <a:t>Observation records still hold information!</a:t>
            </a:r>
          </a:p>
          <a:p>
            <a:endParaRPr/>
          </a:p>
          <a:p>
            <a:r>
              <a:t>Need to convert it to GPS coordinates: georeference</a:t>
            </a:r>
          </a:p>
        </p:txBody>
      </p:sp>
      <p:pic>
        <p:nvPicPr>
          <p:cNvPr id="129" name="Image of herbarium specimen of Castilleja purpurea var lindheimeri, showing a pressed plant with flowers, a ruler scale and a color correction patch. Texas Tech University E.L. Reed Herbarium record TTC021709. Usage CC0 1.0 (Public Domain). Transcript of" descr="Image of herbarium specimen of Castilleja purpurea var lindheimeri, showing a pressed plant with flowers, a ruler scale and a color correction patch. Texas Tech University E.L. Reed Herbarium record TTC021709. Usage CC0 1.0 (Public Domain). Transcript of label in other image on this slide."/>
          <p:cNvPicPr>
            <a:picLocks noChangeAspect="1"/>
          </p:cNvPicPr>
          <p:nvPr/>
        </p:nvPicPr>
        <p:blipFill>
          <a:blip r:embed="rId2"/>
          <a:srcRect l="9276" r="3839" b="8096"/>
          <a:stretch>
            <a:fillRect/>
          </a:stretch>
        </p:blipFill>
        <p:spPr>
          <a:xfrm>
            <a:off x="614127" y="1906370"/>
            <a:ext cx="4694194" cy="7448132"/>
          </a:xfrm>
          <a:prstGeom prst="rect">
            <a:avLst/>
          </a:prstGeom>
          <a:ln w="12700">
            <a:miter lim="400000"/>
          </a:ln>
        </p:spPr>
      </p:pic>
      <p:pic>
        <p:nvPicPr>
          <p:cNvPr id="130" name="Zoom in on label of herbarium specimen image. Plants of Texas (Kimble County) Texas Tech University. Castilleja purpurea (Nutt.) G. Don. var lindheimeri (Gray) Shinners. C. lindheimeri Gray C. mearnsii Penn C. williamsii Penn. 1/4 mile southeast of Junct" descr="Zoom in on label of herbarium specimen image. Plants of Texas (Kimble County) Texas Tech University. Castilleja purpurea (Nutt.) G. Don. var lindheimeri (Gray) Shinners. C. lindheimeri Gray C. mearnsii Penn C. williamsii Penn. 1/4 mile southeast of Junction. Interstate 10 Interstate 10, on southeast bank of Llano River rocky limestone soil locally common on well-drained hillside."/>
          <p:cNvPicPr>
            <a:picLocks noChangeAspect="1"/>
          </p:cNvPicPr>
          <p:nvPr/>
        </p:nvPicPr>
        <p:blipFill>
          <a:blip r:embed="rId2"/>
          <a:srcRect l="60540" t="77869" r="5919" b="9550"/>
          <a:stretch>
            <a:fillRect/>
          </a:stretch>
        </p:blipFill>
        <p:spPr>
          <a:xfrm>
            <a:off x="6929840" y="5456980"/>
            <a:ext cx="6035519" cy="3395714"/>
          </a:xfrm>
          <a:prstGeom prst="rect">
            <a:avLst/>
          </a:prstGeom>
          <a:ln w="12700">
            <a:miter lim="400000"/>
          </a:ln>
        </p:spPr>
      </p:pic>
      <p:pic>
        <p:nvPicPr>
          <p:cNvPr id="131" name="Line Line" descr="Line Line"/>
          <p:cNvPicPr>
            <a:picLocks/>
          </p:cNvPicPr>
          <p:nvPr/>
        </p:nvPicPr>
        <p:blipFill>
          <a:blip r:embed="rId3"/>
          <a:stretch>
            <a:fillRect/>
          </a:stretch>
        </p:blipFill>
        <p:spPr>
          <a:xfrm rot="19888422">
            <a:off x="4604429" y="7808709"/>
            <a:ext cx="3045687" cy="352234"/>
          </a:xfrm>
          <a:prstGeom prst="rect">
            <a:avLst/>
          </a:prstGeom>
        </p:spPr>
      </p:pic>
      <p:sp>
        <p:nvSpPr>
          <p:cNvPr id="133" name="Source: Texas Tech University E.L. Reed Herbarium…"/>
          <p:cNvSpPr txBox="1"/>
          <p:nvPr/>
        </p:nvSpPr>
        <p:spPr>
          <a:xfrm>
            <a:off x="8444061" y="9352910"/>
            <a:ext cx="3007234" cy="402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000" i="1"/>
            </a:pPr>
            <a:r>
              <a:t>Source: Texas Tech University E.L. Reed Herbarium</a:t>
            </a:r>
          </a:p>
          <a:p>
            <a:pPr>
              <a:defRPr sz="1000" i="1"/>
            </a:pPr>
            <a:r>
              <a:rPr u="sng">
                <a:hlinkClick r:id="rId4"/>
              </a:rPr>
              <a:t>Record TTC021709</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GeoLocate"/>
          <p:cNvSpPr txBox="1">
            <a:spLocks noGrp="1"/>
          </p:cNvSpPr>
          <p:nvPr>
            <p:ph type="title"/>
          </p:nvPr>
        </p:nvSpPr>
        <p:spPr>
          <a:xfrm>
            <a:off x="1040855" y="-440518"/>
            <a:ext cx="10464801" cy="3302001"/>
          </a:xfrm>
          <a:prstGeom prst="rect">
            <a:avLst/>
          </a:prstGeom>
        </p:spPr>
        <p:txBody>
          <a:bodyPr/>
          <a:lstStyle/>
          <a:p>
            <a:r>
              <a:t>GeoLocate</a:t>
            </a:r>
          </a:p>
        </p:txBody>
      </p:sp>
      <p:sp>
        <p:nvSpPr>
          <p:cNvPr id="136" name="https://www.geo-locate.org/web/default.html"/>
          <p:cNvSpPr txBox="1"/>
          <p:nvPr/>
        </p:nvSpPr>
        <p:spPr>
          <a:xfrm>
            <a:off x="3133960" y="1844474"/>
            <a:ext cx="6278590"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2"/>
              </a:defRPr>
            </a:lvl1pPr>
          </a:lstStyle>
          <a:p>
            <a:pPr>
              <a:defRPr u="none"/>
            </a:pPr>
            <a:r>
              <a:rPr u="sng">
                <a:hlinkClick r:id="rId2"/>
              </a:rPr>
              <a:t>https://www.geo-locate.org/web/default.html</a:t>
            </a:r>
          </a:p>
        </p:txBody>
      </p:sp>
      <p:pic>
        <p:nvPicPr>
          <p:cNvPr id="137" name="Screenshot of GeoLocate website with red box highlighting where to click to access the Standard Client" descr="Screenshot of GeoLocate website with red box highlighting where to click to access the Standard Client"/>
          <p:cNvPicPr>
            <a:picLocks noChangeAspect="1"/>
          </p:cNvPicPr>
          <p:nvPr/>
        </p:nvPicPr>
        <p:blipFill>
          <a:blip r:embed="rId3"/>
          <a:stretch>
            <a:fillRect/>
          </a:stretch>
        </p:blipFill>
        <p:spPr>
          <a:xfrm>
            <a:off x="2249165" y="3362724"/>
            <a:ext cx="8506470" cy="5980569"/>
          </a:xfrm>
          <a:prstGeom prst="rect">
            <a:avLst/>
          </a:prstGeom>
          <a:ln w="12700">
            <a:miter lim="400000"/>
          </a:ln>
        </p:spPr>
      </p:pic>
      <p:sp>
        <p:nvSpPr>
          <p:cNvPr id="138" name="Converts text to possible GPS coordinates"/>
          <p:cNvSpPr txBox="1"/>
          <p:nvPr/>
        </p:nvSpPr>
        <p:spPr>
          <a:xfrm>
            <a:off x="3311818" y="2603599"/>
            <a:ext cx="592287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Converts text to possible GPS coordinates</a:t>
            </a:r>
          </a:p>
        </p:txBody>
      </p:sp>
      <p:pic>
        <p:nvPicPr>
          <p:cNvPr id="139" name="Rectangle Rectangle" descr="Rectangle Rectangle"/>
          <p:cNvPicPr>
            <a:picLocks/>
          </p:cNvPicPr>
          <p:nvPr/>
        </p:nvPicPr>
        <p:blipFill>
          <a:blip r:embed="rId4"/>
          <a:stretch>
            <a:fillRect/>
          </a:stretch>
        </p:blipFill>
        <p:spPr>
          <a:xfrm>
            <a:off x="2352276" y="4343179"/>
            <a:ext cx="2358517" cy="2348632"/>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eoLocate"/>
          <p:cNvSpPr txBox="1">
            <a:spLocks noGrp="1"/>
          </p:cNvSpPr>
          <p:nvPr>
            <p:ph type="title"/>
          </p:nvPr>
        </p:nvSpPr>
        <p:spPr>
          <a:xfrm>
            <a:off x="1040855" y="-440518"/>
            <a:ext cx="10464801" cy="3302001"/>
          </a:xfrm>
          <a:prstGeom prst="rect">
            <a:avLst/>
          </a:prstGeom>
        </p:spPr>
        <p:txBody>
          <a:bodyPr/>
          <a:lstStyle/>
          <a:p>
            <a:r>
              <a:t>GeoLocate</a:t>
            </a:r>
          </a:p>
        </p:txBody>
      </p:sp>
      <p:sp>
        <p:nvSpPr>
          <p:cNvPr id="143" name="https://www.geo-locate.org/web/default.html"/>
          <p:cNvSpPr txBox="1"/>
          <p:nvPr/>
        </p:nvSpPr>
        <p:spPr>
          <a:xfrm>
            <a:off x="3133960" y="1844474"/>
            <a:ext cx="6278590"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2"/>
              </a:defRPr>
            </a:lvl1pPr>
          </a:lstStyle>
          <a:p>
            <a:pPr>
              <a:defRPr u="none"/>
            </a:pPr>
            <a:r>
              <a:rPr u="sng">
                <a:hlinkClick r:id="rId2"/>
              </a:rPr>
              <a:t>https://www.geo-locate.org/web/default.html</a:t>
            </a:r>
          </a:p>
        </p:txBody>
      </p:sp>
      <p:sp>
        <p:nvSpPr>
          <p:cNvPr id="144" name="Converts text to possible GPS coordinates"/>
          <p:cNvSpPr txBox="1"/>
          <p:nvPr/>
        </p:nvSpPr>
        <p:spPr>
          <a:xfrm>
            <a:off x="3311818" y="2603599"/>
            <a:ext cx="5922874"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Converts text to possible GPS coordinates</a:t>
            </a:r>
          </a:p>
        </p:txBody>
      </p:sp>
      <p:pic>
        <p:nvPicPr>
          <p:cNvPr id="145" name="Screenshot of GeoLocate interface, with map of the world and text fields for Locality String, Country, State, and County. Map image copyright Google, NASA, for Educational use only" descr="Screenshot of GeoLocate interface, with map of the world and text fields for Locality String, Country, State, and County. Map image copyright Google, NASA, for Educational use only"/>
          <p:cNvPicPr>
            <a:picLocks noChangeAspect="1"/>
          </p:cNvPicPr>
          <p:nvPr/>
        </p:nvPicPr>
        <p:blipFill>
          <a:blip r:embed="rId3"/>
          <a:stretch>
            <a:fillRect/>
          </a:stretch>
        </p:blipFill>
        <p:spPr>
          <a:xfrm>
            <a:off x="2211461" y="3198081"/>
            <a:ext cx="8581878" cy="642765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eoreference"/>
          <p:cNvSpPr txBox="1">
            <a:spLocks noGrp="1"/>
          </p:cNvSpPr>
          <p:nvPr>
            <p:ph type="title"/>
          </p:nvPr>
        </p:nvSpPr>
        <p:spPr>
          <a:xfrm>
            <a:off x="1040855" y="-351579"/>
            <a:ext cx="10464801" cy="3302001"/>
          </a:xfrm>
          <a:prstGeom prst="rect">
            <a:avLst/>
          </a:prstGeom>
        </p:spPr>
        <p:txBody>
          <a:bodyPr/>
          <a:lstStyle/>
          <a:p>
            <a:r>
              <a:t>Georeference</a:t>
            </a:r>
          </a:p>
        </p:txBody>
      </p:sp>
      <p:sp>
        <p:nvSpPr>
          <p:cNvPr id="148" name="Text"/>
          <p:cNvSpPr txBox="1"/>
          <p:nvPr/>
        </p:nvSpPr>
        <p:spPr>
          <a:xfrm>
            <a:off x="3133960" y="1844474"/>
            <a:ext cx="6278590"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2"/>
              </a:defRPr>
            </a:lvl1pPr>
          </a:lstStyle>
          <a:p>
            <a:pPr>
              <a:defRPr u="none"/>
            </a:pPr>
            <a:r>
              <a:rPr u="sng">
                <a:hlinkClick r:id="rId2"/>
              </a:rPr>
              <a:t> </a:t>
            </a:r>
          </a:p>
        </p:txBody>
      </p:sp>
      <p:pic>
        <p:nvPicPr>
          <p:cNvPr id="149" name="Screen shot of Geolocate interface showing a green dot at the inferred locality of a herbarium specimen, and a gray circle indicating uncertainty. Map imagery copyright Google, CNES Technologies, USDA Farm Service, for educational use only." descr="Screen shot of Geolocate interface showing a green dot at the inferred locality of a herbarium specimen, and a gray circle indicating uncertainty. Map imagery copyright Google, CNES Technologies, USDA Farm Service, for educational use only."/>
          <p:cNvPicPr>
            <a:picLocks noChangeAspect="1"/>
          </p:cNvPicPr>
          <p:nvPr/>
        </p:nvPicPr>
        <p:blipFill>
          <a:blip r:embed="rId3"/>
          <a:stretch>
            <a:fillRect/>
          </a:stretch>
        </p:blipFill>
        <p:spPr>
          <a:xfrm>
            <a:off x="756286" y="2586749"/>
            <a:ext cx="7108523" cy="5117847"/>
          </a:xfrm>
          <a:prstGeom prst="rect">
            <a:avLst/>
          </a:prstGeom>
          <a:ln w="12700">
            <a:miter lim="400000"/>
          </a:ln>
        </p:spPr>
      </p:pic>
      <p:sp>
        <p:nvSpPr>
          <p:cNvPr id="150" name="Key Data Points…"/>
          <p:cNvSpPr txBox="1"/>
          <p:nvPr/>
        </p:nvSpPr>
        <p:spPr>
          <a:xfrm>
            <a:off x="9147560" y="3630155"/>
            <a:ext cx="2299107" cy="2671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u="sng"/>
            </a:pPr>
            <a:r>
              <a:t>Key Data Points</a:t>
            </a:r>
          </a:p>
          <a:p>
            <a:endParaRPr/>
          </a:p>
          <a:p>
            <a:r>
              <a:t>Latitude</a:t>
            </a:r>
          </a:p>
          <a:p>
            <a:endParaRPr/>
          </a:p>
          <a:p>
            <a:r>
              <a:t>Longitude</a:t>
            </a:r>
          </a:p>
          <a:p>
            <a:endParaRPr/>
          </a:p>
          <a:p>
            <a:r>
              <a:t>Uncertainty</a:t>
            </a:r>
          </a:p>
        </p:txBody>
      </p:sp>
      <p:sp>
        <p:nvSpPr>
          <p:cNvPr id="151" name="Do not record data point when Uncertainty is over 10,000 m"/>
          <p:cNvSpPr txBox="1"/>
          <p:nvPr/>
        </p:nvSpPr>
        <p:spPr>
          <a:xfrm>
            <a:off x="2371598" y="8197388"/>
            <a:ext cx="8261605"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Do not record data point when Uncertainty is over 10,000 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Using Google Maps"/>
          <p:cNvSpPr txBox="1">
            <a:spLocks noGrp="1"/>
          </p:cNvSpPr>
          <p:nvPr>
            <p:ph type="title"/>
          </p:nvPr>
        </p:nvSpPr>
        <p:spPr>
          <a:xfrm>
            <a:off x="1051342" y="-870515"/>
            <a:ext cx="10464801" cy="3302001"/>
          </a:xfrm>
          <a:prstGeom prst="rect">
            <a:avLst/>
          </a:prstGeom>
        </p:spPr>
        <p:txBody>
          <a:bodyPr/>
          <a:lstStyle/>
          <a:p>
            <a:r>
              <a:t>Using Google Maps</a:t>
            </a:r>
          </a:p>
        </p:txBody>
      </p:sp>
      <p:sp>
        <p:nvSpPr>
          <p:cNvPr id="154" name="Sometimes, GeoLocate datapoint not precise enough…"/>
          <p:cNvSpPr txBox="1"/>
          <p:nvPr/>
        </p:nvSpPr>
        <p:spPr>
          <a:xfrm>
            <a:off x="2679128" y="1623392"/>
            <a:ext cx="7646544" cy="1197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Sometimes, GeoLocate datapoint not precise enough</a:t>
            </a:r>
          </a:p>
          <a:p>
            <a:endParaRPr/>
          </a:p>
          <a:p>
            <a:r>
              <a:t>Use Google Maps to find addresses and intersections</a:t>
            </a:r>
          </a:p>
        </p:txBody>
      </p:sp>
      <p:pic>
        <p:nvPicPr>
          <p:cNvPr id="155" name="Image of herbarium specimen" descr="Image of herbarium specimen"/>
          <p:cNvPicPr>
            <a:picLocks noChangeAspect="1"/>
          </p:cNvPicPr>
          <p:nvPr/>
        </p:nvPicPr>
        <p:blipFill>
          <a:blip r:embed="rId2"/>
          <a:stretch>
            <a:fillRect/>
          </a:stretch>
        </p:blipFill>
        <p:spPr>
          <a:xfrm>
            <a:off x="155902" y="1494500"/>
            <a:ext cx="2364419" cy="3546628"/>
          </a:xfrm>
          <a:prstGeom prst="rect">
            <a:avLst/>
          </a:prstGeom>
          <a:ln w="12700">
            <a:miter lim="400000"/>
          </a:ln>
        </p:spPr>
      </p:pic>
      <p:pic>
        <p:nvPicPr>
          <p:cNvPr id="156" name="Zoom in of label of herbarium specimen, Commelina erecta from Lubbock County Texas" descr="Zoom in of label of herbarium specimen, Commelina erecta from Lubbock County Texas"/>
          <p:cNvPicPr>
            <a:picLocks noChangeAspect="1"/>
          </p:cNvPicPr>
          <p:nvPr/>
        </p:nvPicPr>
        <p:blipFill>
          <a:blip r:embed="rId2"/>
          <a:srcRect l="56788" t="85385" r="5221"/>
          <a:stretch>
            <a:fillRect/>
          </a:stretch>
        </p:blipFill>
        <p:spPr>
          <a:xfrm>
            <a:off x="526218" y="6309838"/>
            <a:ext cx="5609312" cy="3236757"/>
          </a:xfrm>
          <a:prstGeom prst="rect">
            <a:avLst/>
          </a:prstGeom>
          <a:ln w="12700">
            <a:miter lim="400000"/>
          </a:ln>
        </p:spPr>
      </p:pic>
      <p:pic>
        <p:nvPicPr>
          <p:cNvPr id="157" name="Line Line" descr="Line Line"/>
          <p:cNvPicPr>
            <a:picLocks/>
          </p:cNvPicPr>
          <p:nvPr/>
        </p:nvPicPr>
        <p:blipFill>
          <a:blip r:embed="rId3"/>
          <a:stretch>
            <a:fillRect/>
          </a:stretch>
        </p:blipFill>
        <p:spPr>
          <a:xfrm rot="4113781">
            <a:off x="1177374" y="6018318"/>
            <a:ext cx="2777224" cy="352235"/>
          </a:xfrm>
          <a:prstGeom prst="rect">
            <a:avLst/>
          </a:prstGeom>
        </p:spPr>
      </p:pic>
      <p:pic>
        <p:nvPicPr>
          <p:cNvPr id="159" name="Screenshot of Geolocate interface showing a large gray uncertainty bubble because Geolocate cannot parse the locality string properly. Map imagery copyright Google and TerraMetrics, for educational use only" descr="Screenshot of Geolocate interface showing a large gray uncertainty bubble because Geolocate cannot parse the locality string properly. Map imagery copyright Google and TerraMetrics, for educational use only"/>
          <p:cNvPicPr>
            <a:picLocks noChangeAspect="1"/>
          </p:cNvPicPr>
          <p:nvPr/>
        </p:nvPicPr>
        <p:blipFill>
          <a:blip r:embed="rId4"/>
          <a:stretch>
            <a:fillRect/>
          </a:stretch>
        </p:blipFill>
        <p:spPr>
          <a:xfrm>
            <a:off x="6420151" y="3141044"/>
            <a:ext cx="5502656" cy="3471512"/>
          </a:xfrm>
          <a:prstGeom prst="rect">
            <a:avLst/>
          </a:prstGeom>
          <a:ln w="12700">
            <a:miter lim="400000"/>
          </a:ln>
        </p:spPr>
      </p:pic>
      <p:pic>
        <p:nvPicPr>
          <p:cNvPr id="160" name="Line Line" descr="Line Line"/>
          <p:cNvPicPr>
            <a:picLocks/>
          </p:cNvPicPr>
          <p:nvPr/>
        </p:nvPicPr>
        <p:blipFill>
          <a:blip r:embed="rId5"/>
          <a:stretch>
            <a:fillRect/>
          </a:stretch>
        </p:blipFill>
        <p:spPr>
          <a:xfrm rot="8951866">
            <a:off x="5142104" y="6245388"/>
            <a:ext cx="4330371" cy="352235"/>
          </a:xfrm>
          <a:prstGeom prst="rect">
            <a:avLst/>
          </a:prstGeom>
        </p:spPr>
      </p:pic>
      <p:pic>
        <p:nvPicPr>
          <p:cNvPr id="162" name="Screenshot of Google Maps with a pin at the intersection of Glenna Goodacre Blvd and University Ave in Lubbock Texas. Map data copyright Google, for educational purpose only." descr="Screenshot of Google Maps with a pin at the intersection of Glenna Goodacre Blvd and University Ave in Lubbock Texas. Map data copyright Google, for educational purpose only."/>
          <p:cNvPicPr>
            <a:picLocks noChangeAspect="1"/>
          </p:cNvPicPr>
          <p:nvPr/>
        </p:nvPicPr>
        <p:blipFill>
          <a:blip r:embed="rId6"/>
          <a:stretch>
            <a:fillRect/>
          </a:stretch>
        </p:blipFill>
        <p:spPr>
          <a:xfrm>
            <a:off x="8567501" y="6785938"/>
            <a:ext cx="4270376" cy="2803651"/>
          </a:xfrm>
          <a:prstGeom prst="rect">
            <a:avLst/>
          </a:prstGeom>
          <a:ln w="12700">
            <a:miter lim="400000"/>
          </a:ln>
        </p:spPr>
      </p:pic>
      <p:pic>
        <p:nvPicPr>
          <p:cNvPr id="163" name="Line Line" descr="Line Line"/>
          <p:cNvPicPr>
            <a:picLocks/>
          </p:cNvPicPr>
          <p:nvPr/>
        </p:nvPicPr>
        <p:blipFill>
          <a:blip r:embed="rId7"/>
          <a:stretch>
            <a:fillRect/>
          </a:stretch>
        </p:blipFill>
        <p:spPr>
          <a:xfrm rot="3853259">
            <a:off x="8505182" y="6253354"/>
            <a:ext cx="2921148" cy="35223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dit Uncertainty"/>
          <p:cNvSpPr txBox="1">
            <a:spLocks noGrp="1"/>
          </p:cNvSpPr>
          <p:nvPr>
            <p:ph type="title"/>
          </p:nvPr>
        </p:nvSpPr>
        <p:spPr>
          <a:xfrm>
            <a:off x="1051342" y="-870515"/>
            <a:ext cx="10464801" cy="3302001"/>
          </a:xfrm>
          <a:prstGeom prst="rect">
            <a:avLst/>
          </a:prstGeom>
        </p:spPr>
        <p:txBody>
          <a:bodyPr/>
          <a:lstStyle/>
          <a:p>
            <a:r>
              <a:t>Edit Uncertainty</a:t>
            </a:r>
          </a:p>
        </p:txBody>
      </p:sp>
      <p:sp>
        <p:nvSpPr>
          <p:cNvPr id="167" name="Place a point with the Place Marker…"/>
          <p:cNvSpPr txBox="1"/>
          <p:nvPr/>
        </p:nvSpPr>
        <p:spPr>
          <a:xfrm>
            <a:off x="1126819" y="1454359"/>
            <a:ext cx="10751162" cy="1934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Place a point with the Place Marker</a:t>
            </a:r>
          </a:p>
          <a:p>
            <a:endParaRPr/>
          </a:p>
          <a:p>
            <a:r>
              <a:t>Use the Measure tool to identify the precise location</a:t>
            </a:r>
          </a:p>
          <a:p>
            <a:endParaRPr/>
          </a:p>
          <a:p>
            <a:r>
              <a:t>Click on the point to Edit Uncertainty- you may need to zoom out</a:t>
            </a:r>
          </a:p>
        </p:txBody>
      </p:sp>
      <p:pic>
        <p:nvPicPr>
          <p:cNvPr id="168" name="Geolocate screenshot of precise georeference location on Glenna Goodacre Blvd, latitude 33.58313 longitude -101.865546 Uncertainty 67 m. Map imagery copyright Google, Maxar Technologies, USGS, USDA Farm Agency, for educational use only." descr="Geolocate screenshot of precise georeference location on Glenna Goodacre Blvd, latitude 33.58313 longitude -101.865546 Uncertainty 67 m. Map imagery copyright Google, Maxar Technologies, USGS, USDA Farm Agency, for educational use only."/>
          <p:cNvPicPr>
            <a:picLocks noChangeAspect="1"/>
          </p:cNvPicPr>
          <p:nvPr/>
        </p:nvPicPr>
        <p:blipFill>
          <a:blip r:embed="rId2"/>
          <a:stretch>
            <a:fillRect/>
          </a:stretch>
        </p:blipFill>
        <p:spPr>
          <a:xfrm>
            <a:off x="200782" y="3701502"/>
            <a:ext cx="6537756" cy="3362466"/>
          </a:xfrm>
          <a:prstGeom prst="rect">
            <a:avLst/>
          </a:prstGeom>
          <a:ln w="12700">
            <a:miter lim="400000"/>
          </a:ln>
        </p:spPr>
      </p:pic>
      <p:pic>
        <p:nvPicPr>
          <p:cNvPr id="169" name="Screenshot of Geolocate interface showing a large gray uncertainty bubble because Geolocate cannot parse the locality string properly. Map imagery copyright Google and TerraMetrics, for educational use only" descr="Screenshot of Geolocate interface showing a large gray uncertainty bubble because Geolocate cannot parse the locality string properly. Map imagery copyright Google and TerraMetrics, for educational use only"/>
          <p:cNvPicPr>
            <a:picLocks noChangeAspect="1"/>
          </p:cNvPicPr>
          <p:nvPr/>
        </p:nvPicPr>
        <p:blipFill>
          <a:blip r:embed="rId3"/>
          <a:stretch>
            <a:fillRect/>
          </a:stretch>
        </p:blipFill>
        <p:spPr>
          <a:xfrm>
            <a:off x="6709041" y="3666571"/>
            <a:ext cx="6097604" cy="410655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Historical Maps"/>
          <p:cNvSpPr txBox="1">
            <a:spLocks noGrp="1"/>
          </p:cNvSpPr>
          <p:nvPr>
            <p:ph type="title"/>
          </p:nvPr>
        </p:nvSpPr>
        <p:spPr>
          <a:xfrm>
            <a:off x="1051342" y="-870515"/>
            <a:ext cx="10464801" cy="3302001"/>
          </a:xfrm>
          <a:prstGeom prst="rect">
            <a:avLst/>
          </a:prstGeom>
        </p:spPr>
        <p:txBody>
          <a:bodyPr/>
          <a:lstStyle/>
          <a:p>
            <a:r>
              <a:t>Historical Maps</a:t>
            </a:r>
          </a:p>
        </p:txBody>
      </p:sp>
      <p:sp>
        <p:nvSpPr>
          <p:cNvPr id="172" name="Locality string from 1966 Texas specimen:…"/>
          <p:cNvSpPr txBox="1"/>
          <p:nvPr/>
        </p:nvSpPr>
        <p:spPr>
          <a:xfrm>
            <a:off x="2679128" y="1807542"/>
            <a:ext cx="7646544"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Locality string from 1966 Texas specimen: </a:t>
            </a:r>
          </a:p>
          <a:p>
            <a:r>
              <a:t>“roadside on st.hwy. 26; 3.5 mi. n. of henderson”</a:t>
            </a:r>
          </a:p>
        </p:txBody>
      </p:sp>
      <p:pic>
        <p:nvPicPr>
          <p:cNvPr id="173" name="Screenshot of GeoLocate interface with satellite imagery of central Texas. Geolocate uncertainty bubble extremely large. Imagery copyright Google, for education purposes only." descr="Screenshot of GeoLocate interface with satellite imagery of central Texas. Geolocate uncertainty bubble extremely large. Imagery copyright Google, for education purposes only."/>
          <p:cNvPicPr>
            <a:picLocks noChangeAspect="1"/>
          </p:cNvPicPr>
          <p:nvPr/>
        </p:nvPicPr>
        <p:blipFill>
          <a:blip r:embed="rId2"/>
          <a:stretch>
            <a:fillRect/>
          </a:stretch>
        </p:blipFill>
        <p:spPr>
          <a:xfrm>
            <a:off x="10078" y="3149534"/>
            <a:ext cx="6681805" cy="4329848"/>
          </a:xfrm>
          <a:prstGeom prst="rect">
            <a:avLst/>
          </a:prstGeom>
          <a:ln w="12700">
            <a:miter lim="400000"/>
          </a:ln>
        </p:spPr>
      </p:pic>
      <p:sp>
        <p:nvSpPr>
          <p:cNvPr id="174" name="No Highway 26 in Henderson, TX"/>
          <p:cNvSpPr txBox="1"/>
          <p:nvPr/>
        </p:nvSpPr>
        <p:spPr>
          <a:xfrm>
            <a:off x="689776" y="7603660"/>
            <a:ext cx="463021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No Highway 26 in Henderson, TX</a:t>
            </a:r>
          </a:p>
        </p:txBody>
      </p:sp>
      <p:pic>
        <p:nvPicPr>
          <p:cNvPr id="175" name="Google Maps search for state highway 26 in Henderson Texas, showing partial matches to TX26 in Dallas, 100 miles away from Henderson. Map data copyright Google, for education purposes only." descr="Google Maps search for state highway 26 in Henderson Texas, showing partial matches to TX26 in Dallas, 100 miles away from Henderson. Map data copyright Google, for education purposes only."/>
          <p:cNvPicPr>
            <a:picLocks noChangeAspect="1"/>
          </p:cNvPicPr>
          <p:nvPr/>
        </p:nvPicPr>
        <p:blipFill>
          <a:blip r:embed="rId3"/>
          <a:stretch>
            <a:fillRect/>
          </a:stretch>
        </p:blipFill>
        <p:spPr>
          <a:xfrm>
            <a:off x="6831657" y="3324117"/>
            <a:ext cx="6093307" cy="2478634"/>
          </a:xfrm>
          <a:prstGeom prst="rect">
            <a:avLst/>
          </a:prstGeom>
          <a:ln w="12700">
            <a:miter lim="400000"/>
          </a:ln>
        </p:spPr>
      </p:pic>
      <p:sp>
        <p:nvSpPr>
          <p:cNvPr id="176" name="State Highway TX-26 is in Dallas,…"/>
          <p:cNvSpPr txBox="1"/>
          <p:nvPr/>
        </p:nvSpPr>
        <p:spPr>
          <a:xfrm>
            <a:off x="7566097" y="5857984"/>
            <a:ext cx="4624427"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State Highway TX-26 is in Dallas,</a:t>
            </a:r>
          </a:p>
          <a:p>
            <a:r>
              <a:t>not Henderson, TX</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White</vt:lpstr>
      <vt:lpstr>How To Georeference</vt:lpstr>
      <vt:lpstr>Why Georeference?</vt:lpstr>
      <vt:lpstr>Why Georeference?</vt:lpstr>
      <vt:lpstr>GeoLocate</vt:lpstr>
      <vt:lpstr>GeoLocate</vt:lpstr>
      <vt:lpstr>Georeference</vt:lpstr>
      <vt:lpstr>Using Google Maps</vt:lpstr>
      <vt:lpstr>Edit Uncertainty</vt:lpstr>
      <vt:lpstr>Historical Maps</vt:lpstr>
      <vt:lpstr>Historical Maps</vt:lpstr>
      <vt:lpstr>Measuring Distances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Georeference</dc:title>
  <cp:revision>1</cp:revision>
  <dcterms:modified xsi:type="dcterms:W3CDTF">2022-03-02T18:31:52Z</dcterms:modified>
</cp:coreProperties>
</file>