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Montserrat"/>
      <p:regular r:id="rId18"/>
      <p:bold r:id="rId19"/>
      <p:italic r:id="rId20"/>
      <p:boldItalic r:id="rId21"/>
    </p:embeddedFont>
    <p:embeddedFont>
      <p:font typeface="Lato"/>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regular.fntdata"/><Relationship Id="rId25" Type="http://schemas.openxmlformats.org/officeDocument/2006/relationships/font" Target="fonts/Lato-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groups/summer2022" TargetMode="External"/><Relationship Id="rId3" Type="http://schemas.openxmlformats.org/officeDocument/2006/relationships/hyperlink" Target="https://qubeshub.org/groups/summer2022" TargetMode="External"/><Relationship Id="rId4" Type="http://schemas.openxmlformats.org/officeDocument/2006/relationships/hyperlink" Target="https://qubeshub.org/community/groups/summer2022/schedule" TargetMode="External"/><Relationship Id="rId5" Type="http://schemas.openxmlformats.org/officeDocument/2006/relationships/hyperlink" Target="https://docs.google.com/document/d/1tP26WjyEvlxp_OV73kIJP4ECmWO8qlIBJ-u5zryt5tI/edit#heading=h.atci6wgs03p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eaff0baf4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eaff0baf4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a08817ca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a08817ca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Creating equitable, inclusive learning environments for all of our students is paramount for </a:t>
            </a:r>
            <a:r>
              <a:rPr lang="en" sz="1800">
                <a:solidFill>
                  <a:schemeClr val="dk1"/>
                </a:solidFill>
              </a:rPr>
              <a:t>empowering them as thinkers, scientists, and citizens, and for advancing scientific discovery and innovation</a:t>
            </a:r>
            <a:r>
              <a:rPr lang="en" sz="1800">
                <a:solidFill>
                  <a:schemeClr val="dk1"/>
                </a:solidFill>
              </a:rPr>
              <a:t>. How do we foster a sense of belonging in each student and a sense of community for the class as a whole? How do we reduce barriers to participation and engage all perspectives? How do we position ourselves as leaders but also empower students to guide their own learning? In turn, what strategies for fostering inclusion and equity carry from the classroom into our professional networks?</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BioQUEST community, through the</a:t>
            </a:r>
            <a:r>
              <a:rPr lang="en" sz="1800">
                <a:solidFill>
                  <a:schemeClr val="dk1"/>
                </a:solidFill>
                <a:uFill>
                  <a:noFill/>
                </a:uFill>
                <a:hlinkClick r:id="rId2">
                  <a:extLst>
                    <a:ext uri="{A12FA001-AC4F-418D-AE19-62706E023703}">
                      <ahyp:hlinkClr val="tx"/>
                    </a:ext>
                  </a:extLst>
                </a:hlinkClick>
              </a:rPr>
              <a:t> </a:t>
            </a:r>
            <a:r>
              <a:rPr lang="en" sz="1800" u="sng">
                <a:solidFill>
                  <a:schemeClr val="hlink"/>
                </a:solidFill>
                <a:hlinkClick r:id="rId3"/>
              </a:rPr>
              <a:t>2022 BIOME Institute</a:t>
            </a:r>
            <a:r>
              <a:rPr lang="en" sz="1800">
                <a:solidFill>
                  <a:schemeClr val="dk1"/>
                </a:solidFill>
              </a:rPr>
              <a:t>, will aim to support faculty in building a sense of community and belonging within their classrooms and groups with the goal of creating networks and partnerships founded on mutual trust, respect, and open collaboration between students and educational leaders. BioQUEST has been a leader in STEM education reform for the past 35 years, and this year we will continue to grow our community through conversations focused on shifting the relationship between instructors and students, reframing instructional practice, and improving all student outcomes and feelings of belonging in STEM. </a:t>
            </a:r>
            <a:endParaRPr sz="18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Summer Session</a:t>
            </a:r>
            <a:r>
              <a:rPr lang="en">
                <a:solidFill>
                  <a:schemeClr val="dk1"/>
                </a:solidFill>
              </a:rPr>
              <a:t>- July 18-July 29</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Synchronous Week-</a:t>
            </a:r>
            <a:r>
              <a:rPr lang="en">
                <a:solidFill>
                  <a:schemeClr val="dk1"/>
                </a:solidFill>
              </a:rPr>
              <a:t> July 18-July 22: The first week of the Summer Session will be an intensive week of synchronous keynotes, workshops, topic discussions, and community hours based on our theme. </a:t>
            </a:r>
            <a:r>
              <a:rPr lang="en" u="sng">
                <a:solidFill>
                  <a:srgbClr val="1155CC"/>
                </a:solidFill>
                <a:hlinkClick r:id="rId4">
                  <a:extLst>
                    <a:ext uri="{A12FA001-AC4F-418D-AE19-62706E023703}">
                      <ahyp:hlinkClr val="tx"/>
                    </a:ext>
                  </a:extLst>
                </a:hlinkClick>
              </a:rPr>
              <a:t>Learn more about workshop week activities.</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Asynchronous Week</a:t>
            </a:r>
            <a:r>
              <a:rPr lang="en">
                <a:solidFill>
                  <a:schemeClr val="dk1"/>
                </a:solidFill>
              </a:rPr>
              <a:t>- July 25-29: The second week will be asynchronous time to create Fall Working Groups with the opportunity to meet with groups and staff.</a:t>
            </a:r>
            <a:endParaRPr>
              <a:solidFill>
                <a:schemeClr val="dk1"/>
              </a:solidFill>
            </a:endParaRPr>
          </a:p>
          <a:p>
            <a:pPr indent="0" lvl="0" marL="0" rtl="0" algn="l">
              <a:lnSpc>
                <a:spcPct val="115000"/>
              </a:lnSpc>
              <a:spcBef>
                <a:spcPts val="0"/>
              </a:spcBef>
              <a:spcAft>
                <a:spcPts val="0"/>
              </a:spcAft>
              <a:buNone/>
            </a:pPr>
            <a:r>
              <a:rPr b="1" lang="en">
                <a:solidFill>
                  <a:schemeClr val="dk1"/>
                </a:solidFill>
              </a:rPr>
              <a:t>Fall Working Groups</a:t>
            </a:r>
            <a:r>
              <a:rPr lang="en">
                <a:solidFill>
                  <a:schemeClr val="dk1"/>
                </a:solidFill>
              </a:rPr>
              <a:t>- September 5-November 18: Participants will form 10-week working groups during the fall semester. </a:t>
            </a:r>
            <a:r>
              <a:rPr lang="en" u="sng">
                <a:solidFill>
                  <a:srgbClr val="1155CC"/>
                </a:solidFill>
                <a:hlinkClick r:id="rId5">
                  <a:extLst>
                    <a:ext uri="{A12FA001-AC4F-418D-AE19-62706E023703}">
                      <ahyp:hlinkClr val="tx"/>
                    </a:ext>
                  </a:extLst>
                </a:hlinkClick>
              </a:rPr>
              <a:t>Learn more about working groups</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During the Summer Session participants explore new resources and ideas to identify a project they would like to collaborate on during the fall semester.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eaff0baf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eaff0baf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Mention that having </a:t>
            </a:r>
            <a:r>
              <a:rPr lang="en"/>
              <a:t>visibility</a:t>
            </a:r>
            <a:r>
              <a:rPr lang="en"/>
              <a:t> at the mtg =&gt; engaging w the BQ community and raising awareness of your project (find beta testers, </a:t>
            </a:r>
            <a:r>
              <a:rPr lang="en"/>
              <a:t>contributors</a:t>
            </a:r>
            <a:r>
              <a:rPr lang="en"/>
              <a:t>, participants)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edf7cfce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edf7cfc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Mention that posters can be “recycled”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eaff0baf4_0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eaff0baf4_0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Beta testers, participants, reviewers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a08817ca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1a08817ca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eaff0baf4_0_1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1eaff0baf4_0_1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qubeshub.org/community/groups/summer2022" TargetMode="External"/><Relationship Id="rId10" Type="http://schemas.openxmlformats.org/officeDocument/2006/relationships/hyperlink" Target="https://qubeshub.org/community/groups/summer2022" TargetMode="External"/><Relationship Id="rId13" Type="http://schemas.openxmlformats.org/officeDocument/2006/relationships/hyperlink" Target="https://qubeshub.org/community/groups/summer2022" TargetMode="External"/><Relationship Id="rId12" Type="http://schemas.openxmlformats.org/officeDocument/2006/relationships/hyperlink" Target="https://qubeshub.org/community/groups/summer2022"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qubeshub.org/community/groups/summer2022" TargetMode="External"/><Relationship Id="rId4" Type="http://schemas.openxmlformats.org/officeDocument/2006/relationships/hyperlink" Target="https://qubeshub.org/community/groups/summer2022" TargetMode="External"/><Relationship Id="rId9" Type="http://schemas.openxmlformats.org/officeDocument/2006/relationships/hyperlink" Target="https://qubeshub.org/community/groups/summer2022" TargetMode="External"/><Relationship Id="rId15" Type="http://schemas.openxmlformats.org/officeDocument/2006/relationships/hyperlink" Target="https://qubeshub.org/community/groups/summer2022" TargetMode="External"/><Relationship Id="rId14" Type="http://schemas.openxmlformats.org/officeDocument/2006/relationships/hyperlink" Target="https://qubeshub.org/community/groups/summer2022" TargetMode="External"/><Relationship Id="rId17" Type="http://schemas.openxmlformats.org/officeDocument/2006/relationships/image" Target="../media/image4.png"/><Relationship Id="rId16" Type="http://schemas.openxmlformats.org/officeDocument/2006/relationships/hyperlink" Target="https://qubeshub.org/community/groups/summer2022" TargetMode="External"/><Relationship Id="rId5" Type="http://schemas.openxmlformats.org/officeDocument/2006/relationships/hyperlink" Target="https://qubeshub.org/community/groups/summer2022" TargetMode="External"/><Relationship Id="rId6" Type="http://schemas.openxmlformats.org/officeDocument/2006/relationships/hyperlink" Target="https://qubeshub.org/community/groups/summer2022" TargetMode="External"/><Relationship Id="rId7" Type="http://schemas.openxmlformats.org/officeDocument/2006/relationships/hyperlink" Target="https://qubeshub.org/community/groups/summer2022" TargetMode="External"/><Relationship Id="rId8" Type="http://schemas.openxmlformats.org/officeDocument/2006/relationships/hyperlink" Target="https://qubeshub.org/community/groups/summer20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0572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Partner Groups Can </a:t>
            </a:r>
            <a:r>
              <a:rPr b="1" lang="en"/>
              <a:t>Participate</a:t>
            </a:r>
            <a:r>
              <a:rPr lang="en"/>
              <a:t> in and </a:t>
            </a:r>
            <a:r>
              <a:rPr b="1" lang="en"/>
              <a:t>Benefit</a:t>
            </a:r>
            <a:r>
              <a:rPr lang="en"/>
              <a:t> from the BIOME Institute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Katrina Wells</a:t>
            </a:r>
            <a:r>
              <a:rPr lang="en"/>
              <a:t>, Workshop Coordinator</a:t>
            </a:r>
            <a:endParaRPr/>
          </a:p>
          <a:p>
            <a:pPr indent="0" lvl="0" marL="0" rtl="0" algn="l">
              <a:spcBef>
                <a:spcPts val="0"/>
              </a:spcBef>
              <a:spcAft>
                <a:spcPts val="0"/>
              </a:spcAft>
              <a:buNone/>
            </a:pPr>
            <a:r>
              <a:rPr b="1" lang="en"/>
              <a:t>Deborah Rook</a:t>
            </a:r>
            <a:r>
              <a:rPr lang="en"/>
              <a:t>, Deputy Director</a:t>
            </a:r>
            <a:endParaRPr/>
          </a:p>
        </p:txBody>
      </p:sp>
      <p:pic>
        <p:nvPicPr>
          <p:cNvPr id="136" name="Google Shape;136;p13"/>
          <p:cNvPicPr preferRelativeResize="0"/>
          <p:nvPr/>
        </p:nvPicPr>
        <p:blipFill>
          <a:blip r:embed="rId3">
            <a:alphaModFix/>
          </a:blip>
          <a:stretch>
            <a:fillRect/>
          </a:stretch>
        </p:blipFill>
        <p:spPr>
          <a:xfrm>
            <a:off x="1837050" y="4431025"/>
            <a:ext cx="1845366" cy="627125"/>
          </a:xfrm>
          <a:prstGeom prst="rect">
            <a:avLst/>
          </a:prstGeom>
          <a:noFill/>
          <a:ln>
            <a:noFill/>
          </a:ln>
        </p:spPr>
      </p:pic>
      <p:pic>
        <p:nvPicPr>
          <p:cNvPr id="137" name="Google Shape;137;p13"/>
          <p:cNvPicPr preferRelativeResize="0"/>
          <p:nvPr/>
        </p:nvPicPr>
        <p:blipFill>
          <a:blip r:embed="rId4">
            <a:alphaModFix/>
          </a:blip>
          <a:stretch>
            <a:fillRect/>
          </a:stretch>
        </p:blipFill>
        <p:spPr>
          <a:xfrm>
            <a:off x="107225" y="4431025"/>
            <a:ext cx="1729815" cy="627125"/>
          </a:xfrm>
          <a:prstGeom prst="rect">
            <a:avLst/>
          </a:prstGeom>
          <a:noFill/>
          <a:ln>
            <a:noFill/>
          </a:ln>
        </p:spPr>
      </p:pic>
      <p:pic>
        <p:nvPicPr>
          <p:cNvPr id="138" name="Google Shape;138;p13"/>
          <p:cNvPicPr preferRelativeResize="0"/>
          <p:nvPr/>
        </p:nvPicPr>
        <p:blipFill>
          <a:blip r:embed="rId5">
            <a:alphaModFix/>
          </a:blip>
          <a:stretch>
            <a:fillRect/>
          </a:stretch>
        </p:blipFill>
        <p:spPr>
          <a:xfrm>
            <a:off x="107225" y="2636100"/>
            <a:ext cx="2524500" cy="168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we’ll converse about today	</a:t>
            </a:r>
            <a:endParaRPr/>
          </a:p>
        </p:txBody>
      </p:sp>
      <p:grpSp>
        <p:nvGrpSpPr>
          <p:cNvPr id="144" name="Google Shape;144;p14"/>
          <p:cNvGrpSpPr/>
          <p:nvPr/>
        </p:nvGrpSpPr>
        <p:grpSpPr>
          <a:xfrm>
            <a:off x="1440677" y="3467326"/>
            <a:ext cx="3374333" cy="904236"/>
            <a:chOff x="1593000" y="2322568"/>
            <a:chExt cx="2939827" cy="643356"/>
          </a:xfrm>
        </p:grpSpPr>
        <p:sp>
          <p:nvSpPr>
            <p:cNvPr id="145" name="Google Shape;145;p14"/>
            <p:cNvSpPr/>
            <p:nvPr/>
          </p:nvSpPr>
          <p:spPr>
            <a:xfrm flipH="1">
              <a:off x="2283025" y="2322575"/>
              <a:ext cx="18444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rot="-5400000">
              <a:off x="3501574" y="1934671"/>
              <a:ext cx="643356" cy="1419149"/>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2342625" y="2399951"/>
              <a:ext cx="1940700" cy="49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How BIOME Assists your Project</a:t>
              </a:r>
              <a:endParaRPr sz="1500">
                <a:solidFill>
                  <a:schemeClr val="dk1"/>
                </a:solidFill>
                <a:latin typeface="Montserrat"/>
                <a:ea typeface="Montserrat"/>
                <a:cs typeface="Montserrat"/>
                <a:sym typeface="Montserrat"/>
              </a:endParaRPr>
            </a:p>
          </p:txBody>
        </p:sp>
        <p:sp>
          <p:nvSpPr>
            <p:cNvPr id="148" name="Google Shape;148;p14"/>
            <p:cNvSpPr/>
            <p:nvPr/>
          </p:nvSpPr>
          <p:spPr>
            <a:xfrm>
              <a:off x="1593000" y="2322568"/>
              <a:ext cx="690000" cy="642300"/>
            </a:xfrm>
            <a:prstGeom prst="rect">
              <a:avLst/>
            </a:prstGeom>
            <a:solidFill>
              <a:schemeClr val="lt2"/>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1593000" y="2322575"/>
              <a:ext cx="6900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Roboto"/>
                  <a:ea typeface="Roboto"/>
                  <a:cs typeface="Roboto"/>
                  <a:sym typeface="Roboto"/>
                </a:rPr>
                <a:t>03</a:t>
              </a:r>
              <a:endParaRPr b="1" sz="2600">
                <a:solidFill>
                  <a:schemeClr val="dk1"/>
                </a:solidFill>
                <a:latin typeface="Roboto"/>
                <a:ea typeface="Roboto"/>
                <a:cs typeface="Roboto"/>
                <a:sym typeface="Roboto"/>
              </a:endParaRPr>
            </a:p>
          </p:txBody>
        </p:sp>
      </p:grpSp>
      <p:grpSp>
        <p:nvGrpSpPr>
          <p:cNvPr id="150" name="Google Shape;150;p14"/>
          <p:cNvGrpSpPr/>
          <p:nvPr/>
        </p:nvGrpSpPr>
        <p:grpSpPr>
          <a:xfrm>
            <a:off x="1440677" y="2546545"/>
            <a:ext cx="6838564" cy="904439"/>
            <a:chOff x="1593000" y="2322568"/>
            <a:chExt cx="5957975" cy="643500"/>
          </a:xfrm>
        </p:grpSpPr>
        <p:sp>
          <p:nvSpPr>
            <p:cNvPr id="151" name="Google Shape;151;p14"/>
            <p:cNvSpPr/>
            <p:nvPr/>
          </p:nvSpPr>
          <p:spPr>
            <a:xfrm>
              <a:off x="3728375" y="2322568"/>
              <a:ext cx="3822600" cy="6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flipH="1">
              <a:off x="2283025" y="2322575"/>
              <a:ext cx="18444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rot="-5400000">
              <a:off x="3501574" y="1934671"/>
              <a:ext cx="643356" cy="1419149"/>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2342625" y="2399951"/>
              <a:ext cx="1940700" cy="49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Ways to Participate</a:t>
              </a:r>
              <a:endParaRPr sz="1500">
                <a:solidFill>
                  <a:schemeClr val="dk1"/>
                </a:solidFill>
                <a:latin typeface="Montserrat"/>
                <a:ea typeface="Montserrat"/>
                <a:cs typeface="Montserrat"/>
                <a:sym typeface="Montserrat"/>
              </a:endParaRPr>
            </a:p>
          </p:txBody>
        </p:sp>
        <p:sp>
          <p:nvSpPr>
            <p:cNvPr id="155" name="Google Shape;155;p14"/>
            <p:cNvSpPr/>
            <p:nvPr/>
          </p:nvSpPr>
          <p:spPr>
            <a:xfrm>
              <a:off x="1593000" y="2322568"/>
              <a:ext cx="690000" cy="642300"/>
            </a:xfrm>
            <a:prstGeom prst="rect">
              <a:avLst/>
            </a:prstGeom>
            <a:solidFill>
              <a:schemeClr val="lt2"/>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1593000" y="2322575"/>
              <a:ext cx="6900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Roboto"/>
                  <a:ea typeface="Roboto"/>
                  <a:cs typeface="Roboto"/>
                  <a:sym typeface="Roboto"/>
                </a:rPr>
                <a:t>02</a:t>
              </a:r>
              <a:endParaRPr b="1" sz="2600">
                <a:solidFill>
                  <a:schemeClr val="dk1"/>
                </a:solidFill>
                <a:latin typeface="Roboto"/>
                <a:ea typeface="Roboto"/>
                <a:cs typeface="Roboto"/>
                <a:sym typeface="Roboto"/>
              </a:endParaRPr>
            </a:p>
          </p:txBody>
        </p:sp>
        <p:sp>
          <p:nvSpPr>
            <p:cNvPr id="157" name="Google Shape;157;p1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As a partner</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As a participant</a:t>
              </a:r>
              <a:endParaRPr>
                <a:solidFill>
                  <a:schemeClr val="lt1"/>
                </a:solidFill>
                <a:latin typeface="Montserrat"/>
                <a:ea typeface="Montserrat"/>
                <a:cs typeface="Montserrat"/>
                <a:sym typeface="Montserrat"/>
              </a:endParaRPr>
            </a:p>
          </p:txBody>
        </p:sp>
      </p:grpSp>
      <p:grpSp>
        <p:nvGrpSpPr>
          <p:cNvPr id="158" name="Google Shape;158;p14"/>
          <p:cNvGrpSpPr/>
          <p:nvPr/>
        </p:nvGrpSpPr>
        <p:grpSpPr>
          <a:xfrm>
            <a:off x="1440677" y="1625751"/>
            <a:ext cx="3374333" cy="904236"/>
            <a:chOff x="1593000" y="2322568"/>
            <a:chExt cx="2939827" cy="643356"/>
          </a:xfrm>
        </p:grpSpPr>
        <p:sp>
          <p:nvSpPr>
            <p:cNvPr id="159" name="Google Shape;159;p14"/>
            <p:cNvSpPr/>
            <p:nvPr/>
          </p:nvSpPr>
          <p:spPr>
            <a:xfrm flipH="1">
              <a:off x="2283025" y="2322575"/>
              <a:ext cx="18444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rot="-5400000">
              <a:off x="3501574" y="1934671"/>
              <a:ext cx="643356" cy="1419149"/>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2342625" y="2399951"/>
              <a:ext cx="1940700" cy="49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Montserrat Medium"/>
                  <a:ea typeface="Montserrat Medium"/>
                  <a:cs typeface="Montserrat Medium"/>
                  <a:sym typeface="Montserrat Medium"/>
                </a:rPr>
                <a:t>What is BIOME?</a:t>
              </a:r>
              <a:endParaRPr sz="1500">
                <a:solidFill>
                  <a:schemeClr val="dk1"/>
                </a:solidFill>
                <a:latin typeface="Montserrat"/>
                <a:ea typeface="Montserrat"/>
                <a:cs typeface="Montserrat"/>
                <a:sym typeface="Montserrat"/>
              </a:endParaRPr>
            </a:p>
          </p:txBody>
        </p:sp>
        <p:sp>
          <p:nvSpPr>
            <p:cNvPr id="162" name="Google Shape;162;p14"/>
            <p:cNvSpPr/>
            <p:nvPr/>
          </p:nvSpPr>
          <p:spPr>
            <a:xfrm>
              <a:off x="1593000" y="2322568"/>
              <a:ext cx="690000" cy="642300"/>
            </a:xfrm>
            <a:prstGeom prst="rect">
              <a:avLst/>
            </a:prstGeom>
            <a:solidFill>
              <a:schemeClr val="lt2"/>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1593000" y="2322575"/>
              <a:ext cx="6900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Roboto"/>
                  <a:ea typeface="Roboto"/>
                  <a:cs typeface="Roboto"/>
                  <a:sym typeface="Roboto"/>
                </a:rPr>
                <a:t>01</a:t>
              </a:r>
              <a:endParaRPr b="1" sz="2600">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5"/>
          <p:cNvSpPr txBox="1"/>
          <p:nvPr>
            <p:ph idx="1" type="body"/>
          </p:nvPr>
        </p:nvSpPr>
        <p:spPr>
          <a:xfrm>
            <a:off x="1095650" y="859600"/>
            <a:ext cx="7952400" cy="142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u="sng">
                <a:hlinkClick r:id="rId3"/>
              </a:rPr>
              <a:t>Sparking </a:t>
            </a:r>
            <a:r>
              <a:rPr b="1" lang="en" sz="1800" u="sng">
                <a:hlinkClick r:id="rId4"/>
              </a:rPr>
              <a:t>IDEAS</a:t>
            </a:r>
            <a:r>
              <a:rPr lang="en" sz="1800" u="sng">
                <a:hlinkClick r:id="rId5"/>
              </a:rPr>
              <a:t>:</a:t>
            </a:r>
            <a:r>
              <a:rPr lang="en" sz="1400" u="sng">
                <a:hlinkClick r:id="rId6"/>
              </a:rPr>
              <a:t> </a:t>
            </a:r>
            <a:r>
              <a:rPr b="1" lang="en" sz="1400" u="sng">
                <a:hlinkClick r:id="rId7"/>
              </a:rPr>
              <a:t>I</a:t>
            </a:r>
            <a:r>
              <a:rPr lang="en" sz="1400" u="sng">
                <a:hlinkClick r:id="rId8"/>
              </a:rPr>
              <a:t>nclusive, </a:t>
            </a:r>
            <a:r>
              <a:rPr b="1" lang="en" sz="1400" u="sng">
                <a:hlinkClick r:id="rId9"/>
              </a:rPr>
              <a:t>D</a:t>
            </a:r>
            <a:r>
              <a:rPr lang="en" sz="1400" u="sng">
                <a:hlinkClick r:id="rId10"/>
              </a:rPr>
              <a:t>iverse, </a:t>
            </a:r>
            <a:r>
              <a:rPr b="1" lang="en" sz="1400" u="sng">
                <a:hlinkClick r:id="rId11"/>
              </a:rPr>
              <a:t>E</a:t>
            </a:r>
            <a:r>
              <a:rPr lang="en" sz="1400" u="sng">
                <a:hlinkClick r:id="rId12"/>
              </a:rPr>
              <a:t>quitable, and </a:t>
            </a:r>
            <a:r>
              <a:rPr b="1" lang="en" sz="1400" u="sng">
                <a:hlinkClick r:id="rId13"/>
              </a:rPr>
              <a:t>A</a:t>
            </a:r>
            <a:r>
              <a:rPr lang="en" sz="1400" u="sng">
                <a:hlinkClick r:id="rId14"/>
              </a:rPr>
              <a:t>ccessible Communities in </a:t>
            </a:r>
            <a:r>
              <a:rPr b="1" lang="en" sz="1400" u="sng">
                <a:hlinkClick r:id="rId15"/>
              </a:rPr>
              <a:t>S</a:t>
            </a:r>
            <a:r>
              <a:rPr lang="en" sz="1400" u="sng">
                <a:hlinkClick r:id="rId16"/>
              </a:rPr>
              <a:t>TEM Classrooms</a:t>
            </a:r>
            <a:endParaRPr sz="1400"/>
          </a:p>
        </p:txBody>
      </p:sp>
      <p:sp>
        <p:nvSpPr>
          <p:cNvPr id="169" name="Google Shape;169;p15"/>
          <p:cNvSpPr/>
          <p:nvPr/>
        </p:nvSpPr>
        <p:spPr>
          <a:xfrm>
            <a:off x="2093400" y="1604775"/>
            <a:ext cx="4929300" cy="3319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txBox="1"/>
          <p:nvPr>
            <p:ph type="title"/>
          </p:nvPr>
        </p:nvSpPr>
        <p:spPr>
          <a:xfrm>
            <a:off x="1095650" y="393750"/>
            <a:ext cx="7038900" cy="131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the BIOME?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t>July 18 - 29, 2022</a:t>
            </a:r>
            <a:endParaRPr sz="1300"/>
          </a:p>
        </p:txBody>
      </p:sp>
      <p:pic>
        <p:nvPicPr>
          <p:cNvPr id="171" name="Google Shape;171;p15"/>
          <p:cNvPicPr preferRelativeResize="0"/>
          <p:nvPr/>
        </p:nvPicPr>
        <p:blipFill>
          <a:blip r:embed="rId17">
            <a:alphaModFix/>
          </a:blip>
          <a:stretch>
            <a:fillRect/>
          </a:stretch>
        </p:blipFill>
        <p:spPr>
          <a:xfrm>
            <a:off x="2107400" y="1587080"/>
            <a:ext cx="4929200" cy="3444375"/>
          </a:xfrm>
          <a:prstGeom prst="rect">
            <a:avLst/>
          </a:prstGeom>
          <a:noFill/>
          <a:ln>
            <a:noFill/>
          </a:ln>
        </p:spPr>
      </p:pic>
      <p:sp>
        <p:nvSpPr>
          <p:cNvPr id="172" name="Google Shape;172;p15"/>
          <p:cNvSpPr txBox="1"/>
          <p:nvPr/>
        </p:nvSpPr>
        <p:spPr>
          <a:xfrm>
            <a:off x="127300" y="1913938"/>
            <a:ext cx="1968300" cy="28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E</a:t>
            </a:r>
            <a:r>
              <a:rPr b="1" lang="en">
                <a:solidFill>
                  <a:schemeClr val="lt1"/>
                </a:solidFill>
                <a:latin typeface="Montserrat"/>
                <a:ea typeface="Montserrat"/>
                <a:cs typeface="Montserrat"/>
                <a:sym typeface="Montserrat"/>
              </a:rPr>
              <a:t>mpower thinkers</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____________________</a:t>
            </a:r>
            <a:br>
              <a:rPr b="1" lang="en">
                <a:solidFill>
                  <a:schemeClr val="lt1"/>
                </a:solidFill>
                <a:latin typeface="Montserrat"/>
                <a:ea typeface="Montserrat"/>
                <a:cs typeface="Montserrat"/>
                <a:sym typeface="Montserrat"/>
              </a:rPr>
            </a:b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Build a sense of </a:t>
            </a:r>
            <a:br>
              <a:rPr b="1" lang="en">
                <a:solidFill>
                  <a:schemeClr val="lt1"/>
                </a:solidFill>
                <a:latin typeface="Montserrat"/>
                <a:ea typeface="Montserrat"/>
                <a:cs typeface="Montserrat"/>
                <a:sym typeface="Montserrat"/>
              </a:rPr>
            </a:br>
            <a:r>
              <a:rPr b="1" lang="en">
                <a:solidFill>
                  <a:schemeClr val="lt1"/>
                </a:solidFill>
                <a:latin typeface="Montserrat"/>
                <a:ea typeface="Montserrat"/>
                <a:cs typeface="Montserrat"/>
                <a:sym typeface="Montserrat"/>
              </a:rPr>
              <a:t>community </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and belonging</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____________________</a:t>
            </a:r>
            <a:br>
              <a:rPr b="1" lang="en">
                <a:solidFill>
                  <a:schemeClr val="lt1"/>
                </a:solidFill>
                <a:latin typeface="Montserrat"/>
                <a:ea typeface="Montserrat"/>
                <a:cs typeface="Montserrat"/>
                <a:sym typeface="Montserrat"/>
              </a:rPr>
            </a:b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Form functional </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groups </a:t>
            </a:r>
            <a:br>
              <a:rPr b="1" lang="en">
                <a:solidFill>
                  <a:schemeClr val="lt1"/>
                </a:solidFill>
                <a:latin typeface="Montserrat"/>
                <a:ea typeface="Montserrat"/>
                <a:cs typeface="Montserrat"/>
                <a:sym typeface="Montserrat"/>
              </a:rPr>
            </a:br>
            <a:r>
              <a:rPr b="1" lang="en">
                <a:solidFill>
                  <a:schemeClr val="lt1"/>
                </a:solidFill>
                <a:latin typeface="Montserrat"/>
                <a:ea typeface="Montserrat"/>
                <a:cs typeface="Montserrat"/>
                <a:sym typeface="Montserrat"/>
              </a:rPr>
              <a:t>and networks</a:t>
            </a:r>
            <a:endParaRPr b="1">
              <a:solidFill>
                <a:schemeClr val="lt1"/>
              </a:solidFill>
              <a:latin typeface="Montserrat"/>
              <a:ea typeface="Montserrat"/>
              <a:cs typeface="Montserrat"/>
              <a:sym typeface="Montserrat"/>
            </a:endParaRPr>
          </a:p>
        </p:txBody>
      </p:sp>
      <p:sp>
        <p:nvSpPr>
          <p:cNvPr id="173" name="Google Shape;173;p15"/>
          <p:cNvSpPr txBox="1"/>
          <p:nvPr/>
        </p:nvSpPr>
        <p:spPr>
          <a:xfrm>
            <a:off x="7128550" y="1909988"/>
            <a:ext cx="20775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Foster inclusion</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___________________</a:t>
            </a:r>
            <a:br>
              <a:rPr b="1" lang="en">
                <a:solidFill>
                  <a:schemeClr val="lt1"/>
                </a:solidFill>
                <a:latin typeface="Montserrat"/>
                <a:ea typeface="Montserrat"/>
                <a:cs typeface="Montserrat"/>
                <a:sym typeface="Montserrat"/>
              </a:rPr>
            </a:b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Leadership </a:t>
            </a:r>
            <a:br>
              <a:rPr b="1" lang="en">
                <a:solidFill>
                  <a:schemeClr val="lt1"/>
                </a:solidFill>
                <a:latin typeface="Montserrat"/>
                <a:ea typeface="Montserrat"/>
                <a:cs typeface="Montserrat"/>
                <a:sym typeface="Montserrat"/>
              </a:rPr>
            </a:br>
            <a:r>
              <a:rPr b="1" lang="en">
                <a:solidFill>
                  <a:schemeClr val="lt1"/>
                </a:solidFill>
                <a:latin typeface="Montserrat"/>
                <a:ea typeface="Montserrat"/>
                <a:cs typeface="Montserrat"/>
                <a:sym typeface="Montserrat"/>
              </a:rPr>
              <a:t>built on trust</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___________________</a:t>
            </a:r>
            <a:br>
              <a:rPr b="1" lang="en">
                <a:solidFill>
                  <a:schemeClr val="lt1"/>
                </a:solidFill>
                <a:latin typeface="Montserrat"/>
                <a:ea typeface="Montserrat"/>
                <a:cs typeface="Montserrat"/>
                <a:sym typeface="Montserrat"/>
              </a:rPr>
            </a:b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Reframe </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instructional </a:t>
            </a:r>
            <a:endParaRPr b="1">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chemeClr val="lt1"/>
                </a:solidFill>
                <a:latin typeface="Montserrat"/>
                <a:ea typeface="Montserrat"/>
                <a:cs typeface="Montserrat"/>
                <a:sym typeface="Montserrat"/>
              </a:rPr>
              <a:t>practice</a:t>
            </a:r>
            <a:endParaRPr b="1">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Ways </a:t>
            </a:r>
            <a:r>
              <a:rPr lang="en"/>
              <a:t>to</a:t>
            </a:r>
            <a:r>
              <a:rPr lang="en"/>
              <a:t> Participate</a:t>
            </a:r>
            <a:r>
              <a:rPr lang="en"/>
              <a:t> - Partners </a:t>
            </a:r>
            <a:endParaRPr/>
          </a:p>
        </p:txBody>
      </p:sp>
      <p:grpSp>
        <p:nvGrpSpPr>
          <p:cNvPr id="179" name="Google Shape;179;p16"/>
          <p:cNvGrpSpPr/>
          <p:nvPr/>
        </p:nvGrpSpPr>
        <p:grpSpPr>
          <a:xfrm>
            <a:off x="5632317" y="1342175"/>
            <a:ext cx="3305700" cy="3483050"/>
            <a:chOff x="5632317" y="1189775"/>
            <a:chExt cx="3305700" cy="3483050"/>
          </a:xfrm>
        </p:grpSpPr>
        <p:sp>
          <p:nvSpPr>
            <p:cNvPr id="180" name="Google Shape;180;p16"/>
            <p:cNvSpPr/>
            <p:nvPr/>
          </p:nvSpPr>
          <p:spPr>
            <a:xfrm>
              <a:off x="5632317" y="1189775"/>
              <a:ext cx="3305700" cy="66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Organize a Fall Working </a:t>
              </a:r>
              <a:endParaRPr>
                <a:solidFill>
                  <a:srgbClr val="FFFFFF"/>
                </a:solidFill>
                <a:latin typeface="Montserrat"/>
                <a:ea typeface="Montserrat"/>
                <a:cs typeface="Montserrat"/>
                <a:sym typeface="Montserrat"/>
              </a:endParaRPr>
            </a:p>
            <a:p>
              <a:pPr indent="0" lvl="0" marL="0" rtl="0" algn="ctr">
                <a:spcBef>
                  <a:spcPts val="0"/>
                </a:spcBef>
                <a:spcAft>
                  <a:spcPts val="0"/>
                </a:spcAft>
                <a:buNone/>
              </a:pPr>
              <a:r>
                <a:rPr lang="en">
                  <a:solidFill>
                    <a:srgbClr val="FFFFFF"/>
                  </a:solidFill>
                  <a:latin typeface="Montserrat"/>
                  <a:ea typeface="Montserrat"/>
                  <a:cs typeface="Montserrat"/>
                  <a:sym typeface="Montserrat"/>
                </a:rPr>
                <a:t>Group</a:t>
              </a:r>
              <a:endParaRPr>
                <a:solidFill>
                  <a:srgbClr val="FFFFFF"/>
                </a:solidFill>
                <a:latin typeface="Montserrat"/>
                <a:ea typeface="Montserrat"/>
                <a:cs typeface="Montserrat"/>
                <a:sym typeface="Montserrat"/>
              </a:endParaRPr>
            </a:p>
          </p:txBody>
        </p:sp>
        <p:sp>
          <p:nvSpPr>
            <p:cNvPr id="181" name="Google Shape;181;p16"/>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An “extension” of BIOME collaborations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Pilot new ideas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Support the implementation of new resources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Advance your project!</a:t>
              </a:r>
              <a:endParaRPr sz="1200">
                <a:solidFill>
                  <a:schemeClr val="lt1"/>
                </a:solidFill>
                <a:latin typeface="Montserrat"/>
                <a:ea typeface="Montserrat"/>
                <a:cs typeface="Montserrat"/>
                <a:sym typeface="Montserrat"/>
              </a:endParaRPr>
            </a:p>
          </p:txBody>
        </p:sp>
      </p:grpSp>
      <p:grpSp>
        <p:nvGrpSpPr>
          <p:cNvPr id="182" name="Google Shape;182;p16"/>
          <p:cNvGrpSpPr/>
          <p:nvPr/>
        </p:nvGrpSpPr>
        <p:grpSpPr>
          <a:xfrm>
            <a:off x="0" y="1342389"/>
            <a:ext cx="3546900" cy="3482836"/>
            <a:chOff x="0" y="1189989"/>
            <a:chExt cx="3546900" cy="3482836"/>
          </a:xfrm>
        </p:grpSpPr>
        <p:sp>
          <p:nvSpPr>
            <p:cNvPr id="183" name="Google Shape;183;p16"/>
            <p:cNvSpPr/>
            <p:nvPr/>
          </p:nvSpPr>
          <p:spPr>
            <a:xfrm>
              <a:off x="0" y="1189989"/>
              <a:ext cx="3546900" cy="66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Run a workshop!</a:t>
              </a:r>
              <a:endParaRPr>
                <a:solidFill>
                  <a:srgbClr val="FFFFFF"/>
                </a:solidFill>
                <a:latin typeface="Montserrat"/>
                <a:ea typeface="Montserrat"/>
                <a:cs typeface="Montserrat"/>
                <a:sym typeface="Montserrat"/>
              </a:endParaRPr>
            </a:p>
          </p:txBody>
        </p:sp>
        <p:sp>
          <p:nvSpPr>
            <p:cNvPr id="184" name="Google Shape;184;p16"/>
            <p:cNvSpPr txBox="1"/>
            <p:nvPr/>
          </p:nvSpPr>
          <p:spPr>
            <a:xfrm>
              <a:off x="655350"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An interactive way to engage with participants!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Themed</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90 minutes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Synchronous</a:t>
              </a:r>
              <a:endParaRPr sz="1200">
                <a:solidFill>
                  <a:schemeClr val="lt1"/>
                </a:solidFill>
                <a:latin typeface="Montserrat"/>
                <a:ea typeface="Montserrat"/>
                <a:cs typeface="Montserrat"/>
                <a:sym typeface="Montserrat"/>
              </a:endParaRPr>
            </a:p>
          </p:txBody>
        </p:sp>
      </p:grpSp>
      <p:grpSp>
        <p:nvGrpSpPr>
          <p:cNvPr id="185" name="Google Shape;185;p16"/>
          <p:cNvGrpSpPr/>
          <p:nvPr/>
        </p:nvGrpSpPr>
        <p:grpSpPr>
          <a:xfrm>
            <a:off x="2944200" y="1342175"/>
            <a:ext cx="3085200" cy="3483050"/>
            <a:chOff x="2944200" y="1189775"/>
            <a:chExt cx="3085200" cy="3483050"/>
          </a:xfrm>
        </p:grpSpPr>
        <p:sp>
          <p:nvSpPr>
            <p:cNvPr id="186" name="Google Shape;186;p16"/>
            <p:cNvSpPr/>
            <p:nvPr/>
          </p:nvSpPr>
          <p:spPr>
            <a:xfrm>
              <a:off x="2944200" y="1189775"/>
              <a:ext cx="3085200" cy="66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Bring a Poster or </a:t>
              </a:r>
              <a:endParaRPr>
                <a:solidFill>
                  <a:srgbClr val="FFFFFF"/>
                </a:solidFill>
                <a:latin typeface="Montserrat"/>
                <a:ea typeface="Montserrat"/>
                <a:cs typeface="Montserrat"/>
                <a:sym typeface="Montserrat"/>
              </a:endParaRPr>
            </a:p>
            <a:p>
              <a:pPr indent="0" lvl="0" marL="0" rtl="0" algn="ctr">
                <a:spcBef>
                  <a:spcPts val="0"/>
                </a:spcBef>
                <a:spcAft>
                  <a:spcPts val="0"/>
                </a:spcAft>
                <a:buNone/>
              </a:pPr>
              <a:r>
                <a:rPr lang="en">
                  <a:solidFill>
                    <a:srgbClr val="FFFFFF"/>
                  </a:solidFill>
                  <a:latin typeface="Montserrat"/>
                  <a:ea typeface="Montserrat"/>
                  <a:cs typeface="Montserrat"/>
                  <a:sym typeface="Montserrat"/>
                </a:rPr>
                <a:t>Work-in-Progress</a:t>
              </a:r>
              <a:endParaRPr>
                <a:solidFill>
                  <a:srgbClr val="FFFFFF"/>
                </a:solidFill>
                <a:latin typeface="Montserrat"/>
                <a:ea typeface="Montserrat"/>
                <a:cs typeface="Montserrat"/>
                <a:sym typeface="Montserrat"/>
              </a:endParaRPr>
            </a:p>
          </p:txBody>
        </p:sp>
        <p:sp>
          <p:nvSpPr>
            <p:cNvPr id="187" name="Google Shape;187;p16"/>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WIPs</a:t>
              </a:r>
              <a:r>
                <a:rPr lang="en" sz="1200">
                  <a:solidFill>
                    <a:schemeClr val="lt1"/>
                  </a:solidFill>
                  <a:latin typeface="Montserrat"/>
                  <a:ea typeface="Montserrat"/>
                  <a:cs typeface="Montserrat"/>
                  <a:sym typeface="Montserrat"/>
                </a:rPr>
                <a:t> - share early ideas and resources for feedback!</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Choose to share </a:t>
              </a:r>
              <a:r>
                <a:rPr lang="en" sz="1200">
                  <a:solidFill>
                    <a:schemeClr val="lt1"/>
                  </a:solidFill>
                  <a:latin typeface="Montserrat"/>
                  <a:ea typeface="Montserrat"/>
                  <a:cs typeface="Montserrat"/>
                  <a:sym typeface="Montserrat"/>
                </a:rPr>
                <a:t>publicly </a:t>
              </a:r>
              <a:r>
                <a:rPr lang="en" sz="1200">
                  <a:solidFill>
                    <a:schemeClr val="lt1"/>
                  </a:solidFill>
                  <a:latin typeface="Montserrat"/>
                  <a:ea typeface="Montserrat"/>
                  <a:cs typeface="Montserrat"/>
                  <a:sym typeface="Montserrat"/>
                </a:rPr>
                <a:t>or privately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Posters</a:t>
              </a:r>
              <a:r>
                <a:rPr lang="en" sz="1200">
                  <a:solidFill>
                    <a:schemeClr val="lt1"/>
                  </a:solidFill>
                  <a:latin typeface="Montserrat"/>
                  <a:ea typeface="Montserrat"/>
                  <a:cs typeface="Montserrat"/>
                  <a:sym typeface="Montserrat"/>
                </a:rPr>
                <a:t> - for finalized resources and invitations to collaborate!</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Present, record, and link!</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Asynchronous and s</a:t>
              </a:r>
              <a:r>
                <a:rPr lang="en" sz="1200">
                  <a:solidFill>
                    <a:schemeClr val="lt1"/>
                  </a:solidFill>
                  <a:latin typeface="Montserrat"/>
                  <a:ea typeface="Montserrat"/>
                  <a:cs typeface="Montserrat"/>
                  <a:sym typeface="Montserrat"/>
                </a:rPr>
                <a:t>ynchronous</a:t>
              </a:r>
              <a:endParaRPr sz="1200">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Ways for the Broader Community to Participate</a:t>
            </a:r>
            <a:endParaRPr/>
          </a:p>
        </p:txBody>
      </p:sp>
      <p:grpSp>
        <p:nvGrpSpPr>
          <p:cNvPr id="193" name="Google Shape;193;p17"/>
          <p:cNvGrpSpPr/>
          <p:nvPr/>
        </p:nvGrpSpPr>
        <p:grpSpPr>
          <a:xfrm>
            <a:off x="0" y="1342389"/>
            <a:ext cx="3546900" cy="3482836"/>
            <a:chOff x="0" y="1189989"/>
            <a:chExt cx="3546900" cy="3482836"/>
          </a:xfrm>
        </p:grpSpPr>
        <p:sp>
          <p:nvSpPr>
            <p:cNvPr id="194" name="Google Shape;194;p17"/>
            <p:cNvSpPr/>
            <p:nvPr/>
          </p:nvSpPr>
          <p:spPr>
            <a:xfrm>
              <a:off x="0" y="1189989"/>
              <a:ext cx="3546900" cy="66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Engage fully in the </a:t>
              </a:r>
              <a:endParaRPr>
                <a:solidFill>
                  <a:srgbClr val="FFFFFF"/>
                </a:solidFill>
                <a:latin typeface="Montserrat"/>
                <a:ea typeface="Montserrat"/>
                <a:cs typeface="Montserrat"/>
                <a:sym typeface="Montserrat"/>
              </a:endParaRPr>
            </a:p>
            <a:p>
              <a:pPr indent="0" lvl="0" marL="0" rtl="0" algn="ctr">
                <a:spcBef>
                  <a:spcPts val="0"/>
                </a:spcBef>
                <a:spcAft>
                  <a:spcPts val="0"/>
                </a:spcAft>
                <a:buNone/>
              </a:pPr>
              <a:r>
                <a:rPr lang="en">
                  <a:solidFill>
                    <a:srgbClr val="FFFFFF"/>
                  </a:solidFill>
                  <a:latin typeface="Montserrat"/>
                  <a:ea typeface="Montserrat"/>
                  <a:cs typeface="Montserrat"/>
                  <a:sym typeface="Montserrat"/>
                </a:rPr>
                <a:t>Institute!</a:t>
              </a:r>
              <a:endParaRPr>
                <a:solidFill>
                  <a:srgbClr val="FFFFFF"/>
                </a:solidFill>
                <a:latin typeface="Montserrat"/>
                <a:ea typeface="Montserrat"/>
                <a:cs typeface="Montserrat"/>
                <a:sym typeface="Montserrat"/>
              </a:endParaRPr>
            </a:p>
          </p:txBody>
        </p:sp>
        <p:sp>
          <p:nvSpPr>
            <p:cNvPr id="195" name="Google Shape;195;p17"/>
            <p:cNvSpPr txBox="1"/>
            <p:nvPr/>
          </p:nvSpPr>
          <p:spPr>
            <a:xfrm>
              <a:off x="655350"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Interact with new people and ideas</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Choose a Fall Working Group to participate in, advance projects, and implement new resources into your classroom!</a:t>
              </a:r>
              <a:endParaRPr sz="1200">
                <a:solidFill>
                  <a:schemeClr val="lt1"/>
                </a:solidFill>
                <a:latin typeface="Montserrat"/>
                <a:ea typeface="Montserrat"/>
                <a:cs typeface="Montserrat"/>
                <a:sym typeface="Montserrat"/>
              </a:endParaRPr>
            </a:p>
          </p:txBody>
        </p:sp>
      </p:grpSp>
      <p:grpSp>
        <p:nvGrpSpPr>
          <p:cNvPr id="196" name="Google Shape;196;p17"/>
          <p:cNvGrpSpPr/>
          <p:nvPr/>
        </p:nvGrpSpPr>
        <p:grpSpPr>
          <a:xfrm>
            <a:off x="3073450" y="1342175"/>
            <a:ext cx="3176400" cy="3483050"/>
            <a:chOff x="3073450" y="1189775"/>
            <a:chExt cx="3176400" cy="3483050"/>
          </a:xfrm>
        </p:grpSpPr>
        <p:sp>
          <p:nvSpPr>
            <p:cNvPr id="197" name="Google Shape;197;p17"/>
            <p:cNvSpPr/>
            <p:nvPr/>
          </p:nvSpPr>
          <p:spPr>
            <a:xfrm>
              <a:off x="3073450" y="1189775"/>
              <a:ext cx="3176400" cy="66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Bring a Work-in-Progress</a:t>
              </a:r>
              <a:endParaRPr>
                <a:solidFill>
                  <a:srgbClr val="FFFFFF"/>
                </a:solidFill>
                <a:latin typeface="Montserrat"/>
                <a:ea typeface="Montserrat"/>
                <a:cs typeface="Montserrat"/>
                <a:sym typeface="Montserrat"/>
              </a:endParaRPr>
            </a:p>
          </p:txBody>
        </p:sp>
        <p:sp>
          <p:nvSpPr>
            <p:cNvPr id="198" name="Google Shape;198;p17"/>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a:t>
              </a:r>
              <a:r>
                <a:rPr lang="en" sz="1200">
                  <a:solidFill>
                    <a:schemeClr val="lt1"/>
                  </a:solidFill>
                  <a:latin typeface="Montserrat"/>
                  <a:ea typeface="Montserrat"/>
                  <a:cs typeface="Montserrat"/>
                  <a:sym typeface="Montserrat"/>
                </a:rPr>
                <a:t>hare early ideas and resources for feedback!</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Choose to share publicly or privately</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Asynchronous and synchronous</a:t>
              </a:r>
              <a:r>
                <a:rPr lang="en" sz="1200">
                  <a:solidFill>
                    <a:schemeClr val="lt1"/>
                  </a:solidFill>
                  <a:latin typeface="Montserrat"/>
                  <a:ea typeface="Montserrat"/>
                  <a:cs typeface="Montserrat"/>
                  <a:sym typeface="Montserrat"/>
                </a:rPr>
                <a:t> </a:t>
              </a:r>
              <a:endParaRPr sz="1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chemeClr val="lt1"/>
                </a:solidFill>
                <a:latin typeface="Montserrat"/>
                <a:ea typeface="Montserrat"/>
                <a:cs typeface="Montserrat"/>
                <a:sym typeface="Montserrat"/>
              </a:endParaRPr>
            </a:p>
          </p:txBody>
        </p:sp>
      </p:grpSp>
      <p:grpSp>
        <p:nvGrpSpPr>
          <p:cNvPr id="199" name="Google Shape;199;p17"/>
          <p:cNvGrpSpPr/>
          <p:nvPr/>
        </p:nvGrpSpPr>
        <p:grpSpPr>
          <a:xfrm>
            <a:off x="6128799" y="1342175"/>
            <a:ext cx="2809200" cy="3483050"/>
            <a:chOff x="6128799" y="1189775"/>
            <a:chExt cx="2809200" cy="3483050"/>
          </a:xfrm>
        </p:grpSpPr>
        <p:sp>
          <p:nvSpPr>
            <p:cNvPr id="200" name="Google Shape;200;p17"/>
            <p:cNvSpPr/>
            <p:nvPr/>
          </p:nvSpPr>
          <p:spPr>
            <a:xfrm>
              <a:off x="6128799" y="1189775"/>
              <a:ext cx="2809200" cy="66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Bring a Poster</a:t>
              </a:r>
              <a:endParaRPr>
                <a:solidFill>
                  <a:srgbClr val="FFFFFF"/>
                </a:solidFill>
                <a:latin typeface="Montserrat"/>
                <a:ea typeface="Montserrat"/>
                <a:cs typeface="Montserrat"/>
                <a:sym typeface="Montserrat"/>
              </a:endParaRPr>
            </a:p>
          </p:txBody>
        </p:sp>
        <p:sp>
          <p:nvSpPr>
            <p:cNvPr id="201" name="Google Shape;201;p17"/>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Share</a:t>
              </a:r>
              <a:r>
                <a:rPr lang="en" sz="1200">
                  <a:solidFill>
                    <a:schemeClr val="lt1"/>
                  </a:solidFill>
                  <a:latin typeface="Montserrat"/>
                  <a:ea typeface="Montserrat"/>
                  <a:cs typeface="Montserrat"/>
                  <a:sym typeface="Montserrat"/>
                </a:rPr>
                <a:t> finalized resources and invitations to collaborate!</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Present, record, and link!</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Asynchronous and synchronous</a:t>
              </a:r>
              <a:endParaRPr sz="1200">
                <a:solidFill>
                  <a:schemeClr val="l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BIOME assists your project!</a:t>
            </a:r>
            <a:endParaRPr/>
          </a:p>
        </p:txBody>
      </p:sp>
      <p:grpSp>
        <p:nvGrpSpPr>
          <p:cNvPr id="207" name="Google Shape;207;p18"/>
          <p:cNvGrpSpPr/>
          <p:nvPr/>
        </p:nvGrpSpPr>
        <p:grpSpPr>
          <a:xfrm>
            <a:off x="363524" y="1258050"/>
            <a:ext cx="2547000" cy="2547000"/>
            <a:chOff x="363524" y="1258050"/>
            <a:chExt cx="2547000" cy="2547000"/>
          </a:xfrm>
        </p:grpSpPr>
        <p:sp>
          <p:nvSpPr>
            <p:cNvPr id="208" name="Google Shape;208;p18"/>
            <p:cNvSpPr/>
            <p:nvPr/>
          </p:nvSpPr>
          <p:spPr>
            <a:xfrm rot="2700000">
              <a:off x="1356161" y="1011412"/>
              <a:ext cx="561726" cy="3040276"/>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580539" y="3205393"/>
              <a:ext cx="374100" cy="374100"/>
            </a:xfrm>
            <a:prstGeom prst="ellipse">
              <a:avLst/>
            </a:prstGeom>
            <a:solidFill>
              <a:schemeClr val="l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1</a:t>
              </a:r>
              <a:endParaRPr b="1" sz="1200">
                <a:solidFill>
                  <a:schemeClr val="dk1"/>
                </a:solidFill>
                <a:latin typeface="Montserrat"/>
                <a:ea typeface="Montserrat"/>
                <a:cs typeface="Montserrat"/>
                <a:sym typeface="Montserrat"/>
              </a:endParaRPr>
            </a:p>
          </p:txBody>
        </p:sp>
        <p:sp>
          <p:nvSpPr>
            <p:cNvPr id="210" name="Google Shape;210;p18"/>
            <p:cNvSpPr txBox="1"/>
            <p:nvPr/>
          </p:nvSpPr>
          <p:spPr>
            <a:xfrm rot="-2700000">
              <a:off x="567889" y="2239754"/>
              <a:ext cx="2336422" cy="393293"/>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Share materials</a:t>
              </a:r>
              <a:endParaRPr sz="1200">
                <a:solidFill>
                  <a:schemeClr val="dk1"/>
                </a:solidFill>
                <a:latin typeface="Montserrat"/>
                <a:ea typeface="Montserrat"/>
                <a:cs typeface="Montserrat"/>
                <a:sym typeface="Montserrat"/>
              </a:endParaRPr>
            </a:p>
          </p:txBody>
        </p:sp>
      </p:grpSp>
      <p:grpSp>
        <p:nvGrpSpPr>
          <p:cNvPr id="211" name="Google Shape;211;p18"/>
          <p:cNvGrpSpPr/>
          <p:nvPr/>
        </p:nvGrpSpPr>
        <p:grpSpPr>
          <a:xfrm>
            <a:off x="2273746" y="1258050"/>
            <a:ext cx="2547000" cy="2547000"/>
            <a:chOff x="2273746" y="1258050"/>
            <a:chExt cx="2547000" cy="2547000"/>
          </a:xfrm>
        </p:grpSpPr>
        <p:sp>
          <p:nvSpPr>
            <p:cNvPr id="212" name="Google Shape;212;p18"/>
            <p:cNvSpPr/>
            <p:nvPr/>
          </p:nvSpPr>
          <p:spPr>
            <a:xfrm rot="2700000">
              <a:off x="3266383" y="1011412"/>
              <a:ext cx="561726" cy="3040276"/>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2</a:t>
              </a:r>
              <a:endParaRPr b="1" sz="1200">
                <a:solidFill>
                  <a:schemeClr val="dk1"/>
                </a:solidFill>
                <a:latin typeface="Montserrat"/>
                <a:ea typeface="Montserrat"/>
                <a:cs typeface="Montserrat"/>
                <a:sym typeface="Montserrat"/>
              </a:endParaRPr>
            </a:p>
          </p:txBody>
        </p:sp>
        <p:sp>
          <p:nvSpPr>
            <p:cNvPr id="214" name="Google Shape;214;p18"/>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lt1"/>
                  </a:solidFill>
                  <a:latin typeface="Montserrat"/>
                  <a:ea typeface="Montserrat"/>
                  <a:cs typeface="Montserrat"/>
                  <a:sym typeface="Montserrat"/>
                </a:rPr>
                <a:t>Create community around your project</a:t>
              </a:r>
              <a:endParaRPr sz="1200">
                <a:solidFill>
                  <a:schemeClr val="lt1"/>
                </a:solidFill>
                <a:latin typeface="Montserrat"/>
                <a:ea typeface="Montserrat"/>
                <a:cs typeface="Montserrat"/>
                <a:sym typeface="Montserrat"/>
              </a:endParaRPr>
            </a:p>
          </p:txBody>
        </p:sp>
      </p:grpSp>
      <p:grpSp>
        <p:nvGrpSpPr>
          <p:cNvPr id="215" name="Google Shape;215;p18"/>
          <p:cNvGrpSpPr/>
          <p:nvPr/>
        </p:nvGrpSpPr>
        <p:grpSpPr>
          <a:xfrm>
            <a:off x="4193764" y="1258050"/>
            <a:ext cx="2547000" cy="2547000"/>
            <a:chOff x="4193764" y="1258050"/>
            <a:chExt cx="2547000" cy="2547000"/>
          </a:xfrm>
        </p:grpSpPr>
        <p:sp>
          <p:nvSpPr>
            <p:cNvPr id="216" name="Google Shape;216;p18"/>
            <p:cNvSpPr/>
            <p:nvPr/>
          </p:nvSpPr>
          <p:spPr>
            <a:xfrm rot="2700000">
              <a:off x="5186401" y="1011412"/>
              <a:ext cx="561726" cy="3040276"/>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4410780" y="3205393"/>
              <a:ext cx="374100" cy="374100"/>
            </a:xfrm>
            <a:prstGeom prst="ellipse">
              <a:avLst/>
            </a:prstGeom>
            <a:solidFill>
              <a:schemeClr val="l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3</a:t>
              </a:r>
              <a:endParaRPr b="1" sz="1200">
                <a:solidFill>
                  <a:schemeClr val="dk1"/>
                </a:solidFill>
                <a:latin typeface="Montserrat"/>
                <a:ea typeface="Montserrat"/>
                <a:cs typeface="Montserrat"/>
                <a:sym typeface="Montserrat"/>
              </a:endParaRPr>
            </a:p>
          </p:txBody>
        </p:sp>
        <p:sp>
          <p:nvSpPr>
            <p:cNvPr id="218" name="Google Shape;218;p18"/>
            <p:cNvSpPr txBox="1"/>
            <p:nvPr/>
          </p:nvSpPr>
          <p:spPr>
            <a:xfrm rot="-2700000">
              <a:off x="4400124" y="2240504"/>
              <a:ext cx="2334301" cy="393293"/>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Bring in new ideas and perspectives</a:t>
              </a:r>
              <a:endParaRPr sz="1200">
                <a:solidFill>
                  <a:schemeClr val="dk1"/>
                </a:solidFill>
                <a:latin typeface="Montserrat"/>
                <a:ea typeface="Montserrat"/>
                <a:cs typeface="Montserrat"/>
                <a:sym typeface="Montserrat"/>
              </a:endParaRPr>
            </a:p>
          </p:txBody>
        </p:sp>
      </p:grpSp>
      <p:grpSp>
        <p:nvGrpSpPr>
          <p:cNvPr id="219" name="Google Shape;219;p18"/>
          <p:cNvGrpSpPr/>
          <p:nvPr/>
        </p:nvGrpSpPr>
        <p:grpSpPr>
          <a:xfrm>
            <a:off x="6103986" y="1258050"/>
            <a:ext cx="2547000" cy="2547000"/>
            <a:chOff x="6103986" y="1258050"/>
            <a:chExt cx="2547000" cy="2547000"/>
          </a:xfrm>
        </p:grpSpPr>
        <p:sp>
          <p:nvSpPr>
            <p:cNvPr id="220" name="Google Shape;220;p18"/>
            <p:cNvSpPr/>
            <p:nvPr/>
          </p:nvSpPr>
          <p:spPr>
            <a:xfrm rot="2700000">
              <a:off x="7096623" y="1011412"/>
              <a:ext cx="561726" cy="3040276"/>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6321002" y="3205393"/>
              <a:ext cx="374100" cy="374100"/>
            </a:xfrm>
            <a:prstGeom prst="ellipse">
              <a:avLst/>
            </a:prstGeom>
            <a:solidFill>
              <a:schemeClr val="l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Montserrat"/>
                  <a:ea typeface="Montserrat"/>
                  <a:cs typeface="Montserrat"/>
                  <a:sym typeface="Montserrat"/>
                </a:rPr>
                <a:t>4</a:t>
              </a:r>
              <a:endParaRPr b="1" sz="1200">
                <a:solidFill>
                  <a:schemeClr val="dk1"/>
                </a:solidFill>
                <a:latin typeface="Montserrat"/>
                <a:ea typeface="Montserrat"/>
                <a:cs typeface="Montserrat"/>
                <a:sym typeface="Montserrat"/>
              </a:endParaRPr>
            </a:p>
          </p:txBody>
        </p:sp>
        <p:sp>
          <p:nvSpPr>
            <p:cNvPr id="222" name="Google Shape;222;p18"/>
            <p:cNvSpPr txBox="1"/>
            <p:nvPr/>
          </p:nvSpPr>
          <p:spPr>
            <a:xfrm rot="-2700000">
              <a:off x="6306241" y="2238854"/>
              <a:ext cx="2338968" cy="393293"/>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Montserrat"/>
                  <a:ea typeface="Montserrat"/>
                  <a:cs typeface="Montserrat"/>
                  <a:sym typeface="Montserrat"/>
                </a:rPr>
                <a:t>Link your project to our themes</a:t>
              </a:r>
              <a:endParaRPr sz="1200">
                <a:solidFill>
                  <a:srgbClr val="FFFFFF"/>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did BIOME help your project?</a:t>
            </a:r>
            <a:endParaRPr/>
          </a:p>
        </p:txBody>
      </p:sp>
      <p:grpSp>
        <p:nvGrpSpPr>
          <p:cNvPr id="228" name="Google Shape;228;p19"/>
          <p:cNvGrpSpPr/>
          <p:nvPr/>
        </p:nvGrpSpPr>
        <p:grpSpPr>
          <a:xfrm>
            <a:off x="2272069" y="1952354"/>
            <a:ext cx="4752257" cy="1238781"/>
            <a:chOff x="2283025" y="2322568"/>
            <a:chExt cx="2249802" cy="643356"/>
          </a:xfrm>
        </p:grpSpPr>
        <p:sp>
          <p:nvSpPr>
            <p:cNvPr id="229" name="Google Shape;229;p19"/>
            <p:cNvSpPr/>
            <p:nvPr/>
          </p:nvSpPr>
          <p:spPr>
            <a:xfrm flipH="1">
              <a:off x="2283025" y="2322575"/>
              <a:ext cx="1844400" cy="64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rot="-5400000">
              <a:off x="3501574" y="1934671"/>
              <a:ext cx="643356" cy="1419149"/>
            </a:xfrm>
            <a:prstGeom prst="flowChartOffpageConnec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2342625" y="2399951"/>
              <a:ext cx="1940700" cy="49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100">
                  <a:solidFill>
                    <a:schemeClr val="dk1"/>
                  </a:solidFill>
                  <a:latin typeface="Montserrat Medium"/>
                  <a:ea typeface="Montserrat Medium"/>
                  <a:cs typeface="Montserrat Medium"/>
                  <a:sym typeface="Montserrat Medium"/>
                </a:rPr>
                <a:t>Projects who have done BIOME in the past!</a:t>
              </a:r>
              <a:endParaRPr sz="2100">
                <a:solidFill>
                  <a:schemeClr val="dk1"/>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Small group conversations</a:t>
            </a:r>
            <a:endParaRPr/>
          </a:p>
        </p:txBody>
      </p:sp>
      <p:sp>
        <p:nvSpPr>
          <p:cNvPr id="237" name="Google Shape;237;p20"/>
          <p:cNvSpPr txBox="1"/>
          <p:nvPr>
            <p:ph idx="1" type="body"/>
          </p:nvPr>
        </p:nvSpPr>
        <p:spPr>
          <a:xfrm>
            <a:off x="1297500" y="1307850"/>
            <a:ext cx="7768800" cy="2911200"/>
          </a:xfrm>
          <a:prstGeom prst="rect">
            <a:avLst/>
          </a:prstGeom>
        </p:spPr>
        <p:txBody>
          <a:bodyPr anchorCtr="0" anchor="t" bIns="91425" lIns="91425" spcFirstLastPara="1" rIns="91425" wrap="square" tIns="91425">
            <a:normAutofit fontScale="92500"/>
          </a:bodyPr>
          <a:lstStyle/>
          <a:p>
            <a:pPr indent="-351948" lvl="0" marL="457200" rtl="0" algn="l">
              <a:lnSpc>
                <a:spcPct val="150000"/>
              </a:lnSpc>
              <a:spcBef>
                <a:spcPts val="0"/>
              </a:spcBef>
              <a:spcAft>
                <a:spcPts val="0"/>
              </a:spcAft>
              <a:buSzPct val="100000"/>
              <a:buChar char="●"/>
            </a:pPr>
            <a:r>
              <a:rPr b="1" lang="en" sz="2100"/>
              <a:t>Quick Introductions</a:t>
            </a:r>
            <a:endParaRPr b="1" sz="2100"/>
          </a:p>
          <a:p>
            <a:pPr indent="-340201" lvl="1" marL="914400" rtl="0" algn="l">
              <a:lnSpc>
                <a:spcPct val="150000"/>
              </a:lnSpc>
              <a:spcBef>
                <a:spcPts val="0"/>
              </a:spcBef>
              <a:spcAft>
                <a:spcPts val="0"/>
              </a:spcAft>
              <a:buSzPct val="100000"/>
              <a:buChar char="○"/>
            </a:pPr>
            <a:r>
              <a:rPr lang="en" sz="1900"/>
              <a:t>Name</a:t>
            </a:r>
            <a:endParaRPr sz="1900"/>
          </a:p>
          <a:p>
            <a:pPr indent="-340201" lvl="1" marL="914400" rtl="0" algn="l">
              <a:lnSpc>
                <a:spcPct val="150000"/>
              </a:lnSpc>
              <a:spcBef>
                <a:spcPts val="0"/>
              </a:spcBef>
              <a:spcAft>
                <a:spcPts val="0"/>
              </a:spcAft>
              <a:buSzPct val="100000"/>
              <a:buChar char="○"/>
            </a:pPr>
            <a:r>
              <a:rPr lang="en" sz="1900"/>
              <a:t>Organization</a:t>
            </a:r>
            <a:endParaRPr sz="1900"/>
          </a:p>
          <a:p>
            <a:pPr indent="-351948" lvl="0" marL="457200" rtl="0" algn="l">
              <a:lnSpc>
                <a:spcPct val="150000"/>
              </a:lnSpc>
              <a:spcBef>
                <a:spcPts val="0"/>
              </a:spcBef>
              <a:spcAft>
                <a:spcPts val="0"/>
              </a:spcAft>
              <a:buSzPct val="100000"/>
              <a:buChar char="●"/>
            </a:pPr>
            <a:r>
              <a:rPr b="1" lang="en" sz="2100"/>
              <a:t>What is your project and what are the main goals?</a:t>
            </a:r>
            <a:endParaRPr b="1" sz="2100"/>
          </a:p>
          <a:p>
            <a:pPr indent="-351948" lvl="0" marL="457200" rtl="0" algn="l">
              <a:lnSpc>
                <a:spcPct val="150000"/>
              </a:lnSpc>
              <a:spcBef>
                <a:spcPts val="0"/>
              </a:spcBef>
              <a:spcAft>
                <a:spcPts val="0"/>
              </a:spcAft>
              <a:buSzPct val="100000"/>
              <a:buChar char="●"/>
            </a:pPr>
            <a:r>
              <a:rPr b="1" lang="en" sz="2100"/>
              <a:t>What aspects of the BIOME theme connects to your project?</a:t>
            </a:r>
            <a:endParaRPr b="1" sz="2100"/>
          </a:p>
          <a:p>
            <a:pPr indent="-351948" lvl="0" marL="457200" rtl="0" algn="l">
              <a:lnSpc>
                <a:spcPct val="150000"/>
              </a:lnSpc>
              <a:spcBef>
                <a:spcPts val="0"/>
              </a:spcBef>
              <a:spcAft>
                <a:spcPts val="0"/>
              </a:spcAft>
              <a:buSzPct val="100000"/>
              <a:buChar char="●"/>
            </a:pPr>
            <a:r>
              <a:rPr b="1" lang="en" sz="2100"/>
              <a:t>What would you be interested in doing at the BIOME?</a:t>
            </a:r>
            <a:endParaRPr b="1" sz="2100"/>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