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5"/>
  </p:notesMasterIdLst>
  <p:sldIdLst>
    <p:sldId id="256" r:id="rId2"/>
    <p:sldId id="257" r:id="rId3"/>
    <p:sldId id="258" r:id="rId4"/>
    <p:sldId id="259" r:id="rId5"/>
    <p:sldId id="267" r:id="rId6"/>
    <p:sldId id="268" r:id="rId7"/>
    <p:sldId id="260" r:id="rId8"/>
    <p:sldId id="261" r:id="rId9"/>
    <p:sldId id="262" r:id="rId10"/>
    <p:sldId id="263" r:id="rId11"/>
    <p:sldId id="264" r:id="rId12"/>
    <p:sldId id="265" r:id="rId13"/>
    <p:sldId id="266" r:id="rId14"/>
  </p:sldIdLst>
  <p:sldSz cx="9144000" cy="6858000" type="screen4x3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0" i="0" u="none" strike="noStrike" cap="none" spc="0" normalizeH="0" baseline="0">
        <a:ln>
          <a:noFill/>
        </a:ln>
        <a:solidFill>
          <a:srgbClr val="000000"/>
        </a:solidFill>
        <a:effectLst/>
        <a:uFill>
          <a:solidFill>
            <a:srgbClr val="000000"/>
          </a:solidFill>
        </a:uFill>
        <a:latin typeface="+mn-lt"/>
        <a:ea typeface="+mn-ea"/>
        <a:cs typeface="+mn-cs"/>
        <a:sym typeface="Helvetica"/>
      </a:defRPr>
    </a:lvl1pPr>
    <a:lvl2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0" i="0" u="none" strike="noStrike" cap="none" spc="0" normalizeH="0" baseline="0">
        <a:ln>
          <a:noFill/>
        </a:ln>
        <a:solidFill>
          <a:srgbClr val="000000"/>
        </a:solidFill>
        <a:effectLst/>
        <a:uFill>
          <a:solidFill>
            <a:srgbClr val="000000"/>
          </a:solidFill>
        </a:uFill>
        <a:latin typeface="+mn-lt"/>
        <a:ea typeface="+mn-ea"/>
        <a:cs typeface="+mn-cs"/>
        <a:sym typeface="Helvetica"/>
      </a:defRPr>
    </a:lvl2pPr>
    <a:lvl3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0" i="0" u="none" strike="noStrike" cap="none" spc="0" normalizeH="0" baseline="0">
        <a:ln>
          <a:noFill/>
        </a:ln>
        <a:solidFill>
          <a:srgbClr val="000000"/>
        </a:solidFill>
        <a:effectLst/>
        <a:uFill>
          <a:solidFill>
            <a:srgbClr val="000000"/>
          </a:solidFill>
        </a:uFill>
        <a:latin typeface="+mn-lt"/>
        <a:ea typeface="+mn-ea"/>
        <a:cs typeface="+mn-cs"/>
        <a:sym typeface="Helvetica"/>
      </a:defRPr>
    </a:lvl3pPr>
    <a:lvl4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0" i="0" u="none" strike="noStrike" cap="none" spc="0" normalizeH="0" baseline="0">
        <a:ln>
          <a:noFill/>
        </a:ln>
        <a:solidFill>
          <a:srgbClr val="000000"/>
        </a:solidFill>
        <a:effectLst/>
        <a:uFill>
          <a:solidFill>
            <a:srgbClr val="000000"/>
          </a:solidFill>
        </a:uFill>
        <a:latin typeface="+mn-lt"/>
        <a:ea typeface="+mn-ea"/>
        <a:cs typeface="+mn-cs"/>
        <a:sym typeface="Helvetica"/>
      </a:defRPr>
    </a:lvl4pPr>
    <a:lvl5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0" i="0" u="none" strike="noStrike" cap="none" spc="0" normalizeH="0" baseline="0">
        <a:ln>
          <a:noFill/>
        </a:ln>
        <a:solidFill>
          <a:srgbClr val="000000"/>
        </a:solidFill>
        <a:effectLst/>
        <a:uFill>
          <a:solidFill>
            <a:srgbClr val="000000"/>
          </a:solidFill>
        </a:uFill>
        <a:latin typeface="+mn-lt"/>
        <a:ea typeface="+mn-ea"/>
        <a:cs typeface="+mn-cs"/>
        <a:sym typeface="Helvetica"/>
      </a:defRPr>
    </a:lvl5pPr>
    <a:lvl6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0" i="0" u="none" strike="noStrike" cap="none" spc="0" normalizeH="0" baseline="0">
        <a:ln>
          <a:noFill/>
        </a:ln>
        <a:solidFill>
          <a:srgbClr val="000000"/>
        </a:solidFill>
        <a:effectLst/>
        <a:uFill>
          <a:solidFill>
            <a:srgbClr val="000000"/>
          </a:solidFill>
        </a:uFill>
        <a:latin typeface="+mn-lt"/>
        <a:ea typeface="+mn-ea"/>
        <a:cs typeface="+mn-cs"/>
        <a:sym typeface="Helvetica"/>
      </a:defRPr>
    </a:lvl6pPr>
    <a:lvl7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0" i="0" u="none" strike="noStrike" cap="none" spc="0" normalizeH="0" baseline="0">
        <a:ln>
          <a:noFill/>
        </a:ln>
        <a:solidFill>
          <a:srgbClr val="000000"/>
        </a:solidFill>
        <a:effectLst/>
        <a:uFill>
          <a:solidFill>
            <a:srgbClr val="000000"/>
          </a:solidFill>
        </a:uFill>
        <a:latin typeface="+mn-lt"/>
        <a:ea typeface="+mn-ea"/>
        <a:cs typeface="+mn-cs"/>
        <a:sym typeface="Helvetica"/>
      </a:defRPr>
    </a:lvl7pPr>
    <a:lvl8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0" i="0" u="none" strike="noStrike" cap="none" spc="0" normalizeH="0" baseline="0">
        <a:ln>
          <a:noFill/>
        </a:ln>
        <a:solidFill>
          <a:srgbClr val="000000"/>
        </a:solidFill>
        <a:effectLst/>
        <a:uFill>
          <a:solidFill>
            <a:srgbClr val="000000"/>
          </a:solidFill>
        </a:uFill>
        <a:latin typeface="+mn-lt"/>
        <a:ea typeface="+mn-ea"/>
        <a:cs typeface="+mn-cs"/>
        <a:sym typeface="Helvetica"/>
      </a:defRPr>
    </a:lvl8pPr>
    <a:lvl9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0" i="0" u="none" strike="noStrike" cap="none" spc="0" normalizeH="0" baseline="0">
        <a:ln>
          <a:noFill/>
        </a:ln>
        <a:solidFill>
          <a:srgbClr val="000000"/>
        </a:solidFill>
        <a:effectLst/>
        <a:uFill>
          <a:solidFill>
            <a:srgbClr val="000000"/>
          </a:solidFill>
        </a:uFill>
        <a:latin typeface="+mn-lt"/>
        <a:ea typeface="+mn-ea"/>
        <a:cs typeface="+mn-cs"/>
        <a:sym typeface="Helvetica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D2E8"/>
          </a:solidFill>
        </a:fill>
      </a:tcStyle>
    </a:wholeTbl>
    <a:band2H>
      <a:tcTxStyle/>
      <a:tcStyle>
        <a:tcBdr/>
        <a:fill>
          <a:solidFill>
            <a:srgbClr val="E6EAF4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2E7CB"/>
          </a:solidFill>
        </a:fill>
      </a:tcStyle>
    </a:wholeTbl>
    <a:band2H>
      <a:tcTxStyle/>
      <a:tcStyle>
        <a:tcBdr/>
        <a:fill>
          <a:solidFill>
            <a:srgbClr val="F8F4E7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5CDDE"/>
          </a:solidFill>
        </a:fill>
      </a:tcStyle>
    </a:wholeTbl>
    <a:band2H>
      <a:tcTxStyle/>
      <a:tcStyle>
        <a:tcBdr/>
        <a:fill>
          <a:solidFill>
            <a:srgbClr val="EBE8E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563"/>
    <p:restoredTop sz="94685"/>
  </p:normalViewPr>
  <p:slideViewPr>
    <p:cSldViewPr snapToGrid="0" snapToObjects="1">
      <p:cViewPr varScale="1">
        <p:scale>
          <a:sx n="170" d="100"/>
          <a:sy n="170" d="100"/>
        </p:scale>
        <p:origin x="2248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Shape 8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87" name="Shape 8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6999"/>
      </a:lnSpc>
      <a:defRPr sz="2200">
        <a:latin typeface="+mj-lt"/>
        <a:ea typeface="+mj-ea"/>
        <a:cs typeface="+mj-cs"/>
        <a:sym typeface="Helvetica Neue"/>
      </a:defRPr>
    </a:lvl1pPr>
    <a:lvl2pPr indent="228600" defTabSz="457200" latinLnBrk="0">
      <a:lnSpc>
        <a:spcPct val="116999"/>
      </a:lnSpc>
      <a:defRPr sz="2200">
        <a:latin typeface="+mj-lt"/>
        <a:ea typeface="+mj-ea"/>
        <a:cs typeface="+mj-cs"/>
        <a:sym typeface="Helvetica Neue"/>
      </a:defRPr>
    </a:lvl2pPr>
    <a:lvl3pPr indent="457200" defTabSz="457200" latinLnBrk="0">
      <a:lnSpc>
        <a:spcPct val="116999"/>
      </a:lnSpc>
      <a:defRPr sz="2200">
        <a:latin typeface="+mj-lt"/>
        <a:ea typeface="+mj-ea"/>
        <a:cs typeface="+mj-cs"/>
        <a:sym typeface="Helvetica Neue"/>
      </a:defRPr>
    </a:lvl3pPr>
    <a:lvl4pPr indent="685800" defTabSz="457200" latinLnBrk="0">
      <a:lnSpc>
        <a:spcPct val="116999"/>
      </a:lnSpc>
      <a:defRPr sz="2200">
        <a:latin typeface="+mj-lt"/>
        <a:ea typeface="+mj-ea"/>
        <a:cs typeface="+mj-cs"/>
        <a:sym typeface="Helvetica Neue"/>
      </a:defRPr>
    </a:lvl4pPr>
    <a:lvl5pPr indent="914400" defTabSz="457200" latinLnBrk="0">
      <a:lnSpc>
        <a:spcPct val="116999"/>
      </a:lnSpc>
      <a:defRPr sz="2200">
        <a:latin typeface="+mj-lt"/>
        <a:ea typeface="+mj-ea"/>
        <a:cs typeface="+mj-cs"/>
        <a:sym typeface="Helvetica Neue"/>
      </a:defRPr>
    </a:lvl5pPr>
    <a:lvl6pPr indent="1143000" defTabSz="457200" latinLnBrk="0">
      <a:lnSpc>
        <a:spcPct val="116999"/>
      </a:lnSpc>
      <a:defRPr sz="2200">
        <a:latin typeface="+mj-lt"/>
        <a:ea typeface="+mj-ea"/>
        <a:cs typeface="+mj-cs"/>
        <a:sym typeface="Helvetica Neue"/>
      </a:defRPr>
    </a:lvl6pPr>
    <a:lvl7pPr indent="1371600" defTabSz="457200" latinLnBrk="0">
      <a:lnSpc>
        <a:spcPct val="116999"/>
      </a:lnSpc>
      <a:defRPr sz="2200">
        <a:latin typeface="+mj-lt"/>
        <a:ea typeface="+mj-ea"/>
        <a:cs typeface="+mj-cs"/>
        <a:sym typeface="Helvetica Neue"/>
      </a:defRPr>
    </a:lvl7pPr>
    <a:lvl8pPr indent="1600200" defTabSz="457200" latinLnBrk="0">
      <a:lnSpc>
        <a:spcPct val="116999"/>
      </a:lnSpc>
      <a:defRPr sz="2200">
        <a:latin typeface="+mj-lt"/>
        <a:ea typeface="+mj-ea"/>
        <a:cs typeface="+mj-cs"/>
        <a:sym typeface="Helvetica Neue"/>
      </a:defRPr>
    </a:lvl8pPr>
    <a:lvl9pPr indent="1828800" defTabSz="457200" latinLnBrk="0">
      <a:lnSpc>
        <a:spcPct val="116999"/>
      </a:lnSpc>
      <a:defRPr sz="2200">
        <a:latin typeface="+mj-lt"/>
        <a:ea typeface="+mj-ea"/>
        <a:cs typeface="+mj-cs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Shape 98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99" name="Shape 9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My name is Sandra Porter</a:t>
            </a:r>
          </a:p>
          <a:p>
            <a:endParaRPr/>
          </a:p>
          <a:p>
            <a:r>
              <a:t>My degree is in microbiology and I’ve been involved in biotech education off and on for a few decades. </a:t>
            </a:r>
          </a:p>
          <a:p>
            <a:endParaRPr/>
          </a:p>
          <a:p>
            <a:r>
              <a:t>I have a small company, Digital World Biology, that makes molecular modeling apps and games, and I teach as an adjunct at Shoreline and Austin Community Colleges. Our company is involved in a few different National Science Foundation grants related to biotechnology.</a:t>
            </a:r>
          </a:p>
          <a:p>
            <a:endParaRPr/>
          </a:p>
          <a:p>
            <a:r>
              <a:t>The most recent grant, InnovATEBIO, is a National Advanced Technology Education center that began October 1st.</a:t>
            </a:r>
          </a:p>
          <a:p>
            <a:r>
              <a:t>InnovATEBIO’s goals are to improve biotech education at community colleges and high schools, build leadership, establish hubs in different areas of biotechnology, and increase opportunities for undergraduate research.</a:t>
            </a:r>
          </a:p>
          <a:p>
            <a:endParaRPr/>
          </a:p>
          <a:p>
            <a:r>
              <a:t>What do you need to know about if you want to teach biotechnology?  And where do you go to learn this?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Shape 108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09" name="Shape 10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For example, here’s one on biomanufacturing.</a:t>
            </a:r>
          </a:p>
          <a:p>
            <a:endParaRPr/>
          </a:p>
          <a:p>
            <a:r>
              <a:t>If you want to get a good idea of what it’s like to work in biotechnology, I strongly recommend the blog post on GFP manufacturing.</a:t>
            </a:r>
          </a:p>
          <a:p>
            <a:endParaRPr/>
          </a:p>
          <a:p>
            <a:r>
              <a:t>It talks about upstream processing, downstream processing, fill and finish and all the steps that go into producing a biotech product.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Shape 131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32" name="Shape 132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For example, here’s one on biomanufacturing.</a:t>
            </a:r>
          </a:p>
          <a:p>
            <a:endParaRPr/>
          </a:p>
          <a:p>
            <a:r>
              <a:t>If you want to get a good idea of what it’s like to work in biotechnology, I strongly recommend the blog post on GFP manufacturing.</a:t>
            </a:r>
          </a:p>
          <a:p>
            <a:endParaRPr/>
          </a:p>
          <a:p>
            <a:r>
              <a:t>It talks about upstream processing, downstream processing, fill and finish and all the steps that go into producing a biotech product.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Shape 147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48" name="Shape 14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For example, here’s one on biomanufacturing.</a:t>
            </a:r>
          </a:p>
          <a:p>
            <a:endParaRPr/>
          </a:p>
          <a:p>
            <a:r>
              <a:t>If you want to get a good idea of what it’s like to work in biotechnology, I strongly recommend the blog post on GFP manufacturing.</a:t>
            </a:r>
          </a:p>
          <a:p>
            <a:endParaRPr/>
          </a:p>
          <a:p>
            <a:r>
              <a:t>It talks about upstream processing, downstream processing, fill and finish and all the steps that go into producing a biotech product.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Shape 147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48" name="Shape 14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For example, here’s one on biomanufacturing.</a:t>
            </a:r>
          </a:p>
          <a:p>
            <a:endParaRPr/>
          </a:p>
          <a:p>
            <a:r>
              <a:t>If you want to get a good idea of what it’s like to work in biotechnology, I strongly recommend the blog post on GFP manufacturing.</a:t>
            </a:r>
          </a:p>
          <a:p>
            <a:endParaRPr/>
          </a:p>
          <a:p>
            <a:r>
              <a:t>It talks about upstream processing, downstream processing, fill and finish and all the steps that go into producing a biotech product.</a:t>
            </a:r>
          </a:p>
        </p:txBody>
      </p:sp>
    </p:spTree>
    <p:extLst>
      <p:ext uri="{BB962C8B-B14F-4D97-AF65-F5344CB8AC3E}">
        <p14:creationId xmlns:p14="http://schemas.microsoft.com/office/powerpoint/2010/main" val="19764223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Shape 147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48" name="Shape 14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For example, here’s one on biomanufacturing.</a:t>
            </a:r>
          </a:p>
          <a:p>
            <a:endParaRPr/>
          </a:p>
          <a:p>
            <a:r>
              <a:t>If you want to get a good idea of what it’s like to work in biotechnology, I strongly recommend the blog post on GFP manufacturing.</a:t>
            </a:r>
          </a:p>
          <a:p>
            <a:endParaRPr/>
          </a:p>
          <a:p>
            <a:r>
              <a:t>It talks about upstream processing, downstream processing, fill and finish and all the steps that go into producing a biotech product.</a:t>
            </a:r>
          </a:p>
        </p:txBody>
      </p:sp>
    </p:spTree>
    <p:extLst>
      <p:ext uri="{BB962C8B-B14F-4D97-AF65-F5344CB8AC3E}">
        <p14:creationId xmlns:p14="http://schemas.microsoft.com/office/powerpoint/2010/main" val="35207678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efault -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Text"/>
          <p:cNvSpPr txBox="1">
            <a:spLocks noGrp="1"/>
          </p:cNvSpPr>
          <p:nvPr>
            <p:ph type="title"/>
          </p:nvPr>
        </p:nvSpPr>
        <p:spPr>
          <a:xfrm>
            <a:off x="685800" y="1844675"/>
            <a:ext cx="7772400" cy="2041525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6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1371600" y="3886200"/>
            <a:ext cx="6400800" cy="2971800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>
                <a:solidFill>
                  <a:srgbClr val="888888"/>
                </a:solidFill>
                <a:uFill>
                  <a:solidFill>
                    <a:srgbClr val="888888"/>
                  </a:solidFill>
                </a:uFill>
              </a:defRPr>
            </a:lvl1pPr>
            <a:lvl2pPr marL="0" indent="0" algn="ctr">
              <a:buSzTx/>
              <a:buFontTx/>
              <a:buNone/>
              <a:defRPr>
                <a:solidFill>
                  <a:srgbClr val="888888"/>
                </a:solidFill>
                <a:uFill>
                  <a:solidFill>
                    <a:srgbClr val="888888"/>
                  </a:solidFill>
                </a:uFill>
              </a:defRPr>
            </a:lvl2pPr>
            <a:lvl3pPr marL="0" indent="0" algn="ctr">
              <a:buSzTx/>
              <a:buFontTx/>
              <a:buNone/>
              <a:defRPr>
                <a:solidFill>
                  <a:srgbClr val="888888"/>
                </a:solidFill>
                <a:uFill>
                  <a:solidFill>
                    <a:srgbClr val="888888"/>
                  </a:solidFill>
                </a:uFill>
              </a:defRPr>
            </a:lvl3pPr>
            <a:lvl4pPr marL="0" indent="0" algn="ctr">
              <a:buSzTx/>
              <a:buFontTx/>
              <a:buNone/>
              <a:defRPr>
                <a:solidFill>
                  <a:srgbClr val="888888"/>
                </a:solidFill>
                <a:uFill>
                  <a:solidFill>
                    <a:srgbClr val="888888"/>
                  </a:solidFill>
                </a:uFill>
              </a:defRPr>
            </a:lvl4pPr>
            <a:lvl5pPr marL="0" indent="0" algn="ctr">
              <a:buSzTx/>
              <a:buFontTx/>
              <a:buNone/>
              <a:defRPr>
                <a:solidFill>
                  <a:srgbClr val="888888"/>
                </a:solidFill>
                <a:uFill>
                  <a:solidFill>
                    <a:srgbClr val="888888"/>
                  </a:solidFill>
                </a:u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 -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5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image.png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1800" y="6248400"/>
            <a:ext cx="3276600" cy="425450"/>
          </a:xfrm>
          <a:prstGeom prst="rect">
            <a:avLst/>
          </a:prstGeom>
          <a:ln w="12700">
            <a:miter lim="400000"/>
          </a:ln>
        </p:spPr>
      </p:pic>
      <p:sp>
        <p:nvSpPr>
          <p:cNvPr id="34" name="Title Text"/>
          <p:cNvSpPr txBox="1">
            <a:spLocks noGrp="1"/>
          </p:cNvSpPr>
          <p:nvPr>
            <p:ph type="title"/>
          </p:nvPr>
        </p:nvSpPr>
        <p:spPr>
          <a:xfrm>
            <a:off x="685800" y="381000"/>
            <a:ext cx="7772400" cy="1600200"/>
          </a:xfrm>
          <a:prstGeom prst="rect">
            <a:avLst/>
          </a:prstGeom>
        </p:spPr>
        <p:txBody>
          <a:bodyPr lIns="50800" tIns="50800" rIns="50800" bIns="50800"/>
          <a:lstStyle>
            <a:lvl1pPr marR="40639" indent="40639" algn="ctr" defTabSz="914400">
              <a:defRPr sz="40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35" name="Body Level One…"/>
          <p:cNvSpPr txBox="1">
            <a:spLocks noGrp="1"/>
          </p:cNvSpPr>
          <p:nvPr>
            <p:ph type="body" idx="1"/>
          </p:nvPr>
        </p:nvSpPr>
        <p:spPr>
          <a:xfrm>
            <a:off x="685800" y="1981200"/>
            <a:ext cx="7772400" cy="4876800"/>
          </a:xfrm>
          <a:prstGeom prst="rect">
            <a:avLst/>
          </a:prstGeom>
        </p:spPr>
        <p:txBody>
          <a:bodyPr lIns="50800" tIns="50800" rIns="50800" bIns="50800"/>
          <a:lstStyle>
            <a:lvl1pPr marL="383540" marR="40639" defTabSz="914400">
              <a:buFontTx/>
              <a:defRPr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  <a:lvl2pPr marL="824411" marR="40639" indent="-326571" defTabSz="914400">
              <a:buFontTx/>
              <a:defRPr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2pPr>
            <a:lvl3pPr marL="1259838" marR="40639" defTabSz="914400">
              <a:buFontTx/>
              <a:defRPr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3pPr>
            <a:lvl4pPr marL="1777999" marR="40639" defTabSz="914400">
              <a:buFontTx/>
              <a:defRPr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4pPr>
            <a:lvl5pPr marL="2235199" marR="40639" defTabSz="914400">
              <a:buFontTx/>
              <a:defRPr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349666" y="6248400"/>
            <a:ext cx="312068" cy="298984"/>
          </a:xfrm>
          <a:prstGeom prst="rect">
            <a:avLst/>
          </a:prstGeom>
        </p:spPr>
        <p:txBody>
          <a:bodyPr/>
          <a:lstStyle>
            <a:lvl1pPr algn="ctr" defTabSz="584200">
              <a:defRPr sz="1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382148" y="6250780"/>
            <a:ext cx="246508" cy="237108"/>
          </a:xfrm>
          <a:prstGeom prst="rect">
            <a:avLst/>
          </a:prstGeom>
        </p:spPr>
        <p:txBody>
          <a:bodyPr lIns="32145" tIns="32145" rIns="32145" bIns="32145"/>
          <a:lstStyle>
            <a:lvl1pPr algn="ctr" defTabSz="321467"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and Content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Title Text"/>
          <p:cNvSpPr txBox="1">
            <a:spLocks noGrp="1"/>
          </p:cNvSpPr>
          <p:nvPr>
            <p:ph type="title"/>
          </p:nvPr>
        </p:nvSpPr>
        <p:spPr>
          <a:xfrm>
            <a:off x="549275" y="107576"/>
            <a:ext cx="8042276" cy="1336956"/>
          </a:xfrm>
          <a:prstGeom prst="rect">
            <a:avLst/>
          </a:prstGeom>
        </p:spPr>
        <p:txBody>
          <a:bodyPr lIns="45718" tIns="45718" rIns="45718" bIns="45718" anchor="b"/>
          <a:lstStyle>
            <a:lvl1pPr algn="ctr" defTabSz="914400">
              <a:defRPr sz="4600">
                <a:solidFill>
                  <a:srgbClr val="2C7C9F"/>
                </a:solidFill>
                <a:uFillTx/>
                <a:latin typeface="News Gothic MT"/>
                <a:ea typeface="News Gothic MT"/>
                <a:cs typeface="News Gothic MT"/>
                <a:sym typeface="News Gothic MT"/>
              </a:defRPr>
            </a:lvl1pPr>
          </a:lstStyle>
          <a:p>
            <a:r>
              <a:t>Title Text</a:t>
            </a:r>
          </a:p>
        </p:txBody>
      </p:sp>
      <p:sp>
        <p:nvSpPr>
          <p:cNvPr id="51" name="Body Level One…"/>
          <p:cNvSpPr txBox="1">
            <a:spLocks noGrp="1"/>
          </p:cNvSpPr>
          <p:nvPr>
            <p:ph type="body" idx="1"/>
          </p:nvPr>
        </p:nvSpPr>
        <p:spPr>
          <a:xfrm>
            <a:off x="549275" y="1600200"/>
            <a:ext cx="8042276" cy="4343402"/>
          </a:xfrm>
          <a:prstGeom prst="rect">
            <a:avLst/>
          </a:prstGeom>
        </p:spPr>
        <p:txBody>
          <a:bodyPr lIns="45718" tIns="45718" rIns="45718" bIns="45718"/>
          <a:lstStyle>
            <a:lvl1pPr marL="349250" indent="-349250" defTabSz="914400">
              <a:spcBef>
                <a:spcPts val="2000"/>
              </a:spcBef>
              <a:buClr>
                <a:srgbClr val="6FB7D7"/>
              </a:buClr>
              <a:buSzPct val="110000"/>
              <a:buFontTx/>
              <a:buChar char="●"/>
              <a:defRPr sz="2400">
                <a:solidFill>
                  <a:srgbClr val="595959"/>
                </a:solidFill>
                <a:latin typeface="News Gothic MT"/>
                <a:ea typeface="News Gothic MT"/>
                <a:cs typeface="News Gothic MT"/>
                <a:sym typeface="News Gothic MT"/>
              </a:defRPr>
            </a:lvl1pPr>
            <a:lvl2pPr marL="716394" indent="-367144" defTabSz="914400">
              <a:spcBef>
                <a:spcPts val="2000"/>
              </a:spcBef>
              <a:buClr>
                <a:srgbClr val="6FB7D7"/>
              </a:buClr>
              <a:buSzPct val="110000"/>
              <a:buFontTx/>
              <a:buChar char="●"/>
              <a:defRPr sz="2400">
                <a:solidFill>
                  <a:srgbClr val="595959"/>
                </a:solidFill>
                <a:latin typeface="News Gothic MT"/>
                <a:ea typeface="News Gothic MT"/>
                <a:cs typeface="News Gothic MT"/>
                <a:sym typeface="News Gothic MT"/>
              </a:defRPr>
            </a:lvl2pPr>
            <a:lvl3pPr marL="1024888" indent="-339088" defTabSz="914400">
              <a:spcBef>
                <a:spcPts val="2000"/>
              </a:spcBef>
              <a:buClr>
                <a:srgbClr val="6FB7D7"/>
              </a:buClr>
              <a:buSzPct val="110000"/>
              <a:buFontTx/>
              <a:buChar char="●"/>
              <a:defRPr sz="2400">
                <a:solidFill>
                  <a:srgbClr val="595959"/>
                </a:solidFill>
                <a:latin typeface="News Gothic MT"/>
                <a:ea typeface="News Gothic MT"/>
                <a:cs typeface="News Gothic MT"/>
                <a:sym typeface="News Gothic MT"/>
              </a:defRPr>
            </a:lvl3pPr>
            <a:lvl4pPr marL="1362075" indent="-393700" defTabSz="914400">
              <a:spcBef>
                <a:spcPts val="2000"/>
              </a:spcBef>
              <a:buClr>
                <a:srgbClr val="6FB7D7"/>
              </a:buClr>
              <a:buSzPct val="110000"/>
              <a:buFontTx/>
              <a:buChar char="●"/>
              <a:defRPr sz="2400">
                <a:solidFill>
                  <a:srgbClr val="595959"/>
                </a:solidFill>
                <a:latin typeface="News Gothic MT"/>
                <a:ea typeface="News Gothic MT"/>
                <a:cs typeface="News Gothic MT"/>
                <a:sym typeface="News Gothic MT"/>
              </a:defRPr>
            </a:lvl4pPr>
            <a:lvl5pPr marL="1640415" indent="-376765" defTabSz="914400">
              <a:spcBef>
                <a:spcPts val="2000"/>
              </a:spcBef>
              <a:buClr>
                <a:srgbClr val="6FB7D7"/>
              </a:buClr>
              <a:buSzPct val="110000"/>
              <a:buFontTx/>
              <a:buChar char="●"/>
              <a:defRPr sz="2400">
                <a:solidFill>
                  <a:srgbClr val="595959"/>
                </a:solidFill>
                <a:latin typeface="News Gothic MT"/>
                <a:ea typeface="News Gothic MT"/>
                <a:cs typeface="News Gothic MT"/>
                <a:sym typeface="News Gothic MT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275823" y="6139461"/>
            <a:ext cx="612685" cy="637539"/>
          </a:xfrm>
          <a:prstGeom prst="rect">
            <a:avLst/>
          </a:prstGeom>
        </p:spPr>
        <p:txBody>
          <a:bodyPr lIns="45718" tIns="45718" rIns="45718" bIns="45718" anchor="ctr"/>
          <a:lstStyle>
            <a:lvl1pPr>
              <a:defRPr sz="3600">
                <a:solidFill>
                  <a:srgbClr val="FFFFFF"/>
                </a:solidFill>
                <a:latin typeface="News Gothic MT"/>
                <a:ea typeface="News Gothic MT"/>
                <a:cs typeface="News Gothic MT"/>
                <a:sym typeface="News Gothic M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 -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0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Title Text"/>
          <p:cNvSpPr txBox="1">
            <a:spLocks noGrp="1"/>
          </p:cNvSpPr>
          <p:nvPr>
            <p:ph type="title"/>
          </p:nvPr>
        </p:nvSpPr>
        <p:spPr>
          <a:xfrm>
            <a:off x="892967" y="1151929"/>
            <a:ext cx="7358066" cy="2321720"/>
          </a:xfrm>
          <a:prstGeom prst="rect">
            <a:avLst/>
          </a:prstGeom>
        </p:spPr>
        <p:txBody>
          <a:bodyPr lIns="35717" tIns="35717" rIns="35717" bIns="35717" anchor="b"/>
          <a:lstStyle>
            <a:lvl1pPr algn="ctr" defTabSz="410764">
              <a:defRPr sz="5800">
                <a:solidFill>
                  <a:srgbClr val="000000"/>
                </a:solidFill>
                <a:uFillTx/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t>Title Text</a:t>
            </a:r>
          </a:p>
        </p:txBody>
      </p:sp>
      <p:sp>
        <p:nvSpPr>
          <p:cNvPr id="69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92967" y="3536155"/>
            <a:ext cx="7358066" cy="794744"/>
          </a:xfrm>
          <a:prstGeom prst="rect">
            <a:avLst/>
          </a:prstGeom>
        </p:spPr>
        <p:txBody>
          <a:bodyPr lIns="35717" tIns="35717" rIns="35717" bIns="35717"/>
          <a:lstStyle>
            <a:lvl1pPr marL="0" indent="0" algn="ctr" defTabSz="410764">
              <a:spcBef>
                <a:spcPts val="0"/>
              </a:spcBef>
              <a:buSzTx/>
              <a:buFontTx/>
              <a:buNone/>
              <a:defRPr sz="2400">
                <a:latin typeface="Gill Sans"/>
                <a:ea typeface="Gill Sans"/>
                <a:cs typeface="Gill Sans"/>
                <a:sym typeface="Gill Sans"/>
              </a:defRPr>
            </a:lvl1pPr>
            <a:lvl2pPr marL="0" indent="0" algn="ctr" defTabSz="410764">
              <a:spcBef>
                <a:spcPts val="0"/>
              </a:spcBef>
              <a:buSzTx/>
              <a:buFontTx/>
              <a:buNone/>
              <a:defRPr sz="2400">
                <a:latin typeface="Gill Sans"/>
                <a:ea typeface="Gill Sans"/>
                <a:cs typeface="Gill Sans"/>
                <a:sym typeface="Gill Sans"/>
              </a:defRPr>
            </a:lvl2pPr>
            <a:lvl3pPr marL="0" indent="0" algn="ctr" defTabSz="410764">
              <a:spcBef>
                <a:spcPts val="0"/>
              </a:spcBef>
              <a:buSzTx/>
              <a:buFontTx/>
              <a:buNone/>
              <a:defRPr sz="2400">
                <a:latin typeface="Gill Sans"/>
                <a:ea typeface="Gill Sans"/>
                <a:cs typeface="Gill Sans"/>
                <a:sym typeface="Gill Sans"/>
              </a:defRPr>
            </a:lvl3pPr>
            <a:lvl4pPr marL="0" indent="0" algn="ctr" defTabSz="410764">
              <a:spcBef>
                <a:spcPts val="0"/>
              </a:spcBef>
              <a:buSzTx/>
              <a:buFontTx/>
              <a:buNone/>
              <a:defRPr sz="2400">
                <a:latin typeface="Gill Sans"/>
                <a:ea typeface="Gill Sans"/>
                <a:cs typeface="Gill Sans"/>
                <a:sym typeface="Gill Sans"/>
              </a:defRPr>
            </a:lvl4pPr>
            <a:lvl5pPr marL="0" indent="0" algn="ctr" defTabSz="410764">
              <a:spcBef>
                <a:spcPts val="0"/>
              </a:spcBef>
              <a:buSzTx/>
              <a:buFontTx/>
              <a:buNone/>
              <a:defRPr sz="2400">
                <a:latin typeface="Gill Sans"/>
                <a:ea typeface="Gill Sans"/>
                <a:cs typeface="Gill Sans"/>
                <a:sym typeface="Gill Sans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449267" y="6519467"/>
            <a:ext cx="236537" cy="249237"/>
          </a:xfrm>
          <a:prstGeom prst="rect">
            <a:avLst/>
          </a:prstGeom>
        </p:spPr>
        <p:txBody>
          <a:bodyPr lIns="35717" tIns="35717" rIns="35717" bIns="35717" anchor="b"/>
          <a:lstStyle>
            <a:lvl1pPr algn="ctr" defTabSz="410764">
              <a:defRPr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bio-link logo.png" descr="bio-link 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2608" y="6402585"/>
            <a:ext cx="1597488" cy="258963"/>
          </a:xfrm>
          <a:prstGeom prst="rect">
            <a:avLst/>
          </a:prstGeom>
          <a:ln w="12700">
            <a:miter lim="400000"/>
          </a:ln>
        </p:spPr>
      </p:pic>
      <p:sp>
        <p:nvSpPr>
          <p:cNvPr id="78" name="Title Text"/>
          <p:cNvSpPr txBox="1">
            <a:spLocks noGrp="1"/>
          </p:cNvSpPr>
          <p:nvPr>
            <p:ph type="title"/>
          </p:nvPr>
        </p:nvSpPr>
        <p:spPr>
          <a:xfrm>
            <a:off x="687585" y="383976"/>
            <a:ext cx="7768830" cy="1598416"/>
          </a:xfrm>
          <a:prstGeom prst="rect">
            <a:avLst/>
          </a:prstGeom>
        </p:spPr>
        <p:txBody>
          <a:bodyPr lIns="35717" tIns="35717" rIns="35717" bIns="35717"/>
          <a:lstStyle>
            <a:lvl1pPr marR="40640" indent="40640" algn="ctr" defTabSz="910828">
              <a:defRPr sz="4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79" name="Body Level One…"/>
          <p:cNvSpPr txBox="1">
            <a:spLocks noGrp="1"/>
          </p:cNvSpPr>
          <p:nvPr>
            <p:ph type="body" idx="1"/>
          </p:nvPr>
        </p:nvSpPr>
        <p:spPr>
          <a:xfrm>
            <a:off x="687585" y="1982390"/>
            <a:ext cx="7768830" cy="4875611"/>
          </a:xfrm>
          <a:prstGeom prst="rect">
            <a:avLst/>
          </a:prstGeom>
        </p:spPr>
        <p:txBody>
          <a:bodyPr lIns="35717" tIns="35717" rIns="35717" bIns="35717"/>
          <a:lstStyle>
            <a:lvl1pPr marL="274434" marR="40640" indent="-233795" defTabSz="910828">
              <a:buFontTx/>
              <a:defRPr sz="30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  <a:lvl2pPr marL="723431" marR="40640" indent="-225591" defTabSz="910828">
              <a:buFontTx/>
              <a:defRPr sz="30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2pPr>
            <a:lvl3pPr marL="1156744" marR="40640" indent="-201705" defTabSz="910828">
              <a:buFontTx/>
              <a:defRPr sz="30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3pPr>
            <a:lvl4pPr marL="1657168" marR="40640" indent="-244928" defTabSz="910828">
              <a:buFontTx/>
              <a:defRPr sz="30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4pPr>
            <a:lvl5pPr marL="2114368" marR="40640" indent="-244928" defTabSz="910828">
              <a:buFontTx/>
              <a:defRPr sz="30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378875" y="6250780"/>
            <a:ext cx="253652" cy="244252"/>
          </a:xfrm>
          <a:prstGeom prst="rect">
            <a:avLst/>
          </a:prstGeom>
        </p:spPr>
        <p:txBody>
          <a:bodyPr lIns="35717" tIns="35717" rIns="35717" bIns="35717"/>
          <a:lstStyle>
            <a:lvl1pPr algn="ctr" defTabSz="580429">
              <a:defRPr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1.png" descr="image1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176011" y="276833"/>
            <a:ext cx="513877" cy="524156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Line"/>
          <p:cNvSpPr/>
          <p:nvPr/>
        </p:nvSpPr>
        <p:spPr>
          <a:xfrm>
            <a:off x="457197" y="844284"/>
            <a:ext cx="8229605" cy="1"/>
          </a:xfrm>
          <a:prstGeom prst="line">
            <a:avLst/>
          </a:prstGeom>
          <a:ln w="12700">
            <a:solidFill>
              <a:srgbClr val="1E2A7B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4" name="© www.digitalworldbiology.com"/>
          <p:cNvSpPr txBox="1"/>
          <p:nvPr/>
        </p:nvSpPr>
        <p:spPr>
          <a:xfrm>
            <a:off x="435427" y="6431519"/>
            <a:ext cx="2172048" cy="254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8100" tIns="38100" rIns="38100" bIns="38100">
            <a:spAutoFit/>
          </a:bodyPr>
          <a:lstStyle/>
          <a:p>
            <a:pPr>
              <a:defRPr sz="1200"/>
            </a:pPr>
            <a:r>
              <a:t>© </a:t>
            </a:r>
            <a:r>
              <a:rPr u="sng">
                <a:solidFill>
                  <a:srgbClr val="42568D"/>
                </a:solidFill>
                <a:uFill>
                  <a:solidFill>
                    <a:srgbClr val="42568D"/>
                  </a:solidFill>
                </a:uFill>
              </a:rPr>
              <a:t>www.digitalworldbiology.com</a:t>
            </a:r>
          </a:p>
        </p:txBody>
      </p:sp>
      <p:sp>
        <p:nvSpPr>
          <p:cNvPr id="5" name="Line"/>
          <p:cNvSpPr/>
          <p:nvPr/>
        </p:nvSpPr>
        <p:spPr>
          <a:xfrm flipH="1" flipV="1">
            <a:off x="457199" y="6431519"/>
            <a:ext cx="8229604" cy="3"/>
          </a:xfrm>
          <a:prstGeom prst="line">
            <a:avLst/>
          </a:prstGeom>
          <a:ln w="12700">
            <a:solidFill>
              <a:srgbClr val="1E2A7B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6" name="Title Text"/>
          <p:cNvSpPr txBox="1">
            <a:spLocks noGrp="1"/>
          </p:cNvSpPr>
          <p:nvPr>
            <p:ph type="title"/>
          </p:nvPr>
        </p:nvSpPr>
        <p:spPr>
          <a:xfrm>
            <a:off x="457200" y="7638"/>
            <a:ext cx="8229600" cy="10603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8100" tIns="38100" rIns="38100" bIns="3810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7" name="Body Level One…"/>
          <p:cNvSpPr txBox="1">
            <a:spLocks noGrp="1"/>
          </p:cNvSpPr>
          <p:nvPr>
            <p:ph type="body" idx="1"/>
          </p:nvPr>
        </p:nvSpPr>
        <p:spPr>
          <a:xfrm>
            <a:off x="457200" y="1067984"/>
            <a:ext cx="8229600" cy="57900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8100" tIns="38100" rIns="38100" bIns="38100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02985" y="6442075"/>
            <a:ext cx="283816" cy="2794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 algn="r">
              <a:defRPr sz="1200">
                <a:uFillTx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</p:sldLayoutIdLst>
  <p:transition spd="med"/>
  <p:txStyles>
    <p:titleStyle>
      <a:lvl1pPr marL="0" marR="0" indent="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solidFill>
            <a:srgbClr val="2F5897"/>
          </a:solidFill>
          <a:uFill>
            <a:solidFill>
              <a:srgbClr val="2F5897"/>
            </a:solidFill>
          </a:uFill>
          <a:latin typeface="+mn-lt"/>
          <a:ea typeface="+mn-ea"/>
          <a:cs typeface="+mn-cs"/>
          <a:sym typeface="Helvetica"/>
        </a:defRPr>
      </a:lvl1pPr>
      <a:lvl2pPr marL="0" marR="0" indent="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solidFill>
            <a:srgbClr val="2F5897"/>
          </a:solidFill>
          <a:uFill>
            <a:solidFill>
              <a:srgbClr val="2F5897"/>
            </a:solidFill>
          </a:uFill>
          <a:latin typeface="+mn-lt"/>
          <a:ea typeface="+mn-ea"/>
          <a:cs typeface="+mn-cs"/>
          <a:sym typeface="Helvetica"/>
        </a:defRPr>
      </a:lvl2pPr>
      <a:lvl3pPr marL="0" marR="0" indent="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solidFill>
            <a:srgbClr val="2F5897"/>
          </a:solidFill>
          <a:uFill>
            <a:solidFill>
              <a:srgbClr val="2F5897"/>
            </a:solidFill>
          </a:uFill>
          <a:latin typeface="+mn-lt"/>
          <a:ea typeface="+mn-ea"/>
          <a:cs typeface="+mn-cs"/>
          <a:sym typeface="Helvetica"/>
        </a:defRPr>
      </a:lvl3pPr>
      <a:lvl4pPr marL="0" marR="0" indent="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solidFill>
            <a:srgbClr val="2F5897"/>
          </a:solidFill>
          <a:uFill>
            <a:solidFill>
              <a:srgbClr val="2F5897"/>
            </a:solidFill>
          </a:uFill>
          <a:latin typeface="+mn-lt"/>
          <a:ea typeface="+mn-ea"/>
          <a:cs typeface="+mn-cs"/>
          <a:sym typeface="Helvetica"/>
        </a:defRPr>
      </a:lvl4pPr>
      <a:lvl5pPr marL="0" marR="0" indent="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solidFill>
            <a:srgbClr val="2F5897"/>
          </a:solidFill>
          <a:uFill>
            <a:solidFill>
              <a:srgbClr val="2F5897"/>
            </a:solidFill>
          </a:uFill>
          <a:latin typeface="+mn-lt"/>
          <a:ea typeface="+mn-ea"/>
          <a:cs typeface="+mn-cs"/>
          <a:sym typeface="Helvetica"/>
        </a:defRPr>
      </a:lvl5pPr>
      <a:lvl6pPr marL="0" marR="0" indent="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solidFill>
            <a:srgbClr val="2F5897"/>
          </a:solidFill>
          <a:uFill>
            <a:solidFill>
              <a:srgbClr val="2F5897"/>
            </a:solidFill>
          </a:uFill>
          <a:latin typeface="+mn-lt"/>
          <a:ea typeface="+mn-ea"/>
          <a:cs typeface="+mn-cs"/>
          <a:sym typeface="Helvetica"/>
        </a:defRPr>
      </a:lvl6pPr>
      <a:lvl7pPr marL="0" marR="0" indent="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solidFill>
            <a:srgbClr val="2F5897"/>
          </a:solidFill>
          <a:uFill>
            <a:solidFill>
              <a:srgbClr val="2F5897"/>
            </a:solidFill>
          </a:uFill>
          <a:latin typeface="+mn-lt"/>
          <a:ea typeface="+mn-ea"/>
          <a:cs typeface="+mn-cs"/>
          <a:sym typeface="Helvetica"/>
        </a:defRPr>
      </a:lvl7pPr>
      <a:lvl8pPr marL="0" marR="0" indent="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solidFill>
            <a:srgbClr val="2F5897"/>
          </a:solidFill>
          <a:uFill>
            <a:solidFill>
              <a:srgbClr val="2F5897"/>
            </a:solidFill>
          </a:uFill>
          <a:latin typeface="+mn-lt"/>
          <a:ea typeface="+mn-ea"/>
          <a:cs typeface="+mn-cs"/>
          <a:sym typeface="Helvetica"/>
        </a:defRPr>
      </a:lvl8pPr>
      <a:lvl9pPr marL="0" marR="0" indent="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solidFill>
            <a:srgbClr val="2F5897"/>
          </a:solidFill>
          <a:uFill>
            <a:solidFill>
              <a:srgbClr val="2F5897"/>
            </a:solidFill>
          </a:uFill>
          <a:latin typeface="+mn-lt"/>
          <a:ea typeface="+mn-ea"/>
          <a:cs typeface="+mn-cs"/>
          <a:sym typeface="Helvetica"/>
        </a:defRPr>
      </a:lvl9pPr>
    </p:titleStyle>
    <p:bodyStyle>
      <a:lvl1pPr marL="342900" marR="0" indent="-342900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1pPr>
      <a:lvl2pPr marL="783769" marR="0" indent="-326569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–"/>
        <a:tabLst/>
        <a:defRPr sz="3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2pPr>
      <a:lvl3pPr marL="1219200" marR="0" indent="-304800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3pPr>
      <a:lvl4pPr marL="1737360" marR="0" indent="-365760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–"/>
        <a:tabLst/>
        <a:defRPr sz="3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4pPr>
      <a:lvl5pPr marL="2194560" marR="0" indent="-365760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»"/>
        <a:tabLst/>
        <a:defRPr sz="3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5pPr>
      <a:lvl6pPr marL="3022600" marR="0" indent="-571500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71000"/>
        <a:buFont typeface="Arial"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6pPr>
      <a:lvl7pPr marL="3378200" marR="0" indent="-571500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71000"/>
        <a:buFont typeface="Arial"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7pPr>
      <a:lvl8pPr marL="3733800" marR="0" indent="-571500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71000"/>
        <a:buFont typeface="Arial"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8pPr>
      <a:lvl9pPr marL="4089400" marR="0" indent="-571500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71000"/>
        <a:buFont typeface="Arial"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9pPr>
    </p:bodyStyle>
    <p:otherStyle>
      <a:lvl1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1pPr>
      <a:lvl2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2pPr>
      <a:lvl3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3pPr>
      <a:lvl4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4pPr>
      <a:lvl5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5pPr>
      <a:lvl6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6pPr>
      <a:lvl7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7pPr>
      <a:lvl8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8pPr>
      <a:lvl9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hyperlink" Target="https://www.ncbi.nlm.nih.gov/Structure/icn3d/full.html?mmdbid=7KMG&amp;date=20220221&amp;v=3.8.3&amp;command=scap+interaction+7KMG_C_484_A%7C%7C%7C%7B%22factor%22:%220.8114%22,%22mouseChange%22:%7B%22x%22:%220.000%22,%22y%22:%220.000%22%7D,%22quaternion%22:%7B%22_x%22:%220.2579%22,%22_y%22:%220.5454%22,%22_z%22:%220.4801%22,%22_w%22:%22-0.6368%22%7D%7D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hyperlink" Target="https://structure.ncbi.nlm.nih.gov/icn3d/share.html?iuuHMkKQgqu5b6FF7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https://structure.ncbi.nlm.nih.gov/icn3d/share.html?v8L7mjveuzkCvemo8" TargetMode="External"/><Relationship Id="rId3" Type="http://schemas.openxmlformats.org/officeDocument/2006/relationships/image" Target="../media/image1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NextStrain.org" TargetMode="Externa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cbi.nlm.nih.gov/protein/ULD55071.1?report=fasta" TargetMode="Externa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structure.ncbi.nlm.nih.gov/icn3d/share.html?pyMbkjANpbaCBrm77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image1.png" descr="image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76011" y="276833"/>
            <a:ext cx="513877" cy="524156"/>
          </a:xfrm>
          <a:prstGeom prst="rect">
            <a:avLst/>
          </a:prstGeom>
          <a:ln w="12700">
            <a:miter lim="400000"/>
          </a:ln>
        </p:spPr>
      </p:pic>
      <p:sp>
        <p:nvSpPr>
          <p:cNvPr id="90" name="Line"/>
          <p:cNvSpPr/>
          <p:nvPr/>
        </p:nvSpPr>
        <p:spPr>
          <a:xfrm>
            <a:off x="457197" y="844284"/>
            <a:ext cx="8229605" cy="1"/>
          </a:xfrm>
          <a:prstGeom prst="line">
            <a:avLst/>
          </a:prstGeom>
          <a:ln w="12700">
            <a:solidFill>
              <a:srgbClr val="1E2A7B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91" name="© www.digitalworldbiology.com"/>
          <p:cNvSpPr txBox="1"/>
          <p:nvPr/>
        </p:nvSpPr>
        <p:spPr>
          <a:xfrm>
            <a:off x="435427" y="6431519"/>
            <a:ext cx="2172048" cy="254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8100" tIns="38100" rIns="38100" bIns="38100">
            <a:spAutoFit/>
          </a:bodyPr>
          <a:lstStyle/>
          <a:p>
            <a:pPr>
              <a:defRPr sz="1200"/>
            </a:pPr>
            <a:r>
              <a:t>© </a:t>
            </a:r>
            <a:r>
              <a:rPr u="sng">
                <a:solidFill>
                  <a:srgbClr val="42568D"/>
                </a:solidFill>
                <a:uFill>
                  <a:solidFill>
                    <a:srgbClr val="42568D"/>
                  </a:solidFill>
                </a:uFill>
              </a:rPr>
              <a:t>www.digitalworldbiology.com</a:t>
            </a:r>
          </a:p>
        </p:txBody>
      </p:sp>
      <p:sp>
        <p:nvSpPr>
          <p:cNvPr id="92" name="Line"/>
          <p:cNvSpPr/>
          <p:nvPr/>
        </p:nvSpPr>
        <p:spPr>
          <a:xfrm flipH="1" flipV="1">
            <a:off x="457199" y="6431519"/>
            <a:ext cx="8229604" cy="3"/>
          </a:xfrm>
          <a:prstGeom prst="line">
            <a:avLst/>
          </a:prstGeom>
          <a:ln w="12700">
            <a:solidFill>
              <a:srgbClr val="1E2A7B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93" name="Staying current: what science &amp; skills do educators need to know and teach in biotechnology?"/>
          <p:cNvSpPr txBox="1">
            <a:spLocks noGrp="1"/>
          </p:cNvSpPr>
          <p:nvPr>
            <p:ph type="ctrTitle"/>
          </p:nvPr>
        </p:nvSpPr>
        <p:spPr>
          <a:xfrm>
            <a:off x="1148953" y="792760"/>
            <a:ext cx="6846094" cy="1589924"/>
          </a:xfrm>
          <a:prstGeom prst="rect">
            <a:avLst/>
          </a:prstGeom>
        </p:spPr>
        <p:txBody>
          <a:bodyPr lIns="0" tIns="0" rIns="0" bIns="0"/>
          <a:lstStyle>
            <a:lvl1pPr algn="ctr"/>
          </a:lstStyle>
          <a:p>
            <a:r>
              <a:t> Antibodies vs SARS-CoV-2 Variants</a:t>
            </a:r>
          </a:p>
        </p:txBody>
      </p:sp>
      <p:sp>
        <p:nvSpPr>
          <p:cNvPr id="94" name="Sandra Porter, PhD…"/>
          <p:cNvSpPr txBox="1">
            <a:spLocks noGrp="1"/>
          </p:cNvSpPr>
          <p:nvPr>
            <p:ph type="subTitle" sz="half" idx="1"/>
          </p:nvPr>
        </p:nvSpPr>
        <p:spPr>
          <a:xfrm>
            <a:off x="573768" y="2430110"/>
            <a:ext cx="7996464" cy="2365937"/>
          </a:xfrm>
          <a:prstGeom prst="rect">
            <a:avLst/>
          </a:prstGeom>
        </p:spPr>
        <p:txBody>
          <a:bodyPr/>
          <a:lstStyle/>
          <a:p>
            <a:pPr defTabSz="425195">
              <a:lnSpc>
                <a:spcPct val="80000"/>
              </a:lnSpc>
              <a:spcBef>
                <a:spcPts val="500"/>
              </a:spcBef>
              <a:defRPr sz="2511"/>
            </a:pPr>
            <a:r>
              <a:t>Sandra Porter, PhD</a:t>
            </a:r>
            <a:endParaRPr sz="1674">
              <a:solidFill>
                <a:srgbClr val="000000"/>
              </a:solidFill>
              <a:uFill>
                <a:solidFill>
                  <a:srgbClr val="000000"/>
                </a:solidFill>
              </a:uFill>
            </a:endParaRPr>
          </a:p>
          <a:p>
            <a:pPr defTabSz="425195">
              <a:lnSpc>
                <a:spcPct val="80000"/>
              </a:lnSpc>
              <a:spcBef>
                <a:spcPts val="500"/>
              </a:spcBef>
              <a:defRPr sz="2511"/>
            </a:pPr>
            <a:endParaRPr sz="1674">
              <a:solidFill>
                <a:srgbClr val="000000"/>
              </a:solidFill>
              <a:uFill>
                <a:solidFill>
                  <a:srgbClr val="000000"/>
                </a:solidFill>
              </a:uFill>
            </a:endParaRPr>
          </a:p>
          <a:p>
            <a:pPr defTabSz="425195">
              <a:lnSpc>
                <a:spcPct val="80000"/>
              </a:lnSpc>
              <a:spcBef>
                <a:spcPts val="500"/>
              </a:spcBef>
              <a:defRPr sz="2511"/>
            </a:pPr>
            <a:r>
              <a:t>President, Digital World Biology LLC</a:t>
            </a:r>
            <a:endParaRPr sz="1674">
              <a:solidFill>
                <a:srgbClr val="000000"/>
              </a:solidFill>
              <a:uFill>
                <a:solidFill>
                  <a:srgbClr val="000000"/>
                </a:solidFill>
              </a:uFill>
            </a:endParaRPr>
          </a:p>
          <a:p>
            <a:pPr defTabSz="425195">
              <a:lnSpc>
                <a:spcPct val="80000"/>
              </a:lnSpc>
              <a:spcBef>
                <a:spcPts val="500"/>
              </a:spcBef>
              <a:defRPr sz="1860"/>
            </a:pPr>
            <a:r>
              <a:t>Shoreline Community College,</a:t>
            </a:r>
          </a:p>
          <a:p>
            <a:pPr defTabSz="425195">
              <a:lnSpc>
                <a:spcPct val="80000"/>
              </a:lnSpc>
              <a:spcBef>
                <a:spcPts val="500"/>
              </a:spcBef>
              <a:defRPr sz="1860"/>
            </a:pPr>
            <a:r>
              <a:t>InnovATEBIO, Bridge to Bio-Link’s Future, Developing CUREs for Antibody Engineering</a:t>
            </a:r>
            <a:endParaRPr sz="2046">
              <a:solidFill>
                <a:srgbClr val="000000"/>
              </a:solidFill>
              <a:uFill>
                <a:solidFill>
                  <a:srgbClr val="000000"/>
                </a:solidFill>
              </a:uFill>
            </a:endParaRPr>
          </a:p>
        </p:txBody>
      </p:sp>
      <p:pic>
        <p:nvPicPr>
          <p:cNvPr id="95" name="BTC-logo.png" descr="BTC-logo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13418" y="5002612"/>
            <a:ext cx="3058629" cy="1321679"/>
          </a:xfrm>
          <a:prstGeom prst="rect">
            <a:avLst/>
          </a:prstGeom>
          <a:ln w="12700">
            <a:miter lim="400000"/>
          </a:ln>
        </p:spPr>
      </p:pic>
      <p:pic>
        <p:nvPicPr>
          <p:cNvPr id="96" name="innovatebio logo-nsfV2.png" descr="innovatebio logo-nsfV2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4729" y="5124079"/>
            <a:ext cx="2412095" cy="1195895"/>
          </a:xfrm>
          <a:prstGeom prst="rect">
            <a:avLst/>
          </a:prstGeom>
          <a:ln w="12700">
            <a:miter lim="400000"/>
          </a:ln>
        </p:spPr>
      </p:pic>
      <p:pic>
        <p:nvPicPr>
          <p:cNvPr id="97" name="Image" descr="Image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17716" y="5264826"/>
            <a:ext cx="2641601" cy="9144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Do these changes impact antibody binding?"/>
          <p:cNvSpPr txBox="1">
            <a:spLocks noGrp="1"/>
          </p:cNvSpPr>
          <p:nvPr>
            <p:ph type="title"/>
          </p:nvPr>
        </p:nvSpPr>
        <p:spPr>
          <a:xfrm>
            <a:off x="317500" y="83261"/>
            <a:ext cx="8229600" cy="1060347"/>
          </a:xfrm>
          <a:prstGeom prst="rect">
            <a:avLst/>
          </a:prstGeom>
        </p:spPr>
        <p:txBody>
          <a:bodyPr/>
          <a:lstStyle/>
          <a:p>
            <a:r>
              <a:t>Do these changes impact antibody binding?</a:t>
            </a:r>
          </a:p>
        </p:txBody>
      </p:sp>
      <p:sp>
        <p:nvSpPr>
          <p:cNvPr id="177" name="Glutamic acid 484 replaced by alanine"/>
          <p:cNvSpPr txBox="1"/>
          <p:nvPr/>
        </p:nvSpPr>
        <p:spPr>
          <a:xfrm>
            <a:off x="2173669" y="1058450"/>
            <a:ext cx="4914559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000"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2"/>
              </a:defRPr>
            </a:lvl1pPr>
          </a:lstStyle>
          <a:p>
            <a:pPr>
              <a:defRPr u="none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defRPr>
            </a:pPr>
            <a:r>
              <a:rPr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2"/>
              </a:rPr>
              <a:t>Glutamic acid 484 replaced by alanine</a:t>
            </a:r>
          </a:p>
        </p:txBody>
      </p:sp>
      <p:pic>
        <p:nvPicPr>
          <p:cNvPr id="178" name="Screen Shot 2022-02-21 at 1.57.58 PM.png" descr="Screen Shot 2022-02-21 at 1.57.58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3465" y="1522613"/>
            <a:ext cx="2967540" cy="2859043"/>
          </a:xfrm>
          <a:prstGeom prst="rect">
            <a:avLst/>
          </a:prstGeom>
          <a:ln w="12700">
            <a:miter lim="400000"/>
          </a:ln>
        </p:spPr>
      </p:pic>
      <p:pic>
        <p:nvPicPr>
          <p:cNvPr id="179" name="Screen Shot 2022-02-21 at 1.58.39 PM.png" descr="Screen Shot 2022-02-21 at 1.58.39 P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84885" y="4426814"/>
            <a:ext cx="1618612" cy="1360995"/>
          </a:xfrm>
          <a:prstGeom prst="rect">
            <a:avLst/>
          </a:prstGeom>
          <a:ln w="12700">
            <a:miter lim="400000"/>
          </a:ln>
        </p:spPr>
      </p:pic>
      <p:pic>
        <p:nvPicPr>
          <p:cNvPr id="180" name="Screen Shot 2022-02-21 at 1.58.17 PM.png" descr="Screen Shot 2022-02-21 at 1.58.17 PM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65077" y="1523425"/>
            <a:ext cx="2977453" cy="2857419"/>
          </a:xfrm>
          <a:prstGeom prst="rect">
            <a:avLst/>
          </a:prstGeom>
          <a:ln w="12700">
            <a:miter lim="400000"/>
          </a:ln>
        </p:spPr>
      </p:pic>
      <p:pic>
        <p:nvPicPr>
          <p:cNvPr id="181" name="Screen Shot 2022-02-21 at 1.58.47 PM.png" descr="Screen Shot 2022-02-21 at 1.58.47 PM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31595" y="4439417"/>
            <a:ext cx="1644417" cy="1335788"/>
          </a:xfrm>
          <a:prstGeom prst="rect">
            <a:avLst/>
          </a:prstGeom>
          <a:ln w="12700">
            <a:miter lim="400000"/>
          </a:ln>
        </p:spPr>
      </p:pic>
      <p:pic>
        <p:nvPicPr>
          <p:cNvPr id="182" name="Screen Shot 2022-02-21 at 2.02.16 PM.png" descr="Screen Shot 2022-02-21 at 2.02.16 PM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73863" y="5980403"/>
            <a:ext cx="4033745" cy="441792"/>
          </a:xfrm>
          <a:prstGeom prst="rect">
            <a:avLst/>
          </a:prstGeom>
          <a:ln w="12700">
            <a:miter lim="400000"/>
          </a:ln>
        </p:spPr>
      </p:pic>
      <p:sp>
        <p:nvSpPr>
          <p:cNvPr id="183" name="E484 has salt bridges to heavy &amp; light chains"/>
          <p:cNvSpPr txBox="1"/>
          <p:nvPr/>
        </p:nvSpPr>
        <p:spPr>
          <a:xfrm>
            <a:off x="365998" y="4694561"/>
            <a:ext cx="2009314" cy="825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1600"/>
            </a:lvl1pPr>
          </a:lstStyle>
          <a:p>
            <a:r>
              <a:t>E484 has salt bridges to heavy &amp; light chains</a:t>
            </a:r>
          </a:p>
        </p:txBody>
      </p:sp>
      <p:sp>
        <p:nvSpPr>
          <p:cNvPr id="184" name="A484 important interactions are gone.…"/>
          <p:cNvSpPr txBox="1"/>
          <p:nvPr/>
        </p:nvSpPr>
        <p:spPr>
          <a:xfrm>
            <a:off x="6259200" y="4670504"/>
            <a:ext cx="2327519" cy="1308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1600"/>
            </a:pPr>
            <a:r>
              <a:t>A484 important interactions are gone.</a:t>
            </a:r>
          </a:p>
          <a:p>
            <a:pPr>
              <a:defRPr sz="1600"/>
            </a:pPr>
            <a:endParaRPr/>
          </a:p>
          <a:p>
            <a:pPr>
              <a:defRPr sz="1600"/>
            </a:pPr>
            <a:r>
              <a:t>This change weakens antibody binding</a:t>
            </a:r>
          </a:p>
        </p:txBody>
      </p:sp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How do these changes impact binding?"/>
          <p:cNvSpPr txBox="1">
            <a:spLocks noGrp="1"/>
          </p:cNvSpPr>
          <p:nvPr>
            <p:ph type="title"/>
          </p:nvPr>
        </p:nvSpPr>
        <p:spPr>
          <a:xfrm>
            <a:off x="457200" y="83261"/>
            <a:ext cx="8229600" cy="1060347"/>
          </a:xfrm>
          <a:prstGeom prst="rect">
            <a:avLst/>
          </a:prstGeom>
        </p:spPr>
        <p:txBody>
          <a:bodyPr/>
          <a:lstStyle/>
          <a:p>
            <a:r>
              <a:t>How do these changes impact binding?</a:t>
            </a:r>
          </a:p>
        </p:txBody>
      </p:sp>
      <p:sp>
        <p:nvSpPr>
          <p:cNvPr id="187" name="Glutamine 493 replaced by arginine"/>
          <p:cNvSpPr txBox="1"/>
          <p:nvPr/>
        </p:nvSpPr>
        <p:spPr>
          <a:xfrm>
            <a:off x="2173669" y="1058450"/>
            <a:ext cx="4914559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000"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2"/>
              </a:defRPr>
            </a:lvl1pPr>
          </a:lstStyle>
          <a:p>
            <a:pPr>
              <a:defRPr u="none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defRPr>
            </a:pPr>
            <a:r>
              <a:rPr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2"/>
              </a:rPr>
              <a:t>Glutamine 493 replaced by arginine</a:t>
            </a:r>
          </a:p>
        </p:txBody>
      </p:sp>
      <p:pic>
        <p:nvPicPr>
          <p:cNvPr id="188" name="Screen Shot 2022-02-21 at 2.02.16 PM.png" descr="Screen Shot 2022-02-21 at 2.02.16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3863" y="5980403"/>
            <a:ext cx="4033745" cy="441792"/>
          </a:xfrm>
          <a:prstGeom prst="rect">
            <a:avLst/>
          </a:prstGeom>
          <a:ln w="12700">
            <a:miter lim="400000"/>
          </a:ln>
        </p:spPr>
      </p:pic>
      <p:pic>
        <p:nvPicPr>
          <p:cNvPr id="189" name="Screen Shot 2022-02-21 at 2.47.29 PM.png" descr="Screen Shot 2022-02-21 at 2.47.29 P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2476" y="1538425"/>
            <a:ext cx="3003429" cy="2621608"/>
          </a:xfrm>
          <a:prstGeom prst="rect">
            <a:avLst/>
          </a:prstGeom>
          <a:ln w="12700">
            <a:miter lim="400000"/>
          </a:ln>
        </p:spPr>
      </p:pic>
      <p:pic>
        <p:nvPicPr>
          <p:cNvPr id="190" name="Screen Shot 2022-02-21 at 2.49.30 PM.png" descr="Screen Shot 2022-02-21 at 2.49.30 PM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20704" y="1533734"/>
            <a:ext cx="2768454" cy="2630990"/>
          </a:xfrm>
          <a:prstGeom prst="rect">
            <a:avLst/>
          </a:prstGeom>
          <a:ln w="12700">
            <a:miter lim="400000"/>
          </a:ln>
        </p:spPr>
      </p:pic>
      <p:pic>
        <p:nvPicPr>
          <p:cNvPr id="191" name="Screen Shot 2022-02-21 at 2.48.02 PM.png" descr="Screen Shot 2022-02-21 at 2.48.02 PM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99280" y="4439418"/>
            <a:ext cx="1667332" cy="1335788"/>
          </a:xfrm>
          <a:prstGeom prst="rect">
            <a:avLst/>
          </a:prstGeom>
          <a:ln w="12700">
            <a:miter lim="400000"/>
          </a:ln>
        </p:spPr>
      </p:pic>
      <p:pic>
        <p:nvPicPr>
          <p:cNvPr id="192" name="Screen Shot 2022-02-21 at 2.48.09 PM.png" descr="Screen Shot 2022-02-21 at 2.48.09 PM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47851" y="4382710"/>
            <a:ext cx="1793770" cy="1449204"/>
          </a:xfrm>
          <a:prstGeom prst="rect">
            <a:avLst/>
          </a:prstGeom>
          <a:ln w="12700">
            <a:miter lim="400000"/>
          </a:ln>
        </p:spPr>
      </p:pic>
      <p:sp>
        <p:nvSpPr>
          <p:cNvPr id="193" name="Q493 forms a  hydrogen bond and other contact with the heavy chain."/>
          <p:cNvSpPr txBox="1"/>
          <p:nvPr/>
        </p:nvSpPr>
        <p:spPr>
          <a:xfrm>
            <a:off x="365998" y="4573911"/>
            <a:ext cx="2009314" cy="1066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1600"/>
            </a:lvl1pPr>
          </a:lstStyle>
          <a:p>
            <a:r>
              <a:t>Q493 forms a  hydrogen bond and other contact with the heavy chain.</a:t>
            </a:r>
          </a:p>
        </p:txBody>
      </p:sp>
      <p:sp>
        <p:nvSpPr>
          <p:cNvPr id="194" name="R493 no longer binds to the antibody.…"/>
          <p:cNvSpPr txBox="1"/>
          <p:nvPr/>
        </p:nvSpPr>
        <p:spPr>
          <a:xfrm>
            <a:off x="6561657" y="4641725"/>
            <a:ext cx="2327519" cy="1308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1600"/>
            </a:pPr>
            <a:r>
              <a:t>R493 no longer binds to the antibody.</a:t>
            </a:r>
          </a:p>
          <a:p>
            <a:pPr>
              <a:defRPr sz="1600"/>
            </a:pPr>
            <a:endParaRPr/>
          </a:p>
          <a:p>
            <a:pPr>
              <a:defRPr sz="1600"/>
            </a:pPr>
            <a:r>
              <a:t>This weakens antibody binding</a:t>
            </a:r>
          </a:p>
        </p:txBody>
      </p:sp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Conclusion"/>
          <p:cNvSpPr txBox="1">
            <a:spLocks noGrp="1"/>
          </p:cNvSpPr>
          <p:nvPr>
            <p:ph type="title"/>
          </p:nvPr>
        </p:nvSpPr>
        <p:spPr>
          <a:xfrm>
            <a:off x="457200" y="83261"/>
            <a:ext cx="8229600" cy="1060347"/>
          </a:xfrm>
          <a:prstGeom prst="rect">
            <a:avLst/>
          </a:prstGeom>
        </p:spPr>
        <p:txBody>
          <a:bodyPr/>
          <a:lstStyle/>
          <a:p>
            <a:r>
              <a:t>Conclusion</a:t>
            </a:r>
          </a:p>
        </p:txBody>
      </p:sp>
      <p:sp>
        <p:nvSpPr>
          <p:cNvPr id="197" name="- Mutations in Omicron substantially weaken antibody binding.…"/>
          <p:cNvSpPr txBox="1"/>
          <p:nvPr/>
        </p:nvSpPr>
        <p:spPr>
          <a:xfrm>
            <a:off x="557591" y="1350157"/>
            <a:ext cx="7163669" cy="3251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2600"/>
            </a:pPr>
            <a:r>
              <a:t>- Mutations in Omicron substantially weaken antibody binding.</a:t>
            </a:r>
          </a:p>
          <a:p>
            <a:pPr>
              <a:defRPr sz="2600"/>
            </a:pPr>
            <a:endParaRPr/>
          </a:p>
          <a:p>
            <a:pPr>
              <a:defRPr sz="2600"/>
            </a:pPr>
            <a:r>
              <a:t>- Predictions from structure models are backed up by functional data.</a:t>
            </a:r>
          </a:p>
          <a:p>
            <a:pPr>
              <a:defRPr sz="2600"/>
            </a:pPr>
            <a:endParaRPr/>
          </a:p>
          <a:p>
            <a:pPr>
              <a:defRPr sz="2600"/>
            </a:pPr>
            <a:r>
              <a:t>- Structure models + genome sequencing can help identify problem variants.</a:t>
            </a:r>
          </a:p>
        </p:txBody>
      </p:sp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" name="image1.png" descr="image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76011" y="276833"/>
            <a:ext cx="513877" cy="524156"/>
          </a:xfrm>
          <a:prstGeom prst="rect">
            <a:avLst/>
          </a:prstGeom>
          <a:ln w="12700">
            <a:miter lim="400000"/>
          </a:ln>
        </p:spPr>
      </p:pic>
      <p:sp>
        <p:nvSpPr>
          <p:cNvPr id="200" name="Line"/>
          <p:cNvSpPr/>
          <p:nvPr/>
        </p:nvSpPr>
        <p:spPr>
          <a:xfrm>
            <a:off x="457197" y="844284"/>
            <a:ext cx="8229605" cy="1"/>
          </a:xfrm>
          <a:prstGeom prst="line">
            <a:avLst/>
          </a:prstGeom>
          <a:ln w="12700">
            <a:solidFill>
              <a:srgbClr val="1E2A7B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201" name="© www.digitalworldbiology.com"/>
          <p:cNvSpPr txBox="1"/>
          <p:nvPr/>
        </p:nvSpPr>
        <p:spPr>
          <a:xfrm>
            <a:off x="435427" y="6431519"/>
            <a:ext cx="2172048" cy="254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8100" tIns="38100" rIns="38100" bIns="38100">
            <a:spAutoFit/>
          </a:bodyPr>
          <a:lstStyle/>
          <a:p>
            <a:pPr>
              <a:defRPr sz="1200"/>
            </a:pPr>
            <a:r>
              <a:t>© </a:t>
            </a:r>
            <a:r>
              <a:rPr u="sng">
                <a:solidFill>
                  <a:srgbClr val="42568D"/>
                </a:solidFill>
                <a:uFill>
                  <a:solidFill>
                    <a:srgbClr val="42568D"/>
                  </a:solidFill>
                </a:uFill>
              </a:rPr>
              <a:t>www.digitalworldbiology.com</a:t>
            </a:r>
          </a:p>
        </p:txBody>
      </p:sp>
      <p:sp>
        <p:nvSpPr>
          <p:cNvPr id="202" name="Line"/>
          <p:cNvSpPr/>
          <p:nvPr/>
        </p:nvSpPr>
        <p:spPr>
          <a:xfrm flipH="1" flipV="1">
            <a:off x="457199" y="6431519"/>
            <a:ext cx="8229604" cy="3"/>
          </a:xfrm>
          <a:prstGeom prst="line">
            <a:avLst/>
          </a:prstGeom>
          <a:ln w="12700">
            <a:solidFill>
              <a:srgbClr val="1E2A7B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203" name="Questions"/>
          <p:cNvSpPr txBox="1">
            <a:spLocks noGrp="1"/>
          </p:cNvSpPr>
          <p:nvPr>
            <p:ph type="title"/>
          </p:nvPr>
        </p:nvSpPr>
        <p:spPr>
          <a:xfrm>
            <a:off x="457200" y="7638"/>
            <a:ext cx="8229600" cy="1060348"/>
          </a:xfrm>
          <a:prstGeom prst="rect">
            <a:avLst/>
          </a:prstGeom>
        </p:spPr>
        <p:txBody>
          <a:bodyPr/>
          <a:lstStyle/>
          <a:p>
            <a:r>
              <a:t>Questions</a:t>
            </a:r>
          </a:p>
        </p:txBody>
      </p:sp>
      <p:sp>
        <p:nvSpPr>
          <p:cNvPr id="204" name="Questions?"/>
          <p:cNvSpPr txBox="1"/>
          <p:nvPr/>
        </p:nvSpPr>
        <p:spPr>
          <a:xfrm>
            <a:off x="2484211" y="2441032"/>
            <a:ext cx="4175578" cy="1016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6000"/>
            </a:lvl1pPr>
          </a:lstStyle>
          <a:p>
            <a:r>
              <a:t>Questions?</a:t>
            </a:r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image1.png" descr="image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76011" y="276833"/>
            <a:ext cx="513877" cy="524156"/>
          </a:xfrm>
          <a:prstGeom prst="rect">
            <a:avLst/>
          </a:prstGeom>
          <a:ln w="12700">
            <a:miter lim="400000"/>
          </a:ln>
        </p:spPr>
      </p:pic>
      <p:sp>
        <p:nvSpPr>
          <p:cNvPr id="102" name="Line"/>
          <p:cNvSpPr/>
          <p:nvPr/>
        </p:nvSpPr>
        <p:spPr>
          <a:xfrm>
            <a:off x="457197" y="844284"/>
            <a:ext cx="8229605" cy="1"/>
          </a:xfrm>
          <a:prstGeom prst="line">
            <a:avLst/>
          </a:prstGeom>
          <a:ln w="12700">
            <a:solidFill>
              <a:srgbClr val="1E2A7B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103" name="© www.digitalworldbiology.com"/>
          <p:cNvSpPr txBox="1"/>
          <p:nvPr/>
        </p:nvSpPr>
        <p:spPr>
          <a:xfrm>
            <a:off x="435427" y="6431519"/>
            <a:ext cx="2172048" cy="254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8100" tIns="38100" rIns="38100" bIns="38100">
            <a:spAutoFit/>
          </a:bodyPr>
          <a:lstStyle/>
          <a:p>
            <a:pPr>
              <a:defRPr sz="1200"/>
            </a:pPr>
            <a:r>
              <a:t>© </a:t>
            </a:r>
            <a:r>
              <a:rPr u="sng">
                <a:solidFill>
                  <a:srgbClr val="42568D"/>
                </a:solidFill>
                <a:uFill>
                  <a:solidFill>
                    <a:srgbClr val="42568D"/>
                  </a:solidFill>
                </a:uFill>
              </a:rPr>
              <a:t>www.digitalworldbiology.com</a:t>
            </a:r>
          </a:p>
        </p:txBody>
      </p:sp>
      <p:sp>
        <p:nvSpPr>
          <p:cNvPr id="104" name="Line"/>
          <p:cNvSpPr/>
          <p:nvPr/>
        </p:nvSpPr>
        <p:spPr>
          <a:xfrm flipH="1" flipV="1">
            <a:off x="457199" y="6431519"/>
            <a:ext cx="8229604" cy="3"/>
          </a:xfrm>
          <a:prstGeom prst="line">
            <a:avLst/>
          </a:prstGeom>
          <a:ln w="12700">
            <a:solidFill>
              <a:srgbClr val="1E2A7B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105" name="Biotech-Careers.org"/>
          <p:cNvSpPr txBox="1">
            <a:spLocks noGrp="1"/>
          </p:cNvSpPr>
          <p:nvPr>
            <p:ph type="title"/>
          </p:nvPr>
        </p:nvSpPr>
        <p:spPr>
          <a:xfrm>
            <a:off x="419100" y="7638"/>
            <a:ext cx="8229600" cy="1060348"/>
          </a:xfrm>
          <a:prstGeom prst="rect">
            <a:avLst/>
          </a:prstGeom>
        </p:spPr>
        <p:txBody>
          <a:bodyPr/>
          <a:lstStyle/>
          <a:p>
            <a:r>
              <a:t>Viral evolution &amp; immune escape</a:t>
            </a:r>
          </a:p>
        </p:txBody>
      </p:sp>
      <p:sp>
        <p:nvSpPr>
          <p:cNvPr id="106" name="How SARS-CoV2 infects cells.…"/>
          <p:cNvSpPr txBox="1"/>
          <p:nvPr/>
        </p:nvSpPr>
        <p:spPr>
          <a:xfrm>
            <a:off x="392318" y="1368831"/>
            <a:ext cx="8041563" cy="34519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marL="401052" indent="-401052">
              <a:lnSpc>
                <a:spcPct val="150000"/>
              </a:lnSpc>
              <a:buSzPct val="100000"/>
              <a:buAutoNum type="arabicPeriod"/>
              <a:defRPr sz="2800"/>
            </a:pPr>
            <a:r>
              <a:rPr lang="en-US" dirty="0"/>
              <a:t>How SARS-CoV2 infects cells.</a:t>
            </a:r>
          </a:p>
          <a:p>
            <a:pPr marL="401052" indent="-401052">
              <a:lnSpc>
                <a:spcPct val="150000"/>
              </a:lnSpc>
              <a:buSzPct val="100000"/>
              <a:buAutoNum type="arabicPeriod"/>
            </a:pPr>
            <a:r>
              <a:rPr lang="en-US" dirty="0"/>
              <a:t>How antibodies protect us from infection</a:t>
            </a:r>
          </a:p>
          <a:p>
            <a:pPr marL="401052" indent="-401052">
              <a:lnSpc>
                <a:spcPct val="150000"/>
              </a:lnSpc>
              <a:buSzPct val="100000"/>
              <a:buAutoNum type="arabicPeriod"/>
            </a:pPr>
            <a:r>
              <a:rPr lang="en-US" dirty="0"/>
              <a:t>Watching viral evolution - </a:t>
            </a:r>
            <a:r>
              <a:rPr lang="en-US" dirty="0" err="1"/>
              <a:t>NextStrain.org</a:t>
            </a:r>
            <a:endParaRPr lang="en-US" dirty="0"/>
          </a:p>
          <a:p>
            <a:pPr marL="401052" indent="-401052">
              <a:lnSpc>
                <a:spcPct val="150000"/>
              </a:lnSpc>
              <a:buSzPct val="100000"/>
              <a:buAutoNum type="arabicPeriod"/>
            </a:pPr>
            <a:r>
              <a:rPr lang="en-US" dirty="0"/>
              <a:t>Using structure models &amp; sequences to identify problem variants</a:t>
            </a:r>
          </a:p>
        </p:txBody>
      </p:sp>
      <p:sp>
        <p:nvSpPr>
          <p:cNvPr id="107" name="Text"/>
          <p:cNvSpPr txBox="1"/>
          <p:nvPr/>
        </p:nvSpPr>
        <p:spPr>
          <a:xfrm>
            <a:off x="461648" y="5849169"/>
            <a:ext cx="383175" cy="262594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ctr">
            <a:spAutoFit/>
          </a:bodyPr>
          <a:lstStyle/>
          <a:p>
            <a:pPr defTabSz="12700">
              <a:lnSpc>
                <a:spcPct val="125000"/>
              </a:lnSpc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1155" u="sng">
                <a:solidFill>
                  <a:srgbClr val="0F5492"/>
                </a:solidFill>
                <a:uFill>
                  <a:solidFill>
                    <a:srgbClr val="0F5492"/>
                  </a:solidFill>
                </a:uFill>
                <a:latin typeface="+mj-lt"/>
                <a:ea typeface="+mj-ea"/>
                <a:cs typeface="+mj-cs"/>
                <a:sym typeface="Helvetica Neue"/>
              </a:defRPr>
            </a:pPr>
            <a:endParaRPr/>
          </a:p>
        </p:txBody>
      </p: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image1.png" descr="image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76011" y="276833"/>
            <a:ext cx="513877" cy="524156"/>
          </a:xfrm>
          <a:prstGeom prst="rect">
            <a:avLst/>
          </a:prstGeom>
          <a:ln w="12700">
            <a:miter lim="400000"/>
          </a:ln>
        </p:spPr>
      </p:pic>
      <p:sp>
        <p:nvSpPr>
          <p:cNvPr id="112" name="Line"/>
          <p:cNvSpPr/>
          <p:nvPr/>
        </p:nvSpPr>
        <p:spPr>
          <a:xfrm>
            <a:off x="457197" y="844284"/>
            <a:ext cx="8229605" cy="1"/>
          </a:xfrm>
          <a:prstGeom prst="line">
            <a:avLst/>
          </a:prstGeom>
          <a:ln w="12700">
            <a:solidFill>
              <a:srgbClr val="1E2A7B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113" name="© www.digitalworldbiology.com"/>
          <p:cNvSpPr txBox="1"/>
          <p:nvPr/>
        </p:nvSpPr>
        <p:spPr>
          <a:xfrm>
            <a:off x="435427" y="6431519"/>
            <a:ext cx="2172048" cy="254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8100" tIns="38100" rIns="38100" bIns="38100">
            <a:spAutoFit/>
          </a:bodyPr>
          <a:lstStyle/>
          <a:p>
            <a:pPr>
              <a:defRPr sz="1200"/>
            </a:pPr>
            <a:r>
              <a:t>© </a:t>
            </a:r>
            <a:r>
              <a:rPr u="sng">
                <a:solidFill>
                  <a:srgbClr val="42568D"/>
                </a:solidFill>
                <a:uFill>
                  <a:solidFill>
                    <a:srgbClr val="42568D"/>
                  </a:solidFill>
                </a:uFill>
              </a:rPr>
              <a:t>www.digitalworldbiology.com</a:t>
            </a:r>
          </a:p>
        </p:txBody>
      </p:sp>
      <p:sp>
        <p:nvSpPr>
          <p:cNvPr id="114" name="Line"/>
          <p:cNvSpPr/>
          <p:nvPr/>
        </p:nvSpPr>
        <p:spPr>
          <a:xfrm flipH="1" flipV="1">
            <a:off x="457199" y="6431519"/>
            <a:ext cx="8229604" cy="3"/>
          </a:xfrm>
          <a:prstGeom prst="line">
            <a:avLst/>
          </a:prstGeom>
          <a:ln w="12700">
            <a:solidFill>
              <a:srgbClr val="1E2A7B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115" name="Biotech-Careers.org"/>
          <p:cNvSpPr txBox="1">
            <a:spLocks noGrp="1"/>
          </p:cNvSpPr>
          <p:nvPr>
            <p:ph type="title"/>
          </p:nvPr>
        </p:nvSpPr>
        <p:spPr>
          <a:xfrm>
            <a:off x="419100" y="7638"/>
            <a:ext cx="8229600" cy="1060348"/>
          </a:xfrm>
          <a:prstGeom prst="rect">
            <a:avLst/>
          </a:prstGeom>
        </p:spPr>
        <p:txBody>
          <a:bodyPr/>
          <a:lstStyle/>
          <a:p>
            <a:r>
              <a:t>SARS-CoV-2 Spike protein</a:t>
            </a:r>
          </a:p>
        </p:txBody>
      </p:sp>
      <p:pic>
        <p:nvPicPr>
          <p:cNvPr id="116" name="6LXT-xpamNdGQrjxSw5NM7.png" descr="6LXT-xpamNdGQrjxSw5NM7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43120" y="1691357"/>
            <a:ext cx="994813" cy="2826578"/>
          </a:xfrm>
          <a:prstGeom prst="rect">
            <a:avLst/>
          </a:prstGeom>
          <a:ln w="12700">
            <a:miter lim="400000"/>
          </a:ln>
        </p:spPr>
      </p:pic>
      <p:sp>
        <p:nvSpPr>
          <p:cNvPr id="117" name="6LXT…"/>
          <p:cNvSpPr txBox="1"/>
          <p:nvPr/>
        </p:nvSpPr>
        <p:spPr>
          <a:xfrm>
            <a:off x="7031764" y="4677293"/>
            <a:ext cx="1770064" cy="711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ctr">
              <a:defRPr sz="2000"/>
            </a:pPr>
            <a:r>
              <a:t>6LXT</a:t>
            </a:r>
          </a:p>
          <a:p>
            <a:pPr algn="ctr">
              <a:defRPr sz="2000"/>
            </a:pPr>
            <a:r>
              <a:t>post fusion</a:t>
            </a:r>
          </a:p>
        </p:txBody>
      </p:sp>
      <p:pic>
        <p:nvPicPr>
          <p:cNvPr id="118" name="7A96-VUUu71ZW9E7UkMZQ9.png" descr="7A96-VUUu71ZW9E7UkMZQ9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65686" y="1397608"/>
            <a:ext cx="1984294" cy="3120327"/>
          </a:xfrm>
          <a:prstGeom prst="rect">
            <a:avLst/>
          </a:prstGeom>
          <a:ln w="12700">
            <a:miter lim="400000"/>
          </a:ln>
        </p:spPr>
      </p:pic>
      <p:sp>
        <p:nvSpPr>
          <p:cNvPr id="119" name="7A96…"/>
          <p:cNvSpPr txBox="1"/>
          <p:nvPr/>
        </p:nvSpPr>
        <p:spPr>
          <a:xfrm>
            <a:off x="4921892" y="4683791"/>
            <a:ext cx="1590331" cy="1016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ctr">
              <a:defRPr sz="2000"/>
            </a:pPr>
            <a:r>
              <a:t>7A96</a:t>
            </a:r>
          </a:p>
          <a:p>
            <a:pPr algn="ctr">
              <a:defRPr sz="2000"/>
            </a:pPr>
            <a:r>
              <a:t>spike bound </a:t>
            </a:r>
          </a:p>
          <a:p>
            <a:pPr algn="ctr">
              <a:defRPr sz="2000"/>
            </a:pPr>
            <a:r>
              <a:t>to ACE2</a:t>
            </a:r>
          </a:p>
        </p:txBody>
      </p:sp>
      <p:pic>
        <p:nvPicPr>
          <p:cNvPr id="120" name="6VSB-7eCgY7t9J63bJXX17.png" descr="6VSB-7eCgY7t9J63bJXX17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21292" y="1864833"/>
            <a:ext cx="1873908" cy="2653102"/>
          </a:xfrm>
          <a:prstGeom prst="rect">
            <a:avLst/>
          </a:prstGeom>
          <a:ln w="12700">
            <a:miter lim="400000"/>
          </a:ln>
        </p:spPr>
      </p:pic>
      <p:pic>
        <p:nvPicPr>
          <p:cNvPr id="121" name="6VXX-7xHsMF7pq3NhJBm67.png" descr="6VXX-7xHsMF7pq3NhJBm67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6148" y="2145490"/>
            <a:ext cx="1924658" cy="2372445"/>
          </a:xfrm>
          <a:prstGeom prst="rect">
            <a:avLst/>
          </a:prstGeom>
          <a:ln w="12700">
            <a:miter lim="400000"/>
          </a:ln>
        </p:spPr>
      </p:pic>
      <p:sp>
        <p:nvSpPr>
          <p:cNvPr id="122" name="6VXX…"/>
          <p:cNvSpPr txBox="1"/>
          <p:nvPr/>
        </p:nvSpPr>
        <p:spPr>
          <a:xfrm>
            <a:off x="429753" y="4671220"/>
            <a:ext cx="1590331" cy="1320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ctr">
              <a:defRPr sz="2000"/>
            </a:pPr>
            <a:r>
              <a:t>6VXX</a:t>
            </a:r>
          </a:p>
          <a:p>
            <a:pPr algn="ctr">
              <a:defRPr sz="2000"/>
            </a:pPr>
            <a:r>
              <a:t>spike protein</a:t>
            </a:r>
          </a:p>
          <a:p>
            <a:pPr algn="ctr">
              <a:defRPr sz="2000"/>
            </a:pPr>
            <a:r>
              <a:t>all RBDs down</a:t>
            </a:r>
          </a:p>
        </p:txBody>
      </p:sp>
      <p:sp>
        <p:nvSpPr>
          <p:cNvPr id="123" name="6VSB…"/>
          <p:cNvSpPr txBox="1"/>
          <p:nvPr/>
        </p:nvSpPr>
        <p:spPr>
          <a:xfrm>
            <a:off x="2812019" y="4683791"/>
            <a:ext cx="1590331" cy="1016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ctr">
              <a:defRPr sz="2000"/>
            </a:pPr>
            <a:r>
              <a:t>6VSB</a:t>
            </a:r>
          </a:p>
          <a:p>
            <a:pPr algn="ctr">
              <a:defRPr sz="2000"/>
            </a:pPr>
            <a:r>
              <a:t>spike protein</a:t>
            </a:r>
          </a:p>
          <a:p>
            <a:pPr algn="ctr">
              <a:defRPr sz="2000"/>
            </a:pPr>
            <a:r>
              <a:t>one RBD up</a:t>
            </a:r>
          </a:p>
        </p:txBody>
      </p:sp>
      <p:sp>
        <p:nvSpPr>
          <p:cNvPr id="124" name="Arrow"/>
          <p:cNvSpPr/>
          <p:nvPr/>
        </p:nvSpPr>
        <p:spPr>
          <a:xfrm>
            <a:off x="2124495" y="3930103"/>
            <a:ext cx="488477" cy="228602"/>
          </a:xfrm>
          <a:prstGeom prst="rightArrow">
            <a:avLst>
              <a:gd name="adj1" fmla="val 43814"/>
              <a:gd name="adj2" fmla="val 108821"/>
            </a:avLst>
          </a:prstGeom>
          <a:solidFill>
            <a:srgbClr val="FFFFFF"/>
          </a:solidFill>
          <a:ln w="25400">
            <a:solidFill>
              <a:schemeClr val="accent1"/>
            </a:solidFill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125" name="Arrow"/>
          <p:cNvSpPr/>
          <p:nvPr/>
        </p:nvSpPr>
        <p:spPr>
          <a:xfrm>
            <a:off x="4495122" y="3930103"/>
            <a:ext cx="488477" cy="228602"/>
          </a:xfrm>
          <a:prstGeom prst="rightArrow">
            <a:avLst>
              <a:gd name="adj1" fmla="val 43814"/>
              <a:gd name="adj2" fmla="val 108821"/>
            </a:avLst>
          </a:prstGeom>
          <a:solidFill>
            <a:srgbClr val="FFFFFF"/>
          </a:solidFill>
          <a:ln w="25400">
            <a:solidFill>
              <a:schemeClr val="accent1"/>
            </a:solidFill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126" name="Arrow"/>
          <p:cNvSpPr/>
          <p:nvPr/>
        </p:nvSpPr>
        <p:spPr>
          <a:xfrm>
            <a:off x="6637056" y="3930103"/>
            <a:ext cx="488477" cy="228602"/>
          </a:xfrm>
          <a:prstGeom prst="rightArrow">
            <a:avLst>
              <a:gd name="adj1" fmla="val 43814"/>
              <a:gd name="adj2" fmla="val 108821"/>
            </a:avLst>
          </a:prstGeom>
          <a:solidFill>
            <a:srgbClr val="FFFFFF"/>
          </a:solidFill>
          <a:ln w="25400">
            <a:solidFill>
              <a:schemeClr val="accent1"/>
            </a:solidFill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127" name="Vaccine RBD is locked in up position"/>
          <p:cNvSpPr txBox="1"/>
          <p:nvPr/>
        </p:nvSpPr>
        <p:spPr>
          <a:xfrm>
            <a:off x="1046287" y="932053"/>
            <a:ext cx="2172049" cy="1016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>
              <a:defRPr sz="2000"/>
            </a:lvl1pPr>
          </a:lstStyle>
          <a:p>
            <a:r>
              <a:t>Vaccine RBD is locked in up position</a:t>
            </a:r>
          </a:p>
        </p:txBody>
      </p:sp>
      <p:sp>
        <p:nvSpPr>
          <p:cNvPr id="130" name="Connection Line"/>
          <p:cNvSpPr/>
          <p:nvPr/>
        </p:nvSpPr>
        <p:spPr>
          <a:xfrm>
            <a:off x="3210816" y="1298225"/>
            <a:ext cx="871217" cy="8881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7633" h="19942" extrusionOk="0">
                <a:moveTo>
                  <a:pt x="0" y="356"/>
                </a:moveTo>
                <a:cubicBezTo>
                  <a:pt x="16809" y="-1658"/>
                  <a:pt x="21600" y="4871"/>
                  <a:pt x="14374" y="19942"/>
                </a:cubicBezTo>
              </a:path>
            </a:pathLst>
          </a:custGeom>
          <a:ln w="25400">
            <a:solidFill>
              <a:schemeClr val="accent1"/>
            </a:solidFill>
            <a:miter lim="400000"/>
            <a:tailEnd type="triangle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/>
          <a:lstStyle/>
          <a:p>
            <a:endParaRPr/>
          </a:p>
        </p:txBody>
      </p:sp>
      <p:sp>
        <p:nvSpPr>
          <p:cNvPr id="129" name="https://structure.ncbi.nlm.nih.gov/icn3d/share.html?v8L7mjveuzkCvemo8"/>
          <p:cNvSpPr txBox="1"/>
          <p:nvPr/>
        </p:nvSpPr>
        <p:spPr>
          <a:xfrm>
            <a:off x="3782729" y="6113847"/>
            <a:ext cx="4918528" cy="2625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12700">
              <a:lnSpc>
                <a:spcPct val="125000"/>
              </a:lnSpc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1155"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+mj-lt"/>
                <a:ea typeface="+mj-ea"/>
                <a:cs typeface="+mj-cs"/>
                <a:sym typeface="Helvetica Neue"/>
                <a:hlinkClick r:id="rId8"/>
              </a:defRPr>
            </a:lvl1pPr>
          </a:lstStyle>
          <a:p>
            <a:pPr>
              <a:defRPr>
                <a:solidFill>
                  <a:srgbClr val="0F5492"/>
                </a:solidFill>
                <a:uFill>
                  <a:solidFill>
                    <a:srgbClr val="0F5492"/>
                  </a:solidFill>
                </a:uFill>
              </a:defRPr>
            </a:pPr>
            <a:r>
              <a:rPr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8"/>
              </a:rPr>
              <a:t>https://structure.ncbi.nlm.nih.gov/icn3d/share.html?v8L7mjveuzkCvemo8</a:t>
            </a:r>
          </a:p>
        </p:txBody>
      </p: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image1.png" descr="image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76011" y="276833"/>
            <a:ext cx="513877" cy="524156"/>
          </a:xfrm>
          <a:prstGeom prst="rect">
            <a:avLst/>
          </a:prstGeom>
          <a:ln w="12700">
            <a:miter lim="400000"/>
          </a:ln>
        </p:spPr>
      </p:pic>
      <p:sp>
        <p:nvSpPr>
          <p:cNvPr id="135" name="Line"/>
          <p:cNvSpPr/>
          <p:nvPr/>
        </p:nvSpPr>
        <p:spPr>
          <a:xfrm>
            <a:off x="457197" y="844284"/>
            <a:ext cx="8229605" cy="1"/>
          </a:xfrm>
          <a:prstGeom prst="line">
            <a:avLst/>
          </a:prstGeom>
          <a:ln w="12700">
            <a:solidFill>
              <a:srgbClr val="1E2A7B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136" name="© www.digitalworldbiology.com"/>
          <p:cNvSpPr txBox="1"/>
          <p:nvPr/>
        </p:nvSpPr>
        <p:spPr>
          <a:xfrm>
            <a:off x="435427" y="6431519"/>
            <a:ext cx="2172048" cy="254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8100" tIns="38100" rIns="38100" bIns="38100">
            <a:spAutoFit/>
          </a:bodyPr>
          <a:lstStyle/>
          <a:p>
            <a:pPr>
              <a:defRPr sz="1200"/>
            </a:pPr>
            <a:r>
              <a:t>© </a:t>
            </a:r>
            <a:r>
              <a:rPr u="sng">
                <a:solidFill>
                  <a:srgbClr val="42568D"/>
                </a:solidFill>
                <a:uFill>
                  <a:solidFill>
                    <a:srgbClr val="42568D"/>
                  </a:solidFill>
                </a:uFill>
              </a:rPr>
              <a:t>www.digitalworldbiology.com</a:t>
            </a:r>
          </a:p>
        </p:txBody>
      </p:sp>
      <p:sp>
        <p:nvSpPr>
          <p:cNvPr id="137" name="Line"/>
          <p:cNvSpPr/>
          <p:nvPr/>
        </p:nvSpPr>
        <p:spPr>
          <a:xfrm flipH="1" flipV="1">
            <a:off x="457199" y="6431519"/>
            <a:ext cx="8229604" cy="3"/>
          </a:xfrm>
          <a:prstGeom prst="line">
            <a:avLst/>
          </a:prstGeom>
          <a:ln w="12700">
            <a:solidFill>
              <a:srgbClr val="1E2A7B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138" name="Biotech-Careers.org"/>
          <p:cNvSpPr txBox="1">
            <a:spLocks noGrp="1"/>
          </p:cNvSpPr>
          <p:nvPr>
            <p:ph type="title"/>
          </p:nvPr>
        </p:nvSpPr>
        <p:spPr>
          <a:xfrm>
            <a:off x="419100" y="7638"/>
            <a:ext cx="8229600" cy="1060348"/>
          </a:xfrm>
          <a:prstGeom prst="rect">
            <a:avLst/>
          </a:prstGeom>
        </p:spPr>
        <p:txBody>
          <a:bodyPr/>
          <a:lstStyle/>
          <a:p>
            <a:r>
              <a:t>How do antibodies protect us?</a:t>
            </a:r>
          </a:p>
        </p:txBody>
      </p:sp>
      <p:pic>
        <p:nvPicPr>
          <p:cNvPr id="139" name="7BZ5_6M0J-y6U3s95Dd7vuW22n9.png" descr="7BZ5_6M0J-y6U3s95Dd7vuW22n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7569" y="820661"/>
            <a:ext cx="3537032" cy="5114983"/>
          </a:xfrm>
          <a:prstGeom prst="rect">
            <a:avLst/>
          </a:prstGeom>
          <a:ln w="12700">
            <a:miter lim="400000"/>
          </a:ln>
        </p:spPr>
      </p:pic>
      <p:pic>
        <p:nvPicPr>
          <p:cNvPr id="140" name="7BZ5_6M0J-3KKrH3UMEjgvVxKZ8.png" descr="7BZ5_6M0J-3KKrH3UMEjgvVxKZ8.png"/>
          <p:cNvPicPr>
            <a:picLocks noChangeAspect="1"/>
          </p:cNvPicPr>
          <p:nvPr/>
        </p:nvPicPr>
        <p:blipFill>
          <a:blip r:embed="rId5">
            <a:alphaModFix amt="0"/>
          </a:blip>
          <a:stretch>
            <a:fillRect/>
          </a:stretch>
        </p:blipFill>
        <p:spPr>
          <a:xfrm>
            <a:off x="3405921" y="711818"/>
            <a:ext cx="2867043" cy="5230976"/>
          </a:xfrm>
          <a:prstGeom prst="rect">
            <a:avLst/>
          </a:prstGeom>
          <a:ln w="12700">
            <a:miter lim="400000"/>
          </a:ln>
        </p:spPr>
      </p:pic>
      <p:sp>
        <p:nvSpPr>
          <p:cNvPr id="141" name="ACE2"/>
          <p:cNvSpPr txBox="1"/>
          <p:nvPr/>
        </p:nvSpPr>
        <p:spPr>
          <a:xfrm>
            <a:off x="1394309" y="1941908"/>
            <a:ext cx="1035055" cy="495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600"/>
            </a:lvl1pPr>
          </a:lstStyle>
          <a:p>
            <a:r>
              <a:t>ACE2</a:t>
            </a:r>
          </a:p>
        </p:txBody>
      </p:sp>
      <p:sp>
        <p:nvSpPr>
          <p:cNvPr id="142" name="Spike protein…"/>
          <p:cNvSpPr txBox="1"/>
          <p:nvPr/>
        </p:nvSpPr>
        <p:spPr>
          <a:xfrm>
            <a:off x="842055" y="3912662"/>
            <a:ext cx="2706240" cy="167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2600"/>
            </a:pPr>
            <a:r>
              <a:t>Spike protein</a:t>
            </a:r>
          </a:p>
          <a:p>
            <a:pPr>
              <a:defRPr sz="2600"/>
            </a:pPr>
            <a:endParaRPr/>
          </a:p>
          <a:p>
            <a:pPr>
              <a:defRPr sz="2600"/>
            </a:pPr>
            <a:r>
              <a:t>Receptor binding domain</a:t>
            </a:r>
          </a:p>
        </p:txBody>
      </p:sp>
      <p:sp>
        <p:nvSpPr>
          <p:cNvPr id="143" name="6M0J"/>
          <p:cNvSpPr txBox="1"/>
          <p:nvPr/>
        </p:nvSpPr>
        <p:spPr>
          <a:xfrm>
            <a:off x="1394309" y="5831592"/>
            <a:ext cx="1035055" cy="495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600"/>
            </a:lvl1pPr>
          </a:lstStyle>
          <a:p>
            <a:r>
              <a:t>6M0J</a:t>
            </a:r>
          </a:p>
        </p:txBody>
      </p:sp>
      <p:sp>
        <p:nvSpPr>
          <p:cNvPr id="144" name="Antibody"/>
          <p:cNvSpPr txBox="1"/>
          <p:nvPr/>
        </p:nvSpPr>
        <p:spPr>
          <a:xfrm>
            <a:off x="6892032" y="1941908"/>
            <a:ext cx="1505685" cy="495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600"/>
            </a:lvl1pPr>
          </a:lstStyle>
          <a:p>
            <a:r>
              <a:t>Antibody</a:t>
            </a:r>
          </a:p>
        </p:txBody>
      </p:sp>
      <p:sp>
        <p:nvSpPr>
          <p:cNvPr id="145" name="Spike protein…"/>
          <p:cNvSpPr txBox="1"/>
          <p:nvPr/>
        </p:nvSpPr>
        <p:spPr>
          <a:xfrm>
            <a:off x="6117322" y="3912662"/>
            <a:ext cx="2706240" cy="167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2600"/>
            </a:pPr>
            <a:r>
              <a:t>Spike protein</a:t>
            </a:r>
          </a:p>
          <a:p>
            <a:pPr>
              <a:defRPr sz="2600"/>
            </a:pPr>
            <a:endParaRPr/>
          </a:p>
          <a:p>
            <a:pPr>
              <a:defRPr sz="2600"/>
            </a:pPr>
            <a:r>
              <a:t>Receptor binding domain</a:t>
            </a:r>
          </a:p>
        </p:txBody>
      </p:sp>
      <p:sp>
        <p:nvSpPr>
          <p:cNvPr id="146" name="7BZ5"/>
          <p:cNvSpPr txBox="1"/>
          <p:nvPr/>
        </p:nvSpPr>
        <p:spPr>
          <a:xfrm>
            <a:off x="6952915" y="5762640"/>
            <a:ext cx="1035054" cy="495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600"/>
            </a:lvl1pPr>
          </a:lstStyle>
          <a:p>
            <a:r>
              <a:t>7BZ5</a:t>
            </a:r>
          </a:p>
        </p:txBody>
      </p:sp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image1.png" descr="image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76011" y="276833"/>
            <a:ext cx="513877" cy="524156"/>
          </a:xfrm>
          <a:prstGeom prst="rect">
            <a:avLst/>
          </a:prstGeom>
          <a:ln w="12700">
            <a:miter lim="400000"/>
          </a:ln>
        </p:spPr>
      </p:pic>
      <p:sp>
        <p:nvSpPr>
          <p:cNvPr id="135" name="Line"/>
          <p:cNvSpPr/>
          <p:nvPr/>
        </p:nvSpPr>
        <p:spPr>
          <a:xfrm>
            <a:off x="457197" y="844284"/>
            <a:ext cx="8229605" cy="1"/>
          </a:xfrm>
          <a:prstGeom prst="line">
            <a:avLst/>
          </a:prstGeom>
          <a:ln w="12700">
            <a:solidFill>
              <a:srgbClr val="1E2A7B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136" name="© www.digitalworldbiology.com"/>
          <p:cNvSpPr txBox="1"/>
          <p:nvPr/>
        </p:nvSpPr>
        <p:spPr>
          <a:xfrm>
            <a:off x="435427" y="6431519"/>
            <a:ext cx="2172048" cy="254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8100" tIns="38100" rIns="38100" bIns="38100">
            <a:spAutoFit/>
          </a:bodyPr>
          <a:lstStyle/>
          <a:p>
            <a:pPr>
              <a:defRPr sz="1200"/>
            </a:pPr>
            <a:r>
              <a:t>© </a:t>
            </a:r>
            <a:r>
              <a:rPr u="sng">
                <a:solidFill>
                  <a:srgbClr val="42568D"/>
                </a:solidFill>
                <a:uFill>
                  <a:solidFill>
                    <a:srgbClr val="42568D"/>
                  </a:solidFill>
                </a:uFill>
              </a:rPr>
              <a:t>www.digitalworldbiology.com</a:t>
            </a:r>
          </a:p>
        </p:txBody>
      </p:sp>
      <p:sp>
        <p:nvSpPr>
          <p:cNvPr id="137" name="Line"/>
          <p:cNvSpPr/>
          <p:nvPr/>
        </p:nvSpPr>
        <p:spPr>
          <a:xfrm flipH="1" flipV="1">
            <a:off x="457199" y="6431519"/>
            <a:ext cx="8229604" cy="3"/>
          </a:xfrm>
          <a:prstGeom prst="line">
            <a:avLst/>
          </a:prstGeom>
          <a:ln w="12700">
            <a:solidFill>
              <a:srgbClr val="1E2A7B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138" name="Biotech-Careers.org"/>
          <p:cNvSpPr txBox="1">
            <a:spLocks noGrp="1"/>
          </p:cNvSpPr>
          <p:nvPr>
            <p:ph type="title"/>
          </p:nvPr>
        </p:nvSpPr>
        <p:spPr>
          <a:xfrm>
            <a:off x="419100" y="7638"/>
            <a:ext cx="8229600" cy="1060348"/>
          </a:xfrm>
          <a:prstGeom prst="rect">
            <a:avLst/>
          </a:prstGeom>
        </p:spPr>
        <p:txBody>
          <a:bodyPr/>
          <a:lstStyle/>
          <a:p>
            <a:r>
              <a:t>How do antibodies protect us?</a:t>
            </a:r>
          </a:p>
        </p:txBody>
      </p:sp>
      <p:pic>
        <p:nvPicPr>
          <p:cNvPr id="139" name="7BZ5_6M0J-y6U3s95Dd7vuW22n9.png" descr="7BZ5_6M0J-y6U3s95Dd7vuW22n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7569" y="820661"/>
            <a:ext cx="3537032" cy="5114983"/>
          </a:xfrm>
          <a:prstGeom prst="rect">
            <a:avLst/>
          </a:prstGeom>
          <a:ln w="12700">
            <a:miter lim="400000"/>
          </a:ln>
        </p:spPr>
      </p:pic>
      <p:pic>
        <p:nvPicPr>
          <p:cNvPr id="140" name="7BZ5_6M0J-3KKrH3UMEjgvVxKZ8.png" descr="7BZ5_6M0J-3KKrH3UMEjgvVxKZ8.png"/>
          <p:cNvPicPr>
            <a:picLocks noChangeAspect="1"/>
          </p:cNvPicPr>
          <p:nvPr/>
        </p:nvPicPr>
        <p:blipFill>
          <a:blip r:embed="rId5">
            <a:alphaModFix amt="0"/>
          </a:blip>
          <a:stretch>
            <a:fillRect/>
          </a:stretch>
        </p:blipFill>
        <p:spPr>
          <a:xfrm>
            <a:off x="3405921" y="711818"/>
            <a:ext cx="2867043" cy="5230976"/>
          </a:xfrm>
          <a:prstGeom prst="rect">
            <a:avLst/>
          </a:prstGeom>
          <a:ln w="12700">
            <a:miter lim="400000"/>
          </a:ln>
        </p:spPr>
      </p:pic>
      <p:sp>
        <p:nvSpPr>
          <p:cNvPr id="141" name="ACE2"/>
          <p:cNvSpPr txBox="1"/>
          <p:nvPr/>
        </p:nvSpPr>
        <p:spPr>
          <a:xfrm>
            <a:off x="1394309" y="1941908"/>
            <a:ext cx="1035055" cy="495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600"/>
            </a:lvl1pPr>
          </a:lstStyle>
          <a:p>
            <a:r>
              <a:t>ACE2</a:t>
            </a:r>
          </a:p>
        </p:txBody>
      </p:sp>
      <p:sp>
        <p:nvSpPr>
          <p:cNvPr id="142" name="Spike protein…"/>
          <p:cNvSpPr txBox="1"/>
          <p:nvPr/>
        </p:nvSpPr>
        <p:spPr>
          <a:xfrm>
            <a:off x="842055" y="3912662"/>
            <a:ext cx="2706240" cy="167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2600"/>
            </a:pPr>
            <a:r>
              <a:t>Spike protein</a:t>
            </a:r>
          </a:p>
          <a:p>
            <a:pPr>
              <a:defRPr sz="2600"/>
            </a:pPr>
            <a:endParaRPr/>
          </a:p>
          <a:p>
            <a:pPr>
              <a:defRPr sz="2600"/>
            </a:pPr>
            <a:r>
              <a:t>Receptor binding domain</a:t>
            </a:r>
          </a:p>
        </p:txBody>
      </p:sp>
      <p:sp>
        <p:nvSpPr>
          <p:cNvPr id="143" name="6M0J"/>
          <p:cNvSpPr txBox="1"/>
          <p:nvPr/>
        </p:nvSpPr>
        <p:spPr>
          <a:xfrm>
            <a:off x="1394309" y="5831592"/>
            <a:ext cx="1035055" cy="495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600"/>
            </a:lvl1pPr>
          </a:lstStyle>
          <a:p>
            <a:r>
              <a:t>6M0J</a:t>
            </a:r>
          </a:p>
        </p:txBody>
      </p:sp>
      <p:sp>
        <p:nvSpPr>
          <p:cNvPr id="144" name="Antibody"/>
          <p:cNvSpPr txBox="1"/>
          <p:nvPr/>
        </p:nvSpPr>
        <p:spPr>
          <a:xfrm>
            <a:off x="6892032" y="1941908"/>
            <a:ext cx="1505685" cy="495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600"/>
            </a:lvl1pPr>
          </a:lstStyle>
          <a:p>
            <a:r>
              <a:t>Antibody</a:t>
            </a:r>
          </a:p>
        </p:txBody>
      </p:sp>
      <p:sp>
        <p:nvSpPr>
          <p:cNvPr id="145" name="Spike protein…"/>
          <p:cNvSpPr txBox="1"/>
          <p:nvPr/>
        </p:nvSpPr>
        <p:spPr>
          <a:xfrm>
            <a:off x="6117322" y="3912662"/>
            <a:ext cx="2706240" cy="167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2600"/>
            </a:pPr>
            <a:r>
              <a:t>Spike protein</a:t>
            </a:r>
          </a:p>
          <a:p>
            <a:pPr>
              <a:defRPr sz="2600"/>
            </a:pPr>
            <a:endParaRPr/>
          </a:p>
          <a:p>
            <a:pPr>
              <a:defRPr sz="2600"/>
            </a:pPr>
            <a:r>
              <a:t>Receptor binding domain</a:t>
            </a:r>
          </a:p>
        </p:txBody>
      </p:sp>
      <p:sp>
        <p:nvSpPr>
          <p:cNvPr id="146" name="7BZ5"/>
          <p:cNvSpPr txBox="1"/>
          <p:nvPr/>
        </p:nvSpPr>
        <p:spPr>
          <a:xfrm>
            <a:off x="6952915" y="5762640"/>
            <a:ext cx="1035054" cy="495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600"/>
            </a:lvl1pPr>
          </a:lstStyle>
          <a:p>
            <a:r>
              <a:t>7BZ5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6E3EA5F-7506-1B43-9BEF-A01D3F17008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1200" y="1022350"/>
            <a:ext cx="2641600" cy="481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7668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image1.png" descr="image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76011" y="276833"/>
            <a:ext cx="513877" cy="524156"/>
          </a:xfrm>
          <a:prstGeom prst="rect">
            <a:avLst/>
          </a:prstGeom>
          <a:ln w="12700">
            <a:miter lim="400000"/>
          </a:ln>
        </p:spPr>
      </p:pic>
      <p:sp>
        <p:nvSpPr>
          <p:cNvPr id="135" name="Line"/>
          <p:cNvSpPr/>
          <p:nvPr/>
        </p:nvSpPr>
        <p:spPr>
          <a:xfrm>
            <a:off x="457197" y="844284"/>
            <a:ext cx="8229605" cy="1"/>
          </a:xfrm>
          <a:prstGeom prst="line">
            <a:avLst/>
          </a:prstGeom>
          <a:ln w="12700">
            <a:solidFill>
              <a:srgbClr val="1E2A7B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136" name="© www.digitalworldbiology.com"/>
          <p:cNvSpPr txBox="1"/>
          <p:nvPr/>
        </p:nvSpPr>
        <p:spPr>
          <a:xfrm>
            <a:off x="435427" y="6431519"/>
            <a:ext cx="2172048" cy="254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8100" tIns="38100" rIns="38100" bIns="38100">
            <a:spAutoFit/>
          </a:bodyPr>
          <a:lstStyle/>
          <a:p>
            <a:pPr>
              <a:defRPr sz="1200"/>
            </a:pPr>
            <a:r>
              <a:t>© </a:t>
            </a:r>
            <a:r>
              <a:rPr u="sng">
                <a:solidFill>
                  <a:srgbClr val="42568D"/>
                </a:solidFill>
                <a:uFill>
                  <a:solidFill>
                    <a:srgbClr val="42568D"/>
                  </a:solidFill>
                </a:uFill>
              </a:rPr>
              <a:t>www.digitalworldbiology.com</a:t>
            </a:r>
          </a:p>
        </p:txBody>
      </p:sp>
      <p:sp>
        <p:nvSpPr>
          <p:cNvPr id="137" name="Line"/>
          <p:cNvSpPr/>
          <p:nvPr/>
        </p:nvSpPr>
        <p:spPr>
          <a:xfrm flipH="1" flipV="1">
            <a:off x="457199" y="6431519"/>
            <a:ext cx="8229604" cy="3"/>
          </a:xfrm>
          <a:prstGeom prst="line">
            <a:avLst/>
          </a:prstGeom>
          <a:ln w="12700">
            <a:solidFill>
              <a:srgbClr val="1E2A7B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138" name="Biotech-Careers.org"/>
          <p:cNvSpPr txBox="1">
            <a:spLocks noGrp="1"/>
          </p:cNvSpPr>
          <p:nvPr>
            <p:ph type="title"/>
          </p:nvPr>
        </p:nvSpPr>
        <p:spPr>
          <a:xfrm>
            <a:off x="419100" y="7638"/>
            <a:ext cx="8229600" cy="1060348"/>
          </a:xfrm>
          <a:prstGeom prst="rect">
            <a:avLst/>
          </a:prstGeom>
        </p:spPr>
        <p:txBody>
          <a:bodyPr/>
          <a:lstStyle/>
          <a:p>
            <a:r>
              <a:t>How do antibodies protect us?</a:t>
            </a:r>
          </a:p>
        </p:txBody>
      </p:sp>
      <p:pic>
        <p:nvPicPr>
          <p:cNvPr id="140" name="7BZ5_6M0J-3KKrH3UMEjgvVxKZ8.png" descr="7BZ5_6M0J-3KKrH3UMEjgvVxKZ8.png"/>
          <p:cNvPicPr>
            <a:picLocks noChangeAspect="1"/>
          </p:cNvPicPr>
          <p:nvPr/>
        </p:nvPicPr>
        <p:blipFill>
          <a:blip r:embed="rId4">
            <a:alphaModFix amt="0"/>
          </a:blip>
          <a:stretch>
            <a:fillRect/>
          </a:stretch>
        </p:blipFill>
        <p:spPr>
          <a:xfrm>
            <a:off x="3405921" y="711818"/>
            <a:ext cx="2867043" cy="5230976"/>
          </a:xfrm>
          <a:prstGeom prst="rect">
            <a:avLst/>
          </a:prstGeom>
          <a:ln w="12700">
            <a:miter lim="400000"/>
          </a:ln>
        </p:spPr>
      </p:pic>
      <p:sp>
        <p:nvSpPr>
          <p:cNvPr id="144" name="Antibody"/>
          <p:cNvSpPr txBox="1"/>
          <p:nvPr/>
        </p:nvSpPr>
        <p:spPr>
          <a:xfrm>
            <a:off x="6892032" y="1941908"/>
            <a:ext cx="1505685" cy="495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600"/>
            </a:lvl1pPr>
          </a:lstStyle>
          <a:p>
            <a:r>
              <a:t>Antibody</a:t>
            </a:r>
          </a:p>
        </p:txBody>
      </p:sp>
      <p:sp>
        <p:nvSpPr>
          <p:cNvPr id="145" name="Spike protein…"/>
          <p:cNvSpPr txBox="1"/>
          <p:nvPr/>
        </p:nvSpPr>
        <p:spPr>
          <a:xfrm>
            <a:off x="6117322" y="3912662"/>
            <a:ext cx="2706240" cy="167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2600"/>
            </a:pPr>
            <a:r>
              <a:t>Spike protein</a:t>
            </a:r>
          </a:p>
          <a:p>
            <a:pPr>
              <a:defRPr sz="2600"/>
            </a:pPr>
            <a:endParaRPr/>
          </a:p>
          <a:p>
            <a:pPr>
              <a:defRPr sz="2600"/>
            </a:pPr>
            <a:r>
              <a:t>Receptor binding domain</a:t>
            </a:r>
          </a:p>
        </p:txBody>
      </p:sp>
      <p:sp>
        <p:nvSpPr>
          <p:cNvPr id="146" name="7BZ5"/>
          <p:cNvSpPr txBox="1"/>
          <p:nvPr/>
        </p:nvSpPr>
        <p:spPr>
          <a:xfrm>
            <a:off x="6952915" y="5762640"/>
            <a:ext cx="1035054" cy="495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600"/>
            </a:lvl1pPr>
          </a:lstStyle>
          <a:p>
            <a:r>
              <a:t>7BZ5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6E3EA5F-7506-1B43-9BEF-A01D3F1700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1200" y="1022350"/>
            <a:ext cx="2641600" cy="481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136769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.00"/>
                                      </p:to>
                                    </p:set>
                                    <p:animEffect filter="image" prLst="opacity: 1.00; ">
                                      <p:cBhvr>
                                        <p:cTn id="7" dur="indefinite" fill="hold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mph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indefinite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.00"/>
                                      </p:to>
                                    </p:set>
                                    <p:animEffect filter="image" prLst="opacity: 1.00; ">
                                      <p:cBhvr>
                                        <p:cTn id="11" dur="indefinite" fill="hold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mph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indefinite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.00"/>
                                      </p:to>
                                    </p:set>
                                    <p:animEffect filter="image" prLst="opacity: 1.00; ">
                                      <p:cBhvr>
                                        <p:cTn id="15" dur="indefinite" fill="hold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mph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indefinite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.00"/>
                                      </p:to>
                                    </p:set>
                                    <p:animEffect filter="image" prLst="opacity: 1.00; ">
                                      <p:cBhvr>
                                        <p:cTn id="19" dur="indefinite" fill="hold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0" grpId="0" animBg="1" advAuto="0"/>
      <p:bldP spid="144" grpId="0" animBg="1" advAuto="0"/>
      <p:bldP spid="145" grpId="0" animBg="1" advAuto="0"/>
      <p:bldP spid="146" grpId="0" animBg="1" advAuto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Neutralizing antibodies can block binding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Neutralizing antibodies can block binding</a:t>
            </a:r>
          </a:p>
        </p:txBody>
      </p:sp>
      <p:pic>
        <p:nvPicPr>
          <p:cNvPr id="151" name="6M0J_7KMG_icn3d_loadable (3).png" descr="6M0J_7KMG_icn3d_loadable (3)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3598" y="887580"/>
            <a:ext cx="5176457" cy="5676253"/>
          </a:xfrm>
          <a:prstGeom prst="rect">
            <a:avLst/>
          </a:prstGeom>
          <a:ln w="12700">
            <a:miter lim="400000"/>
          </a:ln>
        </p:spPr>
      </p:pic>
      <p:sp>
        <p:nvSpPr>
          <p:cNvPr id="152" name="ACE2"/>
          <p:cNvSpPr txBox="1"/>
          <p:nvPr/>
        </p:nvSpPr>
        <p:spPr>
          <a:xfrm>
            <a:off x="1091448" y="2437526"/>
            <a:ext cx="1590331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>
              <a:defRPr sz="2000"/>
            </a:lvl1pPr>
          </a:lstStyle>
          <a:p>
            <a:r>
              <a:t>ACE2</a:t>
            </a:r>
          </a:p>
        </p:txBody>
      </p:sp>
      <p:sp>
        <p:nvSpPr>
          <p:cNvPr id="153" name="Antibody binding site…"/>
          <p:cNvSpPr txBox="1"/>
          <p:nvPr/>
        </p:nvSpPr>
        <p:spPr>
          <a:xfrm>
            <a:off x="4942848" y="4586268"/>
            <a:ext cx="3337879" cy="711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ctr">
              <a:defRPr sz="2000"/>
            </a:pPr>
            <a:r>
              <a:t>Antibody binding site </a:t>
            </a:r>
          </a:p>
          <a:p>
            <a:pPr algn="ctr">
              <a:defRPr sz="2000"/>
            </a:pPr>
            <a:r>
              <a:t>(Ly-CoV555) </a:t>
            </a:r>
          </a:p>
        </p:txBody>
      </p:sp>
      <p:sp>
        <p:nvSpPr>
          <p:cNvPr id="154" name="Antibody binding blocks binding to ACE2"/>
          <p:cNvSpPr txBox="1"/>
          <p:nvPr/>
        </p:nvSpPr>
        <p:spPr>
          <a:xfrm>
            <a:off x="5201224" y="2210451"/>
            <a:ext cx="3337879" cy="1016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>
              <a:defRPr sz="2000"/>
            </a:lvl1pPr>
          </a:lstStyle>
          <a:p>
            <a:r>
              <a:t>Antibody binding blocks binding to ACE2 </a:t>
            </a:r>
          </a:p>
        </p:txBody>
      </p:sp>
      <p:sp>
        <p:nvSpPr>
          <p:cNvPr id="155" name="6M0J"/>
          <p:cNvSpPr txBox="1"/>
          <p:nvPr/>
        </p:nvSpPr>
        <p:spPr>
          <a:xfrm>
            <a:off x="1394309" y="5876042"/>
            <a:ext cx="1035055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000"/>
            </a:lvl1pPr>
          </a:lstStyle>
          <a:p>
            <a:r>
              <a:t>6M0J</a:t>
            </a:r>
          </a:p>
        </p:txBody>
      </p:sp>
      <p:sp>
        <p:nvSpPr>
          <p:cNvPr id="156" name="7KMG"/>
          <p:cNvSpPr txBox="1"/>
          <p:nvPr/>
        </p:nvSpPr>
        <p:spPr>
          <a:xfrm>
            <a:off x="5823978" y="5876042"/>
            <a:ext cx="834133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>
              <a:defRPr sz="2000"/>
            </a:lvl1pPr>
          </a:lstStyle>
          <a:p>
            <a:r>
              <a:t>7KMG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00"/>
                                      </p:to>
                                    </p:set>
                                    <p:animEffect filter="image" prLst="opacity: 0.00; ">
                                      <p:cBhvr>
                                        <p:cTn id="7" dur="indefinite" fill="hold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5" grpId="1" animBg="1" advAuto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But what about variants?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But what about variants?</a:t>
            </a:r>
          </a:p>
        </p:txBody>
      </p:sp>
      <p:pic>
        <p:nvPicPr>
          <p:cNvPr id="159" name="Screen Shot 2022-02-21 at 1.01.36 PM.png" descr="Screen Shot 2022-02-21 at 1.01.36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2850" y="976120"/>
            <a:ext cx="8152772" cy="3869391"/>
          </a:xfrm>
          <a:prstGeom prst="rect">
            <a:avLst/>
          </a:prstGeom>
          <a:ln w="12700">
            <a:miter lim="400000"/>
          </a:ln>
        </p:spPr>
      </p:pic>
      <p:sp>
        <p:nvSpPr>
          <p:cNvPr id="160" name="NextStrain.org"/>
          <p:cNvSpPr txBox="1"/>
          <p:nvPr/>
        </p:nvSpPr>
        <p:spPr>
          <a:xfrm>
            <a:off x="6555161" y="4970996"/>
            <a:ext cx="1838300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>
              <a:defRPr sz="2000"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3"/>
              </a:defRPr>
            </a:lvl1pPr>
          </a:lstStyle>
          <a:p>
            <a:pPr>
              <a:defRPr u="none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defRPr>
            </a:pPr>
            <a:r>
              <a:rPr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3"/>
              </a:rPr>
              <a:t>NextStrain.org</a:t>
            </a:r>
          </a:p>
        </p:txBody>
      </p:sp>
      <p:sp>
        <p:nvSpPr>
          <p:cNvPr id="161" name="NextStrain shows relationships between viral genomes"/>
          <p:cNvSpPr txBox="1"/>
          <p:nvPr/>
        </p:nvSpPr>
        <p:spPr>
          <a:xfrm>
            <a:off x="361395" y="5020641"/>
            <a:ext cx="3867205" cy="1016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>
              <a:defRPr sz="2000"/>
            </a:lvl1pPr>
          </a:lstStyle>
          <a:p>
            <a:r>
              <a:t>NextStrain shows relationships between viral genomes</a:t>
            </a:r>
          </a:p>
        </p:txBody>
      </p:sp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But what about variants?"/>
          <p:cNvSpPr txBox="1">
            <a:spLocks noGrp="1"/>
          </p:cNvSpPr>
          <p:nvPr>
            <p:ph type="title"/>
          </p:nvPr>
        </p:nvSpPr>
        <p:spPr>
          <a:xfrm>
            <a:off x="457200" y="83261"/>
            <a:ext cx="8229600" cy="1060347"/>
          </a:xfrm>
          <a:prstGeom prst="rect">
            <a:avLst/>
          </a:prstGeom>
        </p:spPr>
        <p:txBody>
          <a:bodyPr/>
          <a:lstStyle/>
          <a:p>
            <a:r>
              <a:t>But what about variants?</a:t>
            </a:r>
          </a:p>
        </p:txBody>
      </p:sp>
      <p:sp>
        <p:nvSpPr>
          <p:cNvPr id="164" name="Align protein sequence from new variant (ULD55071.1) to older spike protein &amp; see if mutations map in the antibody binding site."/>
          <p:cNvSpPr txBox="1"/>
          <p:nvPr/>
        </p:nvSpPr>
        <p:spPr>
          <a:xfrm>
            <a:off x="430716" y="972387"/>
            <a:ext cx="8358882" cy="1016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000"/>
            </a:lvl1pPr>
          </a:lstStyle>
          <a:p>
            <a:r>
              <a:t>Align protein sequence from new variant (ULD55071.1) to older spike protein &amp; see if mutations map in the antibody binding site. </a:t>
            </a:r>
          </a:p>
        </p:txBody>
      </p:sp>
      <p:sp>
        <p:nvSpPr>
          <p:cNvPr id="165" name="Antibody binding site"/>
          <p:cNvSpPr txBox="1"/>
          <p:nvPr/>
        </p:nvSpPr>
        <p:spPr>
          <a:xfrm>
            <a:off x="4672831" y="2110140"/>
            <a:ext cx="2501148" cy="406401"/>
          </a:xfrm>
          <a:prstGeom prst="rect">
            <a:avLst/>
          </a:prstGeom>
          <a:gradFill>
            <a:gsLst>
              <a:gs pos="0">
                <a:schemeClr val="accent3">
                  <a:hueOff val="-337077"/>
                  <a:satOff val="27450"/>
                  <a:lumOff val="33416"/>
                </a:schemeClr>
              </a:gs>
              <a:gs pos="35000">
                <a:srgbClr val="FFEFC3"/>
              </a:gs>
              <a:gs pos="100000">
                <a:schemeClr val="accent3">
                  <a:hueOff val="-414096"/>
                  <a:satOff val="27450"/>
                  <a:lumOff val="45530"/>
                </a:schemeClr>
              </a:gs>
            </a:gsLst>
            <a:lin ang="16200000"/>
          </a:gra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000"/>
            </a:lvl1pPr>
          </a:lstStyle>
          <a:p>
            <a:r>
              <a:t>Antibody binding site</a:t>
            </a:r>
          </a:p>
        </p:txBody>
      </p:sp>
      <p:sp>
        <p:nvSpPr>
          <p:cNvPr id="166" name="Omicron spike sequence"/>
          <p:cNvSpPr txBox="1"/>
          <p:nvPr/>
        </p:nvSpPr>
        <p:spPr>
          <a:xfrm>
            <a:off x="243585" y="3542832"/>
            <a:ext cx="2902607" cy="406401"/>
          </a:xfrm>
          <a:prstGeom prst="rect">
            <a:avLst/>
          </a:prstGeom>
          <a:solidFill>
            <a:schemeClr val="accent4">
              <a:satOff val="-10819"/>
              <a:lumOff val="26666"/>
            </a:schemeClr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000"/>
            </a:lvl1pPr>
          </a:lstStyle>
          <a:p>
            <a:r>
              <a:t>Omicron spike sequence</a:t>
            </a:r>
          </a:p>
        </p:txBody>
      </p:sp>
      <p:pic>
        <p:nvPicPr>
          <p:cNvPr id="167" name="Screen Shot 2022-02-21 at 1.22.54 PM.png" descr="Screen Shot 2022-02-21 at 1.22.54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298" y="2492054"/>
            <a:ext cx="8406608" cy="1001549"/>
          </a:xfrm>
          <a:prstGeom prst="rect">
            <a:avLst/>
          </a:prstGeom>
          <a:ln w="12700">
            <a:miter lim="400000"/>
          </a:ln>
        </p:spPr>
      </p:pic>
      <p:sp>
        <p:nvSpPr>
          <p:cNvPr id="168" name="Original spike sequence"/>
          <p:cNvSpPr txBox="1"/>
          <p:nvPr/>
        </p:nvSpPr>
        <p:spPr>
          <a:xfrm>
            <a:off x="243585" y="2379726"/>
            <a:ext cx="2902607" cy="406401"/>
          </a:xfrm>
          <a:prstGeom prst="rect">
            <a:avLst/>
          </a:prstGeom>
          <a:solidFill>
            <a:srgbClr val="EBEBEB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000"/>
            </a:lvl1pPr>
          </a:lstStyle>
          <a:p>
            <a:r>
              <a:t>Original spike sequence</a:t>
            </a:r>
          </a:p>
        </p:txBody>
      </p:sp>
      <p:sp>
        <p:nvSpPr>
          <p:cNvPr id="169" name="Arrow"/>
          <p:cNvSpPr/>
          <p:nvPr/>
        </p:nvSpPr>
        <p:spPr>
          <a:xfrm rot="16194038">
            <a:off x="5614444" y="3770517"/>
            <a:ext cx="902685" cy="327798"/>
          </a:xfrm>
          <a:prstGeom prst="rightArrow">
            <a:avLst>
              <a:gd name="adj1" fmla="val 38066"/>
              <a:gd name="adj2" fmla="val 95799"/>
            </a:avLst>
          </a:prstGeom>
          <a:solidFill>
            <a:schemeClr val="accent6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70" name="Arrow"/>
          <p:cNvSpPr/>
          <p:nvPr/>
        </p:nvSpPr>
        <p:spPr>
          <a:xfrm rot="16194038">
            <a:off x="6812760" y="3770517"/>
            <a:ext cx="902685" cy="327798"/>
          </a:xfrm>
          <a:prstGeom prst="rightArrow">
            <a:avLst>
              <a:gd name="adj1" fmla="val 38066"/>
              <a:gd name="adj2" fmla="val 95799"/>
            </a:avLst>
          </a:prstGeom>
          <a:solidFill>
            <a:schemeClr val="accent6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71" name="Glutamic acid 484…"/>
          <p:cNvSpPr txBox="1"/>
          <p:nvPr/>
        </p:nvSpPr>
        <p:spPr>
          <a:xfrm>
            <a:off x="4023739" y="4358605"/>
            <a:ext cx="2315503" cy="711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2000"/>
            </a:pPr>
            <a:r>
              <a:t>Glutamic acid 484</a:t>
            </a:r>
          </a:p>
          <a:p>
            <a:pPr>
              <a:defRPr sz="2000"/>
            </a:pPr>
            <a:r>
              <a:t>replaced by alanine</a:t>
            </a:r>
          </a:p>
        </p:txBody>
      </p:sp>
      <p:sp>
        <p:nvSpPr>
          <p:cNvPr id="172" name="Glutamine 493…"/>
          <p:cNvSpPr txBox="1"/>
          <p:nvPr/>
        </p:nvSpPr>
        <p:spPr>
          <a:xfrm>
            <a:off x="6582295" y="4358605"/>
            <a:ext cx="2501148" cy="711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2000"/>
            </a:pPr>
            <a:r>
              <a:t>Glutamine 493</a:t>
            </a:r>
          </a:p>
          <a:p>
            <a:pPr>
              <a:defRPr sz="2000"/>
            </a:pPr>
            <a:r>
              <a:t>replaced by arginine</a:t>
            </a:r>
          </a:p>
        </p:txBody>
      </p:sp>
      <p:sp>
        <p:nvSpPr>
          <p:cNvPr id="173" name="https://www.ncbi.nlm.nih.gov/protein/ULD55071.1?report=fasta"/>
          <p:cNvSpPr txBox="1"/>
          <p:nvPr/>
        </p:nvSpPr>
        <p:spPr>
          <a:xfrm>
            <a:off x="430050" y="5619909"/>
            <a:ext cx="7166894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000"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3"/>
              </a:defRPr>
            </a:lvl1pPr>
          </a:lstStyle>
          <a:p>
            <a:pPr>
              <a:defRPr u="none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defRPr>
            </a:pPr>
            <a:r>
              <a:rPr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3"/>
              </a:rPr>
              <a:t>https://www.ncbi.nlm.nih.gov/protein/ULD55071.1?report=fasta</a:t>
            </a:r>
          </a:p>
        </p:txBody>
      </p:sp>
      <p:sp>
        <p:nvSpPr>
          <p:cNvPr id="174" name="https://structure.ncbi.nlm.nih.gov/icn3d/share.html?pyMbkjANpbaCBrm77"/>
          <p:cNvSpPr txBox="1"/>
          <p:nvPr/>
        </p:nvSpPr>
        <p:spPr>
          <a:xfrm>
            <a:off x="392559" y="6008900"/>
            <a:ext cx="8358883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000"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4"/>
              </a:defRPr>
            </a:lvl1pPr>
          </a:lstStyle>
          <a:p>
            <a:pPr>
              <a:defRPr u="none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defRPr>
            </a:pPr>
            <a:r>
              <a:rPr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4"/>
              </a:rPr>
              <a:t>https://structure.ncbi.nlm.nih.gov/icn3d/share.html?pyMbkjANpbaCBrm77</a:t>
            </a:r>
          </a:p>
        </p:txBody>
      </p:sp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>
              <a:solidFill>
                <a:srgbClr val="000000"/>
              </a:solidFill>
            </a:uFill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>
              <a:solidFill>
                <a:srgbClr val="000000"/>
              </a:solidFill>
            </a:uFill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>
              <a:solidFill>
                <a:srgbClr val="000000"/>
              </a:solidFill>
            </a:uFill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>
              <a:solidFill>
                <a:srgbClr val="000000"/>
              </a:solidFill>
            </a:uFill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876</Words>
  <Application>Microsoft Macintosh PowerPoint</Application>
  <PresentationFormat>On-screen Show (4:3)</PresentationFormat>
  <Paragraphs>136</Paragraphs>
  <Slides>13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9" baseType="lpstr">
      <vt:lpstr>Arial</vt:lpstr>
      <vt:lpstr>Gill Sans</vt:lpstr>
      <vt:lpstr>Helvetica</vt:lpstr>
      <vt:lpstr>Helvetica Neue</vt:lpstr>
      <vt:lpstr>News Gothic MT</vt:lpstr>
      <vt:lpstr>White</vt:lpstr>
      <vt:lpstr> Antibodies vs SARS-CoV-2 Variants</vt:lpstr>
      <vt:lpstr>Viral evolution &amp; immune escape</vt:lpstr>
      <vt:lpstr>SARS-CoV-2 Spike protein</vt:lpstr>
      <vt:lpstr>How do antibodies protect us?</vt:lpstr>
      <vt:lpstr>How do antibodies protect us?</vt:lpstr>
      <vt:lpstr>How do antibodies protect us?</vt:lpstr>
      <vt:lpstr>Neutralizing antibodies can block binding</vt:lpstr>
      <vt:lpstr>But what about variants?</vt:lpstr>
      <vt:lpstr>But what about variants?</vt:lpstr>
      <vt:lpstr>Do these changes impact antibody binding?</vt:lpstr>
      <vt:lpstr>How do these changes impact binding?</vt:lpstr>
      <vt:lpstr>Conclusion</vt:lpstr>
      <vt:lpstr>Questions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Antibodies vs SARS-CoV-2 Variants</dc:title>
  <cp:lastModifiedBy>Sandra Porter</cp:lastModifiedBy>
  <cp:revision>2</cp:revision>
  <dcterms:modified xsi:type="dcterms:W3CDTF">2022-03-11T22:14:08Z</dcterms:modified>
</cp:coreProperties>
</file>