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12"/>
  </p:notesMasterIdLst>
  <p:sldIdLst>
    <p:sldId id="256" r:id="rId2"/>
    <p:sldId id="257" r:id="rId3"/>
    <p:sldId id="260" r:id="rId4"/>
    <p:sldId id="264" r:id="rId5"/>
    <p:sldId id="266" r:id="rId6"/>
    <p:sldId id="265" r:id="rId7"/>
    <p:sldId id="261" r:id="rId8"/>
    <p:sldId id="262" r:id="rId9"/>
    <p:sldId id="263" r:id="rId10"/>
    <p:sldId id="25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CD"/>
    <a:srgbClr val="1E90FF"/>
    <a:srgbClr val="ADD8E6"/>
    <a:srgbClr val="0000CC"/>
    <a:srgbClr val="BEE8FF"/>
    <a:srgbClr val="ACF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78721" autoAdjust="0"/>
  </p:normalViewPr>
  <p:slideViewPr>
    <p:cSldViewPr snapToGrid="0">
      <p:cViewPr>
        <p:scale>
          <a:sx n="55" d="100"/>
          <a:sy n="55" d="100"/>
        </p:scale>
        <p:origin x="1742" y="259"/>
      </p:cViewPr>
      <p:guideLst/>
    </p:cSldViewPr>
  </p:slideViewPr>
  <p:outlineViewPr>
    <p:cViewPr>
      <p:scale>
        <a:sx n="33" d="100"/>
        <a:sy n="33" d="100"/>
      </p:scale>
      <p:origin x="0" y="0"/>
    </p:cViewPr>
  </p:outlineViewPr>
  <p:notesTextViewPr>
    <p:cViewPr>
      <p:scale>
        <a:sx n="3" d="2"/>
        <a:sy n="3" d="2"/>
      </p:scale>
      <p:origin x="0" y="-192"/>
    </p:cViewPr>
  </p:notesTextViewPr>
  <p:sorterViewPr>
    <p:cViewPr varScale="1">
      <p:scale>
        <a:sx n="1" d="1"/>
        <a:sy n="1" d="1"/>
      </p:scale>
      <p:origin x="0" y="0"/>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9AEAEB-3FA9-4AD5-B62B-CE82A9E953A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F2C6190-6890-4F06-9DBD-DE9A465E25F3}">
      <dgm:prSet/>
      <dgm:spPr>
        <a:solidFill>
          <a:srgbClr val="ADD8E6"/>
        </a:solidFill>
      </dgm:spPr>
      <dgm:t>
        <a:bodyPr/>
        <a:lstStyle/>
        <a:p>
          <a:r>
            <a:rPr lang="en-US" dirty="0">
              <a:solidFill>
                <a:schemeClr val="bg1"/>
              </a:solidFill>
            </a:rPr>
            <a:t>Urban</a:t>
          </a:r>
          <a:r>
            <a:rPr lang="en-US" baseline="0" dirty="0">
              <a:solidFill>
                <a:schemeClr val="bg1"/>
              </a:solidFill>
            </a:rPr>
            <a:t> forests are important to biodiversity in urban ecosystems.</a:t>
          </a:r>
          <a:endParaRPr lang="en-US" dirty="0">
            <a:solidFill>
              <a:schemeClr val="bg1"/>
            </a:solidFill>
          </a:endParaRPr>
        </a:p>
      </dgm:t>
    </dgm:pt>
    <dgm:pt modelId="{304BFF29-0BC7-4274-B24B-290C5B790D8A}" type="parTrans" cxnId="{E1B2BDAE-3BF2-41A8-9125-71DD91A8C6BD}">
      <dgm:prSet/>
      <dgm:spPr/>
      <dgm:t>
        <a:bodyPr/>
        <a:lstStyle/>
        <a:p>
          <a:endParaRPr lang="en-US"/>
        </a:p>
      </dgm:t>
    </dgm:pt>
    <dgm:pt modelId="{41FE5718-DA1D-4121-9A69-FE78FE39813B}" type="sibTrans" cxnId="{E1B2BDAE-3BF2-41A8-9125-71DD91A8C6BD}">
      <dgm:prSet/>
      <dgm:spPr/>
      <dgm:t>
        <a:bodyPr/>
        <a:lstStyle/>
        <a:p>
          <a:endParaRPr lang="en-US"/>
        </a:p>
      </dgm:t>
    </dgm:pt>
    <dgm:pt modelId="{25066E7B-60E1-4AD2-A891-1E58985915CE}">
      <dgm:prSet/>
      <dgm:spPr>
        <a:solidFill>
          <a:srgbClr val="1E90FF"/>
        </a:solidFill>
      </dgm:spPr>
      <dgm:t>
        <a:bodyPr/>
        <a:lstStyle/>
        <a:p>
          <a:r>
            <a:rPr lang="en-US" dirty="0">
              <a:solidFill>
                <a:schemeClr val="bg1"/>
              </a:solidFill>
            </a:rPr>
            <a:t>Not all socioeconomic groups are affected by environmental issues equally. </a:t>
          </a:r>
        </a:p>
      </dgm:t>
    </dgm:pt>
    <dgm:pt modelId="{4F576AE7-1688-4A31-A4D1-DBCD4AB648A7}" type="parTrans" cxnId="{44BC3B32-4862-412B-A60E-E2182F8CD53F}">
      <dgm:prSet/>
      <dgm:spPr/>
      <dgm:t>
        <a:bodyPr/>
        <a:lstStyle/>
        <a:p>
          <a:endParaRPr lang="en-US"/>
        </a:p>
      </dgm:t>
    </dgm:pt>
    <dgm:pt modelId="{D821D49A-F969-4407-A67C-DD9CF20AEE80}" type="sibTrans" cxnId="{44BC3B32-4862-412B-A60E-E2182F8CD53F}">
      <dgm:prSet/>
      <dgm:spPr/>
      <dgm:t>
        <a:bodyPr/>
        <a:lstStyle/>
        <a:p>
          <a:endParaRPr lang="en-US"/>
        </a:p>
      </dgm:t>
    </dgm:pt>
    <dgm:pt modelId="{1F6308BA-E831-4C52-B00A-D1ACB2ECF47E}">
      <dgm:prSet/>
      <dgm:spPr>
        <a:solidFill>
          <a:srgbClr val="0101CD"/>
        </a:solidFill>
      </dgm:spPr>
      <dgm:t>
        <a:bodyPr/>
        <a:lstStyle/>
        <a:p>
          <a:r>
            <a:rPr lang="en-US" dirty="0"/>
            <a:t>Using data analysis, we can assess important ecological questions that lead to better conservation management.</a:t>
          </a:r>
        </a:p>
      </dgm:t>
    </dgm:pt>
    <dgm:pt modelId="{02F96657-9532-40A1-B0A4-56CAC8DF49E7}" type="parTrans" cxnId="{197C5B01-E113-46D6-9171-7AE8FB074984}">
      <dgm:prSet/>
      <dgm:spPr/>
      <dgm:t>
        <a:bodyPr/>
        <a:lstStyle/>
        <a:p>
          <a:endParaRPr lang="en-US"/>
        </a:p>
      </dgm:t>
    </dgm:pt>
    <dgm:pt modelId="{F60604FD-9332-4655-B52A-F2A7516B85D1}" type="sibTrans" cxnId="{197C5B01-E113-46D6-9171-7AE8FB074984}">
      <dgm:prSet/>
      <dgm:spPr/>
      <dgm:t>
        <a:bodyPr/>
        <a:lstStyle/>
        <a:p>
          <a:endParaRPr lang="en-US"/>
        </a:p>
      </dgm:t>
    </dgm:pt>
    <dgm:pt modelId="{B7013990-2ABC-4373-8922-E9B4B1EB306D}" type="pres">
      <dgm:prSet presAssocID="{879AEAEB-3FA9-4AD5-B62B-CE82A9E953A0}" presName="linear" presStyleCnt="0">
        <dgm:presLayoutVars>
          <dgm:animLvl val="lvl"/>
          <dgm:resizeHandles val="exact"/>
        </dgm:presLayoutVars>
      </dgm:prSet>
      <dgm:spPr/>
    </dgm:pt>
    <dgm:pt modelId="{CF3852C8-B15D-4A0C-B66A-9C03A53353B3}" type="pres">
      <dgm:prSet presAssocID="{9F2C6190-6890-4F06-9DBD-DE9A465E25F3}" presName="parentText" presStyleLbl="node1" presStyleIdx="0" presStyleCnt="3">
        <dgm:presLayoutVars>
          <dgm:chMax val="0"/>
          <dgm:bulletEnabled val="1"/>
        </dgm:presLayoutVars>
      </dgm:prSet>
      <dgm:spPr/>
    </dgm:pt>
    <dgm:pt modelId="{FA9051BE-8609-48A6-8FDA-7CEFC692D730}" type="pres">
      <dgm:prSet presAssocID="{41FE5718-DA1D-4121-9A69-FE78FE39813B}" presName="spacer" presStyleCnt="0"/>
      <dgm:spPr/>
    </dgm:pt>
    <dgm:pt modelId="{C6D7ADD3-BF62-4B7A-B08E-06A940F9CE9A}" type="pres">
      <dgm:prSet presAssocID="{25066E7B-60E1-4AD2-A891-1E58985915CE}" presName="parentText" presStyleLbl="node1" presStyleIdx="1" presStyleCnt="3">
        <dgm:presLayoutVars>
          <dgm:chMax val="0"/>
          <dgm:bulletEnabled val="1"/>
        </dgm:presLayoutVars>
      </dgm:prSet>
      <dgm:spPr/>
    </dgm:pt>
    <dgm:pt modelId="{BA707AA4-74B7-454E-91A4-6CBC0265966D}" type="pres">
      <dgm:prSet presAssocID="{D821D49A-F969-4407-A67C-DD9CF20AEE80}" presName="spacer" presStyleCnt="0"/>
      <dgm:spPr/>
    </dgm:pt>
    <dgm:pt modelId="{704BE221-755D-4532-B083-C8520F519253}" type="pres">
      <dgm:prSet presAssocID="{1F6308BA-E831-4C52-B00A-D1ACB2ECF47E}" presName="parentText" presStyleLbl="node1" presStyleIdx="2" presStyleCnt="3" custLinFactNeighborX="537" custLinFactNeighborY="51128">
        <dgm:presLayoutVars>
          <dgm:chMax val="0"/>
          <dgm:bulletEnabled val="1"/>
        </dgm:presLayoutVars>
      </dgm:prSet>
      <dgm:spPr/>
    </dgm:pt>
  </dgm:ptLst>
  <dgm:cxnLst>
    <dgm:cxn modelId="{197C5B01-E113-46D6-9171-7AE8FB074984}" srcId="{879AEAEB-3FA9-4AD5-B62B-CE82A9E953A0}" destId="{1F6308BA-E831-4C52-B00A-D1ACB2ECF47E}" srcOrd="2" destOrd="0" parTransId="{02F96657-9532-40A1-B0A4-56CAC8DF49E7}" sibTransId="{F60604FD-9332-4655-B52A-F2A7516B85D1}"/>
    <dgm:cxn modelId="{1F298207-212D-49D3-B1D2-A4A0F4F8A6CC}" type="presOf" srcId="{9F2C6190-6890-4F06-9DBD-DE9A465E25F3}" destId="{CF3852C8-B15D-4A0C-B66A-9C03A53353B3}" srcOrd="0" destOrd="0" presId="urn:microsoft.com/office/officeart/2005/8/layout/vList2"/>
    <dgm:cxn modelId="{44BC3B32-4862-412B-A60E-E2182F8CD53F}" srcId="{879AEAEB-3FA9-4AD5-B62B-CE82A9E953A0}" destId="{25066E7B-60E1-4AD2-A891-1E58985915CE}" srcOrd="1" destOrd="0" parTransId="{4F576AE7-1688-4A31-A4D1-DBCD4AB648A7}" sibTransId="{D821D49A-F969-4407-A67C-DD9CF20AEE80}"/>
    <dgm:cxn modelId="{1E604D62-FC2B-4986-9492-A123BB9C4B6E}" type="presOf" srcId="{1F6308BA-E831-4C52-B00A-D1ACB2ECF47E}" destId="{704BE221-755D-4532-B083-C8520F519253}" srcOrd="0" destOrd="0" presId="urn:microsoft.com/office/officeart/2005/8/layout/vList2"/>
    <dgm:cxn modelId="{E1B2BDAE-3BF2-41A8-9125-71DD91A8C6BD}" srcId="{879AEAEB-3FA9-4AD5-B62B-CE82A9E953A0}" destId="{9F2C6190-6890-4F06-9DBD-DE9A465E25F3}" srcOrd="0" destOrd="0" parTransId="{304BFF29-0BC7-4274-B24B-290C5B790D8A}" sibTransId="{41FE5718-DA1D-4121-9A69-FE78FE39813B}"/>
    <dgm:cxn modelId="{5F1E3DCD-FD27-438B-BD45-80B33AF168EB}" type="presOf" srcId="{25066E7B-60E1-4AD2-A891-1E58985915CE}" destId="{C6D7ADD3-BF62-4B7A-B08E-06A940F9CE9A}" srcOrd="0" destOrd="0" presId="urn:microsoft.com/office/officeart/2005/8/layout/vList2"/>
    <dgm:cxn modelId="{2FD7EEE7-A722-48A6-9398-08F91E7FE186}" type="presOf" srcId="{879AEAEB-3FA9-4AD5-B62B-CE82A9E953A0}" destId="{B7013990-2ABC-4373-8922-E9B4B1EB306D}" srcOrd="0" destOrd="0" presId="urn:microsoft.com/office/officeart/2005/8/layout/vList2"/>
    <dgm:cxn modelId="{9400A5A6-029B-48CA-9CB4-4FC521BA7410}" type="presParOf" srcId="{B7013990-2ABC-4373-8922-E9B4B1EB306D}" destId="{CF3852C8-B15D-4A0C-B66A-9C03A53353B3}" srcOrd="0" destOrd="0" presId="urn:microsoft.com/office/officeart/2005/8/layout/vList2"/>
    <dgm:cxn modelId="{D0CA22B4-479D-439B-B38F-0391385C9B44}" type="presParOf" srcId="{B7013990-2ABC-4373-8922-E9B4B1EB306D}" destId="{FA9051BE-8609-48A6-8FDA-7CEFC692D730}" srcOrd="1" destOrd="0" presId="urn:microsoft.com/office/officeart/2005/8/layout/vList2"/>
    <dgm:cxn modelId="{E4CF5A45-84E3-4AE2-805A-82C2FFE65307}" type="presParOf" srcId="{B7013990-2ABC-4373-8922-E9B4B1EB306D}" destId="{C6D7ADD3-BF62-4B7A-B08E-06A940F9CE9A}" srcOrd="2" destOrd="0" presId="urn:microsoft.com/office/officeart/2005/8/layout/vList2"/>
    <dgm:cxn modelId="{4FC49715-E58B-4DE9-A64A-81FF3FAF029A}" type="presParOf" srcId="{B7013990-2ABC-4373-8922-E9B4B1EB306D}" destId="{BA707AA4-74B7-454E-91A4-6CBC0265966D}" srcOrd="3" destOrd="0" presId="urn:microsoft.com/office/officeart/2005/8/layout/vList2"/>
    <dgm:cxn modelId="{162AF21B-54F8-4A8B-8062-4094AEF49564}" type="presParOf" srcId="{B7013990-2ABC-4373-8922-E9B4B1EB306D}" destId="{704BE221-755D-4532-B083-C8520F519253}"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852C8-B15D-4A0C-B66A-9C03A53353B3}">
      <dsp:nvSpPr>
        <dsp:cNvPr id="0" name=""/>
        <dsp:cNvSpPr/>
      </dsp:nvSpPr>
      <dsp:spPr>
        <a:xfrm>
          <a:off x="0" y="50340"/>
          <a:ext cx="5900322" cy="1892191"/>
        </a:xfrm>
        <a:prstGeom prst="roundRect">
          <a:avLst/>
        </a:prstGeom>
        <a:solidFill>
          <a:srgbClr val="ADD8E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bg1"/>
              </a:solidFill>
            </a:rPr>
            <a:t>Urban</a:t>
          </a:r>
          <a:r>
            <a:rPr lang="en-US" sz="2700" kern="1200" baseline="0" dirty="0">
              <a:solidFill>
                <a:schemeClr val="bg1"/>
              </a:solidFill>
            </a:rPr>
            <a:t> forests are important to biodiversity in urban ecosystems.</a:t>
          </a:r>
          <a:endParaRPr lang="en-US" sz="2700" kern="1200" dirty="0">
            <a:solidFill>
              <a:schemeClr val="bg1"/>
            </a:solidFill>
          </a:endParaRPr>
        </a:p>
      </dsp:txBody>
      <dsp:txXfrm>
        <a:off x="92369" y="142709"/>
        <a:ext cx="5715584" cy="1707453"/>
      </dsp:txXfrm>
    </dsp:sp>
    <dsp:sp modelId="{C6D7ADD3-BF62-4B7A-B08E-06A940F9CE9A}">
      <dsp:nvSpPr>
        <dsp:cNvPr id="0" name=""/>
        <dsp:cNvSpPr/>
      </dsp:nvSpPr>
      <dsp:spPr>
        <a:xfrm>
          <a:off x="0" y="2020291"/>
          <a:ext cx="5900322" cy="1892191"/>
        </a:xfrm>
        <a:prstGeom prst="roundRect">
          <a:avLst/>
        </a:prstGeom>
        <a:solidFill>
          <a:srgbClr val="1E9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bg1"/>
              </a:solidFill>
            </a:rPr>
            <a:t>Not all socioeconomic groups are affected by environmental issues equally. </a:t>
          </a:r>
        </a:p>
      </dsp:txBody>
      <dsp:txXfrm>
        <a:off x="92369" y="2112660"/>
        <a:ext cx="5715584" cy="1707453"/>
      </dsp:txXfrm>
    </dsp:sp>
    <dsp:sp modelId="{704BE221-755D-4532-B083-C8520F519253}">
      <dsp:nvSpPr>
        <dsp:cNvPr id="0" name=""/>
        <dsp:cNvSpPr/>
      </dsp:nvSpPr>
      <dsp:spPr>
        <a:xfrm>
          <a:off x="0" y="4030000"/>
          <a:ext cx="5900322" cy="1892191"/>
        </a:xfrm>
        <a:prstGeom prst="roundRect">
          <a:avLst/>
        </a:prstGeom>
        <a:solidFill>
          <a:srgbClr val="0101C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Using data analysis, we can assess important ecological questions that lead to better conservation management.</a:t>
          </a:r>
        </a:p>
      </dsp:txBody>
      <dsp:txXfrm>
        <a:off x="92369" y="4122369"/>
        <a:ext cx="5715584" cy="170745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301F62-C466-46AD-93B0-4FAAAD8451E7}" type="datetimeFigureOut">
              <a:rPr lang="en-US" smtClean="0"/>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2F7022-1B8B-4CE4-A89E-8C7B7EF9AA7F}" type="slidenum">
              <a:rPr lang="en-US" smtClean="0"/>
              <a:t>‹#›</a:t>
            </a:fld>
            <a:endParaRPr lang="en-US"/>
          </a:p>
        </p:txBody>
      </p:sp>
    </p:spTree>
    <p:extLst>
      <p:ext uri="{BB962C8B-B14F-4D97-AF65-F5344CB8AC3E}">
        <p14:creationId xmlns:p14="http://schemas.microsoft.com/office/powerpoint/2010/main" val="470616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dirty="0" err="1"/>
              <a:t>Qubes</a:t>
            </a:r>
            <a:r>
              <a:rPr lang="en-US" dirty="0"/>
              <a:t> lesson is based off the paper “The Importance of Trees to Urban Avifauna” by Woods and Esaian.  Using this as a framework, we will explore the relationships between urban forest, specifically street trees, and foraging birds.</a:t>
            </a:r>
          </a:p>
        </p:txBody>
      </p:sp>
      <p:sp>
        <p:nvSpPr>
          <p:cNvPr id="4" name="Slide Number Placeholder 3"/>
          <p:cNvSpPr>
            <a:spLocks noGrp="1"/>
          </p:cNvSpPr>
          <p:nvPr>
            <p:ph type="sldNum" sz="quarter" idx="5"/>
          </p:nvPr>
        </p:nvSpPr>
        <p:spPr/>
        <p:txBody>
          <a:bodyPr/>
          <a:lstStyle/>
          <a:p>
            <a:fld id="{C82F7022-1B8B-4CE4-A89E-8C7B7EF9AA7F}" type="slidenum">
              <a:rPr lang="en-US" smtClean="0"/>
              <a:t>1</a:t>
            </a:fld>
            <a:endParaRPr lang="en-US"/>
          </a:p>
        </p:txBody>
      </p:sp>
    </p:spTree>
    <p:extLst>
      <p:ext uri="{BB962C8B-B14F-4D97-AF65-F5344CB8AC3E}">
        <p14:creationId xmlns:p14="http://schemas.microsoft.com/office/powerpoint/2010/main" val="22507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Concepts:   In this lesson, we will explore the importance of urban forests to birds in the highly urbanized county of Los Angeles, CA.  We will discuss how these relationships differ by socioeconomic gradient, and how assessing these ecological relationships relates to biodiversity.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Analysis: Using data from a published study, we will then assess the relationships between street tree density and feeding bird density across different socioeconomic groupings. We will do this by fitting a generalized linear model with a negative binomial distribution and visualizing the data in 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Conservation:  Finally, we will discuss how the results from the analysis could guide planning strategies for the assessment and management of street trees, and how this pertains to conservation at a broader scale.</a:t>
            </a:r>
          </a:p>
          <a:p>
            <a:endParaRPr lang="en-US" dirty="0"/>
          </a:p>
        </p:txBody>
      </p:sp>
      <p:sp>
        <p:nvSpPr>
          <p:cNvPr id="4" name="Slide Number Placeholder 3"/>
          <p:cNvSpPr>
            <a:spLocks noGrp="1"/>
          </p:cNvSpPr>
          <p:nvPr>
            <p:ph type="sldNum" sz="quarter" idx="5"/>
          </p:nvPr>
        </p:nvSpPr>
        <p:spPr/>
        <p:txBody>
          <a:bodyPr/>
          <a:lstStyle/>
          <a:p>
            <a:fld id="{C82F7022-1B8B-4CE4-A89E-8C7B7EF9AA7F}" type="slidenum">
              <a:rPr lang="en-US" smtClean="0"/>
              <a:t>2</a:t>
            </a:fld>
            <a:endParaRPr lang="en-US"/>
          </a:p>
        </p:txBody>
      </p:sp>
    </p:spTree>
    <p:extLst>
      <p:ext uri="{BB962C8B-B14F-4D97-AF65-F5344CB8AC3E}">
        <p14:creationId xmlns:p14="http://schemas.microsoft.com/office/powerpoint/2010/main" val="230743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by going over some important background information. Urbanization is one of the most pervasive and dominant forms of land use globally. Although crucial for providing living and working conditions for humans, it poses many challenges for the environment, and more specifically; biodiversity. Some of the negative impacts of urbanization include habitat loss and degradation, alters in disturbance regimes, and declines in habitat connectivity.</a:t>
            </a:r>
          </a:p>
        </p:txBody>
      </p:sp>
      <p:sp>
        <p:nvSpPr>
          <p:cNvPr id="4" name="Slide Number Placeholder 3"/>
          <p:cNvSpPr>
            <a:spLocks noGrp="1"/>
          </p:cNvSpPr>
          <p:nvPr>
            <p:ph type="sldNum" sz="quarter" idx="5"/>
          </p:nvPr>
        </p:nvSpPr>
        <p:spPr/>
        <p:txBody>
          <a:bodyPr/>
          <a:lstStyle/>
          <a:p>
            <a:fld id="{C82F7022-1B8B-4CE4-A89E-8C7B7EF9AA7F}" type="slidenum">
              <a:rPr lang="en-US" smtClean="0"/>
              <a:t>3</a:t>
            </a:fld>
            <a:endParaRPr lang="en-US"/>
          </a:p>
        </p:txBody>
      </p:sp>
    </p:spTree>
    <p:extLst>
      <p:ext uri="{BB962C8B-B14F-4D97-AF65-F5344CB8AC3E}">
        <p14:creationId xmlns:p14="http://schemas.microsoft.com/office/powerpoint/2010/main" val="3225742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Urban forests are a way to mitigate the negative impacts on biodiversity in urban areas. One of the distinct components of urban forest are street trees. Street trees provide a variety of functional services to urban residents including improving aesthetic quality, increasing quality of life, and providing valuable environmental benefits. These benefits include resources for wildlife such as food and habitat.</a:t>
            </a:r>
            <a:r>
              <a:rPr lang="en-US" sz="1800" b="0" i="0" u="none" strike="noStrike" baseline="0" dirty="0">
                <a:latin typeface="AdvPS_TINR"/>
              </a:rPr>
              <a:t> Due to their importance, many cities have well-developed street-tree plans and work to promote, maintain, and provide an inventory of trees within a city</a:t>
            </a:r>
            <a:r>
              <a:rPr lang="en-US" sz="1800" b="0" i="0" u="none" strike="noStrike" baseline="0" dirty="0">
                <a:latin typeface="AdvTTec369687+20"/>
              </a:rPr>
              <a:t>’</a:t>
            </a:r>
            <a:r>
              <a:rPr lang="en-US" sz="1800" b="0" i="0" u="none" strike="noStrike" baseline="0" dirty="0">
                <a:latin typeface="AdvPS_TINR"/>
              </a:rPr>
              <a:t>s boundary. </a:t>
            </a:r>
          </a:p>
        </p:txBody>
      </p:sp>
      <p:sp>
        <p:nvSpPr>
          <p:cNvPr id="4" name="Slide Number Placeholder 3"/>
          <p:cNvSpPr>
            <a:spLocks noGrp="1"/>
          </p:cNvSpPr>
          <p:nvPr>
            <p:ph type="sldNum" sz="quarter" idx="5"/>
          </p:nvPr>
        </p:nvSpPr>
        <p:spPr/>
        <p:txBody>
          <a:bodyPr/>
          <a:lstStyle/>
          <a:p>
            <a:fld id="{C82F7022-1B8B-4CE4-A89E-8C7B7EF9AA7F}" type="slidenum">
              <a:rPr lang="en-US" smtClean="0"/>
              <a:t>4</a:t>
            </a:fld>
            <a:endParaRPr lang="en-US"/>
          </a:p>
        </p:txBody>
      </p:sp>
    </p:spTree>
    <p:extLst>
      <p:ext uri="{BB962C8B-B14F-4D97-AF65-F5344CB8AC3E}">
        <p14:creationId xmlns:p14="http://schemas.microsoft.com/office/powerpoint/2010/main" val="731630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PS_TINR"/>
              </a:rPr>
              <a:t>While street trees provide many benefits, it is important to note that these benefits are not distributed equally. The luxury effect hypothesis states that</a:t>
            </a:r>
          </a:p>
          <a:p>
            <a:pPr algn="l"/>
            <a:r>
              <a:rPr lang="en-US" sz="1800" b="0" i="0" u="none" strike="noStrike" baseline="0" dirty="0">
                <a:latin typeface="AdvPS_TINR"/>
              </a:rPr>
              <a:t>wealthy neighborhoods can withstand the financial costs of maintaining and caring for public and private trees while impoverished neighborhoods cannot. </a:t>
            </a:r>
          </a:p>
          <a:p>
            <a:pPr algn="l"/>
            <a:endParaRPr lang="en-US" sz="1800" b="0" i="0" u="none" strike="noStrike" baseline="0" dirty="0">
              <a:latin typeface="AdvPS_TINR"/>
            </a:endParaRPr>
          </a:p>
          <a:p>
            <a:pPr algn="l"/>
            <a:r>
              <a:rPr lang="en-US" sz="1800" b="0" i="0" u="none" strike="noStrike" baseline="0" dirty="0">
                <a:latin typeface="AdvPS_TINR"/>
              </a:rPr>
              <a:t>While patterns in urban forest and street-tree cover differ sharply across a socioeconomic gradient in many cities, it is unknown whether any apparent variability in street-tree composition, density, and size influences urban bird communities.</a:t>
            </a:r>
            <a:endParaRPr lang="en-US" dirty="0"/>
          </a:p>
        </p:txBody>
      </p:sp>
      <p:sp>
        <p:nvSpPr>
          <p:cNvPr id="4" name="Slide Number Placeholder 3"/>
          <p:cNvSpPr>
            <a:spLocks noGrp="1"/>
          </p:cNvSpPr>
          <p:nvPr>
            <p:ph type="sldNum" sz="quarter" idx="5"/>
          </p:nvPr>
        </p:nvSpPr>
        <p:spPr/>
        <p:txBody>
          <a:bodyPr/>
          <a:lstStyle/>
          <a:p>
            <a:fld id="{C82F7022-1B8B-4CE4-A89E-8C7B7EF9AA7F}" type="slidenum">
              <a:rPr lang="en-US" smtClean="0"/>
              <a:t>5</a:t>
            </a:fld>
            <a:endParaRPr lang="en-US"/>
          </a:p>
        </p:txBody>
      </p:sp>
    </p:spTree>
    <p:extLst>
      <p:ext uri="{BB962C8B-B14F-4D97-AF65-F5344CB8AC3E}">
        <p14:creationId xmlns:p14="http://schemas.microsoft.com/office/powerpoint/2010/main" val="3752356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Angeles has a high diversity and abundance of birds that consist of hundreds of migratory and year-round species that utilize urban ecosystems throughout the annual cycle. Birds are often used as a measure of biodiversity because they are common, easy to detect, diverse, and have the ability to reach all areas of an ecosystem. Generally, the higher the abundance and number of species in an ecosystem the better the quality. Migratory birds are of particular interest due to their significant declines. Given that the goal of many urban forest plans is to provide habitat for wildlife, it will be critical to understand the relationships between birds and street trees.</a:t>
            </a:r>
          </a:p>
        </p:txBody>
      </p:sp>
      <p:sp>
        <p:nvSpPr>
          <p:cNvPr id="4" name="Slide Number Placeholder 3"/>
          <p:cNvSpPr>
            <a:spLocks noGrp="1"/>
          </p:cNvSpPr>
          <p:nvPr>
            <p:ph type="sldNum" sz="quarter" idx="5"/>
          </p:nvPr>
        </p:nvSpPr>
        <p:spPr/>
        <p:txBody>
          <a:bodyPr/>
          <a:lstStyle/>
          <a:p>
            <a:fld id="{C82F7022-1B8B-4CE4-A89E-8C7B7EF9AA7F}" type="slidenum">
              <a:rPr lang="en-US" smtClean="0"/>
              <a:t>6</a:t>
            </a:fld>
            <a:endParaRPr lang="en-US"/>
          </a:p>
        </p:txBody>
      </p:sp>
    </p:spTree>
    <p:extLst>
      <p:ext uri="{BB962C8B-B14F-4D97-AF65-F5344CB8AC3E}">
        <p14:creationId xmlns:p14="http://schemas.microsoft.com/office/powerpoint/2010/main" val="160141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data used for this lesson comes from a study published by Woods and Esaian.  In the study, the authors hoped to collect data to understand the importance of street trees to wildlife so conservation in urban ecosystems could be better informed. </a:t>
            </a:r>
          </a:p>
          <a:p>
            <a:pPr algn="l"/>
            <a:endParaRPr lang="en-US" dirty="0"/>
          </a:p>
          <a:p>
            <a:pPr algn="l"/>
            <a:r>
              <a:rPr lang="en-US" sz="1200" b="0" i="0" u="none" strike="noStrike" baseline="0" dirty="0">
                <a:latin typeface="AdvPS_TINR"/>
              </a:rPr>
              <a:t>The map on the right (Fig 2 from the text) indicates the study area and the distribution of sites surveyed with-in different socioeconomic groupings. There were 11 low income, 11 medium income,  and 14 high income survey locations. The images below provide a reference for how different these areas look in terms of trees, and there is also an image of a walking route from one of the sites.</a:t>
            </a:r>
          </a:p>
          <a:p>
            <a:pPr algn="l"/>
            <a:endParaRPr lang="en-US" dirty="0"/>
          </a:p>
          <a:p>
            <a:pPr algn="l"/>
            <a:r>
              <a:rPr lang="en-US" dirty="0"/>
              <a:t>For the tree data, they surveyed all street trees along walking routes and recorded species and diameter at breast height. </a:t>
            </a:r>
          </a:p>
          <a:p>
            <a:pPr algn="l"/>
            <a:endParaRPr lang="en-US" dirty="0"/>
          </a:p>
          <a:p>
            <a:pPr algn="l"/>
            <a:r>
              <a:rPr lang="en-US" dirty="0"/>
              <a:t>For the avian data, they </a:t>
            </a:r>
            <a:r>
              <a:rPr lang="en-US" sz="1800" b="0" i="0" u="none" strike="noStrike" baseline="0" dirty="0">
                <a:latin typeface="AdvPS_TINR"/>
              </a:rPr>
              <a:t>surveyed all street trees along walking routes for feeding birds, twice per winter, from October to March of 2016</a:t>
            </a:r>
            <a:r>
              <a:rPr lang="en-US" sz="1800" b="0" i="0" u="none" strike="noStrike" baseline="0" dirty="0">
                <a:latin typeface="AdvTTec369687+20"/>
              </a:rPr>
              <a:t>–</a:t>
            </a:r>
            <a:r>
              <a:rPr lang="en-US" sz="1800" b="0" i="0" u="none" strike="noStrike" baseline="0" dirty="0">
                <a:latin typeface="AdvPS_TINR"/>
              </a:rPr>
              <a:t>2017 and 2017</a:t>
            </a:r>
            <a:r>
              <a:rPr lang="en-US" sz="1800" b="0" i="0" u="none" strike="noStrike" baseline="0" dirty="0">
                <a:latin typeface="AdvTTec369687+20"/>
              </a:rPr>
              <a:t>–</a:t>
            </a:r>
            <a:r>
              <a:rPr lang="en-US" sz="1800" b="0" i="0" u="none" strike="noStrike" baseline="0" dirty="0">
                <a:latin typeface="AdvPS_TINR"/>
              </a:rPr>
              <a:t>2018. They only surveyed for 5 designated species of migratory birds and 5 species of year-round birds. </a:t>
            </a:r>
          </a:p>
          <a:p>
            <a:pPr algn="l"/>
            <a:endParaRPr lang="en-US" sz="1800" b="0" i="0" u="none" strike="noStrike" baseline="0" dirty="0">
              <a:latin typeface="AdvPS_TINR"/>
            </a:endParaRPr>
          </a:p>
          <a:p>
            <a:pPr algn="l"/>
            <a:r>
              <a:rPr lang="en-US" sz="1800" b="0" i="0" u="none" strike="noStrike" baseline="0" dirty="0">
                <a:latin typeface="AdvPS_TINR"/>
              </a:rPr>
              <a:t>We are going to use this data to recreate parts of figures 3 and 4 from the literature.</a:t>
            </a:r>
            <a:endParaRPr lang="en-US" dirty="0"/>
          </a:p>
        </p:txBody>
      </p:sp>
      <p:sp>
        <p:nvSpPr>
          <p:cNvPr id="4" name="Slide Number Placeholder 3"/>
          <p:cNvSpPr>
            <a:spLocks noGrp="1"/>
          </p:cNvSpPr>
          <p:nvPr>
            <p:ph type="sldNum" sz="quarter" idx="5"/>
          </p:nvPr>
        </p:nvSpPr>
        <p:spPr/>
        <p:txBody>
          <a:bodyPr/>
          <a:lstStyle/>
          <a:p>
            <a:fld id="{C82F7022-1B8B-4CE4-A89E-8C7B7EF9AA7F}" type="slidenum">
              <a:rPr lang="en-US" smtClean="0"/>
              <a:t>7</a:t>
            </a:fld>
            <a:endParaRPr lang="en-US"/>
          </a:p>
        </p:txBody>
      </p:sp>
    </p:spTree>
    <p:extLst>
      <p:ext uri="{BB962C8B-B14F-4D97-AF65-F5344CB8AC3E}">
        <p14:creationId xmlns:p14="http://schemas.microsoft.com/office/powerpoint/2010/main" val="2007932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lesson will give students the opportunity visualize and manipulate data in R. They will also learn how to run generalized linear models with a negative binomial distribution. Students will complete this exercise with the goal of visualizing the data and analyzing the relationships between tree density and total bird density. These relationships will be assessed over a socioeconomic gradient. At the end of the lesson, students will answer a series of questions to test their understanding of the analysis results and how they relate to biodiversity conservation.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sz="1200" dirty="0"/>
              <a:t>Why do we use generalized linear models? How do we interpret the results? What implications do our results have for management of urban spaces?</a:t>
            </a:r>
            <a:endParaRPr lang="en-US" dirty="0"/>
          </a:p>
        </p:txBody>
      </p:sp>
      <p:sp>
        <p:nvSpPr>
          <p:cNvPr id="4" name="Slide Number Placeholder 3"/>
          <p:cNvSpPr>
            <a:spLocks noGrp="1"/>
          </p:cNvSpPr>
          <p:nvPr>
            <p:ph type="sldNum" sz="quarter" idx="5"/>
          </p:nvPr>
        </p:nvSpPr>
        <p:spPr/>
        <p:txBody>
          <a:bodyPr/>
          <a:lstStyle/>
          <a:p>
            <a:fld id="{C82F7022-1B8B-4CE4-A89E-8C7B7EF9AA7F}" type="slidenum">
              <a:rPr lang="en-US" smtClean="0"/>
              <a:t>8</a:t>
            </a:fld>
            <a:endParaRPr lang="en-US"/>
          </a:p>
        </p:txBody>
      </p:sp>
    </p:spTree>
    <p:extLst>
      <p:ext uri="{BB962C8B-B14F-4D97-AF65-F5344CB8AC3E}">
        <p14:creationId xmlns:p14="http://schemas.microsoft.com/office/powerpoint/2010/main" val="852132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was made up of several interrelated goals: </a:t>
            </a:r>
          </a:p>
          <a:p>
            <a:r>
              <a:rPr lang="en-US" dirty="0"/>
              <a:t>The first being to promote a better understanding of the role that urban forests play in promoting biodiversity in areas affected by urbanization. </a:t>
            </a:r>
          </a:p>
          <a:p>
            <a:r>
              <a:rPr lang="en-US" dirty="0"/>
              <a:t>We also explored how indirect factors like income could influence the distribution of trees, leading to unequal environmental benefits for wildlife and people. </a:t>
            </a:r>
          </a:p>
          <a:p>
            <a:r>
              <a:rPr lang="en-US" dirty="0"/>
              <a:t>Finally, we will use data analysis in R to learn new skills that provide useful information to guide future management of trees and to enhance conservation in urban ecosystems.</a:t>
            </a:r>
          </a:p>
        </p:txBody>
      </p:sp>
      <p:sp>
        <p:nvSpPr>
          <p:cNvPr id="4" name="Slide Number Placeholder 3"/>
          <p:cNvSpPr>
            <a:spLocks noGrp="1"/>
          </p:cNvSpPr>
          <p:nvPr>
            <p:ph type="sldNum" sz="quarter" idx="5"/>
          </p:nvPr>
        </p:nvSpPr>
        <p:spPr/>
        <p:txBody>
          <a:bodyPr/>
          <a:lstStyle/>
          <a:p>
            <a:fld id="{C82F7022-1B8B-4CE4-A89E-8C7B7EF9AA7F}" type="slidenum">
              <a:rPr lang="en-US" smtClean="0"/>
              <a:t>9</a:t>
            </a:fld>
            <a:endParaRPr lang="en-US"/>
          </a:p>
        </p:txBody>
      </p:sp>
    </p:spTree>
    <p:extLst>
      <p:ext uri="{BB962C8B-B14F-4D97-AF65-F5344CB8AC3E}">
        <p14:creationId xmlns:p14="http://schemas.microsoft.com/office/powerpoint/2010/main" val="351781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5/3/2022</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15273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5/3/2022</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201590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5/3/2022</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688604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5/3/2022</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88544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5/3/2022</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328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5/3/2022</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098117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5/3/2022</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412603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5/3/2022</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57063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5/3/2022</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602396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5/3/2022</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643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5/3/2022</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527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5/3/2022</a:t>
            </a:fld>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281474835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5" r:id="rId4"/>
    <p:sldLayoutId id="2147483676" r:id="rId5"/>
    <p:sldLayoutId id="2147483681" r:id="rId6"/>
    <p:sldLayoutId id="2147483677" r:id="rId7"/>
    <p:sldLayoutId id="2147483678" r:id="rId8"/>
    <p:sldLayoutId id="2147483679" r:id="rId9"/>
    <p:sldLayoutId id="2147483680" r:id="rId10"/>
    <p:sldLayoutId id="2147483682" r:id="rId11"/>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californiareleaf.org/updates/california-needs-urban-forests/" TargetMode="External"/><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svg"/><Relationship Id="rId12"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7.xml"/><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44CA2EAD-E7C7-4F64-924A-52D34FD75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7E81C9-AE53-4E5D-8410-55709EFFB54D}"/>
              </a:ext>
            </a:extLst>
          </p:cNvPr>
          <p:cNvSpPr>
            <a:spLocks noGrp="1"/>
          </p:cNvSpPr>
          <p:nvPr>
            <p:ph type="ctrTitle"/>
          </p:nvPr>
        </p:nvSpPr>
        <p:spPr>
          <a:xfrm>
            <a:off x="5145975" y="752836"/>
            <a:ext cx="6307200" cy="2185200"/>
          </a:xfrm>
        </p:spPr>
        <p:txBody>
          <a:bodyPr>
            <a:normAutofit/>
          </a:bodyPr>
          <a:lstStyle/>
          <a:p>
            <a:r>
              <a:rPr lang="en-US" dirty="0"/>
              <a:t>The Importance of Trees to Urban Avifauna</a:t>
            </a:r>
          </a:p>
        </p:txBody>
      </p:sp>
      <p:sp>
        <p:nvSpPr>
          <p:cNvPr id="3" name="Subtitle 2">
            <a:extLst>
              <a:ext uri="{FF2B5EF4-FFF2-40B4-BE49-F238E27FC236}">
                <a16:creationId xmlns:a16="http://schemas.microsoft.com/office/drawing/2014/main" id="{9D7C4B7F-5211-46BE-8A2D-358E15B7386F}"/>
              </a:ext>
            </a:extLst>
          </p:cNvPr>
          <p:cNvSpPr>
            <a:spLocks noGrp="1"/>
          </p:cNvSpPr>
          <p:nvPr>
            <p:ph type="subTitle" idx="1"/>
          </p:nvPr>
        </p:nvSpPr>
        <p:spPr>
          <a:xfrm>
            <a:off x="5229193" y="3458400"/>
            <a:ext cx="6307200" cy="1710500"/>
          </a:xfrm>
        </p:spPr>
        <p:txBody>
          <a:bodyPr>
            <a:normAutofit/>
          </a:bodyPr>
          <a:lstStyle/>
          <a:p>
            <a:r>
              <a:rPr lang="en-US" dirty="0"/>
              <a:t>A lesson exploring the relationships between urban forest and foraging birds</a:t>
            </a:r>
          </a:p>
        </p:txBody>
      </p:sp>
      <p:cxnSp>
        <p:nvCxnSpPr>
          <p:cNvPr id="17" name="Straight Connector 10">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9575"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1026" name="Picture 2" descr="The importance of street trees to urban avifauna - Wood - 2020 - Ecological  Applications - Wiley Online Library">
            <a:extLst>
              <a:ext uri="{FF2B5EF4-FFF2-40B4-BE49-F238E27FC236}">
                <a16:creationId xmlns:a16="http://schemas.microsoft.com/office/drawing/2014/main" id="{C8DC6D22-BC6C-4DF7-ADC9-D39034C04A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3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8C1A1F-5545-4052-8152-7C625E0B8DD6}"/>
              </a:ext>
            </a:extLst>
          </p:cNvPr>
          <p:cNvPicPr>
            <a:picLocks noChangeAspect="1"/>
          </p:cNvPicPr>
          <p:nvPr/>
        </p:nvPicPr>
        <p:blipFill>
          <a:blip r:embed="rId6"/>
          <a:stretch>
            <a:fillRect/>
          </a:stretch>
        </p:blipFill>
        <p:spPr>
          <a:xfrm>
            <a:off x="9115425" y="4534940"/>
            <a:ext cx="3095625" cy="2323060"/>
          </a:xfrm>
          <a:prstGeom prst="rect">
            <a:avLst/>
          </a:prstGeom>
        </p:spPr>
      </p:pic>
      <p:pic>
        <p:nvPicPr>
          <p:cNvPr id="5" name="Slide 1">
            <a:hlinkClick r:id="" action="ppaction://media"/>
            <a:extLst>
              <a:ext uri="{FF2B5EF4-FFF2-40B4-BE49-F238E27FC236}">
                <a16:creationId xmlns:a16="http://schemas.microsoft.com/office/drawing/2014/main" id="{465EA171-2558-4BDB-960D-052D388F04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261" y="6370637"/>
            <a:ext cx="487363" cy="487363"/>
          </a:xfrm>
          <a:prstGeom prst="rect">
            <a:avLst/>
          </a:prstGeom>
        </p:spPr>
      </p:pic>
    </p:spTree>
    <p:extLst>
      <p:ext uri="{BB962C8B-B14F-4D97-AF65-F5344CB8AC3E}">
        <p14:creationId xmlns:p14="http://schemas.microsoft.com/office/powerpoint/2010/main" val="1278256904"/>
      </p:ext>
    </p:extLst>
  </p:cSld>
  <p:clrMapOvr>
    <a:masterClrMapping/>
  </p:clrMapOvr>
  <mc:AlternateContent xmlns:mc="http://schemas.openxmlformats.org/markup-compatibility/2006" xmlns:p14="http://schemas.microsoft.com/office/powerpoint/2010/main">
    <mc:Choice Requires="p14">
      <p:transition spd="slow" p14:dur="2000" advTm="17726"/>
    </mc:Choice>
    <mc:Fallback xmlns="">
      <p:transition spd="slow" advTm="17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1E48-19DE-4B24-B328-D89A4E9ECB21}"/>
              </a:ext>
            </a:extLst>
          </p:cNvPr>
          <p:cNvSpPr>
            <a:spLocks noGrp="1"/>
          </p:cNvSpPr>
          <p:nvPr>
            <p:ph type="title"/>
          </p:nvPr>
        </p:nvSpPr>
        <p:spPr>
          <a:xfrm>
            <a:off x="1097074" y="830264"/>
            <a:ext cx="5106600" cy="1112836"/>
          </a:xfrm>
        </p:spPr>
        <p:txBody>
          <a:bodyPr/>
          <a:lstStyle/>
          <a:p>
            <a:r>
              <a:rPr lang="en-US" dirty="0"/>
              <a:t>Sources</a:t>
            </a:r>
          </a:p>
        </p:txBody>
      </p:sp>
      <p:sp>
        <p:nvSpPr>
          <p:cNvPr id="3" name="Content Placeholder 2">
            <a:extLst>
              <a:ext uri="{FF2B5EF4-FFF2-40B4-BE49-F238E27FC236}">
                <a16:creationId xmlns:a16="http://schemas.microsoft.com/office/drawing/2014/main" id="{CBE0436F-C9FF-4FCB-B216-43EFEBF624A9}"/>
              </a:ext>
            </a:extLst>
          </p:cNvPr>
          <p:cNvSpPr>
            <a:spLocks noGrp="1"/>
          </p:cNvSpPr>
          <p:nvPr>
            <p:ph idx="1"/>
          </p:nvPr>
        </p:nvSpPr>
        <p:spPr>
          <a:xfrm>
            <a:off x="184330" y="2350485"/>
            <a:ext cx="10213200" cy="2525824"/>
          </a:xfrm>
        </p:spPr>
        <p:txBody>
          <a:bodyPr>
            <a:normAutofit/>
          </a:bodyPr>
          <a:lstStyle/>
          <a:p>
            <a:r>
              <a:rPr lang="en-US" sz="1800" dirty="0"/>
              <a:t>Wood, E. M., and Esaian, S.. 2020. The importance of street trees to urban avifauna. Ecological Applications 30( 7):e02149. 10.1002/eap.2149</a:t>
            </a:r>
          </a:p>
          <a:p>
            <a:r>
              <a:rPr lang="en-US" sz="1800" dirty="0"/>
              <a:t>Wood, Eric; Esaian, Sevan (2020), Data from: The importance of street trees to urban avifauna, Dryad, Dataset, https://doi.org/10.5061/dryad.qfttdz0d6</a:t>
            </a:r>
          </a:p>
        </p:txBody>
      </p:sp>
      <p:pic>
        <p:nvPicPr>
          <p:cNvPr id="2054" name="Picture 6">
            <a:extLst>
              <a:ext uri="{FF2B5EF4-FFF2-40B4-BE49-F238E27FC236}">
                <a16:creationId xmlns:a16="http://schemas.microsoft.com/office/drawing/2014/main" id="{B0D26AE0-BE2B-45EE-93D6-E78CED1EA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700" y="0"/>
            <a:ext cx="58293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ird on a branch&#10;&#10;Description automatically generated with medium confidence">
            <a:extLst>
              <a:ext uri="{FF2B5EF4-FFF2-40B4-BE49-F238E27FC236}">
                <a16:creationId xmlns:a16="http://schemas.microsoft.com/office/drawing/2014/main" id="{410F2708-DC53-4F0E-8E7E-55C2EBC34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72478"/>
            <a:ext cx="3099968" cy="2385522"/>
          </a:xfrm>
          <a:prstGeom prst="rect">
            <a:avLst/>
          </a:prstGeom>
        </p:spPr>
      </p:pic>
    </p:spTree>
    <p:extLst>
      <p:ext uri="{BB962C8B-B14F-4D97-AF65-F5344CB8AC3E}">
        <p14:creationId xmlns:p14="http://schemas.microsoft.com/office/powerpoint/2010/main" val="263190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DA29E29-15B1-49B2-98A5-B2768B12B502}"/>
              </a:ext>
            </a:extLst>
          </p:cNvPr>
          <p:cNvSpPr/>
          <p:nvPr/>
        </p:nvSpPr>
        <p:spPr>
          <a:xfrm>
            <a:off x="8407831" y="1900923"/>
            <a:ext cx="2388637" cy="875283"/>
          </a:xfrm>
          <a:prstGeom prst="roundRect">
            <a:avLst/>
          </a:prstGeom>
          <a:solidFill>
            <a:srgbClr val="BEE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9FE4521-863F-48C4-85F4-8B74B6E18AC0}"/>
              </a:ext>
            </a:extLst>
          </p:cNvPr>
          <p:cNvSpPr/>
          <p:nvPr/>
        </p:nvSpPr>
        <p:spPr>
          <a:xfrm>
            <a:off x="4538960" y="1904854"/>
            <a:ext cx="2388637" cy="875283"/>
          </a:xfrm>
          <a:prstGeom prst="roundRect">
            <a:avLst/>
          </a:prstGeom>
          <a:solidFill>
            <a:srgbClr val="BEE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DD2F109-16B1-43A8-BB05-723D38C32611}"/>
              </a:ext>
            </a:extLst>
          </p:cNvPr>
          <p:cNvSpPr/>
          <p:nvPr/>
        </p:nvSpPr>
        <p:spPr>
          <a:xfrm>
            <a:off x="776193" y="1895264"/>
            <a:ext cx="2388637" cy="875283"/>
          </a:xfrm>
          <a:prstGeom prst="roundRect">
            <a:avLst/>
          </a:prstGeom>
          <a:solidFill>
            <a:srgbClr val="BEE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E7D18-2E26-48F6-BC89-AA8C170F01ED}"/>
              </a:ext>
            </a:extLst>
          </p:cNvPr>
          <p:cNvSpPr>
            <a:spLocks noGrp="1"/>
          </p:cNvSpPr>
          <p:nvPr>
            <p:ph type="title"/>
          </p:nvPr>
        </p:nvSpPr>
        <p:spPr>
          <a:xfrm>
            <a:off x="989400" y="444853"/>
            <a:ext cx="10213200" cy="687031"/>
          </a:xfrm>
        </p:spPr>
        <p:txBody>
          <a:bodyPr/>
          <a:lstStyle/>
          <a:p>
            <a:r>
              <a:rPr lang="en-US" dirty="0"/>
              <a:t>Lesson Objectives</a:t>
            </a:r>
          </a:p>
        </p:txBody>
      </p:sp>
      <p:sp>
        <p:nvSpPr>
          <p:cNvPr id="3" name="Content Placeholder 2">
            <a:extLst>
              <a:ext uri="{FF2B5EF4-FFF2-40B4-BE49-F238E27FC236}">
                <a16:creationId xmlns:a16="http://schemas.microsoft.com/office/drawing/2014/main" id="{1CBB0713-C958-4F60-A91F-F142D5AC4AE5}"/>
              </a:ext>
            </a:extLst>
          </p:cNvPr>
          <p:cNvSpPr>
            <a:spLocks noGrp="1"/>
          </p:cNvSpPr>
          <p:nvPr>
            <p:ph idx="1"/>
          </p:nvPr>
        </p:nvSpPr>
        <p:spPr>
          <a:xfrm>
            <a:off x="1272741" y="1998979"/>
            <a:ext cx="2041558" cy="687031"/>
          </a:xfrm>
        </p:spPr>
        <p:txBody>
          <a:bodyPr>
            <a:normAutofit/>
          </a:bodyPr>
          <a:lstStyle/>
          <a:p>
            <a:pPr marL="0" indent="0">
              <a:buNone/>
            </a:pPr>
            <a:r>
              <a:rPr lang="en-US" u="sng" dirty="0"/>
              <a:t>Concepts</a:t>
            </a:r>
            <a:endParaRPr lang="en-US" sz="1600" dirty="0"/>
          </a:p>
          <a:p>
            <a:pPr marL="0" indent="0">
              <a:buNone/>
            </a:pPr>
            <a:endParaRPr lang="en-US" sz="1600" dirty="0"/>
          </a:p>
        </p:txBody>
      </p:sp>
      <p:sp>
        <p:nvSpPr>
          <p:cNvPr id="6" name="TextBox 5">
            <a:extLst>
              <a:ext uri="{FF2B5EF4-FFF2-40B4-BE49-F238E27FC236}">
                <a16:creationId xmlns:a16="http://schemas.microsoft.com/office/drawing/2014/main" id="{338550BC-444F-4EE3-AC1E-9999C2674979}"/>
              </a:ext>
            </a:extLst>
          </p:cNvPr>
          <p:cNvSpPr txBox="1"/>
          <p:nvPr/>
        </p:nvSpPr>
        <p:spPr>
          <a:xfrm>
            <a:off x="5111620" y="2129628"/>
            <a:ext cx="1968759" cy="677108"/>
          </a:xfrm>
          <a:prstGeom prst="rect">
            <a:avLst/>
          </a:prstGeom>
          <a:noFill/>
        </p:spPr>
        <p:txBody>
          <a:bodyPr wrap="square" rtlCol="0">
            <a:spAutoFit/>
          </a:bodyPr>
          <a:lstStyle/>
          <a:p>
            <a:r>
              <a:rPr lang="en-US" sz="2000" u="sng" dirty="0">
                <a:solidFill>
                  <a:schemeClr val="tx1">
                    <a:alpha val="60000"/>
                  </a:schemeClr>
                </a:solidFill>
              </a:rPr>
              <a:t>Analysis</a:t>
            </a:r>
            <a:endParaRPr lang="en-US" sz="2000" dirty="0">
              <a:solidFill>
                <a:schemeClr val="tx1">
                  <a:alpha val="60000"/>
                </a:schemeClr>
              </a:solidFill>
            </a:endParaRPr>
          </a:p>
          <a:p>
            <a:endParaRPr lang="en-US" dirty="0"/>
          </a:p>
        </p:txBody>
      </p:sp>
      <p:sp>
        <p:nvSpPr>
          <p:cNvPr id="7" name="TextBox 6">
            <a:extLst>
              <a:ext uri="{FF2B5EF4-FFF2-40B4-BE49-F238E27FC236}">
                <a16:creationId xmlns:a16="http://schemas.microsoft.com/office/drawing/2014/main" id="{E662BF7C-FD27-4695-999A-3102CA9E65B4}"/>
              </a:ext>
            </a:extLst>
          </p:cNvPr>
          <p:cNvSpPr txBox="1"/>
          <p:nvPr/>
        </p:nvSpPr>
        <p:spPr>
          <a:xfrm>
            <a:off x="8756116" y="2138509"/>
            <a:ext cx="2244984" cy="400110"/>
          </a:xfrm>
          <a:prstGeom prst="rect">
            <a:avLst/>
          </a:prstGeom>
          <a:noFill/>
        </p:spPr>
        <p:txBody>
          <a:bodyPr wrap="square" rtlCol="0">
            <a:spAutoFit/>
          </a:bodyPr>
          <a:lstStyle/>
          <a:p>
            <a:pPr marL="0" indent="0">
              <a:buNone/>
            </a:pPr>
            <a:r>
              <a:rPr lang="en-US" sz="2000" u="sng" dirty="0">
                <a:solidFill>
                  <a:schemeClr val="tx1">
                    <a:alpha val="60000"/>
                  </a:schemeClr>
                </a:solidFill>
              </a:rPr>
              <a:t>Conservation</a:t>
            </a:r>
            <a:endParaRPr lang="en-US" sz="2000" dirty="0">
              <a:solidFill>
                <a:schemeClr val="tx1">
                  <a:alpha val="60000"/>
                </a:schemeClr>
              </a:solidFill>
            </a:endParaRPr>
          </a:p>
        </p:txBody>
      </p:sp>
      <p:pic>
        <p:nvPicPr>
          <p:cNvPr id="23" name="Graphic 22" descr="Arrow Right with solid fill">
            <a:extLst>
              <a:ext uri="{FF2B5EF4-FFF2-40B4-BE49-F238E27FC236}">
                <a16:creationId xmlns:a16="http://schemas.microsoft.com/office/drawing/2014/main" id="{A052A082-A819-401C-8016-F2C827DE0C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7719" y="1956491"/>
            <a:ext cx="914400" cy="914400"/>
          </a:xfrm>
          <a:prstGeom prst="rect">
            <a:avLst/>
          </a:prstGeom>
        </p:spPr>
      </p:pic>
      <p:pic>
        <p:nvPicPr>
          <p:cNvPr id="24" name="Graphic 23" descr="Arrow Right with solid fill">
            <a:extLst>
              <a:ext uri="{FF2B5EF4-FFF2-40B4-BE49-F238E27FC236}">
                <a16:creationId xmlns:a16="http://schemas.microsoft.com/office/drawing/2014/main" id="{C6C5D904-12AA-43AB-A055-F47074954E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4438" y="1956491"/>
            <a:ext cx="914400" cy="914400"/>
          </a:xfrm>
          <a:prstGeom prst="rect">
            <a:avLst/>
          </a:prstGeom>
        </p:spPr>
      </p:pic>
      <p:sp>
        <p:nvSpPr>
          <p:cNvPr id="4" name="TextBox 3">
            <a:extLst>
              <a:ext uri="{FF2B5EF4-FFF2-40B4-BE49-F238E27FC236}">
                <a16:creationId xmlns:a16="http://schemas.microsoft.com/office/drawing/2014/main" id="{BE80234F-2C75-4E0F-B4C1-B08BB785E08F}"/>
              </a:ext>
            </a:extLst>
          </p:cNvPr>
          <p:cNvSpPr txBox="1"/>
          <p:nvPr/>
        </p:nvSpPr>
        <p:spPr>
          <a:xfrm>
            <a:off x="4538960" y="3123035"/>
            <a:ext cx="304177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Assess relationships between trees, foraging birds, and socioeconomic groups.</a:t>
            </a:r>
          </a:p>
          <a:p>
            <a:pPr marL="285750" indent="-285750">
              <a:buFont typeface="Arial" panose="020B0604020202020204" pitchFamily="34" charset="0"/>
              <a:buChar char="•"/>
            </a:pPr>
            <a:r>
              <a:rPr lang="en-US" dirty="0"/>
              <a:t>Learn how to build/interpret GLM in R.</a:t>
            </a:r>
          </a:p>
        </p:txBody>
      </p:sp>
      <p:sp>
        <p:nvSpPr>
          <p:cNvPr id="5" name="TextBox 4">
            <a:extLst>
              <a:ext uri="{FF2B5EF4-FFF2-40B4-BE49-F238E27FC236}">
                <a16:creationId xmlns:a16="http://schemas.microsoft.com/office/drawing/2014/main" id="{9632CA08-C687-4B73-A5C7-C86426B88238}"/>
              </a:ext>
            </a:extLst>
          </p:cNvPr>
          <p:cNvSpPr txBox="1"/>
          <p:nvPr/>
        </p:nvSpPr>
        <p:spPr>
          <a:xfrm>
            <a:off x="8407831" y="3144634"/>
            <a:ext cx="2593269" cy="2339102"/>
          </a:xfrm>
          <a:prstGeom prst="rect">
            <a:avLst/>
          </a:prstGeom>
          <a:noFill/>
        </p:spPr>
        <p:txBody>
          <a:bodyPr wrap="square" rtlCol="0">
            <a:spAutoFit/>
          </a:bodyPr>
          <a:lstStyle/>
          <a:p>
            <a:pPr marL="285750" indent="-285750">
              <a:buFont typeface="Arial" panose="020B0604020202020204" pitchFamily="34" charset="0"/>
              <a:buChar char="•"/>
            </a:pPr>
            <a:r>
              <a:rPr lang="en-US" dirty="0"/>
              <a:t>We will discuss: </a:t>
            </a:r>
          </a:p>
          <a:p>
            <a:endParaRPr lang="en-US" dirty="0"/>
          </a:p>
          <a:p>
            <a:pPr marL="285750" indent="-285750">
              <a:buFontTx/>
              <a:buChar char="-"/>
            </a:pPr>
            <a:r>
              <a:rPr lang="en-US" dirty="0"/>
              <a:t>Results from the analysis</a:t>
            </a:r>
          </a:p>
          <a:p>
            <a:pPr marL="285750" indent="-285750">
              <a:buFontTx/>
              <a:buChar char="-"/>
            </a:pPr>
            <a:r>
              <a:rPr lang="en-US" dirty="0"/>
              <a:t>Implications for planning strategies</a:t>
            </a:r>
          </a:p>
          <a:p>
            <a:pPr marL="285750" indent="-285750">
              <a:buFontTx/>
              <a:buChar char="-"/>
            </a:pPr>
            <a:r>
              <a:rPr lang="en-US" dirty="0"/>
              <a:t>Relation to conservation.</a:t>
            </a:r>
          </a:p>
        </p:txBody>
      </p:sp>
      <p:sp>
        <p:nvSpPr>
          <p:cNvPr id="11" name="TextBox 10">
            <a:extLst>
              <a:ext uri="{FF2B5EF4-FFF2-40B4-BE49-F238E27FC236}">
                <a16:creationId xmlns:a16="http://schemas.microsoft.com/office/drawing/2014/main" id="{48E3D992-BA0B-4806-AFC7-E4144A895589}"/>
              </a:ext>
            </a:extLst>
          </p:cNvPr>
          <p:cNvSpPr txBox="1"/>
          <p:nvPr/>
        </p:nvSpPr>
        <p:spPr>
          <a:xfrm>
            <a:off x="672772" y="3123035"/>
            <a:ext cx="3193549" cy="2616101"/>
          </a:xfrm>
          <a:prstGeom prst="rect">
            <a:avLst/>
          </a:prstGeom>
          <a:noFill/>
        </p:spPr>
        <p:txBody>
          <a:bodyPr wrap="square" rtlCol="0">
            <a:spAutoFit/>
          </a:bodyPr>
          <a:lstStyle/>
          <a:p>
            <a:pPr marL="285750" indent="-285750">
              <a:buFont typeface="Arial" panose="020B0604020202020204" pitchFamily="34" charset="0"/>
              <a:buChar char="•"/>
            </a:pPr>
            <a:r>
              <a:rPr lang="en-US" dirty="0"/>
              <a:t>We will explore: </a:t>
            </a:r>
          </a:p>
          <a:p>
            <a:endParaRPr lang="en-US" dirty="0"/>
          </a:p>
          <a:p>
            <a:pPr marL="285750" indent="-285750">
              <a:buFontTx/>
              <a:buChar char="-"/>
            </a:pPr>
            <a:r>
              <a:rPr lang="en-US" dirty="0"/>
              <a:t>Effects of urbanization</a:t>
            </a:r>
          </a:p>
          <a:p>
            <a:pPr marL="285750" indent="-285750">
              <a:buFontTx/>
              <a:buChar char="-"/>
            </a:pPr>
            <a:r>
              <a:rPr lang="en-US" dirty="0"/>
              <a:t>Function of urban forests</a:t>
            </a:r>
          </a:p>
          <a:p>
            <a:pPr marL="285750" indent="-285750">
              <a:buFontTx/>
              <a:buChar char="-"/>
            </a:pPr>
            <a:r>
              <a:rPr lang="en-US" dirty="0"/>
              <a:t>Role of socioeconomic gradients</a:t>
            </a:r>
          </a:p>
          <a:p>
            <a:pPr marL="285750" indent="-285750">
              <a:buFontTx/>
              <a:buChar char="-"/>
            </a:pPr>
            <a:r>
              <a:rPr lang="en-US" dirty="0"/>
              <a:t>How biodiversity is measured and its relation to birds.</a:t>
            </a:r>
          </a:p>
        </p:txBody>
      </p:sp>
      <p:pic>
        <p:nvPicPr>
          <p:cNvPr id="26" name="Picture 25">
            <a:extLst>
              <a:ext uri="{FF2B5EF4-FFF2-40B4-BE49-F238E27FC236}">
                <a16:creationId xmlns:a16="http://schemas.microsoft.com/office/drawing/2014/main" id="{6850E109-814F-4093-A66A-1AA40417DBD0}"/>
              </a:ext>
            </a:extLst>
          </p:cNvPr>
          <p:cNvPicPr>
            <a:picLocks noChangeAspect="1"/>
          </p:cNvPicPr>
          <p:nvPr/>
        </p:nvPicPr>
        <p:blipFill>
          <a:blip r:embed="rId7"/>
          <a:stretch>
            <a:fillRect/>
          </a:stretch>
        </p:blipFill>
        <p:spPr>
          <a:xfrm>
            <a:off x="6397234" y="-317242"/>
            <a:ext cx="5894157" cy="2334483"/>
          </a:xfrm>
          <a:prstGeom prst="rect">
            <a:avLst/>
          </a:prstGeom>
        </p:spPr>
      </p:pic>
      <p:pic>
        <p:nvPicPr>
          <p:cNvPr id="13" name="Picture 12">
            <a:extLst>
              <a:ext uri="{FF2B5EF4-FFF2-40B4-BE49-F238E27FC236}">
                <a16:creationId xmlns:a16="http://schemas.microsoft.com/office/drawing/2014/main" id="{FAB79EB0-0392-4B5E-AC1E-51C4367B428A}"/>
              </a:ext>
            </a:extLst>
          </p:cNvPr>
          <p:cNvPicPr>
            <a:picLocks noChangeAspect="1"/>
          </p:cNvPicPr>
          <p:nvPr/>
        </p:nvPicPr>
        <p:blipFill>
          <a:blip r:embed="rId8"/>
          <a:stretch>
            <a:fillRect/>
          </a:stretch>
        </p:blipFill>
        <p:spPr>
          <a:xfrm>
            <a:off x="9826280" y="5387009"/>
            <a:ext cx="2365720" cy="1574279"/>
          </a:xfrm>
          <a:prstGeom prst="rect">
            <a:avLst/>
          </a:prstGeom>
        </p:spPr>
      </p:pic>
      <p:pic>
        <p:nvPicPr>
          <p:cNvPr id="17" name="Slide 2">
            <a:hlinkClick r:id="" action="ppaction://media"/>
            <a:extLst>
              <a:ext uri="{FF2B5EF4-FFF2-40B4-BE49-F238E27FC236}">
                <a16:creationId xmlns:a16="http://schemas.microsoft.com/office/drawing/2014/main" id="{EB257184-6441-1ECF-771D-A6EF5E21E4A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8830" y="5991280"/>
            <a:ext cx="587707" cy="587707"/>
          </a:xfrm>
          <a:prstGeom prst="rect">
            <a:avLst/>
          </a:prstGeom>
        </p:spPr>
      </p:pic>
    </p:spTree>
    <p:extLst>
      <p:ext uri="{BB962C8B-B14F-4D97-AF65-F5344CB8AC3E}">
        <p14:creationId xmlns:p14="http://schemas.microsoft.com/office/powerpoint/2010/main" val="3766696962"/>
      </p:ext>
    </p:extLst>
  </p:cSld>
  <p:clrMapOvr>
    <a:masterClrMapping/>
  </p:clrMapOvr>
  <mc:AlternateContent xmlns:mc="http://schemas.openxmlformats.org/markup-compatibility/2006" xmlns:p14="http://schemas.microsoft.com/office/powerpoint/2010/main">
    <mc:Choice Requires="p14">
      <p:transition spd="slow" p14:dur="2000" advTm="46542"/>
    </mc:Choice>
    <mc:Fallback xmlns="">
      <p:transition spd="slow" advTm="4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8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8B4D21-E6B9-4BE2-8403-556AAA12B651}"/>
              </a:ext>
            </a:extLst>
          </p:cNvPr>
          <p:cNvSpPr>
            <a:spLocks noGrp="1"/>
          </p:cNvSpPr>
          <p:nvPr>
            <p:ph type="title"/>
          </p:nvPr>
        </p:nvSpPr>
        <p:spPr>
          <a:xfrm>
            <a:off x="6418654" y="438563"/>
            <a:ext cx="5466230" cy="1594282"/>
          </a:xfrm>
        </p:spPr>
        <p:txBody>
          <a:bodyPr wrap="square" anchor="b">
            <a:normAutofit/>
          </a:bodyPr>
          <a:lstStyle/>
          <a:p>
            <a:pPr algn="ctr"/>
            <a:r>
              <a:rPr lang="en-US" dirty="0"/>
              <a:t>Urbanization and Biodiversity</a:t>
            </a:r>
          </a:p>
        </p:txBody>
      </p:sp>
      <p:pic>
        <p:nvPicPr>
          <p:cNvPr id="4" name="Picture 3">
            <a:extLst>
              <a:ext uri="{FF2B5EF4-FFF2-40B4-BE49-F238E27FC236}">
                <a16:creationId xmlns:a16="http://schemas.microsoft.com/office/drawing/2014/main" id="{E308F849-C055-4130-B455-0534D5AA6F69}"/>
              </a:ext>
            </a:extLst>
          </p:cNvPr>
          <p:cNvPicPr>
            <a:picLocks noChangeAspect="1"/>
          </p:cNvPicPr>
          <p:nvPr/>
        </p:nvPicPr>
        <p:blipFill rotWithShape="1">
          <a:blip r:embed="rId5"/>
          <a:srcRect l="8317" r="16683"/>
          <a:stretch/>
        </p:blipFill>
        <p:spPr>
          <a:xfrm>
            <a:off x="640654"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p:spPr>
      </p:pic>
      <p:cxnSp>
        <p:nvCxnSpPr>
          <p:cNvPr id="18" name="Straight Connector 17">
            <a:extLst>
              <a:ext uri="{FF2B5EF4-FFF2-40B4-BE49-F238E27FC236}">
                <a16:creationId xmlns:a16="http://schemas.microsoft.com/office/drawing/2014/main" id="{1850A2DA-FC3C-4E59-9724-29CF2777D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73D6D07-422F-44B7-BF48-6AEAA99DE375}"/>
              </a:ext>
            </a:extLst>
          </p:cNvPr>
          <p:cNvSpPr>
            <a:spLocks noGrp="1"/>
          </p:cNvSpPr>
          <p:nvPr>
            <p:ph idx="1"/>
          </p:nvPr>
        </p:nvSpPr>
        <p:spPr>
          <a:xfrm>
            <a:off x="7112369" y="2877018"/>
            <a:ext cx="4078800" cy="2901482"/>
          </a:xfrm>
        </p:spPr>
        <p:txBody>
          <a:bodyPr>
            <a:normAutofit/>
          </a:bodyPr>
          <a:lstStyle/>
          <a:p>
            <a:r>
              <a:rPr lang="en-US" sz="1900" u="sng" dirty="0"/>
              <a:t>Urbanization</a:t>
            </a:r>
            <a:r>
              <a:rPr lang="en-US" sz="1900" dirty="0"/>
              <a:t>: the process of converting natural ecosystems to one dominated by human development.</a:t>
            </a:r>
          </a:p>
          <a:p>
            <a:r>
              <a:rPr lang="en-US" sz="1900" u="sng" dirty="0"/>
              <a:t>Biodiversity</a:t>
            </a:r>
            <a:r>
              <a:rPr lang="en-US" sz="1900" dirty="0"/>
              <a:t>: variety of life in an ecosystem.</a:t>
            </a:r>
            <a:endParaRPr lang="en-US" sz="1900" u="sng" dirty="0"/>
          </a:p>
        </p:txBody>
      </p:sp>
      <p:pic>
        <p:nvPicPr>
          <p:cNvPr id="5" name="Slide 3">
            <a:hlinkClick r:id="" action="ppaction://media"/>
            <a:extLst>
              <a:ext uri="{FF2B5EF4-FFF2-40B4-BE49-F238E27FC236}">
                <a16:creationId xmlns:a16="http://schemas.microsoft.com/office/drawing/2014/main" id="{C419F43C-4228-47FE-94D8-CD7357730A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5288" y="6296424"/>
            <a:ext cx="487363" cy="487363"/>
          </a:xfrm>
          <a:prstGeom prst="rect">
            <a:avLst/>
          </a:prstGeom>
        </p:spPr>
      </p:pic>
    </p:spTree>
    <p:extLst>
      <p:ext uri="{BB962C8B-B14F-4D97-AF65-F5344CB8AC3E}">
        <p14:creationId xmlns:p14="http://schemas.microsoft.com/office/powerpoint/2010/main" val="1507051191"/>
      </p:ext>
    </p:extLst>
  </p:cSld>
  <p:clrMapOvr>
    <a:masterClrMapping/>
  </p:clrMapOvr>
  <mc:AlternateContent xmlns:mc="http://schemas.openxmlformats.org/markup-compatibility/2006" xmlns:p14="http://schemas.microsoft.com/office/powerpoint/2010/main">
    <mc:Choice Requires="p14">
      <p:transition spd="slow" p14:dur="2000" advTm="32053"/>
    </mc:Choice>
    <mc:Fallback xmlns="">
      <p:transition spd="slow" advTm="32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6F3482-FF14-4986-ABF5-1D2265962CF8}"/>
              </a:ext>
            </a:extLst>
          </p:cNvPr>
          <p:cNvSpPr>
            <a:spLocks noGrp="1"/>
          </p:cNvSpPr>
          <p:nvPr>
            <p:ph type="title"/>
          </p:nvPr>
        </p:nvSpPr>
        <p:spPr>
          <a:xfrm>
            <a:off x="4868987" y="395288"/>
            <a:ext cx="6317998" cy="1120439"/>
          </a:xfrm>
        </p:spPr>
        <p:txBody>
          <a:bodyPr wrap="square" anchor="b">
            <a:normAutofit/>
          </a:bodyPr>
          <a:lstStyle/>
          <a:p>
            <a:pPr algn="ctr"/>
            <a:r>
              <a:rPr lang="en-US"/>
              <a:t>Urban Forests</a:t>
            </a:r>
          </a:p>
        </p:txBody>
      </p:sp>
      <p:cxnSp>
        <p:nvCxnSpPr>
          <p:cNvPr id="1029" name="Straight Connector 72">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C44FF97-84A7-4235-B0B3-406EF63F89EF}"/>
              </a:ext>
            </a:extLst>
          </p:cNvPr>
          <p:cNvSpPr>
            <a:spLocks noGrp="1"/>
          </p:cNvSpPr>
          <p:nvPr>
            <p:ph idx="1"/>
          </p:nvPr>
        </p:nvSpPr>
        <p:spPr>
          <a:xfrm>
            <a:off x="4868986" y="2394806"/>
            <a:ext cx="6318000" cy="3365032"/>
          </a:xfrm>
        </p:spPr>
        <p:txBody>
          <a:bodyPr>
            <a:normAutofit/>
          </a:bodyPr>
          <a:lstStyle/>
          <a:p>
            <a:r>
              <a:rPr lang="en-US" u="sng" dirty="0"/>
              <a:t>Urban Forest</a:t>
            </a:r>
            <a:r>
              <a:rPr lang="en-US" dirty="0"/>
              <a:t>: collection of trees within the boundaries of a metropolitan area.</a:t>
            </a:r>
          </a:p>
          <a:p>
            <a:r>
              <a:rPr lang="en-US" u="sng" dirty="0"/>
              <a:t>Street Trees</a:t>
            </a:r>
            <a:r>
              <a:rPr lang="en-US" dirty="0"/>
              <a:t>: public resources planted by municipalities in rights-of-way.</a:t>
            </a:r>
          </a:p>
          <a:p>
            <a:pPr marL="0" indent="0">
              <a:buNone/>
            </a:pPr>
            <a:endParaRPr lang="en-US" dirty="0"/>
          </a:p>
        </p:txBody>
      </p:sp>
      <p:pic>
        <p:nvPicPr>
          <p:cNvPr id="5" name="Picture 4">
            <a:extLst>
              <a:ext uri="{FF2B5EF4-FFF2-40B4-BE49-F238E27FC236}">
                <a16:creationId xmlns:a16="http://schemas.microsoft.com/office/drawing/2014/main" id="{6576B427-68FB-4FDB-BD0B-A24BB7B6ED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13" y="30284"/>
            <a:ext cx="3937518" cy="65625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13D294-331B-407F-BC75-4B5D0E985528}"/>
              </a:ext>
            </a:extLst>
          </p:cNvPr>
          <p:cNvSpPr txBox="1"/>
          <p:nvPr/>
        </p:nvSpPr>
        <p:spPr>
          <a:xfrm>
            <a:off x="186613" y="6592814"/>
            <a:ext cx="2873828" cy="276999"/>
          </a:xfrm>
          <a:prstGeom prst="rect">
            <a:avLst/>
          </a:prstGeom>
          <a:noFill/>
        </p:spPr>
        <p:txBody>
          <a:bodyPr wrap="square" rtlCol="0">
            <a:spAutoFit/>
          </a:bodyPr>
          <a:lstStyle/>
          <a:p>
            <a:r>
              <a:rPr lang="en-US" sz="1200" dirty="0"/>
              <a:t>Source: </a:t>
            </a:r>
            <a:r>
              <a:rPr lang="en-US" sz="1200" dirty="0">
                <a:hlinkClick r:id="rId6"/>
              </a:rPr>
              <a:t>California Releaf</a:t>
            </a:r>
            <a:endParaRPr lang="en-US" sz="1200" dirty="0"/>
          </a:p>
        </p:txBody>
      </p:sp>
      <p:pic>
        <p:nvPicPr>
          <p:cNvPr id="7" name="Slide 4">
            <a:hlinkClick r:id="" action="ppaction://media"/>
            <a:extLst>
              <a:ext uri="{FF2B5EF4-FFF2-40B4-BE49-F238E27FC236}">
                <a16:creationId xmlns:a16="http://schemas.microsoft.com/office/drawing/2014/main" id="{C4D0BCDD-C1B6-4B83-BDEE-FCF4AC20DF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6613" y="6111357"/>
            <a:ext cx="487363" cy="487363"/>
          </a:xfrm>
          <a:prstGeom prst="rect">
            <a:avLst/>
          </a:prstGeom>
        </p:spPr>
      </p:pic>
    </p:spTree>
    <p:extLst>
      <p:ext uri="{BB962C8B-B14F-4D97-AF65-F5344CB8AC3E}">
        <p14:creationId xmlns:p14="http://schemas.microsoft.com/office/powerpoint/2010/main" val="4052299665"/>
      </p:ext>
    </p:extLst>
  </p:cSld>
  <p:clrMapOvr>
    <a:masterClrMapping/>
  </p:clrMapOvr>
  <mc:AlternateContent xmlns:mc="http://schemas.openxmlformats.org/markup-compatibility/2006" xmlns:p14="http://schemas.microsoft.com/office/powerpoint/2010/main">
    <mc:Choice Requires="p14">
      <p:transition spd="slow" p14:dur="2000" advTm="40644"/>
    </mc:Choice>
    <mc:Fallback xmlns="">
      <p:transition spd="slow" advTm="40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C491CA-D198-4EEE-BE77-807C7CFBB449}"/>
              </a:ext>
            </a:extLst>
          </p:cNvPr>
          <p:cNvSpPr>
            <a:spLocks noGrp="1"/>
          </p:cNvSpPr>
          <p:nvPr>
            <p:ph type="title"/>
          </p:nvPr>
        </p:nvSpPr>
        <p:spPr>
          <a:xfrm>
            <a:off x="4868987" y="395288"/>
            <a:ext cx="6317998" cy="1120439"/>
          </a:xfrm>
        </p:spPr>
        <p:txBody>
          <a:bodyPr wrap="square" anchor="b">
            <a:normAutofit/>
          </a:bodyPr>
          <a:lstStyle/>
          <a:p>
            <a:pPr algn="ctr"/>
            <a:r>
              <a:rPr lang="en-US"/>
              <a:t>Luxury Effect Hypothesis</a:t>
            </a:r>
          </a:p>
        </p:txBody>
      </p:sp>
      <p:pic>
        <p:nvPicPr>
          <p:cNvPr id="8" name="Picture 4">
            <a:extLst>
              <a:ext uri="{FF2B5EF4-FFF2-40B4-BE49-F238E27FC236}">
                <a16:creationId xmlns:a16="http://schemas.microsoft.com/office/drawing/2014/main" id="{C1353C22-D746-4A44-AD29-3F4E179DB71C}"/>
              </a:ext>
            </a:extLst>
          </p:cNvPr>
          <p:cNvPicPr>
            <a:picLocks noChangeAspect="1"/>
          </p:cNvPicPr>
          <p:nvPr/>
        </p:nvPicPr>
        <p:blipFill rotWithShape="1">
          <a:blip r:embed="rId5"/>
          <a:srcRect l="31663" r="30306"/>
          <a:stretch/>
        </p:blipFill>
        <p:spPr>
          <a:xfrm>
            <a:off x="20" y="10"/>
            <a:ext cx="4522284" cy="6857989"/>
          </a:xfrm>
          <a:prstGeom prst="rect">
            <a:avLst/>
          </a:prstGeom>
        </p:spPr>
      </p:pic>
      <p:cxnSp>
        <p:nvCxnSpPr>
          <p:cNvPr id="18" name="Straight Connector 17">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C0B439F6-9776-4BE3-88B7-802E72F1A89B}"/>
              </a:ext>
            </a:extLst>
          </p:cNvPr>
          <p:cNvSpPr>
            <a:spLocks noGrp="1"/>
          </p:cNvSpPr>
          <p:nvPr>
            <p:ph idx="1"/>
          </p:nvPr>
        </p:nvSpPr>
        <p:spPr>
          <a:xfrm>
            <a:off x="4868986" y="2413468"/>
            <a:ext cx="6318000" cy="3365032"/>
          </a:xfrm>
        </p:spPr>
        <p:txBody>
          <a:bodyPr>
            <a:normAutofit/>
          </a:bodyPr>
          <a:lstStyle/>
          <a:p>
            <a:pPr>
              <a:lnSpc>
                <a:spcPct val="140000"/>
              </a:lnSpc>
            </a:pPr>
            <a:r>
              <a:rPr lang="en-US" u="sng" dirty="0"/>
              <a:t>Luxury Effect Hypothesis</a:t>
            </a:r>
            <a:r>
              <a:rPr lang="en-US" dirty="0"/>
              <a:t>: positive relationship between affluence and organism diversity or activity in urban ecosystems.</a:t>
            </a:r>
          </a:p>
          <a:p>
            <a:pPr>
              <a:lnSpc>
                <a:spcPct val="140000"/>
              </a:lnSpc>
            </a:pPr>
            <a:r>
              <a:rPr lang="en-US" dirty="0"/>
              <a:t>Urban forests and street trees are more prevalent in higher income communities than lower income communities. </a:t>
            </a:r>
          </a:p>
        </p:txBody>
      </p:sp>
      <p:pic>
        <p:nvPicPr>
          <p:cNvPr id="3" name="Slide 5">
            <a:hlinkClick r:id="" action="ppaction://media"/>
            <a:extLst>
              <a:ext uri="{FF2B5EF4-FFF2-40B4-BE49-F238E27FC236}">
                <a16:creationId xmlns:a16="http://schemas.microsoft.com/office/drawing/2014/main" id="{0CAFA362-0F2C-44D8-9B63-12017E1C8F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307" y="6126955"/>
            <a:ext cx="487363" cy="487363"/>
          </a:xfrm>
          <a:prstGeom prst="rect">
            <a:avLst/>
          </a:prstGeom>
        </p:spPr>
      </p:pic>
    </p:spTree>
    <p:extLst>
      <p:ext uri="{BB962C8B-B14F-4D97-AF65-F5344CB8AC3E}">
        <p14:creationId xmlns:p14="http://schemas.microsoft.com/office/powerpoint/2010/main" val="3350288811"/>
      </p:ext>
    </p:extLst>
  </p:cSld>
  <p:clrMapOvr>
    <a:masterClrMapping/>
  </p:clrMapOvr>
  <mc:AlternateContent xmlns:mc="http://schemas.openxmlformats.org/markup-compatibility/2006" xmlns:p14="http://schemas.microsoft.com/office/powerpoint/2010/main">
    <mc:Choice Requires="p14">
      <p:transition spd="slow" p14:dur="2000" advTm="38090"/>
    </mc:Choice>
    <mc:Fallback xmlns="">
      <p:transition spd="slow" advTm="3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D0D4-DA40-4FE2-8CED-29C80AB60EDF}"/>
              </a:ext>
            </a:extLst>
          </p:cNvPr>
          <p:cNvSpPr>
            <a:spLocks noGrp="1"/>
          </p:cNvSpPr>
          <p:nvPr>
            <p:ph type="title"/>
          </p:nvPr>
        </p:nvSpPr>
        <p:spPr>
          <a:xfrm>
            <a:off x="989400" y="1174765"/>
            <a:ext cx="10213200" cy="1112836"/>
          </a:xfrm>
        </p:spPr>
        <p:txBody>
          <a:bodyPr/>
          <a:lstStyle/>
          <a:p>
            <a:r>
              <a:rPr lang="en-US" dirty="0"/>
              <a:t>Urban Avifauna</a:t>
            </a:r>
          </a:p>
        </p:txBody>
      </p:sp>
      <p:sp>
        <p:nvSpPr>
          <p:cNvPr id="3" name="Content Placeholder 2">
            <a:extLst>
              <a:ext uri="{FF2B5EF4-FFF2-40B4-BE49-F238E27FC236}">
                <a16:creationId xmlns:a16="http://schemas.microsoft.com/office/drawing/2014/main" id="{2759D3E5-5D2D-4291-B192-426522D04F73}"/>
              </a:ext>
            </a:extLst>
          </p:cNvPr>
          <p:cNvSpPr>
            <a:spLocks noGrp="1"/>
          </p:cNvSpPr>
          <p:nvPr>
            <p:ph idx="1"/>
          </p:nvPr>
        </p:nvSpPr>
        <p:spPr>
          <a:xfrm>
            <a:off x="293661" y="2585007"/>
            <a:ext cx="10213200" cy="4040191"/>
          </a:xfrm>
        </p:spPr>
        <p:txBody>
          <a:bodyPr/>
          <a:lstStyle/>
          <a:p>
            <a:r>
              <a:rPr lang="en-US" dirty="0"/>
              <a:t>Birds are good indicators of biodiversity due to their ubiquity.</a:t>
            </a:r>
          </a:p>
          <a:p>
            <a:pPr>
              <a:buFont typeface="Avenir Next LT Pro" panose="020B0504020202020204" pitchFamily="34" charset="0"/>
              <a:buChar char="–"/>
            </a:pPr>
            <a:r>
              <a:rPr lang="en-US" sz="1600" dirty="0"/>
              <a:t> </a:t>
            </a:r>
            <a:r>
              <a:rPr lang="en-US" sz="1600" u="sng" dirty="0"/>
              <a:t>Migratory</a:t>
            </a:r>
            <a:r>
              <a:rPr lang="en-US" sz="1600" dirty="0"/>
              <a:t>: species experience seasonal movement between breeding and wintering grounds.</a:t>
            </a:r>
          </a:p>
          <a:p>
            <a:pPr>
              <a:buFont typeface="Avenir Next LT Pro" panose="020B0504020202020204" pitchFamily="34" charset="0"/>
              <a:buChar char="–"/>
            </a:pPr>
            <a:r>
              <a:rPr lang="en-US" sz="1600" dirty="0"/>
              <a:t> </a:t>
            </a:r>
            <a:r>
              <a:rPr lang="en-US" sz="1600" u="sng" dirty="0"/>
              <a:t>Year-round:</a:t>
            </a:r>
            <a:r>
              <a:rPr lang="en-US" sz="1600" dirty="0"/>
              <a:t> species that reside in habitats throughout the year.</a:t>
            </a:r>
          </a:p>
          <a:p>
            <a:r>
              <a:rPr lang="en-US" dirty="0"/>
              <a:t>However, the ecology of birds is poorly understood regarding their use of street trees.</a:t>
            </a:r>
          </a:p>
        </p:txBody>
      </p:sp>
      <p:pic>
        <p:nvPicPr>
          <p:cNvPr id="3076" name="Picture 4">
            <a:extLst>
              <a:ext uri="{FF2B5EF4-FFF2-40B4-BE49-F238E27FC236}">
                <a16:creationId xmlns:a16="http://schemas.microsoft.com/office/drawing/2014/main" id="{69413C2B-0270-4C8A-9604-758B65CFD2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700" y="0"/>
            <a:ext cx="58293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141F5DD-6C47-49DD-951F-FF85663CBD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13977"/>
            <a:ext cx="2337383" cy="1754050"/>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6">
            <a:hlinkClick r:id="" action="ppaction://media"/>
            <a:extLst>
              <a:ext uri="{FF2B5EF4-FFF2-40B4-BE49-F238E27FC236}">
                <a16:creationId xmlns:a16="http://schemas.microsoft.com/office/drawing/2014/main" id="{0C1C1DDB-8520-4342-8742-6D8407F3B8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3661" y="6137835"/>
            <a:ext cx="487363" cy="487363"/>
          </a:xfrm>
          <a:prstGeom prst="rect">
            <a:avLst/>
          </a:prstGeom>
        </p:spPr>
      </p:pic>
    </p:spTree>
    <p:extLst>
      <p:ext uri="{BB962C8B-B14F-4D97-AF65-F5344CB8AC3E}">
        <p14:creationId xmlns:p14="http://schemas.microsoft.com/office/powerpoint/2010/main" val="2048654133"/>
      </p:ext>
    </p:extLst>
  </p:cSld>
  <p:clrMapOvr>
    <a:masterClrMapping/>
  </p:clrMapOvr>
  <mc:AlternateContent xmlns:mc="http://schemas.openxmlformats.org/markup-compatibility/2006" xmlns:p14="http://schemas.microsoft.com/office/powerpoint/2010/main">
    <mc:Choice Requires="p14">
      <p:transition spd="slow" p14:dur="2000" advTm="41550"/>
    </mc:Choice>
    <mc:Fallback xmlns="">
      <p:transition spd="slow" advTm="4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DF2B9A-002B-4A1E-A6B8-DABF64846345}"/>
              </a:ext>
            </a:extLst>
          </p:cNvPr>
          <p:cNvSpPr>
            <a:spLocks noGrp="1"/>
          </p:cNvSpPr>
          <p:nvPr>
            <p:ph type="title"/>
          </p:nvPr>
        </p:nvSpPr>
        <p:spPr>
          <a:xfrm>
            <a:off x="679630" y="492790"/>
            <a:ext cx="4078800" cy="1597753"/>
          </a:xfrm>
        </p:spPr>
        <p:txBody>
          <a:bodyPr wrap="square" anchor="b">
            <a:normAutofit/>
          </a:bodyPr>
          <a:lstStyle/>
          <a:p>
            <a:pPr algn="ctr"/>
            <a:r>
              <a:rPr lang="en-US" dirty="0"/>
              <a:t>Data Overview</a:t>
            </a:r>
          </a:p>
        </p:txBody>
      </p:sp>
      <p:sp>
        <p:nvSpPr>
          <p:cNvPr id="3" name="Content Placeholder 2">
            <a:extLst>
              <a:ext uri="{FF2B5EF4-FFF2-40B4-BE49-F238E27FC236}">
                <a16:creationId xmlns:a16="http://schemas.microsoft.com/office/drawing/2014/main" id="{A5D846DB-827A-44E8-A9F7-DB64C8E87680}"/>
              </a:ext>
            </a:extLst>
          </p:cNvPr>
          <p:cNvSpPr>
            <a:spLocks noGrp="1"/>
          </p:cNvSpPr>
          <p:nvPr>
            <p:ph idx="1"/>
          </p:nvPr>
        </p:nvSpPr>
        <p:spPr>
          <a:xfrm>
            <a:off x="990000" y="2361601"/>
            <a:ext cx="4078800" cy="3416900"/>
          </a:xfrm>
        </p:spPr>
        <p:txBody>
          <a:bodyPr>
            <a:normAutofit/>
          </a:bodyPr>
          <a:lstStyle/>
          <a:p>
            <a:pPr marL="0" indent="0">
              <a:lnSpc>
                <a:spcPct val="140000"/>
              </a:lnSpc>
              <a:buNone/>
            </a:pPr>
            <a:r>
              <a:rPr lang="en-US" sz="1600" dirty="0"/>
              <a:t>36 sites surveyed in Los Angeles County, CA along a socioeconomic gradient of low, medium, and high-income residential areas.</a:t>
            </a:r>
          </a:p>
          <a:p>
            <a:pPr marL="0" indent="0">
              <a:lnSpc>
                <a:spcPct val="140000"/>
              </a:lnSpc>
              <a:buNone/>
            </a:pPr>
            <a:r>
              <a:rPr lang="en-US" sz="1600" dirty="0"/>
              <a:t>7638 rows of tree data including species, density, and basal area.</a:t>
            </a:r>
          </a:p>
          <a:p>
            <a:pPr marL="0" indent="0">
              <a:lnSpc>
                <a:spcPct val="140000"/>
              </a:lnSpc>
              <a:buNone/>
            </a:pPr>
            <a:r>
              <a:rPr lang="en-US" sz="1600" dirty="0"/>
              <a:t>1545 rows of bird foraging data for migratory and year-round species.</a:t>
            </a:r>
          </a:p>
        </p:txBody>
      </p:sp>
      <p:cxnSp>
        <p:nvCxnSpPr>
          <p:cNvPr id="11" name="Straight Connector 10">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64C714C-C7C6-41CB-A382-98B07A23562F}"/>
              </a:ext>
            </a:extLst>
          </p:cNvPr>
          <p:cNvPicPr>
            <a:picLocks noChangeAspect="1"/>
          </p:cNvPicPr>
          <p:nvPr/>
        </p:nvPicPr>
        <p:blipFill>
          <a:blip r:embed="rId5"/>
          <a:stretch>
            <a:fillRect/>
          </a:stretch>
        </p:blipFill>
        <p:spPr>
          <a:xfrm>
            <a:off x="6406370" y="1818184"/>
            <a:ext cx="5478581" cy="3506291"/>
          </a:xfrm>
          <a:prstGeom prst="rect">
            <a:avLst/>
          </a:prstGeom>
        </p:spPr>
      </p:pic>
      <p:pic>
        <p:nvPicPr>
          <p:cNvPr id="7" name="Graphic 6" descr="Sparrow with solid fill">
            <a:extLst>
              <a:ext uri="{FF2B5EF4-FFF2-40B4-BE49-F238E27FC236}">
                <a16:creationId xmlns:a16="http://schemas.microsoft.com/office/drawing/2014/main" id="{4BF09194-1012-4BCB-BE3C-E8A102C691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7690" y="4819876"/>
            <a:ext cx="562381" cy="562381"/>
          </a:xfrm>
          <a:prstGeom prst="rect">
            <a:avLst/>
          </a:prstGeom>
        </p:spPr>
      </p:pic>
      <p:pic>
        <p:nvPicPr>
          <p:cNvPr id="10" name="Graphic 9" descr="Deciduous tree outline">
            <a:extLst>
              <a:ext uri="{FF2B5EF4-FFF2-40B4-BE49-F238E27FC236}">
                <a16:creationId xmlns:a16="http://schemas.microsoft.com/office/drawing/2014/main" id="{FFF641C5-4150-40B5-974F-B3FC9756BB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7257" y="3984593"/>
            <a:ext cx="489678" cy="489678"/>
          </a:xfrm>
          <a:prstGeom prst="rect">
            <a:avLst/>
          </a:prstGeom>
        </p:spPr>
      </p:pic>
      <p:pic>
        <p:nvPicPr>
          <p:cNvPr id="13" name="Graphic 12" descr="Map compass outline">
            <a:extLst>
              <a:ext uri="{FF2B5EF4-FFF2-40B4-BE49-F238E27FC236}">
                <a16:creationId xmlns:a16="http://schemas.microsoft.com/office/drawing/2014/main" id="{E7FB49AB-295B-45D5-92FE-A947612DA2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9118" y="2763109"/>
            <a:ext cx="581025" cy="581025"/>
          </a:xfrm>
          <a:prstGeom prst="rect">
            <a:avLst/>
          </a:prstGeom>
        </p:spPr>
      </p:pic>
      <p:pic>
        <p:nvPicPr>
          <p:cNvPr id="6" name="Slide 7">
            <a:hlinkClick r:id="" action="ppaction://media"/>
            <a:extLst>
              <a:ext uri="{FF2B5EF4-FFF2-40B4-BE49-F238E27FC236}">
                <a16:creationId xmlns:a16="http://schemas.microsoft.com/office/drawing/2014/main" id="{FAB0469A-29AB-4B1E-8D73-64D36D58B0F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92267" y="6317083"/>
            <a:ext cx="487363" cy="487363"/>
          </a:xfrm>
          <a:prstGeom prst="rect">
            <a:avLst/>
          </a:prstGeom>
        </p:spPr>
      </p:pic>
      <p:sp>
        <p:nvSpPr>
          <p:cNvPr id="5" name="TextBox 4">
            <a:extLst>
              <a:ext uri="{FF2B5EF4-FFF2-40B4-BE49-F238E27FC236}">
                <a16:creationId xmlns:a16="http://schemas.microsoft.com/office/drawing/2014/main" id="{841BBA29-24C4-4310-9467-3861D8B62540}"/>
              </a:ext>
            </a:extLst>
          </p:cNvPr>
          <p:cNvSpPr txBox="1"/>
          <p:nvPr/>
        </p:nvSpPr>
        <p:spPr>
          <a:xfrm>
            <a:off x="6295729" y="5382257"/>
            <a:ext cx="5478581" cy="523220"/>
          </a:xfrm>
          <a:prstGeom prst="rect">
            <a:avLst/>
          </a:prstGeom>
          <a:noFill/>
        </p:spPr>
        <p:txBody>
          <a:bodyPr wrap="square" rtlCol="0">
            <a:spAutoFit/>
          </a:bodyPr>
          <a:lstStyle/>
          <a:p>
            <a:r>
              <a:rPr lang="en-US" sz="1400" dirty="0"/>
              <a:t>Fig 2. Visual representations of the sites surveyed and the socioeconomic status of the area.</a:t>
            </a:r>
          </a:p>
        </p:txBody>
      </p:sp>
    </p:spTree>
    <p:extLst>
      <p:ext uri="{BB962C8B-B14F-4D97-AF65-F5344CB8AC3E}">
        <p14:creationId xmlns:p14="http://schemas.microsoft.com/office/powerpoint/2010/main" val="3163603523"/>
      </p:ext>
    </p:extLst>
  </p:cSld>
  <p:clrMapOvr>
    <a:masterClrMapping/>
  </p:clrMapOvr>
  <mc:AlternateContent xmlns:mc="http://schemas.openxmlformats.org/markup-compatibility/2006" xmlns:p14="http://schemas.microsoft.com/office/powerpoint/2010/main">
    <mc:Choice Requires="p14">
      <p:transition spd="slow" p14:dur="2000" advTm="50118"/>
    </mc:Choice>
    <mc:Fallback xmlns="">
      <p:transition spd="slow" advTm="50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5AF7C8-817E-4BF6-B74A-0C8D51707C2A}"/>
              </a:ext>
            </a:extLst>
          </p:cNvPr>
          <p:cNvSpPr>
            <a:spLocks noGrp="1"/>
          </p:cNvSpPr>
          <p:nvPr>
            <p:ph type="title"/>
          </p:nvPr>
        </p:nvSpPr>
        <p:spPr>
          <a:xfrm>
            <a:off x="513149" y="104775"/>
            <a:ext cx="6328800" cy="1112836"/>
          </a:xfrm>
        </p:spPr>
        <p:txBody>
          <a:bodyPr>
            <a:normAutofit/>
          </a:bodyPr>
          <a:lstStyle/>
          <a:p>
            <a:pPr algn="ctr"/>
            <a:r>
              <a:rPr lang="en-US" dirty="0"/>
              <a:t>Data Analysis in R</a:t>
            </a:r>
          </a:p>
        </p:txBody>
      </p:sp>
      <p:sp>
        <p:nvSpPr>
          <p:cNvPr id="3" name="Content Placeholder 2">
            <a:extLst>
              <a:ext uri="{FF2B5EF4-FFF2-40B4-BE49-F238E27FC236}">
                <a16:creationId xmlns:a16="http://schemas.microsoft.com/office/drawing/2014/main" id="{5B04FE6F-22AE-4F21-BEEA-9EA669071F7B}"/>
              </a:ext>
            </a:extLst>
          </p:cNvPr>
          <p:cNvSpPr>
            <a:spLocks noGrp="1"/>
          </p:cNvSpPr>
          <p:nvPr>
            <p:ph idx="1"/>
          </p:nvPr>
        </p:nvSpPr>
        <p:spPr>
          <a:xfrm>
            <a:off x="-204606" y="1322386"/>
            <a:ext cx="6773463" cy="4849811"/>
          </a:xfrm>
        </p:spPr>
        <p:txBody>
          <a:bodyPr>
            <a:normAutofit/>
          </a:bodyPr>
          <a:lstStyle/>
          <a:p>
            <a:pPr marL="0" indent="0">
              <a:buNone/>
            </a:pPr>
            <a:endParaRPr lang="en-US" sz="1800" dirty="0"/>
          </a:p>
          <a:p>
            <a:pPr lvl="2">
              <a:buFont typeface="Wingdings" panose="05000000000000000000" pitchFamily="2" charset="2"/>
              <a:buChar char="Ø"/>
            </a:pPr>
            <a:r>
              <a:rPr lang="en-US" sz="1800" b="1" dirty="0"/>
              <a:t>Prerequisites</a:t>
            </a:r>
            <a:r>
              <a:rPr lang="en-US" sz="1800" dirty="0"/>
              <a:t>: General understanding of R and basic statistical principles.</a:t>
            </a:r>
            <a:endParaRPr lang="en-US" sz="1800" b="1" dirty="0"/>
          </a:p>
          <a:p>
            <a:pPr lvl="2">
              <a:buFont typeface="Wingdings" panose="05000000000000000000" pitchFamily="2" charset="2"/>
              <a:buChar char="Ø"/>
            </a:pPr>
            <a:r>
              <a:rPr lang="en-US" dirty="0"/>
              <a:t> </a:t>
            </a:r>
            <a:r>
              <a:rPr lang="en-US" sz="1800" b="1" dirty="0"/>
              <a:t>Research Objective</a:t>
            </a:r>
            <a:r>
              <a:rPr lang="en-US" sz="1800" dirty="0"/>
              <a:t>: to quantify relationships between street trees and foraging birds across socioeconomic gradients.</a:t>
            </a:r>
          </a:p>
          <a:p>
            <a:pPr lvl="2">
              <a:buFont typeface="Wingdings" panose="05000000000000000000" pitchFamily="2" charset="2"/>
              <a:buChar char="Ø"/>
            </a:pPr>
            <a:r>
              <a:rPr lang="en-US" sz="1800" b="1" dirty="0"/>
              <a:t>Analyzing the data</a:t>
            </a:r>
            <a:r>
              <a:rPr lang="en-US" sz="1800" dirty="0"/>
              <a:t>:</a:t>
            </a:r>
          </a:p>
          <a:p>
            <a:pPr lvl="2">
              <a:buFontTx/>
              <a:buChar char="-"/>
            </a:pPr>
            <a:r>
              <a:rPr lang="en-US" sz="1800" dirty="0"/>
              <a:t>Fit data using a generalized linear model with negative binomial distribution</a:t>
            </a:r>
          </a:p>
          <a:p>
            <a:pPr lvl="2">
              <a:buFontTx/>
              <a:buChar char="-"/>
            </a:pPr>
            <a:r>
              <a:rPr lang="en-US" sz="1800" dirty="0"/>
              <a:t>Data Visualization</a:t>
            </a:r>
          </a:p>
        </p:txBody>
      </p:sp>
      <p:cxnSp>
        <p:nvCxnSpPr>
          <p:cNvPr id="73" name="Straight Connector 72">
            <a:extLst>
              <a:ext uri="{FF2B5EF4-FFF2-40B4-BE49-F238E27FC236}">
                <a16:creationId xmlns:a16="http://schemas.microsoft.com/office/drawing/2014/main" id="{C05D45D7-984D-4CDD-B1BC-0CF407C72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2485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8890298-A7D2-4632-9761-3B01D0E06B61}"/>
              </a:ext>
            </a:extLst>
          </p:cNvPr>
          <p:cNvPicPr>
            <a:picLocks noChangeAspect="1"/>
          </p:cNvPicPr>
          <p:nvPr/>
        </p:nvPicPr>
        <p:blipFill>
          <a:blip r:embed="rId5"/>
          <a:stretch>
            <a:fillRect/>
          </a:stretch>
        </p:blipFill>
        <p:spPr>
          <a:xfrm>
            <a:off x="8592958" y="3674351"/>
            <a:ext cx="3330935" cy="2430296"/>
          </a:xfrm>
          <a:prstGeom prst="rect">
            <a:avLst/>
          </a:prstGeom>
        </p:spPr>
      </p:pic>
      <p:pic>
        <p:nvPicPr>
          <p:cNvPr id="7" name="Picture 6" descr="Chart, box and whisker chart&#10;&#10;Description automatically generated">
            <a:extLst>
              <a:ext uri="{FF2B5EF4-FFF2-40B4-BE49-F238E27FC236}">
                <a16:creationId xmlns:a16="http://schemas.microsoft.com/office/drawing/2014/main" id="{86337F65-8EBC-43E7-8085-1635C1B0A9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421" y="161226"/>
            <a:ext cx="2602008" cy="2737177"/>
          </a:xfrm>
          <a:prstGeom prst="rect">
            <a:avLst/>
          </a:prstGeom>
        </p:spPr>
      </p:pic>
      <p:sp>
        <p:nvSpPr>
          <p:cNvPr id="6" name="TextBox 5">
            <a:extLst>
              <a:ext uri="{FF2B5EF4-FFF2-40B4-BE49-F238E27FC236}">
                <a16:creationId xmlns:a16="http://schemas.microsoft.com/office/drawing/2014/main" id="{502CA48B-5720-48DC-BA86-E5FD424ED5BD}"/>
              </a:ext>
            </a:extLst>
          </p:cNvPr>
          <p:cNvSpPr txBox="1"/>
          <p:nvPr/>
        </p:nvSpPr>
        <p:spPr>
          <a:xfrm>
            <a:off x="8861068" y="2913749"/>
            <a:ext cx="3330932" cy="646331"/>
          </a:xfrm>
          <a:prstGeom prst="rect">
            <a:avLst/>
          </a:prstGeom>
          <a:noFill/>
        </p:spPr>
        <p:txBody>
          <a:bodyPr wrap="square" rtlCol="0">
            <a:spAutoFit/>
          </a:bodyPr>
          <a:lstStyle/>
          <a:p>
            <a:r>
              <a:rPr lang="en-US" sz="1200" dirty="0"/>
              <a:t>Fig 3. Tree density by socioeconomic grouping. Colors correspond to legend below.</a:t>
            </a:r>
          </a:p>
        </p:txBody>
      </p:sp>
      <p:sp>
        <p:nvSpPr>
          <p:cNvPr id="8" name="TextBox 7">
            <a:extLst>
              <a:ext uri="{FF2B5EF4-FFF2-40B4-BE49-F238E27FC236}">
                <a16:creationId xmlns:a16="http://schemas.microsoft.com/office/drawing/2014/main" id="{A04F6569-FA08-48FD-AAC9-82B120E958A9}"/>
              </a:ext>
            </a:extLst>
          </p:cNvPr>
          <p:cNvSpPr txBox="1"/>
          <p:nvPr/>
        </p:nvSpPr>
        <p:spPr>
          <a:xfrm>
            <a:off x="8491200" y="6116897"/>
            <a:ext cx="3432693" cy="461665"/>
          </a:xfrm>
          <a:prstGeom prst="rect">
            <a:avLst/>
          </a:prstGeom>
          <a:noFill/>
        </p:spPr>
        <p:txBody>
          <a:bodyPr wrap="square" rtlCol="0">
            <a:spAutoFit/>
          </a:bodyPr>
          <a:lstStyle/>
          <a:p>
            <a:r>
              <a:rPr lang="en-US" sz="1200" dirty="0"/>
              <a:t>Fig 4. Relationship between tree density and migratory bird density.</a:t>
            </a:r>
          </a:p>
        </p:txBody>
      </p:sp>
      <p:pic>
        <p:nvPicPr>
          <p:cNvPr id="9" name="Slide 8">
            <a:hlinkClick r:id="" action="ppaction://media"/>
            <a:extLst>
              <a:ext uri="{FF2B5EF4-FFF2-40B4-BE49-F238E27FC236}">
                <a16:creationId xmlns:a16="http://schemas.microsoft.com/office/drawing/2014/main" id="{DC319181-D219-4E8A-8E33-FB6A6291E7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057" y="6179343"/>
            <a:ext cx="570413" cy="487363"/>
          </a:xfrm>
          <a:prstGeom prst="rect">
            <a:avLst/>
          </a:prstGeom>
        </p:spPr>
      </p:pic>
    </p:spTree>
    <p:extLst>
      <p:ext uri="{BB962C8B-B14F-4D97-AF65-F5344CB8AC3E}">
        <p14:creationId xmlns:p14="http://schemas.microsoft.com/office/powerpoint/2010/main" val="3968363065"/>
      </p:ext>
    </p:extLst>
  </p:cSld>
  <p:clrMapOvr>
    <a:masterClrMapping/>
  </p:clrMapOvr>
  <mc:AlternateContent xmlns:mc="http://schemas.openxmlformats.org/markup-compatibility/2006" xmlns:p14="http://schemas.microsoft.com/office/powerpoint/2010/main">
    <mc:Choice Requires="p14">
      <p:transition spd="slow" p14:dur="2000" advTm="52417"/>
    </mc:Choice>
    <mc:Fallback xmlns="">
      <p:transition spd="slow" advTm="5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2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BCF60B-5E1E-4623-8941-DBA32F8C3EE2}"/>
              </a:ext>
            </a:extLst>
          </p:cNvPr>
          <p:cNvSpPr>
            <a:spLocks noGrp="1"/>
          </p:cNvSpPr>
          <p:nvPr>
            <p:ph type="title"/>
          </p:nvPr>
        </p:nvSpPr>
        <p:spPr>
          <a:xfrm>
            <a:off x="912050" y="1084262"/>
            <a:ext cx="3904750" cy="4689475"/>
          </a:xfrm>
        </p:spPr>
        <p:txBody>
          <a:bodyPr anchor="ctr">
            <a:normAutofit/>
          </a:bodyPr>
          <a:lstStyle/>
          <a:p>
            <a:pPr algn="ctr"/>
            <a:r>
              <a:rPr lang="en-US" sz="4800" dirty="0"/>
              <a:t>Lesson Takeaways</a:t>
            </a:r>
          </a:p>
        </p:txBody>
      </p:sp>
      <p:cxnSp>
        <p:nvCxnSpPr>
          <p:cNvPr id="11" name="Straight Connector 10">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3429000"/>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AEB71C1-C561-4131-A66F-F12ADAB43AB0}"/>
              </a:ext>
            </a:extLst>
          </p:cNvPr>
          <p:cNvGraphicFramePr>
            <a:graphicFrameLocks noGrp="1"/>
          </p:cNvGraphicFramePr>
          <p:nvPr>
            <p:ph idx="1"/>
            <p:extLst>
              <p:ext uri="{D42A27DB-BD31-4B8C-83A1-F6EECF244321}">
                <p14:modId xmlns:p14="http://schemas.microsoft.com/office/powerpoint/2010/main" val="641823935"/>
              </p:ext>
            </p:extLst>
          </p:nvPr>
        </p:nvGraphicFramePr>
        <p:xfrm>
          <a:off x="5569433" y="550506"/>
          <a:ext cx="5900323" cy="59327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lide 9">
            <a:hlinkClick r:id="" action="ppaction://media"/>
            <a:extLst>
              <a:ext uri="{FF2B5EF4-FFF2-40B4-BE49-F238E27FC236}">
                <a16:creationId xmlns:a16="http://schemas.microsoft.com/office/drawing/2014/main" id="{964AD9CB-53AC-4516-9B35-CCF244D687F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6253" y="6239599"/>
            <a:ext cx="487363" cy="487363"/>
          </a:xfrm>
          <a:prstGeom prst="rect">
            <a:avLst/>
          </a:prstGeom>
        </p:spPr>
      </p:pic>
    </p:spTree>
    <p:extLst>
      <p:ext uri="{BB962C8B-B14F-4D97-AF65-F5344CB8AC3E}">
        <p14:creationId xmlns:p14="http://schemas.microsoft.com/office/powerpoint/2010/main" val="263846917"/>
      </p:ext>
    </p:extLst>
  </p:cSld>
  <p:clrMapOvr>
    <a:masterClrMapping/>
  </p:clrMapOvr>
  <mc:AlternateContent xmlns:mc="http://schemas.openxmlformats.org/markup-compatibility/2006" xmlns:p14="http://schemas.microsoft.com/office/powerpoint/2010/main">
    <mc:Choice Requires="p14">
      <p:transition spd="slow" p14:dur="2000" advTm="39112"/>
    </mc:Choice>
    <mc:Fallback xmlns="">
      <p:transition spd="slow" advTm="3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FrostyVTI">
  <a:themeElements>
    <a:clrScheme name="AnalogousFromRegularSeedLeftStep">
      <a:dk1>
        <a:srgbClr val="000000"/>
      </a:dk1>
      <a:lt1>
        <a:srgbClr val="FFFFFF"/>
      </a:lt1>
      <a:dk2>
        <a:srgbClr val="2A301B"/>
      </a:dk2>
      <a:lt2>
        <a:srgbClr val="F0F0F3"/>
      </a:lt2>
      <a:accent1>
        <a:srgbClr val="A9A320"/>
      </a:accent1>
      <a:accent2>
        <a:srgbClr val="D27D1A"/>
      </a:accent2>
      <a:accent3>
        <a:srgbClr val="E4422C"/>
      </a:accent3>
      <a:accent4>
        <a:srgbClr val="D21A50"/>
      </a:accent4>
      <a:accent5>
        <a:srgbClr val="E42CAF"/>
      </a:accent5>
      <a:accent6>
        <a:srgbClr val="BB1AD2"/>
      </a:accent6>
      <a:hlink>
        <a:srgbClr val="6B6FCD"/>
      </a:hlink>
      <a:folHlink>
        <a:srgbClr val="7F7F7F"/>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3306</TotalTime>
  <Words>1477</Words>
  <Application>Microsoft Office PowerPoint</Application>
  <PresentationFormat>Widescreen</PresentationFormat>
  <Paragraphs>93</Paragraphs>
  <Slides>10</Slides>
  <Notes>9</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AdvPS_TINR</vt:lpstr>
      <vt:lpstr>AdvTTec369687+20</vt:lpstr>
      <vt:lpstr>Arial</vt:lpstr>
      <vt:lpstr>Avenir Next LT Pro</vt:lpstr>
      <vt:lpstr>Calibri</vt:lpstr>
      <vt:lpstr>Goudy Old Style</vt:lpstr>
      <vt:lpstr>Wingdings</vt:lpstr>
      <vt:lpstr>FrostyVTI</vt:lpstr>
      <vt:lpstr>The Importance of Trees to Urban Avifauna</vt:lpstr>
      <vt:lpstr>Lesson Objectives</vt:lpstr>
      <vt:lpstr>Urbanization and Biodiversity</vt:lpstr>
      <vt:lpstr>Urban Forests</vt:lpstr>
      <vt:lpstr>Luxury Effect Hypothesis</vt:lpstr>
      <vt:lpstr>Urban Avifauna</vt:lpstr>
      <vt:lpstr>Data Overview</vt:lpstr>
      <vt:lpstr>Data Analysis in R</vt:lpstr>
      <vt:lpstr>Lesson Takeaways</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Trees to Urban Avifauna</dc:title>
  <dc:creator>Sarah Fones</dc:creator>
  <cp:lastModifiedBy>Sarah Fones</cp:lastModifiedBy>
  <cp:revision>43</cp:revision>
  <dcterms:created xsi:type="dcterms:W3CDTF">2022-02-26T20:04:27Z</dcterms:created>
  <dcterms:modified xsi:type="dcterms:W3CDTF">2022-05-03T20:57:49Z</dcterms:modified>
</cp:coreProperties>
</file>