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2" r:id="rId1"/>
  </p:sldMasterIdLst>
  <p:notesMasterIdLst>
    <p:notesMasterId r:id="rId43"/>
  </p:notesMasterIdLst>
  <p:sldIdLst>
    <p:sldId id="256" r:id="rId2"/>
    <p:sldId id="290" r:id="rId3"/>
    <p:sldId id="265" r:id="rId4"/>
    <p:sldId id="281" r:id="rId5"/>
    <p:sldId id="282" r:id="rId6"/>
    <p:sldId id="283" r:id="rId7"/>
    <p:sldId id="293" r:id="rId8"/>
    <p:sldId id="285" r:id="rId9"/>
    <p:sldId id="286" r:id="rId10"/>
    <p:sldId id="287" r:id="rId11"/>
    <p:sldId id="288" r:id="rId12"/>
    <p:sldId id="289" r:id="rId13"/>
    <p:sldId id="291" r:id="rId14"/>
    <p:sldId id="292" r:id="rId15"/>
    <p:sldId id="320" r:id="rId16"/>
    <p:sldId id="334" r:id="rId17"/>
    <p:sldId id="321" r:id="rId18"/>
    <p:sldId id="322" r:id="rId19"/>
    <p:sldId id="323" r:id="rId20"/>
    <p:sldId id="324" r:id="rId21"/>
    <p:sldId id="325" r:id="rId22"/>
    <p:sldId id="326" r:id="rId23"/>
    <p:sldId id="327" r:id="rId24"/>
    <p:sldId id="328" r:id="rId25"/>
    <p:sldId id="329" r:id="rId26"/>
    <p:sldId id="330" r:id="rId27"/>
    <p:sldId id="333" r:id="rId28"/>
    <p:sldId id="267" r:id="rId29"/>
    <p:sldId id="295" r:id="rId30"/>
    <p:sldId id="310" r:id="rId31"/>
    <p:sldId id="271" r:id="rId32"/>
    <p:sldId id="272" r:id="rId33"/>
    <p:sldId id="273" r:id="rId34"/>
    <p:sldId id="340" r:id="rId35"/>
    <p:sldId id="338" r:id="rId36"/>
    <p:sldId id="339" r:id="rId37"/>
    <p:sldId id="337" r:id="rId38"/>
    <p:sldId id="336" r:id="rId39"/>
    <p:sldId id="335" r:id="rId40"/>
    <p:sldId id="342" r:id="rId41"/>
    <p:sldId id="34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95" autoAdjust="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4FF9A-313D-4596-BEA6-A84AA86AC2BC}" type="datetimeFigureOut">
              <a:rPr lang="en-US" smtClean="0"/>
              <a:t>8/6/2020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C5E22-A8A4-47A3-A13E-3E29E84C8329}" type="slidenum">
              <a:rPr lang="en-US" smtClean="0"/>
              <a:t>‹#›</a:t>
            </a:fld>
            <a:endParaRPr lang="en-US"/>
          </a:p>
        </p:txBody>
      </p:sp>
    </p:spTree>
    <p:extLst>
      <p:ext uri="{BB962C8B-B14F-4D97-AF65-F5344CB8AC3E}">
        <p14:creationId xmlns:p14="http://schemas.microsoft.com/office/powerpoint/2010/main" val="142654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B84585-1B9F-42AD-B88F-4466571FFE97}"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8CA34-CD78-42FA-A701-E71F1DA82B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A8EBC8-BE69-4E1F-8088-965C9D77725E}"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8CA34-CD78-42FA-A701-E71F1DA82B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B88E30A-7C37-401D-8C0B-997B13BC2E13}"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8CA34-CD78-42FA-A701-E71F1DA82B0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CB347F54-E58A-4B04-933B-23D60EB0039C}" type="datetime1">
              <a:rPr lang="en-US" smtClean="0"/>
              <a:t>8/6/2020</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3622F6D-5792-4D75-8EAE-36071D5427D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B30F07-3BE3-4340-A903-40C1997E45C8}"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8CA34-CD78-42FA-A701-E71F1DA82B00}" type="slidenum">
              <a:rPr lang="en-US" smtClean="0"/>
              <a:t>‹#›</a:t>
            </a:fld>
            <a:endParaRPr lang="en-US"/>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70892-ED4A-4FE8-86EC-35440C4BE257}" type="datetime1">
              <a:rPr lang="en-US" smtClean="0"/>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88CA34-CD78-42FA-A701-E71F1DA82B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9BFED9-32B3-497C-9B9C-B77F1AC1B8DE}" type="datetime1">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8CA34-CD78-42FA-A701-E71F1DA82B0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0E7E73-682B-492E-8C80-DBE40F919BB9}" type="datetime1">
              <a:rPr lang="en-US" smtClean="0"/>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88CA34-CD78-42FA-A701-E71F1DA82B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B9235-0EBE-4B2D-97A7-CBA49CC39858}" type="datetime1">
              <a:rPr lang="en-US" smtClean="0"/>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88CA34-CD78-42FA-A701-E71F1DA82B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47E3605-6B25-4651-988F-21EDE5D4749B}" type="datetime1">
              <a:rPr lang="en-US" smtClean="0"/>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88CA34-CD78-42FA-A701-E71F1DA82B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4F4B27-6272-42FF-BE3A-0BAE3A230854}" type="datetime1">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8CA34-CD78-42FA-A701-E71F1DA82B0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E9363-74D7-40DA-A014-109C6E321647}" type="datetime1">
              <a:rPr lang="en-US" smtClean="0"/>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88CA34-CD78-42FA-A701-E71F1DA82B0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24715D1-C27E-485D-973B-02F1D876BAC4}" type="datetime1">
              <a:rPr lang="en-US" smtClean="0"/>
              <a:t>8/6/2020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988CA34-CD78-42FA-A701-E71F1DA82B0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8"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themeOverride" Target="../theme/themeOverride4.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Groundwater Flow Modeling with Excel</a:t>
            </a:r>
            <a:endParaRPr lang="en-US" dirty="0"/>
          </a:p>
        </p:txBody>
      </p:sp>
      <p:sp>
        <p:nvSpPr>
          <p:cNvPr id="3" name="Subtitle 2"/>
          <p:cNvSpPr>
            <a:spLocks noGrp="1"/>
          </p:cNvSpPr>
          <p:nvPr>
            <p:ph type="subTitle" idx="1"/>
          </p:nvPr>
        </p:nvSpPr>
        <p:spPr/>
        <p:txBody>
          <a:bodyPr/>
          <a:lstStyle/>
          <a:p>
            <a:r>
              <a:rPr lang="en-US" dirty="0" smtClean="0"/>
              <a:t>Michael A. Karls</a:t>
            </a:r>
          </a:p>
          <a:p>
            <a:r>
              <a:rPr lang="en-US" dirty="0" smtClean="0"/>
              <a:t>Ball State University</a:t>
            </a:r>
            <a:endParaRPr lang="en-US" dirty="0"/>
          </a:p>
        </p:txBody>
      </p:sp>
      <p:sp>
        <p:nvSpPr>
          <p:cNvPr id="4" name="Slide Number Placeholder 3"/>
          <p:cNvSpPr>
            <a:spLocks noGrp="1"/>
          </p:cNvSpPr>
          <p:nvPr>
            <p:ph type="sldNum" sz="quarter" idx="12"/>
          </p:nvPr>
        </p:nvSpPr>
        <p:spPr/>
        <p:txBody>
          <a:bodyPr/>
          <a:lstStyle/>
          <a:p>
            <a:fld id="{B988CA34-CD78-42FA-A701-E71F1DA82B00}" type="slidenum">
              <a:rPr lang="en-US" smtClean="0"/>
              <a:t>1</a:t>
            </a:fld>
            <a:endParaRPr lang="en-US"/>
          </a:p>
        </p:txBody>
      </p:sp>
    </p:spTree>
    <p:extLst>
      <p:ext uri="{BB962C8B-B14F-4D97-AF65-F5344CB8AC3E}">
        <p14:creationId xmlns:p14="http://schemas.microsoft.com/office/powerpoint/2010/main" val="1757470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Initial Results</a:t>
            </a:r>
            <a:endParaRPr lang="en-US" dirty="0"/>
          </a:p>
        </p:txBody>
      </p:sp>
      <p:sp>
        <p:nvSpPr>
          <p:cNvPr id="3" name="Slide Number Placeholder 2"/>
          <p:cNvSpPr>
            <a:spLocks noGrp="1"/>
          </p:cNvSpPr>
          <p:nvPr>
            <p:ph type="sldNum" sz="quarter" idx="12"/>
          </p:nvPr>
        </p:nvSpPr>
        <p:spPr/>
        <p:txBody>
          <a:bodyPr/>
          <a:lstStyle/>
          <a:p>
            <a:fld id="{A84E4B1B-A836-46A0-AE61-F851C21F5825}" type="slidenum">
              <a:rPr lang="en-US" smtClean="0"/>
              <a:t>10</a:t>
            </a:fld>
            <a:endParaRPr lang="en-US"/>
          </a:p>
        </p:txBody>
      </p:sp>
      <p:sp>
        <p:nvSpPr>
          <p:cNvPr id="8" name="Content Placeholder 7"/>
          <p:cNvSpPr>
            <a:spLocks noGrp="1"/>
          </p:cNvSpPr>
          <p:nvPr>
            <p:ph sz="quarter" idx="13"/>
          </p:nvPr>
        </p:nvSpPr>
        <p:spPr>
          <a:prstGeom prst="rect">
            <a:avLst/>
          </a:prstGeom>
        </p:spPr>
        <p:txBody>
          <a:bodyPr>
            <a:normAutofit fontScale="70000" lnSpcReduction="20000"/>
          </a:bodyPr>
          <a:lstStyle/>
          <a:p>
            <a:r>
              <a:rPr lang="en-US" dirty="0"/>
              <a:t>Model implementation and comparison to measured data were done in Mathematica.</a:t>
            </a:r>
          </a:p>
          <a:p>
            <a:r>
              <a:rPr lang="en-US" dirty="0" smtClean="0"/>
              <a:t>Boundary head levels are measured to be approximately H</a:t>
            </a:r>
            <a:r>
              <a:rPr lang="en-US" baseline="-25000" dirty="0" smtClean="0"/>
              <a:t>0</a:t>
            </a:r>
            <a:r>
              <a:rPr lang="en-US" dirty="0" smtClean="0"/>
              <a:t> = 0.56 in and H</a:t>
            </a:r>
            <a:r>
              <a:rPr lang="en-US" baseline="-25000" dirty="0" smtClean="0"/>
              <a:t>1</a:t>
            </a:r>
            <a:r>
              <a:rPr lang="en-US" dirty="0" smtClean="0"/>
              <a:t> = 9.69 in</a:t>
            </a:r>
          </a:p>
          <a:p>
            <a:r>
              <a:rPr lang="en-US" dirty="0" smtClean="0"/>
              <a:t>Head levels are given in inches, over a time interval of about seven seconds.</a:t>
            </a:r>
          </a:p>
          <a:p>
            <a:r>
              <a:rPr lang="en-US" dirty="0" smtClean="0"/>
              <a:t>Model (curves) vs. Data (points) is shown in the figure.</a:t>
            </a:r>
          </a:p>
          <a:p>
            <a:r>
              <a:rPr lang="en-US" dirty="0" smtClean="0"/>
              <a:t>Using Mathematica’s </a:t>
            </a:r>
            <a:r>
              <a:rPr lang="en-US" b="1" dirty="0" err="1" smtClean="0"/>
              <a:t>FindMinimum</a:t>
            </a:r>
            <a:r>
              <a:rPr lang="en-US" dirty="0" smtClean="0"/>
              <a:t>, we find a RMSE of about 0.78 in with k = 8.85 in</a:t>
            </a:r>
            <a:r>
              <a:rPr lang="en-US" baseline="30000" dirty="0" smtClean="0"/>
              <a:t>2</a:t>
            </a:r>
            <a:r>
              <a:rPr lang="en-US" dirty="0" smtClean="0"/>
              <a:t>/sec. </a:t>
            </a:r>
          </a:p>
          <a:p>
            <a:endParaRPr lang="en-US" dirty="0"/>
          </a:p>
        </p:txBody>
      </p:sp>
      <p:pic>
        <p:nvPicPr>
          <p:cNvPr id="1027"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3160912"/>
            <a:ext cx="3822700" cy="248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2143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667000"/>
            <a:ext cx="7408333" cy="3450696"/>
          </a:xfrm>
        </p:spPr>
        <p:txBody>
          <a:bodyPr>
            <a:normAutofit fontScale="85000" lnSpcReduction="10000"/>
          </a:bodyPr>
          <a:lstStyle/>
          <a:p>
            <a:r>
              <a:rPr lang="en-US" dirty="0" smtClean="0"/>
              <a:t>Since the model and data do not agree closely when we use the measured end head levels, let’s try a new approach!</a:t>
            </a:r>
          </a:p>
          <a:p>
            <a:r>
              <a:rPr lang="en-US" dirty="0" smtClean="0"/>
              <a:t>Perhaps the end head level measurements aren’t as accurate as we have assumed.</a:t>
            </a:r>
          </a:p>
          <a:p>
            <a:r>
              <a:rPr lang="en-US" dirty="0" smtClean="0"/>
              <a:t>Let’s assume that the end head levels are </a:t>
            </a:r>
            <a:r>
              <a:rPr lang="en-US" i="1" dirty="0" smtClean="0"/>
              <a:t>unknown</a:t>
            </a:r>
            <a:r>
              <a:rPr lang="en-US" dirty="0" smtClean="0"/>
              <a:t> and find a solution to the original problem with this added assumption.</a:t>
            </a:r>
            <a:endParaRPr lang="en-US" i="1" dirty="0" smtClean="0"/>
          </a:p>
          <a:p>
            <a:r>
              <a:rPr lang="en-US" dirty="0" smtClean="0"/>
              <a:t>Here are two ways to approach this revised problem:</a:t>
            </a:r>
          </a:p>
          <a:p>
            <a:pPr marL="759143" lvl="1" indent="-457200">
              <a:buFont typeface="+mj-lt"/>
              <a:buAutoNum type="arabicPeriod"/>
            </a:pPr>
            <a:r>
              <a:rPr lang="en-US" sz="2400" dirty="0" smtClean="0"/>
              <a:t>Replace </a:t>
            </a:r>
            <a:r>
              <a:rPr lang="en-US" sz="2400" dirty="0"/>
              <a:t>our steady-state with a linear function that is fit to measured data for large time </a:t>
            </a:r>
            <a:r>
              <a:rPr lang="en-US" sz="2400" dirty="0" smtClean="0"/>
              <a:t>values. </a:t>
            </a:r>
          </a:p>
          <a:p>
            <a:pPr marL="759143" lvl="1" indent="-457200">
              <a:buFont typeface="+mj-lt"/>
              <a:buAutoNum type="arabicPeriod"/>
            </a:pPr>
            <a:r>
              <a:rPr lang="en-US" sz="2400" dirty="0" smtClean="0"/>
              <a:t>Treat the unknown head levels at each boundary as </a:t>
            </a:r>
            <a:r>
              <a:rPr lang="en-US" sz="2400" dirty="0"/>
              <a:t>parameters, </a:t>
            </a:r>
            <a:r>
              <a:rPr lang="en-US" sz="2400" dirty="0" smtClean="0"/>
              <a:t>H</a:t>
            </a:r>
            <a:r>
              <a:rPr lang="en-US" sz="2400" baseline="-25000" dirty="0" smtClean="0"/>
              <a:t>0</a:t>
            </a:r>
            <a:r>
              <a:rPr lang="en-US" sz="2400" dirty="0" smtClean="0"/>
              <a:t> and H</a:t>
            </a:r>
            <a:r>
              <a:rPr lang="en-US" sz="2400" baseline="-25000" dirty="0" smtClean="0"/>
              <a:t>1</a:t>
            </a:r>
            <a:r>
              <a:rPr lang="en-US" sz="2400" dirty="0" smtClean="0"/>
              <a:t>.</a:t>
            </a:r>
          </a:p>
        </p:txBody>
      </p:sp>
      <p:sp>
        <p:nvSpPr>
          <p:cNvPr id="4" name="Slide Number Placeholder 3"/>
          <p:cNvSpPr>
            <a:spLocks noGrp="1"/>
          </p:cNvSpPr>
          <p:nvPr>
            <p:ph type="sldNum" sz="quarter" idx="12"/>
          </p:nvPr>
        </p:nvSpPr>
        <p:spPr/>
        <p:txBody>
          <a:bodyPr/>
          <a:lstStyle/>
          <a:p>
            <a:fld id="{A84E4B1B-A836-46A0-AE61-F851C21F5825}" type="slidenum">
              <a:rPr lang="en-US" smtClean="0"/>
              <a:t>11</a:t>
            </a:fld>
            <a:endParaRPr lang="en-US"/>
          </a:p>
        </p:txBody>
      </p:sp>
      <p:sp>
        <p:nvSpPr>
          <p:cNvPr id="3" name="Title 2"/>
          <p:cNvSpPr>
            <a:spLocks noGrp="1"/>
          </p:cNvSpPr>
          <p:nvPr>
            <p:ph type="title"/>
          </p:nvPr>
        </p:nvSpPr>
        <p:spPr/>
        <p:txBody>
          <a:bodyPr>
            <a:normAutofit/>
          </a:bodyPr>
          <a:lstStyle/>
          <a:p>
            <a:r>
              <a:rPr lang="en-US" dirty="0" smtClean="0"/>
              <a:t>Revised Problem</a:t>
            </a:r>
            <a:endParaRPr lang="en-US" dirty="0"/>
          </a:p>
        </p:txBody>
      </p:sp>
    </p:spTree>
    <p:extLst>
      <p:ext uri="{BB962C8B-B14F-4D97-AF65-F5344CB8AC3E}">
        <p14:creationId xmlns:p14="http://schemas.microsoft.com/office/powerpoint/2010/main" val="6464367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Revised Model Results with First Assumption</a:t>
            </a:r>
          </a:p>
        </p:txBody>
      </p:sp>
      <p:sp>
        <p:nvSpPr>
          <p:cNvPr id="3" name="Slide Number Placeholder 2"/>
          <p:cNvSpPr>
            <a:spLocks noGrp="1"/>
          </p:cNvSpPr>
          <p:nvPr>
            <p:ph type="sldNum" sz="quarter" idx="12"/>
          </p:nvPr>
        </p:nvSpPr>
        <p:spPr/>
        <p:txBody>
          <a:bodyPr/>
          <a:lstStyle/>
          <a:p>
            <a:fld id="{A84E4B1B-A836-46A0-AE61-F851C21F5825}" type="slidenum">
              <a:rPr lang="en-US" smtClean="0"/>
              <a:t>12</a:t>
            </a:fld>
            <a:endParaRPr lang="en-US"/>
          </a:p>
        </p:txBody>
      </p:sp>
      <p:sp>
        <p:nvSpPr>
          <p:cNvPr id="8" name="Content Placeholder 7"/>
          <p:cNvSpPr>
            <a:spLocks noGrp="1"/>
          </p:cNvSpPr>
          <p:nvPr>
            <p:ph sz="quarter" idx="13"/>
          </p:nvPr>
        </p:nvSpPr>
        <p:spPr>
          <a:prstGeom prst="rect">
            <a:avLst/>
          </a:prstGeom>
        </p:spPr>
        <p:txBody>
          <a:bodyPr>
            <a:normAutofit fontScale="55000" lnSpcReduction="20000"/>
          </a:bodyPr>
          <a:lstStyle/>
          <a:p>
            <a:pPr marL="274320" lvl="1"/>
            <a:r>
              <a:rPr lang="en-US" sz="3800" dirty="0" smtClean="0"/>
              <a:t>With our new steady state function, we </a:t>
            </a:r>
            <a:r>
              <a:rPr lang="en-US" sz="3800" dirty="0"/>
              <a:t>get </a:t>
            </a:r>
            <a:r>
              <a:rPr lang="en-US" sz="3800" dirty="0" smtClean="0"/>
              <a:t>a better fit to the data!</a:t>
            </a:r>
          </a:p>
          <a:p>
            <a:r>
              <a:rPr lang="en-US" sz="3800" dirty="0" smtClean="0"/>
              <a:t>For this new model, the RMSE is about 0.14 in, with k = 20.68 </a:t>
            </a:r>
            <a:r>
              <a:rPr lang="en-US" sz="3800" dirty="0"/>
              <a:t>in</a:t>
            </a:r>
            <a:r>
              <a:rPr lang="en-US" sz="3800" baseline="30000" dirty="0"/>
              <a:t>2</a:t>
            </a:r>
            <a:r>
              <a:rPr lang="en-US" sz="3800" dirty="0"/>
              <a:t>/sec</a:t>
            </a:r>
            <a:r>
              <a:rPr lang="en-US" sz="3800" dirty="0" smtClean="0"/>
              <a:t>.</a:t>
            </a:r>
          </a:p>
          <a:p>
            <a:pPr marL="274320" lvl="1"/>
            <a:r>
              <a:rPr lang="en-US" sz="3800" dirty="0"/>
              <a:t>Note that with this new steady state, predicted values of H</a:t>
            </a:r>
            <a:r>
              <a:rPr lang="en-US" sz="3800" baseline="-25000" dirty="0"/>
              <a:t>0</a:t>
            </a:r>
            <a:r>
              <a:rPr lang="en-US" sz="3800" dirty="0"/>
              <a:t> and H</a:t>
            </a:r>
            <a:r>
              <a:rPr lang="en-US" sz="3800" baseline="-25000" dirty="0"/>
              <a:t>1</a:t>
            </a:r>
            <a:r>
              <a:rPr lang="en-US" sz="3800" dirty="0"/>
              <a:t> are:  H</a:t>
            </a:r>
            <a:r>
              <a:rPr lang="en-US" sz="3800" baseline="-25000" dirty="0"/>
              <a:t>0</a:t>
            </a:r>
            <a:r>
              <a:rPr lang="en-US" sz="3800" dirty="0"/>
              <a:t> = </a:t>
            </a:r>
            <a:r>
              <a:rPr lang="en-US" sz="3800" dirty="0" smtClean="0"/>
              <a:t>1.81 </a:t>
            </a:r>
            <a:r>
              <a:rPr lang="en-US" sz="3800" dirty="0"/>
              <a:t>in and H</a:t>
            </a:r>
            <a:r>
              <a:rPr lang="en-US" sz="3800" baseline="-25000" dirty="0"/>
              <a:t>1</a:t>
            </a:r>
            <a:r>
              <a:rPr lang="en-US" sz="3800" dirty="0"/>
              <a:t> = </a:t>
            </a:r>
            <a:r>
              <a:rPr lang="en-US" sz="3800" dirty="0" smtClean="0"/>
              <a:t>6.48 </a:t>
            </a:r>
            <a:r>
              <a:rPr lang="en-US" sz="3800" dirty="0"/>
              <a:t>in</a:t>
            </a:r>
            <a:r>
              <a:rPr lang="en-US" sz="3800" dirty="0" smtClean="0"/>
              <a:t>.</a:t>
            </a:r>
            <a:endParaRPr lang="en-US" sz="3800"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3160912"/>
            <a:ext cx="3822700" cy="248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559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Revised Model Results with Second Assumption</a:t>
            </a:r>
            <a:endParaRPr lang="en-US" dirty="0"/>
          </a:p>
        </p:txBody>
      </p:sp>
      <p:sp>
        <p:nvSpPr>
          <p:cNvPr id="3" name="Slide Number Placeholder 2"/>
          <p:cNvSpPr>
            <a:spLocks noGrp="1"/>
          </p:cNvSpPr>
          <p:nvPr>
            <p:ph type="sldNum" sz="quarter" idx="12"/>
          </p:nvPr>
        </p:nvSpPr>
        <p:spPr/>
        <p:txBody>
          <a:bodyPr/>
          <a:lstStyle/>
          <a:p>
            <a:fld id="{A84E4B1B-A836-46A0-AE61-F851C21F5825}" type="slidenum">
              <a:rPr lang="en-US" smtClean="0"/>
              <a:t>13</a:t>
            </a:fld>
            <a:endParaRPr lang="en-US"/>
          </a:p>
        </p:txBody>
      </p:sp>
      <p:sp>
        <p:nvSpPr>
          <p:cNvPr id="5" name="Content Placeholder 4"/>
          <p:cNvSpPr>
            <a:spLocks noGrp="1"/>
          </p:cNvSpPr>
          <p:nvPr>
            <p:ph sz="quarter" idx="13"/>
          </p:nvPr>
        </p:nvSpPr>
        <p:spPr/>
        <p:txBody>
          <a:bodyPr>
            <a:normAutofit/>
          </a:bodyPr>
          <a:lstStyle/>
          <a:p>
            <a:r>
              <a:rPr lang="en-US" dirty="0" smtClean="0"/>
              <a:t>Treating the boundary head levels H</a:t>
            </a:r>
            <a:r>
              <a:rPr lang="en-US" baseline="-25000" dirty="0" smtClean="0"/>
              <a:t>0</a:t>
            </a:r>
            <a:r>
              <a:rPr lang="en-US" dirty="0" smtClean="0"/>
              <a:t> and H</a:t>
            </a:r>
            <a:r>
              <a:rPr lang="en-US" baseline="-25000" dirty="0" smtClean="0"/>
              <a:t>1</a:t>
            </a:r>
            <a:r>
              <a:rPr lang="en-US" dirty="0" smtClean="0"/>
              <a:t> as parameters, we get even better results!</a:t>
            </a:r>
          </a:p>
          <a:p>
            <a:r>
              <a:rPr lang="en-US" dirty="0" smtClean="0"/>
              <a:t>With k = 17.37 </a:t>
            </a:r>
            <a:r>
              <a:rPr lang="en-US" dirty="0"/>
              <a:t>in</a:t>
            </a:r>
            <a:r>
              <a:rPr lang="en-US" baseline="30000" dirty="0"/>
              <a:t>2</a:t>
            </a:r>
            <a:r>
              <a:rPr lang="en-US" dirty="0"/>
              <a:t>/sec, </a:t>
            </a:r>
            <a:r>
              <a:rPr lang="en-US" dirty="0" smtClean="0"/>
              <a:t>     H</a:t>
            </a:r>
            <a:r>
              <a:rPr lang="en-US" baseline="-25000" dirty="0" smtClean="0"/>
              <a:t>0</a:t>
            </a:r>
            <a:r>
              <a:rPr lang="en-US" dirty="0" smtClean="0"/>
              <a:t> = 1.85 in, and H</a:t>
            </a:r>
            <a:r>
              <a:rPr lang="en-US" baseline="-25000" dirty="0" smtClean="0"/>
              <a:t>1</a:t>
            </a:r>
            <a:r>
              <a:rPr lang="en-US" dirty="0" smtClean="0"/>
              <a:t> = 6.89 in, we find that the RMSE is 0.11 in.</a:t>
            </a:r>
          </a:p>
        </p:txBody>
      </p:sp>
      <p:pic>
        <p:nvPicPr>
          <p:cNvPr id="307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2910361"/>
            <a:ext cx="3822700" cy="2985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790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smtClean="0"/>
              <a:t>Is there a way to implement these models in a different (cheaper) software package, such as Excel?</a:t>
            </a:r>
          </a:p>
          <a:p>
            <a:r>
              <a:rPr lang="en-US" dirty="0" smtClean="0"/>
              <a:t>The quick answer is YES!</a:t>
            </a:r>
          </a:p>
          <a:p>
            <a:r>
              <a:rPr lang="en-US" dirty="0" smtClean="0"/>
              <a:t>To do so, we will first look Excel’s </a:t>
            </a:r>
            <a:r>
              <a:rPr lang="en-US" b="1" dirty="0"/>
              <a:t>Solver Add-In </a:t>
            </a:r>
            <a:r>
              <a:rPr lang="en-US" dirty="0" smtClean="0"/>
              <a:t>and </a:t>
            </a:r>
            <a:r>
              <a:rPr lang="en-US" b="1" dirty="0" smtClean="0"/>
              <a:t>Form Controls</a:t>
            </a:r>
            <a:r>
              <a:rPr lang="en-US" dirty="0" smtClean="0"/>
              <a:t>.</a:t>
            </a:r>
            <a:r>
              <a:rPr lang="en-US" b="1" dirty="0" smtClean="0"/>
              <a:t> </a:t>
            </a:r>
          </a:p>
          <a:p>
            <a:r>
              <a:rPr lang="en-US" dirty="0" smtClean="0"/>
              <a:t>These can be used to “replace” Mathematica’s </a:t>
            </a:r>
            <a:r>
              <a:rPr lang="en-US" b="1" dirty="0" err="1" smtClean="0"/>
              <a:t>FindMinimum</a:t>
            </a:r>
            <a:r>
              <a:rPr lang="en-US" dirty="0" smtClean="0"/>
              <a:t> and </a:t>
            </a:r>
            <a:r>
              <a:rPr lang="en-US" b="1" dirty="0" smtClean="0"/>
              <a:t>Manipulate</a:t>
            </a:r>
            <a:r>
              <a:rPr lang="en-US" dirty="0" smtClean="0"/>
              <a:t> commands with analogous operations or commands in Excel.</a:t>
            </a:r>
            <a:endParaRPr lang="en-US" dirty="0"/>
          </a:p>
        </p:txBody>
      </p:sp>
      <p:sp>
        <p:nvSpPr>
          <p:cNvPr id="3" name="Slide Number Placeholder 2"/>
          <p:cNvSpPr>
            <a:spLocks noGrp="1"/>
          </p:cNvSpPr>
          <p:nvPr>
            <p:ph type="sldNum" sz="quarter" idx="12"/>
          </p:nvPr>
        </p:nvSpPr>
        <p:spPr/>
        <p:txBody>
          <a:bodyPr/>
          <a:lstStyle/>
          <a:p>
            <a:fld id="{A84E4B1B-A836-46A0-AE61-F851C21F5825}" type="slidenum">
              <a:rPr lang="en-US" smtClean="0"/>
              <a:t>14</a:t>
            </a:fld>
            <a:endParaRPr lang="en-US"/>
          </a:p>
        </p:txBody>
      </p:sp>
      <p:sp>
        <p:nvSpPr>
          <p:cNvPr id="2" name="Title 1"/>
          <p:cNvSpPr>
            <a:spLocks noGrp="1"/>
          </p:cNvSpPr>
          <p:nvPr>
            <p:ph type="title"/>
          </p:nvPr>
        </p:nvSpPr>
        <p:spPr/>
        <p:txBody>
          <a:bodyPr>
            <a:normAutofit fontScale="90000"/>
          </a:bodyPr>
          <a:lstStyle/>
          <a:p>
            <a:r>
              <a:rPr lang="en-US" dirty="0" smtClean="0"/>
              <a:t>An Alternative To Using Mathematica</a:t>
            </a:r>
            <a:endParaRPr lang="en-US" dirty="0"/>
          </a:p>
        </p:txBody>
      </p:sp>
    </p:spTree>
    <p:extLst>
      <p:ext uri="{BB962C8B-B14F-4D97-AF65-F5344CB8AC3E}">
        <p14:creationId xmlns:p14="http://schemas.microsoft.com/office/powerpoint/2010/main" val="5492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pPr eaLnBrk="1" hangingPunct="1">
              <a:defRPr/>
            </a:pPr>
            <a:r>
              <a:rPr lang="en-US" sz="3200" dirty="0"/>
              <a:t>One of the tools in Excel that can be used for optimization problems is the </a:t>
            </a:r>
            <a:r>
              <a:rPr lang="en-US" sz="3200" b="1" dirty="0"/>
              <a:t>Solver</a:t>
            </a:r>
            <a:r>
              <a:rPr lang="en-US" sz="3200" dirty="0"/>
              <a:t>.</a:t>
            </a:r>
          </a:p>
          <a:p>
            <a:pPr eaLnBrk="1" hangingPunct="1">
              <a:defRPr/>
            </a:pPr>
            <a:r>
              <a:rPr lang="en-US" sz="3200" dirty="0" smtClean="0"/>
              <a:t>To start the Solver, on </a:t>
            </a:r>
            <a:r>
              <a:rPr lang="en-US" sz="3200" dirty="0"/>
              <a:t>the </a:t>
            </a:r>
            <a:r>
              <a:rPr lang="en-US" sz="3200" b="1" dirty="0"/>
              <a:t>Data</a:t>
            </a:r>
            <a:r>
              <a:rPr lang="en-US" sz="3200" dirty="0"/>
              <a:t> tab, in the </a:t>
            </a:r>
            <a:r>
              <a:rPr lang="en-US" sz="3200" b="1" dirty="0"/>
              <a:t>Analysis</a:t>
            </a:r>
            <a:r>
              <a:rPr lang="en-US" sz="3200" dirty="0"/>
              <a:t> group, click </a:t>
            </a:r>
            <a:r>
              <a:rPr lang="en-US" sz="3200" b="1" dirty="0"/>
              <a:t>Solver</a:t>
            </a:r>
            <a:r>
              <a:rPr lang="en-US" sz="3200" dirty="0" smtClean="0"/>
              <a:t>.</a:t>
            </a:r>
          </a:p>
          <a:p>
            <a:pPr eaLnBrk="1" hangingPunct="1">
              <a:defRPr/>
            </a:pPr>
            <a:r>
              <a:rPr lang="en-US" sz="3200" dirty="0"/>
              <a:t>If the </a:t>
            </a:r>
            <a:r>
              <a:rPr lang="en-US" sz="3200" b="1" dirty="0"/>
              <a:t>Solver</a:t>
            </a:r>
            <a:r>
              <a:rPr lang="en-US" sz="3200" dirty="0"/>
              <a:t> command or the </a:t>
            </a:r>
            <a:r>
              <a:rPr lang="en-US" sz="3200" b="1" dirty="0"/>
              <a:t>Analysis</a:t>
            </a:r>
            <a:r>
              <a:rPr lang="en-US" sz="3200" dirty="0"/>
              <a:t> group is not available, you need to load the Solver Add-in program.</a:t>
            </a:r>
          </a:p>
          <a:p>
            <a:endParaRPr lang="en-US" dirty="0"/>
          </a:p>
        </p:txBody>
      </p:sp>
      <p:sp>
        <p:nvSpPr>
          <p:cNvPr id="5" name="Slide Number Placeholder 4"/>
          <p:cNvSpPr>
            <a:spLocks noGrp="1"/>
          </p:cNvSpPr>
          <p:nvPr>
            <p:ph type="sldNum" sz="quarter" idx="12"/>
          </p:nvPr>
        </p:nvSpPr>
        <p:spPr/>
        <p:txBody>
          <a:bodyPr/>
          <a:lstStyle/>
          <a:p>
            <a:pPr>
              <a:defRPr/>
            </a:pPr>
            <a:fld id="{D3622F6D-5792-4D75-8EAE-36071D5427D7}" type="slidenum">
              <a:rPr lang="en-US" smtClean="0"/>
              <a:pPr>
                <a:defRPr/>
              </a:pPr>
              <a:t>15</a:t>
            </a:fld>
            <a:endParaRPr lang="en-US"/>
          </a:p>
        </p:txBody>
      </p:sp>
      <p:sp>
        <p:nvSpPr>
          <p:cNvPr id="2" name="Title 1"/>
          <p:cNvSpPr>
            <a:spLocks noGrp="1"/>
          </p:cNvSpPr>
          <p:nvPr>
            <p:ph type="title"/>
          </p:nvPr>
        </p:nvSpPr>
        <p:spPr/>
        <p:txBody>
          <a:bodyPr/>
          <a:lstStyle/>
          <a:p>
            <a:r>
              <a:rPr lang="en-US" dirty="0" smtClean="0"/>
              <a:t>Excel’s Solver Add-In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93071"/>
            <a:ext cx="1371600" cy="11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76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How to Load the Solver Add-In (PC)</a:t>
            </a:r>
            <a:endParaRPr lang="en-US" dirty="0"/>
          </a:p>
        </p:txBody>
      </p:sp>
      <p:sp>
        <p:nvSpPr>
          <p:cNvPr id="7" name="Content Placeholder 6"/>
          <p:cNvSpPr>
            <a:spLocks noGrp="1"/>
          </p:cNvSpPr>
          <p:nvPr>
            <p:ph sz="half" idx="4294967295"/>
          </p:nvPr>
        </p:nvSpPr>
        <p:spPr>
          <a:xfrm>
            <a:off x="566738" y="1752600"/>
            <a:ext cx="3924300" cy="4267200"/>
          </a:xfrm>
          <a:prstGeom prst="rect">
            <a:avLst/>
          </a:prstGeom>
        </p:spPr>
        <p:txBody>
          <a:bodyPr>
            <a:normAutofit/>
          </a:bodyPr>
          <a:lstStyle/>
          <a:p>
            <a:r>
              <a:rPr lang="en-US" dirty="0"/>
              <a:t>Click the </a:t>
            </a:r>
            <a:r>
              <a:rPr lang="en-US" b="1" dirty="0"/>
              <a:t>File</a:t>
            </a:r>
            <a:r>
              <a:rPr lang="en-US" dirty="0"/>
              <a:t> tab, click </a:t>
            </a:r>
            <a:r>
              <a:rPr lang="en-US" b="1" dirty="0"/>
              <a:t>Options</a:t>
            </a:r>
            <a:r>
              <a:rPr lang="en-US" dirty="0"/>
              <a:t>, and then click the </a:t>
            </a:r>
            <a:r>
              <a:rPr lang="en-US" b="1" dirty="0"/>
              <a:t>Add-Ins</a:t>
            </a:r>
            <a:r>
              <a:rPr lang="en-US" dirty="0"/>
              <a:t> category.</a:t>
            </a:r>
          </a:p>
          <a:p>
            <a:r>
              <a:rPr lang="en-US" dirty="0"/>
              <a:t>In the </a:t>
            </a:r>
            <a:r>
              <a:rPr lang="en-US" b="1" dirty="0"/>
              <a:t>Manage</a:t>
            </a:r>
            <a:r>
              <a:rPr lang="en-US" dirty="0"/>
              <a:t> box, click </a:t>
            </a:r>
            <a:r>
              <a:rPr lang="en-US" b="1" dirty="0"/>
              <a:t>Excel Add-ins</a:t>
            </a:r>
            <a:r>
              <a:rPr lang="en-US" dirty="0"/>
              <a:t>, and then click </a:t>
            </a:r>
            <a:r>
              <a:rPr lang="en-US" b="1" dirty="0"/>
              <a:t>Go</a:t>
            </a:r>
            <a:r>
              <a:rPr lang="en-US" dirty="0"/>
              <a:t>. </a:t>
            </a:r>
          </a:p>
          <a:p>
            <a:r>
              <a:rPr lang="en-US" dirty="0"/>
              <a:t>In the </a:t>
            </a:r>
            <a:r>
              <a:rPr lang="en-US" b="1" dirty="0"/>
              <a:t>Add-ins available</a:t>
            </a:r>
            <a:r>
              <a:rPr lang="en-US" dirty="0"/>
              <a:t> box, select the </a:t>
            </a:r>
            <a:r>
              <a:rPr lang="en-US" b="1" dirty="0"/>
              <a:t>Solver Add-in</a:t>
            </a:r>
            <a:r>
              <a:rPr lang="en-US" dirty="0"/>
              <a:t> check box, and then click </a:t>
            </a:r>
            <a:r>
              <a:rPr lang="en-US" b="1" dirty="0"/>
              <a:t>OK</a:t>
            </a:r>
            <a:r>
              <a:rPr lang="en-US" dirty="0" smtClean="0"/>
              <a:t>.</a:t>
            </a:r>
            <a:endParaRPr lang="en-US" dirty="0"/>
          </a:p>
        </p:txBody>
      </p:sp>
      <p:sp>
        <p:nvSpPr>
          <p:cNvPr id="5" name="Slide Number Placeholder 4"/>
          <p:cNvSpPr>
            <a:spLocks noGrp="1"/>
          </p:cNvSpPr>
          <p:nvPr>
            <p:ph type="sldNum" sz="quarter" idx="12"/>
          </p:nvPr>
        </p:nvSpPr>
        <p:spPr/>
        <p:txBody>
          <a:bodyPr/>
          <a:lstStyle/>
          <a:p>
            <a:pPr>
              <a:defRPr/>
            </a:pPr>
            <a:fld id="{D3622F6D-5792-4D75-8EAE-36071D5427D7}" type="slidenum">
              <a:rPr lang="en-US" smtClean="0"/>
              <a:pPr>
                <a:defRPr/>
              </a:pPr>
              <a:t>16</a:t>
            </a:fld>
            <a:endParaRPr lang="en-US"/>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828800"/>
            <a:ext cx="4486543" cy="3657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8122" y="3124200"/>
            <a:ext cx="2316639"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1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Load the Solver Add-In </a:t>
            </a:r>
            <a:r>
              <a:rPr lang="en-US" dirty="0" smtClean="0"/>
              <a:t>(Mac)</a:t>
            </a:r>
            <a:endParaRPr lang="en-US" dirty="0"/>
          </a:p>
        </p:txBody>
      </p:sp>
      <p:sp>
        <p:nvSpPr>
          <p:cNvPr id="5" name="Slide Number Placeholder 4"/>
          <p:cNvSpPr>
            <a:spLocks noGrp="1"/>
          </p:cNvSpPr>
          <p:nvPr>
            <p:ph type="sldNum" sz="quarter" idx="12"/>
          </p:nvPr>
        </p:nvSpPr>
        <p:spPr/>
        <p:txBody>
          <a:bodyPr/>
          <a:lstStyle/>
          <a:p>
            <a:pPr>
              <a:defRPr/>
            </a:pPr>
            <a:fld id="{D3622F6D-5792-4D75-8EAE-36071D5427D7}" type="slidenum">
              <a:rPr lang="en-US" smtClean="0"/>
              <a:pPr>
                <a:defRPr/>
              </a:pPr>
              <a:t>17</a:t>
            </a:fld>
            <a:endParaRPr lang="en-US"/>
          </a:p>
        </p:txBody>
      </p:sp>
      <p:sp>
        <p:nvSpPr>
          <p:cNvPr id="3" name="Text Placeholder 2"/>
          <p:cNvSpPr>
            <a:spLocks noGrp="1"/>
          </p:cNvSpPr>
          <p:nvPr>
            <p:ph sz="quarter" idx="13"/>
          </p:nvPr>
        </p:nvSpPr>
        <p:spPr/>
        <p:txBody>
          <a:bodyPr>
            <a:normAutofit fontScale="85000" lnSpcReduction="20000"/>
          </a:bodyPr>
          <a:lstStyle/>
          <a:p>
            <a:r>
              <a:rPr lang="en-US" dirty="0"/>
              <a:t>On the </a:t>
            </a:r>
            <a:r>
              <a:rPr lang="en-US" b="1" dirty="0"/>
              <a:t>Tools</a:t>
            </a:r>
            <a:r>
              <a:rPr lang="en-US" dirty="0"/>
              <a:t> menu, select </a:t>
            </a:r>
            <a:r>
              <a:rPr lang="en-US" b="1" dirty="0"/>
              <a:t>Add-Ins</a:t>
            </a:r>
            <a:r>
              <a:rPr lang="en-US" dirty="0"/>
              <a:t>.</a:t>
            </a:r>
          </a:p>
          <a:p>
            <a:r>
              <a:rPr lang="en-US" dirty="0"/>
              <a:t>In the </a:t>
            </a:r>
            <a:r>
              <a:rPr lang="en-US" b="1" dirty="0"/>
              <a:t>Add-Ins available</a:t>
            </a:r>
            <a:r>
              <a:rPr lang="en-US" dirty="0"/>
              <a:t> box, select the </a:t>
            </a:r>
            <a:r>
              <a:rPr lang="en-US" b="1" dirty="0"/>
              <a:t>Solver Add-In</a:t>
            </a:r>
            <a:r>
              <a:rPr lang="en-US" dirty="0"/>
              <a:t> check box, and then click </a:t>
            </a:r>
            <a:r>
              <a:rPr lang="en-US" b="1" dirty="0"/>
              <a:t>OK</a:t>
            </a:r>
            <a:r>
              <a:rPr lang="en-US" dirty="0"/>
              <a:t>.</a:t>
            </a:r>
          </a:p>
          <a:p>
            <a:r>
              <a:rPr lang="en-US" dirty="0"/>
              <a:t>If </a:t>
            </a:r>
            <a:r>
              <a:rPr lang="en-US" b="1" dirty="0"/>
              <a:t>Solver Add-in</a:t>
            </a:r>
            <a:r>
              <a:rPr lang="en-US" dirty="0"/>
              <a:t> is not listed in the </a:t>
            </a:r>
            <a:r>
              <a:rPr lang="en-US" b="1" dirty="0"/>
              <a:t>Add-Ins available</a:t>
            </a:r>
            <a:r>
              <a:rPr lang="en-US" dirty="0"/>
              <a:t> box, click </a:t>
            </a:r>
            <a:r>
              <a:rPr lang="en-US" b="1" dirty="0"/>
              <a:t>Browse</a:t>
            </a:r>
            <a:r>
              <a:rPr lang="en-US" dirty="0"/>
              <a:t> to locate the add-in.</a:t>
            </a:r>
          </a:p>
          <a:p>
            <a:r>
              <a:rPr lang="en-US" dirty="0"/>
              <a:t>If you get prompted that the Solver add-in is not currently installed on your computer, click </a:t>
            </a:r>
            <a:r>
              <a:rPr lang="en-US" b="1" dirty="0"/>
              <a:t>Yes</a:t>
            </a:r>
            <a:r>
              <a:rPr lang="en-US" dirty="0"/>
              <a:t> to install 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831" y="2209800"/>
            <a:ext cx="399352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593" y="4038600"/>
            <a:ext cx="2133350" cy="212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9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Solver Parameters Dialog Box </a:t>
            </a:r>
            <a:endParaRPr lang="en-US" dirty="0"/>
          </a:p>
        </p:txBody>
      </p:sp>
      <p:sp>
        <p:nvSpPr>
          <p:cNvPr id="5" name="Slide Number Placeholder 4"/>
          <p:cNvSpPr>
            <a:spLocks noGrp="1"/>
          </p:cNvSpPr>
          <p:nvPr>
            <p:ph type="sldNum" sz="quarter" idx="12"/>
          </p:nvPr>
        </p:nvSpPr>
        <p:spPr/>
        <p:txBody>
          <a:bodyPr/>
          <a:lstStyle/>
          <a:p>
            <a:pPr>
              <a:defRPr/>
            </a:pPr>
            <a:fld id="{D3622F6D-5792-4D75-8EAE-36071D5427D7}" type="slidenum">
              <a:rPr lang="en-US" smtClean="0"/>
              <a:pPr>
                <a:defRPr/>
              </a:pPr>
              <a:t>18</a:t>
            </a:fld>
            <a:endParaRPr lang="en-US"/>
          </a:p>
        </p:txBody>
      </p:sp>
      <p:sp>
        <p:nvSpPr>
          <p:cNvPr id="4" name="Content Placeholder 3"/>
          <p:cNvSpPr>
            <a:spLocks noGrp="1"/>
          </p:cNvSpPr>
          <p:nvPr>
            <p:ph sz="quarter" idx="13"/>
          </p:nvPr>
        </p:nvSpPr>
        <p:spPr/>
        <p:txBody>
          <a:bodyPr>
            <a:normAutofit fontScale="85000" lnSpcReduction="20000"/>
          </a:bodyPr>
          <a:lstStyle/>
          <a:p>
            <a:r>
              <a:rPr lang="en-US" b="1" dirty="0" smtClean="0"/>
              <a:t>Set Objective - </a:t>
            </a:r>
            <a:r>
              <a:rPr lang="en-US" dirty="0" smtClean="0"/>
              <a:t>Specifies the objective cell that you want to set to a certain value or that you want to maximize or minimize.</a:t>
            </a:r>
          </a:p>
          <a:p>
            <a:pPr lvl="1"/>
            <a:r>
              <a:rPr lang="en-US" dirty="0" smtClean="0"/>
              <a:t>This cell must contain a formula.</a:t>
            </a:r>
            <a:endParaRPr lang="en-US" b="1" dirty="0" smtClean="0"/>
          </a:p>
          <a:p>
            <a:r>
              <a:rPr lang="en-US" b="1" dirty="0" smtClean="0"/>
              <a:t>To - </a:t>
            </a:r>
            <a:r>
              <a:rPr lang="en-US" dirty="0" smtClean="0"/>
              <a:t>Specifies whether you want the objective cell to be maximized, minimized, or set to a specific value. </a:t>
            </a:r>
          </a:p>
          <a:p>
            <a:pPr lvl="1"/>
            <a:r>
              <a:rPr lang="en-US" dirty="0" smtClean="0"/>
              <a:t>If you want a specific value, type it in the box.</a:t>
            </a:r>
            <a:endParaRPr lang="en-US" b="1"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455" y="2209800"/>
            <a:ext cx="4337426"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04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ipe(left)">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Solver Parameters Dialog Box </a:t>
            </a:r>
            <a:r>
              <a:rPr lang="en-US" sz="3600" dirty="0" smtClean="0"/>
              <a:t>(cont.)</a:t>
            </a:r>
            <a:endParaRPr lang="en-US" dirty="0"/>
          </a:p>
        </p:txBody>
      </p:sp>
      <p:sp>
        <p:nvSpPr>
          <p:cNvPr id="5" name="Slide Number Placeholder 4"/>
          <p:cNvSpPr>
            <a:spLocks noGrp="1"/>
          </p:cNvSpPr>
          <p:nvPr>
            <p:ph type="sldNum" sz="quarter" idx="12"/>
          </p:nvPr>
        </p:nvSpPr>
        <p:spPr/>
        <p:txBody>
          <a:bodyPr/>
          <a:lstStyle/>
          <a:p>
            <a:pPr>
              <a:defRPr/>
            </a:pPr>
            <a:fld id="{D3622F6D-5792-4D75-8EAE-36071D5427D7}" type="slidenum">
              <a:rPr lang="en-US" smtClean="0"/>
              <a:pPr>
                <a:defRPr/>
              </a:pPr>
              <a:t>19</a:t>
            </a:fld>
            <a:endParaRPr lang="en-US"/>
          </a:p>
        </p:txBody>
      </p:sp>
      <p:sp>
        <p:nvSpPr>
          <p:cNvPr id="4" name="Content Placeholder 3"/>
          <p:cNvSpPr>
            <a:spLocks noGrp="1"/>
          </p:cNvSpPr>
          <p:nvPr>
            <p:ph sz="quarter" idx="13"/>
          </p:nvPr>
        </p:nvSpPr>
        <p:spPr/>
        <p:txBody>
          <a:bodyPr>
            <a:normAutofit fontScale="92500"/>
          </a:bodyPr>
          <a:lstStyle/>
          <a:p>
            <a:r>
              <a:rPr lang="en-US" b="1" dirty="0" smtClean="0"/>
              <a:t>By </a:t>
            </a:r>
            <a:r>
              <a:rPr lang="en-US" b="1" dirty="0"/>
              <a:t>Changing Variable Cells - </a:t>
            </a:r>
            <a:r>
              <a:rPr lang="en-US" dirty="0"/>
              <a:t>Specifies the cells that can be adjusted until the constraints in the problem are satisfied and the cell in the </a:t>
            </a:r>
            <a:r>
              <a:rPr lang="en-US" b="1" dirty="0"/>
              <a:t>Set Objective </a:t>
            </a:r>
            <a:r>
              <a:rPr lang="en-US" dirty="0" smtClean="0"/>
              <a:t>box </a:t>
            </a:r>
            <a:r>
              <a:rPr lang="en-US" dirty="0"/>
              <a:t>reaches its target.  </a:t>
            </a:r>
          </a:p>
          <a:p>
            <a:pPr lvl="1" eaLnBrk="1" hangingPunct="1">
              <a:lnSpc>
                <a:spcPct val="80000"/>
              </a:lnSpc>
              <a:defRPr/>
            </a:pPr>
            <a:r>
              <a:rPr lang="en-US" dirty="0"/>
              <a:t>The adjustable cells must be related directly or indirectly to the objective cell</a:t>
            </a:r>
            <a:r>
              <a:rPr lang="en-US" dirty="0" smtClean="0"/>
              <a:t>.</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337426"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3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illustrate a means </a:t>
            </a:r>
            <a:r>
              <a:rPr lang="en-US" dirty="0"/>
              <a:t>to study differential equations </a:t>
            </a:r>
            <a:r>
              <a:rPr lang="en-US" dirty="0" smtClean="0"/>
              <a:t>that model groundwater flow with Excel, in </a:t>
            </a:r>
            <a:r>
              <a:rPr lang="en-US" dirty="0"/>
              <a:t>a fashion similar to using commands such as Mathematica’s Manipulate to </a:t>
            </a:r>
            <a:r>
              <a:rPr lang="en-US" dirty="0" smtClean="0"/>
              <a:t>vary parameters </a:t>
            </a:r>
            <a:r>
              <a:rPr lang="en-US" dirty="0"/>
              <a:t>in a model. </a:t>
            </a:r>
          </a:p>
        </p:txBody>
      </p:sp>
      <p:sp>
        <p:nvSpPr>
          <p:cNvPr id="3" name="Title 2"/>
          <p:cNvSpPr>
            <a:spLocks noGrp="1"/>
          </p:cNvSpPr>
          <p:nvPr>
            <p:ph type="title"/>
          </p:nvPr>
        </p:nvSpPr>
        <p:spPr/>
        <p:txBody>
          <a:bodyPr/>
          <a:lstStyle/>
          <a:p>
            <a:r>
              <a:rPr lang="en-US" dirty="0" smtClean="0"/>
              <a:t>Abstract</a:t>
            </a:r>
            <a:endParaRPr lang="en-US" dirty="0"/>
          </a:p>
        </p:txBody>
      </p:sp>
      <p:sp>
        <p:nvSpPr>
          <p:cNvPr id="4" name="Slide Number Placeholder 3"/>
          <p:cNvSpPr>
            <a:spLocks noGrp="1"/>
          </p:cNvSpPr>
          <p:nvPr>
            <p:ph type="sldNum" sz="quarter" idx="12"/>
          </p:nvPr>
        </p:nvSpPr>
        <p:spPr/>
        <p:txBody>
          <a:bodyPr/>
          <a:lstStyle/>
          <a:p>
            <a:fld id="{B988CA34-CD78-42FA-A701-E71F1DA82B00}" type="slidenum">
              <a:rPr lang="en-US" smtClean="0"/>
              <a:t>2</a:t>
            </a:fld>
            <a:endParaRPr lang="en-US"/>
          </a:p>
        </p:txBody>
      </p:sp>
    </p:spTree>
    <p:extLst>
      <p:ext uri="{BB962C8B-B14F-4D97-AF65-F5344CB8AC3E}">
        <p14:creationId xmlns:p14="http://schemas.microsoft.com/office/powerpoint/2010/main" val="24511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The Solver Parameters Dialog Box (cont.)</a:t>
            </a:r>
            <a:endParaRPr lang="en-US" dirty="0"/>
          </a:p>
        </p:txBody>
      </p:sp>
      <p:sp>
        <p:nvSpPr>
          <p:cNvPr id="5" name="Slide Number Placeholder 4"/>
          <p:cNvSpPr>
            <a:spLocks noGrp="1"/>
          </p:cNvSpPr>
          <p:nvPr>
            <p:ph type="sldNum" sz="quarter" idx="12"/>
          </p:nvPr>
        </p:nvSpPr>
        <p:spPr/>
        <p:txBody>
          <a:bodyPr/>
          <a:lstStyle/>
          <a:p>
            <a:pPr>
              <a:defRPr/>
            </a:pPr>
            <a:fld id="{D3622F6D-5792-4D75-8EAE-36071D5427D7}" type="slidenum">
              <a:rPr lang="en-US" smtClean="0"/>
              <a:pPr>
                <a:defRPr/>
              </a:pPr>
              <a:t>20</a:t>
            </a:fld>
            <a:endParaRPr lang="en-US"/>
          </a:p>
        </p:txBody>
      </p:sp>
      <p:sp>
        <p:nvSpPr>
          <p:cNvPr id="4" name="Content Placeholder 3"/>
          <p:cNvSpPr>
            <a:spLocks noGrp="1"/>
          </p:cNvSpPr>
          <p:nvPr>
            <p:ph sz="quarter" idx="13"/>
          </p:nvPr>
        </p:nvSpPr>
        <p:spPr/>
        <p:txBody>
          <a:bodyPr>
            <a:normAutofit fontScale="47500" lnSpcReduction="20000"/>
          </a:bodyPr>
          <a:lstStyle/>
          <a:p>
            <a:r>
              <a:rPr lang="en-US" sz="3800" b="1" dirty="0"/>
              <a:t>Subject to the Constraints - </a:t>
            </a:r>
            <a:r>
              <a:rPr lang="en-US" sz="3800" dirty="0"/>
              <a:t>Lists the current restrictions on the problem.</a:t>
            </a:r>
            <a:endParaRPr lang="en-US" sz="3800" b="1" dirty="0"/>
          </a:p>
          <a:p>
            <a:pPr eaLnBrk="1" hangingPunct="1">
              <a:lnSpc>
                <a:spcPct val="80000"/>
              </a:lnSpc>
              <a:defRPr/>
            </a:pPr>
            <a:r>
              <a:rPr lang="en-US" sz="3800" b="1" dirty="0"/>
              <a:t>Add - </a:t>
            </a:r>
            <a:r>
              <a:rPr lang="en-US" sz="3800" dirty="0"/>
              <a:t>Displays the </a:t>
            </a:r>
            <a:r>
              <a:rPr lang="en-US" sz="3800" b="1" dirty="0"/>
              <a:t>Add Constraint</a:t>
            </a:r>
            <a:r>
              <a:rPr lang="en-US" sz="3800" dirty="0"/>
              <a:t> dialog box.</a:t>
            </a:r>
            <a:endParaRPr lang="en-US" sz="3800" b="1" dirty="0"/>
          </a:p>
          <a:p>
            <a:pPr eaLnBrk="1" hangingPunct="1">
              <a:lnSpc>
                <a:spcPct val="80000"/>
              </a:lnSpc>
              <a:defRPr/>
            </a:pPr>
            <a:r>
              <a:rPr lang="en-US" sz="3800" b="1" dirty="0"/>
              <a:t>Change - </a:t>
            </a:r>
            <a:r>
              <a:rPr lang="en-US" sz="3800" dirty="0"/>
              <a:t>Displays the </a:t>
            </a:r>
            <a:r>
              <a:rPr lang="en-US" sz="3800" b="1" dirty="0"/>
              <a:t>Change Constraint</a:t>
            </a:r>
            <a:r>
              <a:rPr lang="en-US" sz="3800" dirty="0"/>
              <a:t> dialog box.</a:t>
            </a:r>
            <a:endParaRPr lang="en-US" sz="3800" b="1" dirty="0"/>
          </a:p>
          <a:p>
            <a:pPr eaLnBrk="1" hangingPunct="1">
              <a:lnSpc>
                <a:spcPct val="80000"/>
              </a:lnSpc>
              <a:defRPr/>
            </a:pPr>
            <a:r>
              <a:rPr lang="en-US" sz="3800" b="1" dirty="0"/>
              <a:t>Delete - </a:t>
            </a:r>
            <a:r>
              <a:rPr lang="en-US" sz="3800" dirty="0"/>
              <a:t>Removes the selected constraint.</a:t>
            </a:r>
          </a:p>
          <a:p>
            <a:pPr eaLnBrk="1" hangingPunct="1">
              <a:lnSpc>
                <a:spcPct val="80000"/>
              </a:lnSpc>
              <a:defRPr/>
            </a:pPr>
            <a:r>
              <a:rPr lang="en-US" sz="3800" b="1" dirty="0"/>
              <a:t>Reset All - </a:t>
            </a:r>
            <a:r>
              <a:rPr lang="en-US" sz="3800" dirty="0"/>
              <a:t>Clears the current problem settings, and resets all settings to their original values.</a:t>
            </a:r>
            <a:endParaRPr lang="en-US" sz="3800" b="1" dirty="0"/>
          </a:p>
          <a:p>
            <a:pPr eaLnBrk="1" hangingPunct="1">
              <a:lnSpc>
                <a:spcPct val="80000"/>
              </a:lnSpc>
              <a:defRPr/>
            </a:pPr>
            <a:r>
              <a:rPr lang="en-US" sz="3800" b="1" dirty="0"/>
              <a:t>Load/Save – </a:t>
            </a:r>
            <a:r>
              <a:rPr lang="en-US" sz="3800" dirty="0"/>
              <a:t> </a:t>
            </a:r>
            <a:r>
              <a:rPr lang="en-US" sz="3800" dirty="0" smtClean="0"/>
              <a:t>Used to </a:t>
            </a:r>
            <a:r>
              <a:rPr lang="en-US" sz="3800" dirty="0"/>
              <a:t>load or save Solver scenarios</a:t>
            </a:r>
            <a:r>
              <a:rPr lang="en-US" sz="3800" dirty="0" smtClean="0"/>
              <a:t>.</a:t>
            </a:r>
          </a:p>
          <a:p>
            <a:pPr eaLnBrk="1" hangingPunct="1">
              <a:lnSpc>
                <a:spcPct val="80000"/>
              </a:lnSpc>
              <a:defRPr/>
            </a:pPr>
            <a:r>
              <a:rPr lang="en-US" sz="3800" b="1" dirty="0"/>
              <a:t>Options - </a:t>
            </a:r>
            <a:r>
              <a:rPr lang="en-US" sz="3800" dirty="0"/>
              <a:t>Displays the </a:t>
            </a:r>
            <a:r>
              <a:rPr lang="en-US" sz="3800" b="1" dirty="0"/>
              <a:t>Solver Options</a:t>
            </a:r>
            <a:r>
              <a:rPr lang="en-US" sz="3800" dirty="0"/>
              <a:t> dialog box</a:t>
            </a:r>
            <a:r>
              <a:rPr lang="en-US" sz="3800" dirty="0" smtClean="0"/>
              <a:t>.</a:t>
            </a:r>
            <a:endParaRPr lang="en-US" sz="3800" b="1" dirty="0"/>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337426"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25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left)">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wipe(left)">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The Solver Parameters Dialog Box (cont.)</a:t>
            </a:r>
            <a:endParaRPr lang="en-US" dirty="0"/>
          </a:p>
        </p:txBody>
      </p:sp>
      <p:sp>
        <p:nvSpPr>
          <p:cNvPr id="5" name="Slide Number Placeholder 4"/>
          <p:cNvSpPr>
            <a:spLocks noGrp="1"/>
          </p:cNvSpPr>
          <p:nvPr>
            <p:ph type="sldNum" sz="quarter" idx="12"/>
          </p:nvPr>
        </p:nvSpPr>
        <p:spPr/>
        <p:txBody>
          <a:bodyPr/>
          <a:lstStyle/>
          <a:p>
            <a:pPr>
              <a:defRPr/>
            </a:pPr>
            <a:fld id="{D3622F6D-5792-4D75-8EAE-36071D5427D7}" type="slidenum">
              <a:rPr lang="en-US" smtClean="0"/>
              <a:pPr>
                <a:defRPr/>
              </a:pPr>
              <a:t>21</a:t>
            </a:fld>
            <a:endParaRPr lang="en-US"/>
          </a:p>
        </p:txBody>
      </p:sp>
      <p:sp>
        <p:nvSpPr>
          <p:cNvPr id="4" name="Content Placeholder 3"/>
          <p:cNvSpPr>
            <a:spLocks noGrp="1"/>
          </p:cNvSpPr>
          <p:nvPr>
            <p:ph sz="quarter" idx="13"/>
          </p:nvPr>
        </p:nvSpPr>
        <p:spPr/>
        <p:txBody>
          <a:bodyPr>
            <a:normAutofit/>
          </a:bodyPr>
          <a:lstStyle/>
          <a:p>
            <a:pPr eaLnBrk="1" hangingPunct="1">
              <a:lnSpc>
                <a:spcPct val="80000"/>
              </a:lnSpc>
              <a:defRPr/>
            </a:pPr>
            <a:r>
              <a:rPr lang="en-US" b="1" dirty="0"/>
              <a:t>Solve - </a:t>
            </a:r>
            <a:r>
              <a:rPr lang="en-US" dirty="0"/>
              <a:t>Starts the solution process for the defined problem.</a:t>
            </a:r>
            <a:endParaRPr lang="en-US" b="1" dirty="0"/>
          </a:p>
          <a:p>
            <a:pPr eaLnBrk="1" hangingPunct="1">
              <a:lnSpc>
                <a:spcPct val="80000"/>
              </a:lnSpc>
              <a:defRPr/>
            </a:pPr>
            <a:r>
              <a:rPr lang="en-US" b="1" dirty="0"/>
              <a:t>Close - </a:t>
            </a:r>
            <a:r>
              <a:rPr lang="en-US" dirty="0"/>
              <a:t>Closes the dialog box without solving the problem. </a:t>
            </a:r>
          </a:p>
          <a:p>
            <a:pPr lvl="1" eaLnBrk="1" hangingPunct="1">
              <a:lnSpc>
                <a:spcPct val="80000"/>
              </a:lnSpc>
              <a:defRPr/>
            </a:pPr>
            <a:r>
              <a:rPr lang="en-US" dirty="0"/>
              <a:t>Retains any changes you made by using the </a:t>
            </a:r>
            <a:r>
              <a:rPr lang="en-US" b="1" dirty="0"/>
              <a:t>Options</a:t>
            </a:r>
            <a:r>
              <a:rPr lang="en-US" dirty="0"/>
              <a:t>, </a:t>
            </a:r>
            <a:r>
              <a:rPr lang="en-US" b="1" dirty="0"/>
              <a:t>Add</a:t>
            </a:r>
            <a:r>
              <a:rPr lang="en-US" dirty="0"/>
              <a:t>, </a:t>
            </a:r>
            <a:r>
              <a:rPr lang="en-US" b="1" dirty="0"/>
              <a:t>Change</a:t>
            </a:r>
            <a:r>
              <a:rPr lang="en-US" dirty="0"/>
              <a:t>, or </a:t>
            </a:r>
            <a:r>
              <a:rPr lang="en-US" b="1" dirty="0"/>
              <a:t>Delete</a:t>
            </a:r>
            <a:r>
              <a:rPr lang="en-US" dirty="0"/>
              <a:t> buttons</a:t>
            </a:r>
            <a:r>
              <a:rPr lang="en-US" dirty="0" smtClean="0"/>
              <a:t>.</a:t>
            </a:r>
            <a:endParaRPr lang="en-US"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337426"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6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smtClean="0"/>
              <a:t>The Solver Options Dialog Box</a:t>
            </a:r>
          </a:p>
        </p:txBody>
      </p:sp>
      <p:sp>
        <p:nvSpPr>
          <p:cNvPr id="11266" name="Slide Number Placeholder 6"/>
          <p:cNvSpPr>
            <a:spLocks noGrp="1"/>
          </p:cNvSpPr>
          <p:nvPr>
            <p:ph type="sldNum" sz="quarter" idx="12"/>
          </p:nvPr>
        </p:nvSpPr>
        <p:spPr>
          <a:noFill/>
        </p:spPr>
        <p:txBody>
          <a:bodyPr/>
          <a:lstStyle/>
          <a:p>
            <a:fld id="{D45742DC-7594-4220-90D4-2F980C2DBE8A}" type="slidenum">
              <a:rPr lang="en-US" smtClean="0"/>
              <a:pPr/>
              <a:t>22</a:t>
            </a:fld>
            <a:endParaRPr lang="en-US" smtClean="0"/>
          </a:p>
        </p:txBody>
      </p:sp>
      <p:sp>
        <p:nvSpPr>
          <p:cNvPr id="13316" name="Rectangle 3"/>
          <p:cNvSpPr>
            <a:spLocks noGrp="1" noChangeArrowheads="1"/>
          </p:cNvSpPr>
          <p:nvPr>
            <p:ph sz="quarter" idx="13"/>
          </p:nvPr>
        </p:nvSpPr>
        <p:spPr/>
        <p:txBody>
          <a:bodyPr>
            <a:normAutofit fontScale="85000" lnSpcReduction="10000"/>
          </a:bodyPr>
          <a:lstStyle/>
          <a:p>
            <a:pPr eaLnBrk="1" hangingPunct="1">
              <a:lnSpc>
                <a:spcPct val="80000"/>
              </a:lnSpc>
              <a:defRPr/>
            </a:pPr>
            <a:r>
              <a:rPr lang="en-US" sz="2800" dirty="0" smtClean="0"/>
              <a:t>The </a:t>
            </a:r>
            <a:r>
              <a:rPr lang="en-US" sz="2800" b="1" dirty="0" smtClean="0"/>
              <a:t>Solver Options</a:t>
            </a:r>
            <a:r>
              <a:rPr lang="en-US" sz="2800" dirty="0" smtClean="0"/>
              <a:t> dialog box allows one to control advanced features of the solution process and define parameters for both linear and nonlinear problems. </a:t>
            </a:r>
          </a:p>
          <a:p>
            <a:pPr eaLnBrk="1" hangingPunct="1">
              <a:lnSpc>
                <a:spcPct val="80000"/>
              </a:lnSpc>
              <a:defRPr/>
            </a:pPr>
            <a:r>
              <a:rPr lang="en-US" sz="2800" dirty="0" smtClean="0"/>
              <a:t>Each option has a default setting that is appropriate for most problems.</a:t>
            </a:r>
          </a:p>
          <a:p>
            <a:pPr eaLnBrk="1" hangingPunct="1">
              <a:lnSpc>
                <a:spcPct val="80000"/>
              </a:lnSpc>
              <a:defRPr/>
            </a:pPr>
            <a:r>
              <a:rPr lang="en-US" sz="2800" i="1" dirty="0" smtClean="0"/>
              <a:t>It is best to leave the default settings in place!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09800"/>
            <a:ext cx="2725737"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31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wipe(left)">
                                      <p:cBhvr>
                                        <p:cTn id="12" dur="500"/>
                                        <p:tgtEl>
                                          <p:spTgt spid="133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6">
                                            <p:txEl>
                                              <p:pRg st="1" end="1"/>
                                            </p:txEl>
                                          </p:spTgt>
                                        </p:tgtEl>
                                        <p:attrNameLst>
                                          <p:attrName>style.visibility</p:attrName>
                                        </p:attrNameLst>
                                      </p:cBhvr>
                                      <p:to>
                                        <p:strVal val="visible"/>
                                      </p:to>
                                    </p:set>
                                    <p:animEffect transition="in" filter="wipe(left)">
                                      <p:cBhvr>
                                        <p:cTn id="17" dur="500"/>
                                        <p:tgtEl>
                                          <p:spTgt spid="133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316">
                                            <p:txEl>
                                              <p:pRg st="2" end="2"/>
                                            </p:txEl>
                                          </p:spTgt>
                                        </p:tgtEl>
                                        <p:attrNameLst>
                                          <p:attrName>style.visibility</p:attrName>
                                        </p:attrNameLst>
                                      </p:cBhvr>
                                      <p:to>
                                        <p:strVal val="visible"/>
                                      </p:to>
                                    </p:set>
                                    <p:animEffect transition="in" filter="wipe(left)">
                                      <p:cBhvr>
                                        <p:cTn id="22" dur="500"/>
                                        <p:tgtEl>
                                          <p:spTgt spid="13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331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dirty="0" smtClean="0"/>
              <a:t>The Solver has three built-in solution methods.</a:t>
            </a:r>
          </a:p>
          <a:p>
            <a:pPr lvl="1"/>
            <a:r>
              <a:rPr lang="en-US" dirty="0"/>
              <a:t>GRG Nonlinear </a:t>
            </a:r>
            <a:r>
              <a:rPr lang="en-US" dirty="0" smtClean="0"/>
              <a:t>(generalized </a:t>
            </a:r>
            <a:r>
              <a:rPr lang="en-US" dirty="0"/>
              <a:t>reduced gradient </a:t>
            </a:r>
            <a:r>
              <a:rPr lang="en-US" dirty="0" smtClean="0"/>
              <a:t>algorithm)</a:t>
            </a:r>
          </a:p>
          <a:p>
            <a:pPr lvl="1"/>
            <a:r>
              <a:rPr lang="en-US" dirty="0" smtClean="0"/>
              <a:t>Simplex LP</a:t>
            </a:r>
          </a:p>
          <a:p>
            <a:pPr lvl="1"/>
            <a:r>
              <a:rPr lang="en-US" dirty="0" smtClean="0"/>
              <a:t>Evolutionary</a:t>
            </a:r>
          </a:p>
          <a:p>
            <a:r>
              <a:rPr lang="en-US" dirty="0" smtClean="0"/>
              <a:t>For most problems one may encounter, choose the default </a:t>
            </a:r>
            <a:r>
              <a:rPr lang="en-US" b="1" dirty="0" smtClean="0"/>
              <a:t>GRG Nonlinear </a:t>
            </a:r>
            <a:r>
              <a:rPr lang="en-US" dirty="0" smtClean="0"/>
              <a:t>method.</a:t>
            </a:r>
          </a:p>
          <a:p>
            <a:r>
              <a:rPr lang="en-US" dirty="0" smtClean="0"/>
              <a:t>For </a:t>
            </a:r>
            <a:r>
              <a:rPr lang="en-US" i="1" dirty="0" smtClean="0"/>
              <a:t>linear</a:t>
            </a:r>
            <a:r>
              <a:rPr lang="en-US" dirty="0" smtClean="0"/>
              <a:t> problems, choose </a:t>
            </a:r>
            <a:r>
              <a:rPr lang="en-US" b="1" dirty="0" smtClean="0"/>
              <a:t>Simplex LP</a:t>
            </a:r>
            <a:r>
              <a:rPr lang="en-US" dirty="0" smtClean="0"/>
              <a:t>.</a:t>
            </a:r>
          </a:p>
          <a:p>
            <a:r>
              <a:rPr lang="en-US" dirty="0" smtClean="0"/>
              <a:t>The Evolutionary method is beyond the scope of the problems I have encountered.</a:t>
            </a:r>
            <a:endParaRPr lang="en-US" dirty="0"/>
          </a:p>
        </p:txBody>
      </p:sp>
      <p:sp>
        <p:nvSpPr>
          <p:cNvPr id="5" name="Slide Number Placeholder 4"/>
          <p:cNvSpPr>
            <a:spLocks noGrp="1"/>
          </p:cNvSpPr>
          <p:nvPr>
            <p:ph type="sldNum" sz="quarter" idx="12"/>
          </p:nvPr>
        </p:nvSpPr>
        <p:spPr/>
        <p:txBody>
          <a:bodyPr/>
          <a:lstStyle/>
          <a:p>
            <a:pPr>
              <a:defRPr/>
            </a:pPr>
            <a:fld id="{D3622F6D-5792-4D75-8EAE-36071D5427D7}" type="slidenum">
              <a:rPr lang="en-US" smtClean="0"/>
              <a:pPr>
                <a:defRPr/>
              </a:pPr>
              <a:t>23</a:t>
            </a:fld>
            <a:endParaRPr lang="en-US" dirty="0"/>
          </a:p>
        </p:txBody>
      </p:sp>
      <p:sp>
        <p:nvSpPr>
          <p:cNvPr id="2" name="Title 1"/>
          <p:cNvSpPr>
            <a:spLocks noGrp="1"/>
          </p:cNvSpPr>
          <p:nvPr>
            <p:ph type="title"/>
          </p:nvPr>
        </p:nvSpPr>
        <p:spPr/>
        <p:txBody>
          <a:bodyPr/>
          <a:lstStyle/>
          <a:p>
            <a:r>
              <a:rPr lang="en-US" dirty="0" smtClean="0"/>
              <a:t>Solver Solution Methods</a:t>
            </a:r>
            <a:endParaRPr lang="en-US" dirty="0"/>
          </a:p>
        </p:txBody>
      </p:sp>
    </p:spTree>
    <p:extLst>
      <p:ext uri="{BB962C8B-B14F-4D97-AF65-F5344CB8AC3E}">
        <p14:creationId xmlns:p14="http://schemas.microsoft.com/office/powerpoint/2010/main" val="367930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left)">
                                      <p:cBhvr>
                                        <p:cTn id="18" dur="500"/>
                                        <p:tgtEl>
                                          <p:spTgt spid="6">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5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wipe(left)">
                                      <p:cBhvr>
                                        <p:cTn id="26" dur="500"/>
                                        <p:tgtEl>
                                          <p:spTgt spid="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wipe(left)">
                                      <p:cBhvr>
                                        <p:cTn id="31" dur="5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smtClean="0"/>
              <a:t>Example 1</a:t>
            </a:r>
          </a:p>
        </p:txBody>
      </p:sp>
      <p:sp>
        <p:nvSpPr>
          <p:cNvPr id="22530" name="Slide Number Placeholder 6"/>
          <p:cNvSpPr>
            <a:spLocks noGrp="1"/>
          </p:cNvSpPr>
          <p:nvPr>
            <p:ph type="sldNum" sz="quarter" idx="12"/>
          </p:nvPr>
        </p:nvSpPr>
        <p:spPr>
          <a:noFill/>
        </p:spPr>
        <p:txBody>
          <a:bodyPr/>
          <a:lstStyle/>
          <a:p>
            <a:fld id="{1DF3453D-1762-44F1-98E7-9D68E448CF4B}" type="slidenum">
              <a:rPr lang="en-US" smtClean="0"/>
              <a:pPr/>
              <a:t>24</a:t>
            </a:fld>
            <a:endParaRPr lang="en-US" smtClean="0"/>
          </a:p>
        </p:txBody>
      </p:sp>
      <p:sp>
        <p:nvSpPr>
          <p:cNvPr id="22532" name="Rectangle 3"/>
          <p:cNvSpPr>
            <a:spLocks noGrp="1" noChangeArrowheads="1"/>
          </p:cNvSpPr>
          <p:nvPr>
            <p:ph sz="quarter" idx="13"/>
          </p:nvPr>
        </p:nvSpPr>
        <p:spPr/>
        <p:txBody>
          <a:bodyPr/>
          <a:lstStyle/>
          <a:p>
            <a:r>
              <a:rPr lang="en-US" sz="2600" dirty="0" smtClean="0"/>
              <a:t>Find a function of the form </a:t>
            </a:r>
            <a:r>
              <a:rPr lang="en-US" sz="2800" dirty="0"/>
              <a:t>Y = A*e^(k*t), </a:t>
            </a:r>
            <a:r>
              <a:rPr lang="en-US" sz="2600" dirty="0" smtClean="0"/>
              <a:t>that minimizes the sum of the squares for error, i.e. minimizes the function </a:t>
            </a:r>
            <a:r>
              <a:rPr lang="en-US" sz="2600" dirty="0">
                <a:sym typeface="Mathematica1" pitchFamily="2" charset="2"/>
              </a:rPr>
              <a:t>𝚺</a:t>
            </a:r>
            <a:r>
              <a:rPr lang="en-US" sz="2600" dirty="0" smtClean="0">
                <a:sym typeface="Mathematica1" pitchFamily="2" charset="2"/>
              </a:rPr>
              <a:t>(</a:t>
            </a:r>
            <a:r>
              <a:rPr lang="en-US" sz="2600" dirty="0" err="1" smtClean="0">
                <a:sym typeface="Mathematica1" pitchFamily="2" charset="2"/>
              </a:rPr>
              <a:t>y</a:t>
            </a:r>
            <a:r>
              <a:rPr lang="en-US" sz="2600" baseline="-25000" dirty="0" err="1" smtClean="0">
                <a:sym typeface="Mathematica1" pitchFamily="2" charset="2"/>
              </a:rPr>
              <a:t>i</a:t>
            </a:r>
            <a:r>
              <a:rPr lang="en-US" sz="2600" dirty="0" smtClean="0">
                <a:sym typeface="Mathematica1" pitchFamily="2" charset="2"/>
              </a:rPr>
              <a:t>-Y</a:t>
            </a:r>
            <a:r>
              <a:rPr lang="en-US" sz="2600" baseline="-25000" dirty="0" smtClean="0">
                <a:sym typeface="Mathematica1" pitchFamily="2" charset="2"/>
              </a:rPr>
              <a:t>i</a:t>
            </a:r>
            <a:r>
              <a:rPr lang="en-US" sz="2600" dirty="0" smtClean="0">
                <a:sym typeface="Mathematica1" pitchFamily="2" charset="2"/>
              </a:rPr>
              <a:t>)</a:t>
            </a:r>
            <a:r>
              <a:rPr lang="en-US" sz="2600" baseline="30000" dirty="0" smtClean="0">
                <a:sym typeface="Mathematica1" pitchFamily="2" charset="2"/>
              </a:rPr>
              <a:t>2</a:t>
            </a:r>
            <a:r>
              <a:rPr lang="en-US" sz="2600" dirty="0" smtClean="0">
                <a:sym typeface="Mathematica1" pitchFamily="2" charset="2"/>
              </a:rPr>
              <a:t> for i = 1,2, … n.</a:t>
            </a:r>
            <a:endParaRPr lang="en-US" sz="2600" baseline="30000" dirty="0" smtClean="0">
              <a:sym typeface="Mathematica1" pitchFamily="2" charset="2"/>
            </a:endParaRPr>
          </a:p>
        </p:txBody>
      </p:sp>
      <p:graphicFrame>
        <p:nvGraphicFramePr>
          <p:cNvPr id="7" name="Group 4"/>
          <p:cNvGraphicFramePr>
            <a:graphicFrameLocks noGrp="1"/>
          </p:cNvGraphicFramePr>
          <p:nvPr>
            <p:ph sz="quarter" idx="14"/>
            <p:extLst>
              <p:ext uri="{D42A27DB-BD31-4B8C-83A1-F6EECF244321}">
                <p14:modId xmlns:p14="http://schemas.microsoft.com/office/powerpoint/2010/main" val="2326858485"/>
              </p:ext>
            </p:extLst>
          </p:nvPr>
        </p:nvGraphicFramePr>
        <p:xfrm>
          <a:off x="4645025" y="2286000"/>
          <a:ext cx="3924300" cy="4267203"/>
        </p:xfrm>
        <a:graphic>
          <a:graphicData uri="http://schemas.openxmlformats.org/drawingml/2006/table">
            <a:tbl>
              <a:tblPr/>
              <a:tblGrid>
                <a:gridCol w="1765300"/>
                <a:gridCol w="2159000"/>
              </a:tblGrid>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y</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32800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55800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73600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138000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202000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257000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301000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584000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1438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2">
                                            <p:txEl>
                                              <p:pRg st="0" end="0"/>
                                            </p:txEl>
                                          </p:spTgt>
                                        </p:tgtEl>
                                        <p:attrNameLst>
                                          <p:attrName>style.visibility</p:attrName>
                                        </p:attrNameLst>
                                      </p:cBhvr>
                                      <p:to>
                                        <p:strVal val="visible"/>
                                      </p:to>
                                    </p:set>
                                    <p:animEffect transition="in" filter="wipe(left)">
                                      <p:cBhvr>
                                        <p:cTn id="12" dur="500"/>
                                        <p:tgtEl>
                                          <p:spTgt spid="225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Example 1 (cont.)</a:t>
            </a:r>
          </a:p>
        </p:txBody>
      </p:sp>
      <p:sp>
        <p:nvSpPr>
          <p:cNvPr id="23557" name="Slide Number Placeholder 4"/>
          <p:cNvSpPr>
            <a:spLocks noGrp="1"/>
          </p:cNvSpPr>
          <p:nvPr>
            <p:ph type="sldNum" sz="quarter" idx="12"/>
          </p:nvPr>
        </p:nvSpPr>
        <p:spPr>
          <a:noFill/>
        </p:spPr>
        <p:txBody>
          <a:bodyPr/>
          <a:lstStyle/>
          <a:p>
            <a:fld id="{C3DDF761-5719-460C-8FCC-C6541EDAAEF0}" type="slidenum">
              <a:rPr lang="en-US" smtClean="0"/>
              <a:pPr/>
              <a:t>25</a:t>
            </a:fld>
            <a:endParaRPr lang="en-US" smtClean="0"/>
          </a:p>
        </p:txBody>
      </p:sp>
      <p:sp>
        <p:nvSpPr>
          <p:cNvPr id="3" name="Text Placeholder 2"/>
          <p:cNvSpPr>
            <a:spLocks noGrp="1"/>
          </p:cNvSpPr>
          <p:nvPr>
            <p:ph sz="quarter" idx="13"/>
          </p:nvPr>
        </p:nvSpPr>
        <p:spPr/>
        <p:txBody>
          <a:bodyPr>
            <a:normAutofit fontScale="92500"/>
          </a:bodyPr>
          <a:lstStyle/>
          <a:p>
            <a:pPr>
              <a:defRPr/>
            </a:pPr>
            <a:r>
              <a:rPr lang="en-US" dirty="0" smtClean="0"/>
              <a:t>Put the given table of data into Excel and add a column labeled    Y </a:t>
            </a:r>
            <a:r>
              <a:rPr lang="en-US" dirty="0"/>
              <a:t>= A*e^(k*t</a:t>
            </a:r>
            <a:r>
              <a:rPr lang="en-US" dirty="0" smtClean="0"/>
              <a:t>).</a:t>
            </a:r>
          </a:p>
          <a:p>
            <a:pPr>
              <a:defRPr/>
            </a:pPr>
            <a:r>
              <a:rPr lang="en-US" dirty="0" smtClean="0"/>
              <a:t>In cell C10 (red cell), use the function </a:t>
            </a:r>
            <a:r>
              <a:rPr lang="en-US" b="1" dirty="0" smtClean="0"/>
              <a:t>SUMXMY2</a:t>
            </a:r>
            <a:r>
              <a:rPr lang="en-US" dirty="0" smtClean="0"/>
              <a:t> to compute the sum of the squares of the differences between elements in the y – column and the Y – column.</a:t>
            </a:r>
          </a:p>
          <a:p>
            <a:pPr>
              <a:defRPr/>
            </a:pP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09800"/>
            <a:ext cx="34321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Example 1 (cont.)</a:t>
            </a:r>
          </a:p>
        </p:txBody>
      </p:sp>
      <p:sp>
        <p:nvSpPr>
          <p:cNvPr id="24578" name="Slide Number Placeholder 6"/>
          <p:cNvSpPr>
            <a:spLocks noGrp="1"/>
          </p:cNvSpPr>
          <p:nvPr>
            <p:ph type="sldNum" sz="quarter" idx="12"/>
          </p:nvPr>
        </p:nvSpPr>
        <p:spPr>
          <a:noFill/>
        </p:spPr>
        <p:txBody>
          <a:bodyPr/>
          <a:lstStyle/>
          <a:p>
            <a:fld id="{373C0BDC-62D9-4E0C-BDA3-97D1E0291884}" type="slidenum">
              <a:rPr lang="en-US" smtClean="0"/>
              <a:pPr/>
              <a:t>26</a:t>
            </a:fld>
            <a:endParaRPr lang="en-US" smtClean="0"/>
          </a:p>
        </p:txBody>
      </p:sp>
      <p:sp>
        <p:nvSpPr>
          <p:cNvPr id="24580" name="Rectangle 4"/>
          <p:cNvSpPr>
            <a:spLocks noGrp="1" noChangeArrowheads="1"/>
          </p:cNvSpPr>
          <p:nvPr>
            <p:ph sz="quarter" idx="13"/>
          </p:nvPr>
        </p:nvSpPr>
        <p:spPr/>
        <p:txBody>
          <a:bodyPr>
            <a:normAutofit/>
          </a:bodyPr>
          <a:lstStyle/>
          <a:p>
            <a:pPr eaLnBrk="1" hangingPunct="1">
              <a:lnSpc>
                <a:spcPct val="80000"/>
              </a:lnSpc>
            </a:pPr>
            <a:r>
              <a:rPr lang="en-US" sz="2200" dirty="0" smtClean="0"/>
              <a:t>Choose cell C10 as the Objective Cell, the (blue) cells containing A and </a:t>
            </a:r>
            <a:r>
              <a:rPr lang="en-US" sz="2200" dirty="0"/>
              <a:t>k</a:t>
            </a:r>
            <a:r>
              <a:rPr lang="en-US" sz="2200" dirty="0" smtClean="0"/>
              <a:t> (F2 and F3) as the Changing Cells, and Minimum in the Solver!</a:t>
            </a:r>
          </a:p>
          <a:p>
            <a:pPr eaLnBrk="1" hangingPunct="1">
              <a:lnSpc>
                <a:spcPct val="80000"/>
              </a:lnSpc>
            </a:pPr>
            <a:r>
              <a:rPr lang="en-US" sz="2200" dirty="0" smtClean="0"/>
              <a:t>Excel finds* that the optimum choices are </a:t>
            </a:r>
            <a:endParaRPr lang="en-US" sz="2200" i="1" dirty="0" smtClean="0"/>
          </a:p>
          <a:p>
            <a:pPr lvl="1">
              <a:lnSpc>
                <a:spcPct val="80000"/>
              </a:lnSpc>
            </a:pPr>
            <a:r>
              <a:rPr lang="en-US" sz="1800" i="1" dirty="0" smtClean="0"/>
              <a:t>A = 35867.6387 and </a:t>
            </a:r>
          </a:p>
          <a:p>
            <a:pPr lvl="1">
              <a:lnSpc>
                <a:spcPct val="80000"/>
              </a:lnSpc>
            </a:pPr>
            <a:r>
              <a:rPr lang="en-US" sz="1800" i="1" dirty="0"/>
              <a:t>k</a:t>
            </a:r>
            <a:r>
              <a:rPr lang="en-US" sz="1800" i="1" dirty="0" smtClean="0"/>
              <a:t> = 0.07805832</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011" y="2209800"/>
            <a:ext cx="34321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0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500"/>
                                        <p:tgtEl>
                                          <p:spTgt spid="2457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Effect transition="in" filter="wipe(left)">
                                      <p:cBhvr>
                                        <p:cTn id="12" dur="500"/>
                                        <p:tgtEl>
                                          <p:spTgt spid="2458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0">
                                            <p:txEl>
                                              <p:pRg st="1" end="1"/>
                                            </p:txEl>
                                          </p:spTgt>
                                        </p:tgtEl>
                                        <p:attrNameLst>
                                          <p:attrName>style.visibility</p:attrName>
                                        </p:attrNameLst>
                                      </p:cBhvr>
                                      <p:to>
                                        <p:strVal val="visible"/>
                                      </p:to>
                                    </p:set>
                                    <p:animEffect transition="in" filter="wipe(left)">
                                      <p:cBhvr>
                                        <p:cTn id="17" dur="500"/>
                                        <p:tgtEl>
                                          <p:spTgt spid="24580">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4580">
                                            <p:txEl>
                                              <p:pRg st="2" end="2"/>
                                            </p:txEl>
                                          </p:spTgt>
                                        </p:tgtEl>
                                        <p:attrNameLst>
                                          <p:attrName>style.visibility</p:attrName>
                                        </p:attrNameLst>
                                      </p:cBhvr>
                                      <p:to>
                                        <p:strVal val="visible"/>
                                      </p:to>
                                    </p:set>
                                    <p:animEffect transition="in" filter="wipe(left)">
                                      <p:cBhvr>
                                        <p:cTn id="20" dur="500"/>
                                        <p:tgtEl>
                                          <p:spTgt spid="24580">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4580">
                                            <p:txEl>
                                              <p:pRg st="3" end="3"/>
                                            </p:txEl>
                                          </p:spTgt>
                                        </p:tgtEl>
                                        <p:attrNameLst>
                                          <p:attrName>style.visibility</p:attrName>
                                        </p:attrNameLst>
                                      </p:cBhvr>
                                      <p:to>
                                        <p:strVal val="visible"/>
                                      </p:to>
                                    </p:set>
                                    <p:animEffect transition="in" filter="wipe(left)">
                                      <p:cBhvr>
                                        <p:cTn id="23" dur="500"/>
                                        <p:tgtEl>
                                          <p:spTgt spid="24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Example 1 (cont.)</a:t>
            </a:r>
          </a:p>
        </p:txBody>
      </p:sp>
      <p:sp>
        <p:nvSpPr>
          <p:cNvPr id="27650" name="Slide Number Placeholder 6"/>
          <p:cNvSpPr>
            <a:spLocks noGrp="1"/>
          </p:cNvSpPr>
          <p:nvPr>
            <p:ph type="sldNum" sz="quarter" idx="12"/>
          </p:nvPr>
        </p:nvSpPr>
        <p:spPr>
          <a:noFill/>
        </p:spPr>
        <p:txBody>
          <a:bodyPr/>
          <a:lstStyle/>
          <a:p>
            <a:fld id="{7AE7172D-F180-479D-9EDA-95BF7FFBD6CB}" type="slidenum">
              <a:rPr lang="en-US" smtClean="0"/>
              <a:pPr/>
              <a:t>27</a:t>
            </a:fld>
            <a:endParaRPr lang="en-US" smtClean="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011" y="2209800"/>
            <a:ext cx="34321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23162"/>
            <a:ext cx="3925887" cy="35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67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Controls</a:t>
            </a:r>
            <a:endParaRPr lang="en-US" dirty="0"/>
          </a:p>
        </p:txBody>
      </p:sp>
      <p:sp>
        <p:nvSpPr>
          <p:cNvPr id="4" name="Slide Number Placeholder 3"/>
          <p:cNvSpPr>
            <a:spLocks noGrp="1"/>
          </p:cNvSpPr>
          <p:nvPr>
            <p:ph type="sldNum" sz="quarter" idx="12"/>
          </p:nvPr>
        </p:nvSpPr>
        <p:spPr/>
        <p:txBody>
          <a:bodyPr/>
          <a:lstStyle/>
          <a:p>
            <a:pPr>
              <a:defRPr/>
            </a:pPr>
            <a:fld id="{69B48F93-3AD6-4C2A-B749-10F82C1ED901}" type="slidenum">
              <a:rPr lang="en-US" smtClean="0"/>
              <a:pPr>
                <a:defRPr/>
              </a:pPr>
              <a:t>28</a:t>
            </a:fld>
            <a:endParaRPr lang="en-US" dirty="0"/>
          </a:p>
        </p:txBody>
      </p:sp>
      <p:sp>
        <p:nvSpPr>
          <p:cNvPr id="3" name="Content Placeholder 2"/>
          <p:cNvSpPr>
            <a:spLocks noGrp="1"/>
          </p:cNvSpPr>
          <p:nvPr>
            <p:ph sz="quarter" idx="13"/>
          </p:nvPr>
        </p:nvSpPr>
        <p:spPr/>
        <p:txBody>
          <a:bodyPr>
            <a:normAutofit fontScale="85000" lnSpcReduction="20000"/>
          </a:bodyPr>
          <a:lstStyle/>
          <a:p>
            <a:r>
              <a:rPr lang="en-US" sz="2200" i="1" dirty="0"/>
              <a:t>Form controls </a:t>
            </a:r>
            <a:r>
              <a:rPr lang="en-US" sz="2200" dirty="0"/>
              <a:t>consist of items seen in windows programs and dialog boxes such as buttons, scroll bars, spin buttons, list boxes, check boxes, radio buttons, etc.</a:t>
            </a:r>
          </a:p>
          <a:p>
            <a:r>
              <a:rPr lang="en-US" sz="2200" dirty="0"/>
              <a:t>In order to be able to add form control </a:t>
            </a:r>
            <a:r>
              <a:rPr lang="en-US" sz="2200" dirty="0" smtClean="0"/>
              <a:t>items, the </a:t>
            </a:r>
            <a:r>
              <a:rPr lang="en-US" sz="2200" dirty="0"/>
              <a:t>“developer tab” MUST be added</a:t>
            </a:r>
            <a:r>
              <a:rPr lang="en-US" sz="2200" dirty="0" smtClean="0"/>
              <a:t>.</a:t>
            </a:r>
          </a:p>
          <a:p>
            <a:r>
              <a:rPr lang="en-US" sz="2000" dirty="0"/>
              <a:t>To add the Developer Tab:</a:t>
            </a:r>
          </a:p>
          <a:p>
            <a:pPr lvl="1"/>
            <a:r>
              <a:rPr lang="en-US" sz="2000" b="1" dirty="0"/>
              <a:t>PC:</a:t>
            </a:r>
            <a:r>
              <a:rPr lang="en-US" sz="2000" dirty="0"/>
              <a:t>  File, Options, Customize Ribbon, Check “Developer”</a:t>
            </a:r>
          </a:p>
          <a:p>
            <a:pPr lvl="1"/>
            <a:r>
              <a:rPr lang="en-US" sz="2000" b="1" dirty="0"/>
              <a:t>Mac:</a:t>
            </a:r>
            <a:r>
              <a:rPr lang="en-US" sz="2000" dirty="0"/>
              <a:t>  Excel, Preferences, Ribbon (or View), Check “Developer”</a:t>
            </a:r>
          </a:p>
          <a:p>
            <a:endParaRPr lang="en-US" sz="2200" dirty="0"/>
          </a:p>
        </p:txBody>
      </p:sp>
      <p:pic>
        <p:nvPicPr>
          <p:cNvPr id="9"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19600" y="2209800"/>
            <a:ext cx="448654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01156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2</a:t>
            </a:r>
            <a:endParaRPr lang="en-US" dirty="0"/>
          </a:p>
        </p:txBody>
      </p:sp>
      <p:sp>
        <p:nvSpPr>
          <p:cNvPr id="5" name="Slide Number Placeholder 4"/>
          <p:cNvSpPr>
            <a:spLocks noGrp="1"/>
          </p:cNvSpPr>
          <p:nvPr>
            <p:ph type="sldNum" sz="quarter" idx="12"/>
          </p:nvPr>
        </p:nvSpPr>
        <p:spPr/>
        <p:txBody>
          <a:bodyPr/>
          <a:lstStyle/>
          <a:p>
            <a:fld id="{B988CA34-CD78-42FA-A701-E71F1DA82B00}" type="slidenum">
              <a:rPr lang="en-US" smtClean="0"/>
              <a:t>29</a:t>
            </a:fld>
            <a:endParaRPr lang="en-US"/>
          </a:p>
        </p:txBody>
      </p:sp>
      <p:sp>
        <p:nvSpPr>
          <p:cNvPr id="2" name="Content Placeholder 1"/>
          <p:cNvSpPr>
            <a:spLocks noGrp="1"/>
          </p:cNvSpPr>
          <p:nvPr>
            <p:ph sz="quarter" idx="13"/>
          </p:nvPr>
        </p:nvSpPr>
        <p:spPr/>
        <p:txBody>
          <a:bodyPr>
            <a:normAutofit/>
          </a:bodyPr>
          <a:lstStyle/>
          <a:p>
            <a:r>
              <a:rPr lang="en-US" dirty="0" smtClean="0"/>
              <a:t>Repeat the first example.</a:t>
            </a:r>
            <a:endParaRPr lang="en-US" baseline="30000" dirty="0">
              <a:sym typeface="Mathematica1" pitchFamily="2" charset="2"/>
            </a:endParaRPr>
          </a:p>
          <a:p>
            <a:r>
              <a:rPr lang="en-US" dirty="0">
                <a:sym typeface="Mathematica1" pitchFamily="2" charset="2"/>
              </a:rPr>
              <a:t>Let A = 32,800 and </a:t>
            </a:r>
            <a:r>
              <a:rPr lang="en-US" dirty="0" smtClean="0">
                <a:sym typeface="Mathematica1" pitchFamily="2" charset="2"/>
              </a:rPr>
              <a:t>vary k </a:t>
            </a:r>
            <a:r>
              <a:rPr lang="en-US" dirty="0">
                <a:sym typeface="Mathematica1" pitchFamily="2" charset="2"/>
              </a:rPr>
              <a:t>to get the “best </a:t>
            </a:r>
            <a:r>
              <a:rPr lang="en-US" dirty="0" smtClean="0">
                <a:sym typeface="Mathematica1" pitchFamily="2" charset="2"/>
              </a:rPr>
              <a:t>graphical fit”.</a:t>
            </a:r>
          </a:p>
          <a:p>
            <a:r>
              <a:rPr lang="en-US" dirty="0" smtClean="0">
                <a:sym typeface="Mathematica1" pitchFamily="2" charset="2"/>
              </a:rPr>
              <a:t>Then find a choice for k that </a:t>
            </a:r>
            <a:r>
              <a:rPr lang="en-US" dirty="0" smtClean="0"/>
              <a:t>minimizes </a:t>
            </a:r>
            <a:r>
              <a:rPr lang="en-US" dirty="0"/>
              <a:t>the sum of the squares for </a:t>
            </a:r>
            <a:r>
              <a:rPr lang="en-US" dirty="0" smtClean="0"/>
              <a:t>error.</a:t>
            </a:r>
          </a:p>
        </p:txBody>
      </p:sp>
      <p:graphicFrame>
        <p:nvGraphicFramePr>
          <p:cNvPr id="8" name="Group 4"/>
          <p:cNvGraphicFramePr>
            <a:graphicFrameLocks noGrp="1"/>
          </p:cNvGraphicFramePr>
          <p:nvPr>
            <p:ph sz="quarter" idx="14"/>
            <p:extLst>
              <p:ext uri="{D42A27DB-BD31-4B8C-83A1-F6EECF244321}">
                <p14:modId xmlns:p14="http://schemas.microsoft.com/office/powerpoint/2010/main" val="1403685456"/>
              </p:ext>
            </p:extLst>
          </p:nvPr>
        </p:nvGraphicFramePr>
        <p:xfrm>
          <a:off x="4645025" y="2286000"/>
          <a:ext cx="3924300" cy="4267203"/>
        </p:xfrm>
        <a:graphic>
          <a:graphicData uri="http://schemas.openxmlformats.org/drawingml/2006/table">
            <a:tbl>
              <a:tblPr/>
              <a:tblGrid>
                <a:gridCol w="1765300"/>
                <a:gridCol w="2159000"/>
              </a:tblGrid>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y</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32800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55800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73600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138000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202000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257000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301000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4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584000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4649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3"/>
          </p:nvPr>
        </p:nvSpPr>
        <p:spPr/>
        <p:txBody>
          <a:bodyPr>
            <a:normAutofit fontScale="92500"/>
          </a:bodyPr>
          <a:lstStyle/>
          <a:p>
            <a:r>
              <a:rPr lang="en-US" dirty="0" smtClean="0"/>
              <a:t>Groundwater Flow Project</a:t>
            </a:r>
          </a:p>
          <a:p>
            <a:r>
              <a:rPr lang="en-US" dirty="0" smtClean="0"/>
              <a:t>Problem Statement</a:t>
            </a:r>
          </a:p>
          <a:p>
            <a:r>
              <a:rPr lang="en-US" dirty="0" smtClean="0"/>
              <a:t>Mathematical Model</a:t>
            </a:r>
          </a:p>
          <a:p>
            <a:r>
              <a:rPr lang="en-US" dirty="0" smtClean="0"/>
              <a:t>Sand Tank Overview</a:t>
            </a:r>
          </a:p>
          <a:p>
            <a:r>
              <a:rPr lang="en-US" dirty="0" smtClean="0"/>
              <a:t>Data Collection</a:t>
            </a:r>
          </a:p>
          <a:p>
            <a:r>
              <a:rPr lang="en-US" dirty="0" smtClean="0"/>
              <a:t>Initial Results</a:t>
            </a:r>
          </a:p>
          <a:p>
            <a:r>
              <a:rPr lang="en-US" dirty="0" smtClean="0"/>
              <a:t>Revised Problem</a:t>
            </a:r>
          </a:p>
          <a:p>
            <a:r>
              <a:rPr lang="en-US" dirty="0" smtClean="0"/>
              <a:t>Revised Model Results</a:t>
            </a:r>
          </a:p>
        </p:txBody>
      </p:sp>
      <p:sp>
        <p:nvSpPr>
          <p:cNvPr id="4" name="Content Placeholder 3"/>
          <p:cNvSpPr>
            <a:spLocks noGrp="1"/>
          </p:cNvSpPr>
          <p:nvPr>
            <p:ph sz="quarter" idx="14"/>
          </p:nvPr>
        </p:nvSpPr>
        <p:spPr/>
        <p:txBody>
          <a:bodyPr>
            <a:normAutofit/>
          </a:bodyPr>
          <a:lstStyle/>
          <a:p>
            <a:r>
              <a:rPr lang="en-US" sz="2200" dirty="0" smtClean="0"/>
              <a:t>An Alternative to Using Mathematica</a:t>
            </a:r>
          </a:p>
          <a:p>
            <a:r>
              <a:rPr lang="en-US" sz="2200" dirty="0" smtClean="0"/>
              <a:t>Excel </a:t>
            </a:r>
            <a:r>
              <a:rPr lang="en-US" sz="2200" dirty="0"/>
              <a:t>Solver </a:t>
            </a:r>
            <a:r>
              <a:rPr lang="en-US" sz="2200" dirty="0" smtClean="0"/>
              <a:t>Add-In</a:t>
            </a:r>
          </a:p>
          <a:p>
            <a:r>
              <a:rPr lang="en-US" sz="2200" dirty="0" smtClean="0"/>
              <a:t>Form Controls</a:t>
            </a:r>
          </a:p>
          <a:p>
            <a:r>
              <a:rPr lang="en-US" sz="2200" dirty="0" smtClean="0"/>
              <a:t>Excel Model</a:t>
            </a:r>
          </a:p>
          <a:p>
            <a:r>
              <a:rPr lang="en-US" sz="2200" dirty="0" smtClean="0"/>
              <a:t>Comparison of Mathematica and Excel Models</a:t>
            </a:r>
          </a:p>
          <a:p>
            <a:r>
              <a:rPr lang="en-US" sz="2200" dirty="0" smtClean="0"/>
              <a:t>Conclusion</a:t>
            </a:r>
          </a:p>
          <a:p>
            <a:endParaRPr lang="en-US" sz="2200" dirty="0" smtClean="0"/>
          </a:p>
          <a:p>
            <a:endParaRPr lang="en-US" sz="2200" dirty="0"/>
          </a:p>
        </p:txBody>
      </p:sp>
      <p:sp>
        <p:nvSpPr>
          <p:cNvPr id="5" name="Slide Number Placeholder 4"/>
          <p:cNvSpPr>
            <a:spLocks noGrp="1"/>
          </p:cNvSpPr>
          <p:nvPr>
            <p:ph type="sldNum" sz="quarter" idx="12"/>
          </p:nvPr>
        </p:nvSpPr>
        <p:spPr/>
        <p:txBody>
          <a:bodyPr/>
          <a:lstStyle/>
          <a:p>
            <a:fld id="{B988CA34-CD78-42FA-A701-E71F1DA82B00}" type="slidenum">
              <a:rPr lang="en-US" smtClean="0"/>
              <a:t>3</a:t>
            </a:fld>
            <a:endParaRPr lang="en-US"/>
          </a:p>
        </p:txBody>
      </p:sp>
    </p:spTree>
    <p:extLst>
      <p:ext uri="{BB962C8B-B14F-4D97-AF65-F5344CB8AC3E}">
        <p14:creationId xmlns:p14="http://schemas.microsoft.com/office/powerpoint/2010/main" val="40367462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0" end="0"/>
                                            </p:txEl>
                                          </p:spTgt>
                                        </p:tgtEl>
                                        <p:attrNameLst>
                                          <p:attrName>style.visibility</p:attrName>
                                        </p:attrNameLst>
                                      </p:cBhvr>
                                      <p:to>
                                        <p:strVal val="visible"/>
                                      </p:to>
                                    </p:set>
                                    <p:animEffect transition="in" filter="wipe(left)">
                                      <p:cBhvr>
                                        <p:cTn id="52" dur="500"/>
                                        <p:tgtEl>
                                          <p:spTgt spid="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wipe(left)">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2" end="2"/>
                                            </p:txEl>
                                          </p:spTgt>
                                        </p:tgtEl>
                                        <p:attrNameLst>
                                          <p:attrName>style.visibility</p:attrName>
                                        </p:attrNameLst>
                                      </p:cBhvr>
                                      <p:to>
                                        <p:strVal val="visible"/>
                                      </p:to>
                                    </p:set>
                                    <p:animEffect transition="in" filter="wipe(left)">
                                      <p:cBhvr>
                                        <p:cTn id="62" dur="500"/>
                                        <p:tgtEl>
                                          <p:spTgt spid="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animEffect transition="in" filter="wipe(left)">
                                      <p:cBhvr>
                                        <p:cTn id="67" dur="500"/>
                                        <p:tgtEl>
                                          <p:spTgt spid="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
                                            <p:txEl>
                                              <p:pRg st="4" end="4"/>
                                            </p:txEl>
                                          </p:spTgt>
                                        </p:tgtEl>
                                        <p:attrNameLst>
                                          <p:attrName>style.visibility</p:attrName>
                                        </p:attrNameLst>
                                      </p:cBhvr>
                                      <p:to>
                                        <p:strVal val="visible"/>
                                      </p:to>
                                    </p:set>
                                    <p:animEffect transition="in" filter="wipe(left)">
                                      <p:cBhvr>
                                        <p:cTn id="72" dur="500"/>
                                        <p:tgtEl>
                                          <p:spTgt spid="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Effect transition="in" filter="wipe(left)">
                                      <p:cBhvr>
                                        <p:cTn id="7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Example 2 (cont.)</a:t>
            </a:r>
          </a:p>
        </p:txBody>
      </p:sp>
      <p:sp>
        <p:nvSpPr>
          <p:cNvPr id="23557" name="Slide Number Placeholder 4"/>
          <p:cNvSpPr>
            <a:spLocks noGrp="1"/>
          </p:cNvSpPr>
          <p:nvPr>
            <p:ph type="sldNum" sz="quarter" idx="12"/>
          </p:nvPr>
        </p:nvSpPr>
        <p:spPr>
          <a:noFill/>
        </p:spPr>
        <p:txBody>
          <a:bodyPr/>
          <a:lstStyle/>
          <a:p>
            <a:fld id="{C3DDF761-5719-460C-8FCC-C6541EDAAEF0}" type="slidenum">
              <a:rPr lang="en-US" smtClean="0"/>
              <a:pPr/>
              <a:t>30</a:t>
            </a:fld>
            <a:endParaRPr lang="en-US" smtClean="0"/>
          </a:p>
        </p:txBody>
      </p:sp>
      <p:sp>
        <p:nvSpPr>
          <p:cNvPr id="3" name="Text Placeholder 2"/>
          <p:cNvSpPr>
            <a:spLocks noGrp="1"/>
          </p:cNvSpPr>
          <p:nvPr>
            <p:ph sz="quarter" idx="13"/>
          </p:nvPr>
        </p:nvSpPr>
        <p:spPr/>
        <p:txBody>
          <a:bodyPr>
            <a:normAutofit lnSpcReduction="10000"/>
          </a:bodyPr>
          <a:lstStyle/>
          <a:p>
            <a:pPr>
              <a:defRPr/>
            </a:pPr>
            <a:r>
              <a:rPr lang="en-US" dirty="0" smtClean="0"/>
              <a:t>Put the given table of data into Excel and add a column labeled                         	Y </a:t>
            </a:r>
            <a:r>
              <a:rPr lang="en-US" dirty="0"/>
              <a:t>= A*e^(k*t</a:t>
            </a:r>
            <a:r>
              <a:rPr lang="en-US" dirty="0" smtClean="0"/>
              <a:t>).</a:t>
            </a:r>
          </a:p>
          <a:p>
            <a:pPr>
              <a:defRPr/>
            </a:pPr>
            <a:r>
              <a:rPr lang="en-US" dirty="0" smtClean="0"/>
              <a:t>Choose A = 32,800 (yellow cell) and for parameter k (blue cell), create a </a:t>
            </a:r>
            <a:r>
              <a:rPr lang="en-US" i="1" dirty="0" smtClean="0"/>
              <a:t>spin button </a:t>
            </a:r>
            <a:r>
              <a:rPr lang="en-US" dirty="0" smtClean="0"/>
              <a:t>form control.</a:t>
            </a:r>
          </a:p>
          <a:p>
            <a:pPr>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33600"/>
            <a:ext cx="3989885" cy="433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50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5" name="Slide Number Placeholder 4"/>
          <p:cNvSpPr>
            <a:spLocks noGrp="1"/>
          </p:cNvSpPr>
          <p:nvPr>
            <p:ph type="sldNum" sz="quarter" idx="12"/>
          </p:nvPr>
        </p:nvSpPr>
        <p:spPr/>
        <p:txBody>
          <a:bodyPr/>
          <a:lstStyle/>
          <a:p>
            <a:pPr>
              <a:defRPr/>
            </a:pPr>
            <a:fld id="{6082EC68-1642-4374-9AA3-3CEF001E9099}" type="slidenum">
              <a:rPr lang="en-US" smtClean="0"/>
              <a:pPr>
                <a:defRPr/>
              </a:pPr>
              <a:t>31</a:t>
            </a:fld>
            <a:endParaRPr lang="en-US"/>
          </a:p>
        </p:txBody>
      </p:sp>
      <p:sp>
        <p:nvSpPr>
          <p:cNvPr id="3" name="Content Placeholder 2"/>
          <p:cNvSpPr>
            <a:spLocks noGrp="1"/>
          </p:cNvSpPr>
          <p:nvPr>
            <p:ph sz="quarter" idx="13"/>
          </p:nvPr>
        </p:nvSpPr>
        <p:spPr/>
        <p:txBody>
          <a:bodyPr/>
          <a:lstStyle/>
          <a:p>
            <a:r>
              <a:rPr lang="en-US" b="1" dirty="0" smtClean="0"/>
              <a:t>Step 1:  </a:t>
            </a:r>
            <a:r>
              <a:rPr lang="en-US" dirty="0" smtClean="0"/>
              <a:t>Create a “Spin Button”, via</a:t>
            </a:r>
          </a:p>
          <a:p>
            <a:pPr lvl="1"/>
            <a:r>
              <a:rPr lang="en-US" dirty="0" smtClean="0"/>
              <a:t>Developer, </a:t>
            </a:r>
          </a:p>
          <a:p>
            <a:pPr lvl="1"/>
            <a:r>
              <a:rPr lang="en-US" dirty="0" smtClean="0"/>
              <a:t>Insert (Icon), </a:t>
            </a:r>
          </a:p>
          <a:p>
            <a:pPr lvl="1"/>
            <a:r>
              <a:rPr lang="en-US" dirty="0" smtClean="0"/>
              <a:t>Form Controls, </a:t>
            </a:r>
          </a:p>
          <a:p>
            <a:pPr lvl="1"/>
            <a:r>
              <a:rPr lang="en-US" dirty="0" smtClean="0"/>
              <a:t>Spin Button, </a:t>
            </a:r>
          </a:p>
          <a:p>
            <a:pPr lvl="1"/>
            <a:r>
              <a:rPr lang="en-US" dirty="0" smtClean="0"/>
              <a:t>then Drag a Rectangle</a:t>
            </a:r>
          </a:p>
          <a:p>
            <a:endParaRPr lang="en-U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100" y="2133600"/>
            <a:ext cx="4059985" cy="441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8881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5" name="Slide Number Placeholder 4"/>
          <p:cNvSpPr>
            <a:spLocks noGrp="1"/>
          </p:cNvSpPr>
          <p:nvPr>
            <p:ph type="sldNum" sz="quarter" idx="12"/>
          </p:nvPr>
        </p:nvSpPr>
        <p:spPr/>
        <p:txBody>
          <a:bodyPr/>
          <a:lstStyle/>
          <a:p>
            <a:pPr>
              <a:defRPr/>
            </a:pPr>
            <a:fld id="{6082EC68-1642-4374-9AA3-3CEF001E9099}" type="slidenum">
              <a:rPr lang="en-US" smtClean="0"/>
              <a:pPr>
                <a:defRPr/>
              </a:pPr>
              <a:t>32</a:t>
            </a:fld>
            <a:endParaRPr lang="en-US"/>
          </a:p>
        </p:txBody>
      </p:sp>
      <p:sp>
        <p:nvSpPr>
          <p:cNvPr id="3" name="Content Placeholder 2"/>
          <p:cNvSpPr>
            <a:spLocks noGrp="1"/>
          </p:cNvSpPr>
          <p:nvPr>
            <p:ph sz="quarter" idx="13"/>
          </p:nvPr>
        </p:nvSpPr>
        <p:spPr/>
        <p:txBody>
          <a:bodyPr>
            <a:normAutofit fontScale="70000" lnSpcReduction="20000"/>
          </a:bodyPr>
          <a:lstStyle/>
          <a:p>
            <a:r>
              <a:rPr lang="en-US" b="1" dirty="0" smtClean="0"/>
              <a:t>Step 2:</a:t>
            </a:r>
            <a:r>
              <a:rPr lang="en-US" dirty="0" smtClean="0"/>
              <a:t>  Set the properties for the “Spin Button”, and link the output of “Spin Button” to a cell reference.</a:t>
            </a:r>
          </a:p>
          <a:p>
            <a:pPr lvl="1"/>
            <a:r>
              <a:rPr lang="en-US" dirty="0" smtClean="0"/>
              <a:t>Right-Click, Format Control, Control</a:t>
            </a:r>
          </a:p>
          <a:p>
            <a:pPr lvl="1"/>
            <a:r>
              <a:rPr lang="en-US" dirty="0" smtClean="0"/>
              <a:t>Minimum Value: 1 ; Maximum Value: 10; Incremental Value: 1 ; Cell Link:  I3</a:t>
            </a:r>
          </a:p>
          <a:p>
            <a:pPr lvl="1"/>
            <a:r>
              <a:rPr lang="en-US" dirty="0" smtClean="0"/>
              <a:t>Choose “OK”</a:t>
            </a:r>
          </a:p>
          <a:p>
            <a:pPr lvl="1"/>
            <a:r>
              <a:rPr lang="en-US" dirty="0" smtClean="0"/>
              <a:t>Test the bi-directional link between the “Spin Button” and cell I3.  </a:t>
            </a:r>
          </a:p>
          <a:p>
            <a:pPr lvl="1"/>
            <a:r>
              <a:rPr lang="en-US" dirty="0" smtClean="0"/>
              <a:t>Notice how manually changing cell I3 also updates the “Spin Button”.</a:t>
            </a:r>
          </a:p>
          <a:p>
            <a:endParaRPr lang="en-US" dirty="0"/>
          </a:p>
        </p:txBody>
      </p:sp>
      <p:sp>
        <p:nvSpPr>
          <p:cNvPr id="4" name="Content Placeholder 3"/>
          <p:cNvSpPr>
            <a:spLocks noGrp="1"/>
          </p:cNvSpPr>
          <p:nvPr>
            <p:ph sz="quarter" idx="14"/>
          </p:nvPr>
        </p:nvSpPr>
        <p:spPr/>
        <p:txBody>
          <a:bodyPr/>
          <a:lstStyle/>
          <a:p>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100" y="2133600"/>
            <a:ext cx="4059985" cy="441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260" y="1219200"/>
            <a:ext cx="4170074"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7668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5" name="Slide Number Placeholder 4"/>
          <p:cNvSpPr>
            <a:spLocks noGrp="1"/>
          </p:cNvSpPr>
          <p:nvPr>
            <p:ph type="sldNum" sz="quarter" idx="12"/>
          </p:nvPr>
        </p:nvSpPr>
        <p:spPr/>
        <p:txBody>
          <a:bodyPr/>
          <a:lstStyle/>
          <a:p>
            <a:pPr>
              <a:defRPr/>
            </a:pPr>
            <a:fld id="{6082EC68-1642-4374-9AA3-3CEF001E9099}" type="slidenum">
              <a:rPr lang="en-US" smtClean="0"/>
              <a:pPr>
                <a:defRPr/>
              </a:pPr>
              <a:t>33</a:t>
            </a:fld>
            <a:endParaRPr lang="en-US"/>
          </a:p>
        </p:txBody>
      </p:sp>
      <p:sp>
        <p:nvSpPr>
          <p:cNvPr id="6" name="Content Placeholder 5"/>
          <p:cNvSpPr>
            <a:spLocks noGrp="1"/>
          </p:cNvSpPr>
          <p:nvPr>
            <p:ph sz="quarter" idx="13"/>
          </p:nvPr>
        </p:nvSpPr>
        <p:spPr/>
        <p:txBody>
          <a:bodyPr>
            <a:normAutofit/>
          </a:bodyPr>
          <a:lstStyle/>
          <a:p>
            <a:r>
              <a:rPr lang="en-US" b="1" dirty="0" smtClean="0"/>
              <a:t>Step 3:</a:t>
            </a:r>
            <a:r>
              <a:rPr lang="en-US" dirty="0" smtClean="0"/>
              <a:t>  To vary parameter k between 0.01 and 1, put the formula </a:t>
            </a:r>
          </a:p>
          <a:p>
            <a:pPr marL="301943" lvl="1" indent="0">
              <a:buNone/>
            </a:pPr>
            <a:r>
              <a:rPr lang="en-US" dirty="0" smtClean="0"/>
              <a:t>=I3/100 </a:t>
            </a:r>
          </a:p>
          <a:p>
            <a:pPr marL="301943" lvl="1" indent="0">
              <a:buNone/>
            </a:pPr>
            <a:r>
              <a:rPr lang="en-US" dirty="0" smtClean="0"/>
              <a:t>in cell F5.</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951" y="2133600"/>
            <a:ext cx="4008828" cy="441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595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left)">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4" name="Content Placeholder 3"/>
          <p:cNvSpPr>
            <a:spLocks noGrp="1"/>
          </p:cNvSpPr>
          <p:nvPr>
            <p:ph sz="quarter" idx="14"/>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951" y="2133599"/>
            <a:ext cx="4008828" cy="445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599"/>
            <a:ext cx="4104141" cy="370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988CA34-CD78-42FA-A701-E71F1DA82B00}" type="slidenum">
              <a:rPr lang="en-US" smtClean="0"/>
              <a:t>34</a:t>
            </a:fld>
            <a:endParaRPr lang="en-US"/>
          </a:p>
        </p:txBody>
      </p:sp>
    </p:spTree>
    <p:extLst>
      <p:ext uri="{BB962C8B-B14F-4D97-AF65-F5344CB8AC3E}">
        <p14:creationId xmlns:p14="http://schemas.microsoft.com/office/powerpoint/2010/main" val="137056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57400"/>
            <a:ext cx="8458200" cy="454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Excel Model</a:t>
            </a:r>
            <a:endParaRPr lang="en-US" dirty="0"/>
          </a:p>
        </p:txBody>
      </p:sp>
      <p:sp>
        <p:nvSpPr>
          <p:cNvPr id="4" name="Slide Number Placeholder 3"/>
          <p:cNvSpPr>
            <a:spLocks noGrp="1"/>
          </p:cNvSpPr>
          <p:nvPr>
            <p:ph type="sldNum" sz="quarter" idx="12"/>
          </p:nvPr>
        </p:nvSpPr>
        <p:spPr/>
        <p:txBody>
          <a:bodyPr/>
          <a:lstStyle/>
          <a:p>
            <a:fld id="{B988CA34-CD78-42FA-A701-E71F1DA82B00}" type="slidenum">
              <a:rPr lang="en-US" smtClean="0"/>
              <a:t>35</a:t>
            </a:fld>
            <a:endParaRPr lang="en-US"/>
          </a:p>
        </p:txBody>
      </p:sp>
    </p:spTree>
    <p:extLst>
      <p:ext uri="{BB962C8B-B14F-4D97-AF65-F5344CB8AC3E}">
        <p14:creationId xmlns:p14="http://schemas.microsoft.com/office/powerpoint/2010/main" val="3069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61172"/>
            <a:ext cx="8458200" cy="454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Excel Model</a:t>
            </a:r>
          </a:p>
        </p:txBody>
      </p:sp>
      <p:sp>
        <p:nvSpPr>
          <p:cNvPr id="5" name="Slide Number Placeholder 4"/>
          <p:cNvSpPr>
            <a:spLocks noGrp="1"/>
          </p:cNvSpPr>
          <p:nvPr>
            <p:ph type="sldNum" sz="quarter" idx="12"/>
          </p:nvPr>
        </p:nvSpPr>
        <p:spPr/>
        <p:txBody>
          <a:bodyPr/>
          <a:lstStyle/>
          <a:p>
            <a:fld id="{B988CA34-CD78-42FA-A701-E71F1DA82B00}" type="slidenum">
              <a:rPr lang="en-US" smtClean="0"/>
              <a:t>36</a:t>
            </a:fld>
            <a:endParaRPr lang="en-US"/>
          </a:p>
        </p:txBody>
      </p:sp>
    </p:spTree>
    <p:extLst>
      <p:ext uri="{BB962C8B-B14F-4D97-AF65-F5344CB8AC3E}">
        <p14:creationId xmlns:p14="http://schemas.microsoft.com/office/powerpoint/2010/main" val="17742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Initial Model</a:t>
            </a:r>
            <a:endParaRPr lang="en-US" dirty="0"/>
          </a:p>
        </p:txBody>
      </p:sp>
      <p:sp>
        <p:nvSpPr>
          <p:cNvPr id="6" name="Text Placeholder 5"/>
          <p:cNvSpPr>
            <a:spLocks noGrp="1"/>
          </p:cNvSpPr>
          <p:nvPr>
            <p:ph type="body" idx="1"/>
          </p:nvPr>
        </p:nvSpPr>
        <p:spPr/>
        <p:txBody>
          <a:bodyPr/>
          <a:lstStyle/>
          <a:p>
            <a:r>
              <a:rPr lang="en-US" dirty="0" smtClean="0"/>
              <a:t>Mathematica</a:t>
            </a:r>
            <a:endParaRPr lang="en-US" dirty="0"/>
          </a:p>
        </p:txBody>
      </p:sp>
      <p:pic>
        <p:nvPicPr>
          <p:cNvPr id="717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77863" y="3536593"/>
            <a:ext cx="3819525" cy="248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3"/>
          </p:nvPr>
        </p:nvSpPr>
        <p:spPr/>
        <p:txBody>
          <a:bodyPr/>
          <a:lstStyle/>
          <a:p>
            <a:r>
              <a:rPr lang="en-US" dirty="0" smtClean="0"/>
              <a:t>Excel</a:t>
            </a:r>
            <a:endParaRPr lang="en-US" dirty="0"/>
          </a:p>
        </p:txBody>
      </p:sp>
      <p:pic>
        <p:nvPicPr>
          <p:cNvPr id="7171"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645025" y="3593992"/>
            <a:ext cx="3822700" cy="236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988CA34-CD78-42FA-A701-E71F1DA82B00}" type="slidenum">
              <a:rPr lang="en-US" smtClean="0"/>
              <a:t>37</a:t>
            </a:fld>
            <a:endParaRPr lang="en-US"/>
          </a:p>
        </p:txBody>
      </p:sp>
    </p:spTree>
    <p:extLst>
      <p:ext uri="{BB962C8B-B14F-4D97-AF65-F5344CB8AC3E}">
        <p14:creationId xmlns:p14="http://schemas.microsoft.com/office/powerpoint/2010/main" val="14856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Revision 1</a:t>
            </a:r>
            <a:endParaRPr lang="en-US" dirty="0"/>
          </a:p>
        </p:txBody>
      </p:sp>
      <p:sp>
        <p:nvSpPr>
          <p:cNvPr id="11" name="Text Placeholder 10"/>
          <p:cNvSpPr>
            <a:spLocks noGrp="1"/>
          </p:cNvSpPr>
          <p:nvPr>
            <p:ph type="body" idx="1"/>
          </p:nvPr>
        </p:nvSpPr>
        <p:spPr/>
        <p:txBody>
          <a:bodyPr/>
          <a:lstStyle/>
          <a:p>
            <a:r>
              <a:rPr lang="en-US" dirty="0" smtClean="0"/>
              <a:t>Mathematica</a:t>
            </a:r>
            <a:endParaRPr lang="en-US" dirty="0"/>
          </a:p>
        </p:txBody>
      </p:sp>
      <p:pic>
        <p:nvPicPr>
          <p:cNvPr id="6149"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77863" y="3536593"/>
            <a:ext cx="3819525" cy="248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11"/>
          <p:cNvSpPr>
            <a:spLocks noGrp="1"/>
          </p:cNvSpPr>
          <p:nvPr>
            <p:ph type="body" sz="quarter" idx="3"/>
          </p:nvPr>
        </p:nvSpPr>
        <p:spPr/>
        <p:txBody>
          <a:bodyPr/>
          <a:lstStyle/>
          <a:p>
            <a:r>
              <a:rPr lang="en-US" dirty="0" smtClean="0"/>
              <a:t>Excel</a:t>
            </a:r>
            <a:endParaRPr lang="en-US" dirty="0"/>
          </a:p>
        </p:txBody>
      </p:sp>
      <p:pic>
        <p:nvPicPr>
          <p:cNvPr id="614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645025" y="3593992"/>
            <a:ext cx="3822700" cy="236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988CA34-CD78-42FA-A701-E71F1DA82B00}" type="slidenum">
              <a:rPr lang="en-US" smtClean="0"/>
              <a:t>38</a:t>
            </a:fld>
            <a:endParaRPr lang="en-US"/>
          </a:p>
        </p:txBody>
      </p:sp>
    </p:spTree>
    <p:extLst>
      <p:ext uri="{BB962C8B-B14F-4D97-AF65-F5344CB8AC3E}">
        <p14:creationId xmlns:p14="http://schemas.microsoft.com/office/powerpoint/2010/main" val="39910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Revision 2</a:t>
            </a:r>
            <a:endParaRPr lang="en-US" dirty="0"/>
          </a:p>
        </p:txBody>
      </p:sp>
      <p:sp>
        <p:nvSpPr>
          <p:cNvPr id="12" name="Text Placeholder 11"/>
          <p:cNvSpPr>
            <a:spLocks noGrp="1"/>
          </p:cNvSpPr>
          <p:nvPr>
            <p:ph type="body" idx="1"/>
          </p:nvPr>
        </p:nvSpPr>
        <p:spPr/>
        <p:txBody>
          <a:bodyPr/>
          <a:lstStyle/>
          <a:p>
            <a:r>
              <a:rPr lang="en-US" dirty="0" smtClean="0"/>
              <a:t>Mathematica</a:t>
            </a:r>
            <a:endParaRPr lang="en-US" dirty="0"/>
          </a:p>
        </p:txBody>
      </p:sp>
      <p:sp>
        <p:nvSpPr>
          <p:cNvPr id="14" name="Text Placeholder 13"/>
          <p:cNvSpPr>
            <a:spLocks noGrp="1"/>
          </p:cNvSpPr>
          <p:nvPr>
            <p:ph type="body" sz="quarter" idx="3"/>
          </p:nvPr>
        </p:nvSpPr>
        <p:spPr/>
        <p:txBody>
          <a:bodyPr/>
          <a:lstStyle/>
          <a:p>
            <a:r>
              <a:rPr lang="en-US" dirty="0" smtClean="0"/>
              <a:t>Excel</a:t>
            </a:r>
            <a:endParaRPr lang="en-US" dirty="0"/>
          </a:p>
        </p:txBody>
      </p:sp>
      <p:pic>
        <p:nvPicPr>
          <p:cNvPr id="5124" name="Picture 4"/>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645025" y="3593992"/>
            <a:ext cx="3822700" cy="236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60665" y="3429000"/>
            <a:ext cx="3453921"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988CA34-CD78-42FA-A701-E71F1DA82B00}" type="slidenum">
              <a:rPr lang="en-US" smtClean="0"/>
              <a:t>39</a:t>
            </a:fld>
            <a:endParaRPr lang="en-US"/>
          </a:p>
        </p:txBody>
      </p:sp>
    </p:spTree>
    <p:extLst>
      <p:ext uri="{BB962C8B-B14F-4D97-AF65-F5344CB8AC3E}">
        <p14:creationId xmlns:p14="http://schemas.microsoft.com/office/powerpoint/2010/main" val="414566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667000"/>
            <a:ext cx="7408333" cy="3450696"/>
          </a:xfrm>
        </p:spPr>
        <p:txBody>
          <a:bodyPr>
            <a:normAutofit/>
          </a:bodyPr>
          <a:lstStyle/>
          <a:p>
            <a:r>
              <a:rPr lang="en-US" dirty="0" smtClean="0"/>
              <a:t>In Fall 2012, I worked with undergraduate Jeremy </a:t>
            </a:r>
            <a:r>
              <a:rPr lang="en-US" dirty="0" err="1" smtClean="0"/>
              <a:t>Christman</a:t>
            </a:r>
            <a:r>
              <a:rPr lang="en-US" dirty="0" smtClean="0"/>
              <a:t> on investigating one-dimensional groundwater flow.</a:t>
            </a:r>
          </a:p>
          <a:p>
            <a:r>
              <a:rPr lang="en-US" dirty="0" smtClean="0"/>
              <a:t>This work was supported by a 2012 – 13 STATE Space Grant Consortium grant, a joint award with University 2.</a:t>
            </a:r>
          </a:p>
          <a:p>
            <a:r>
              <a:rPr lang="en-US" dirty="0" smtClean="0"/>
              <a:t>University 1’s role was to study analytical groundwater flow models.</a:t>
            </a:r>
          </a:p>
        </p:txBody>
      </p:sp>
      <p:sp>
        <p:nvSpPr>
          <p:cNvPr id="4" name="Slide Number Placeholder 3"/>
          <p:cNvSpPr>
            <a:spLocks noGrp="1"/>
          </p:cNvSpPr>
          <p:nvPr>
            <p:ph type="sldNum" sz="quarter" idx="12"/>
          </p:nvPr>
        </p:nvSpPr>
        <p:spPr/>
        <p:txBody>
          <a:bodyPr/>
          <a:lstStyle/>
          <a:p>
            <a:fld id="{A84E4B1B-A836-46A0-AE61-F851C21F5825}" type="slidenum">
              <a:rPr lang="en-US" smtClean="0"/>
              <a:t>4</a:t>
            </a:fld>
            <a:endParaRPr lang="en-US"/>
          </a:p>
        </p:txBody>
      </p:sp>
      <p:sp>
        <p:nvSpPr>
          <p:cNvPr id="3" name="Title 2"/>
          <p:cNvSpPr>
            <a:spLocks noGrp="1"/>
          </p:cNvSpPr>
          <p:nvPr>
            <p:ph type="title"/>
          </p:nvPr>
        </p:nvSpPr>
        <p:spPr/>
        <p:txBody>
          <a:bodyPr>
            <a:normAutofit/>
          </a:bodyPr>
          <a:lstStyle/>
          <a:p>
            <a:r>
              <a:rPr lang="en-US" dirty="0" smtClean="0"/>
              <a:t>Groundwater Flow Project</a:t>
            </a:r>
            <a:endParaRPr lang="en-US" dirty="0"/>
          </a:p>
        </p:txBody>
      </p:sp>
    </p:spTree>
    <p:extLst>
      <p:ext uri="{BB962C8B-B14F-4D97-AF65-F5344CB8AC3E}">
        <p14:creationId xmlns:p14="http://schemas.microsoft.com/office/powerpoint/2010/main" val="32377009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Excel’s Solver and Form Controls provide a “cost-effective” means </a:t>
            </a:r>
            <a:r>
              <a:rPr lang="en-US" dirty="0"/>
              <a:t>to study differential </a:t>
            </a:r>
            <a:r>
              <a:rPr lang="en-US" dirty="0" smtClean="0"/>
              <a:t>equation models.</a:t>
            </a:r>
          </a:p>
          <a:p>
            <a:r>
              <a:rPr lang="en-US" dirty="0" smtClean="0"/>
              <a:t>The Solver “replaces” Mathematica’s </a:t>
            </a:r>
            <a:r>
              <a:rPr lang="en-US" dirty="0" err="1" smtClean="0"/>
              <a:t>FindMinimum</a:t>
            </a:r>
            <a:r>
              <a:rPr lang="en-US" dirty="0" smtClean="0"/>
              <a:t> for minimizing error.</a:t>
            </a:r>
          </a:p>
          <a:p>
            <a:r>
              <a:rPr lang="en-US" dirty="0" smtClean="0"/>
              <a:t>Form Controls “replace” Mathematica’s Manipulate for varying </a:t>
            </a:r>
            <a:r>
              <a:rPr lang="en-US" dirty="0"/>
              <a:t>parameters in a model. </a:t>
            </a:r>
          </a:p>
          <a:p>
            <a:endParaRPr lang="en-US" dirty="0"/>
          </a:p>
        </p:txBody>
      </p:sp>
      <p:sp>
        <p:nvSpPr>
          <p:cNvPr id="7" name="Title 6"/>
          <p:cNvSpPr>
            <a:spLocks noGrp="1"/>
          </p:cNvSpPr>
          <p:nvPr>
            <p:ph type="title"/>
          </p:nvPr>
        </p:nvSpPr>
        <p:spPr/>
        <p:txBody>
          <a:bodyPr/>
          <a:lstStyle/>
          <a:p>
            <a:r>
              <a:rPr lang="en-US" dirty="0" smtClean="0"/>
              <a:t>Conclusion</a:t>
            </a:r>
            <a:endParaRPr lang="en-US" dirty="0"/>
          </a:p>
        </p:txBody>
      </p:sp>
      <p:sp>
        <p:nvSpPr>
          <p:cNvPr id="9" name="Slide Number Placeholder 8"/>
          <p:cNvSpPr>
            <a:spLocks noGrp="1"/>
          </p:cNvSpPr>
          <p:nvPr>
            <p:ph type="sldNum" sz="quarter" idx="12"/>
          </p:nvPr>
        </p:nvSpPr>
        <p:spPr/>
        <p:txBody>
          <a:bodyPr/>
          <a:lstStyle/>
          <a:p>
            <a:fld id="{B988CA34-CD78-42FA-A701-E71F1DA82B00}" type="slidenum">
              <a:rPr lang="en-US" smtClean="0"/>
              <a:t>40</a:t>
            </a:fld>
            <a:endParaRPr lang="en-US"/>
          </a:p>
        </p:txBody>
      </p:sp>
    </p:spTree>
    <p:extLst>
      <p:ext uri="{BB962C8B-B14F-4D97-AF65-F5344CB8AC3E}">
        <p14:creationId xmlns:p14="http://schemas.microsoft.com/office/powerpoint/2010/main" val="35442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988CA34-CD78-42FA-A701-E71F1DA82B00}" type="slidenum">
              <a:rPr lang="en-US" smtClean="0"/>
              <a:t>41</a:t>
            </a:fld>
            <a:endParaRPr lang="en-US"/>
          </a:p>
        </p:txBody>
      </p:sp>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44915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Find a time-dependent model for one-dimensional groundwater flow on an interval between two fixed water head levels.</a:t>
            </a:r>
          </a:p>
          <a:p>
            <a:r>
              <a:rPr lang="en-US" dirty="0" smtClean="0"/>
              <a:t>The model should be able to predict water well head levels as a function of position x and time t.</a:t>
            </a:r>
          </a:p>
          <a:p>
            <a:r>
              <a:rPr lang="en-US" dirty="0" smtClean="0"/>
              <a:t>Find a way to measure or collect actual well head levels.</a:t>
            </a:r>
          </a:p>
          <a:p>
            <a:r>
              <a:rPr lang="en-US" dirty="0" smtClean="0"/>
              <a:t>Compare the model to data found.</a:t>
            </a:r>
            <a:endParaRPr lang="en-US" dirty="0"/>
          </a:p>
        </p:txBody>
      </p:sp>
      <p:sp>
        <p:nvSpPr>
          <p:cNvPr id="4" name="Slide Number Placeholder 3"/>
          <p:cNvSpPr>
            <a:spLocks noGrp="1"/>
          </p:cNvSpPr>
          <p:nvPr>
            <p:ph type="sldNum" sz="quarter" idx="12"/>
          </p:nvPr>
        </p:nvSpPr>
        <p:spPr/>
        <p:txBody>
          <a:bodyPr/>
          <a:lstStyle/>
          <a:p>
            <a:fld id="{A84E4B1B-A836-46A0-AE61-F851C21F5825}" type="slidenum">
              <a:rPr lang="en-US" smtClean="0"/>
              <a:t>5</a:t>
            </a:fld>
            <a:endParaRPr lang="en-US"/>
          </a:p>
        </p:txBody>
      </p:sp>
      <p:sp>
        <p:nvSpPr>
          <p:cNvPr id="3" name="Title 2"/>
          <p:cNvSpPr>
            <a:spLocks noGrp="1"/>
          </p:cNvSpPr>
          <p:nvPr>
            <p:ph type="title"/>
          </p:nvPr>
        </p:nvSpPr>
        <p:spPr/>
        <p:txBody>
          <a:bodyPr>
            <a:normAutofit/>
          </a:bodyPr>
          <a:lstStyle/>
          <a:p>
            <a:pPr lvl="1" algn="ctr" rtl="0">
              <a:spcBef>
                <a:spcPct val="0"/>
              </a:spcBef>
            </a:pPr>
            <a:r>
              <a:rPr lang="en-US" sz="4400" kern="1200" dirty="0" smtClean="0">
                <a:solidFill>
                  <a:srgbClr val="FFFFFF"/>
                </a:solidFill>
                <a:latin typeface="+mj-lt"/>
                <a:ea typeface="+mj-ea"/>
                <a:cs typeface="+mj-cs"/>
              </a:rPr>
              <a:t>Problem Statement</a:t>
            </a:r>
            <a:endParaRPr lang="en-US" sz="4400" kern="1200" dirty="0">
              <a:solidFill>
                <a:srgbClr val="FFFFFF"/>
              </a:solidFill>
              <a:latin typeface="+mj-lt"/>
              <a:ea typeface="+mj-ea"/>
              <a:cs typeface="+mj-cs"/>
            </a:endParaRPr>
          </a:p>
        </p:txBody>
      </p:sp>
    </p:spTree>
    <p:extLst>
      <p:ext uri="{BB962C8B-B14F-4D97-AF65-F5344CB8AC3E}">
        <p14:creationId xmlns:p14="http://schemas.microsoft.com/office/powerpoint/2010/main" val="3247210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Mathematical </a:t>
            </a:r>
            <a:r>
              <a:rPr lang="en-US" dirty="0"/>
              <a:t>Model</a:t>
            </a:r>
          </a:p>
        </p:txBody>
      </p:sp>
      <p:sp>
        <p:nvSpPr>
          <p:cNvPr id="4" name="Slide Number Placeholder 3"/>
          <p:cNvSpPr>
            <a:spLocks noGrp="1"/>
          </p:cNvSpPr>
          <p:nvPr>
            <p:ph type="sldNum" sz="quarter" idx="12"/>
          </p:nvPr>
        </p:nvSpPr>
        <p:spPr/>
        <p:txBody>
          <a:bodyPr/>
          <a:lstStyle/>
          <a:p>
            <a:fld id="{A84E4B1B-A836-46A0-AE61-F851C21F5825}" type="slidenum">
              <a:rPr lang="en-US" smtClean="0"/>
              <a:t>6</a:t>
            </a:fld>
            <a:endParaRPr lang="en-US"/>
          </a:p>
        </p:txBody>
      </p:sp>
      <p:sp>
        <p:nvSpPr>
          <p:cNvPr id="2" name="Content Placeholder 1"/>
          <p:cNvSpPr>
            <a:spLocks noGrp="1"/>
          </p:cNvSpPr>
          <p:nvPr>
            <p:ph sz="quarter" idx="13"/>
          </p:nvPr>
        </p:nvSpPr>
        <p:spPr>
          <a:xfrm>
            <a:off x="685800" y="2514600"/>
            <a:ext cx="7561676" cy="826008"/>
          </a:xfrm>
          <a:prstGeom prst="rect">
            <a:avLst/>
          </a:prstGeom>
        </p:spPr>
        <p:txBody>
          <a:bodyPr>
            <a:noAutofit/>
          </a:bodyPr>
          <a:lstStyle/>
          <a:p>
            <a:r>
              <a:rPr lang="en-US" sz="1600" dirty="0" smtClean="0"/>
              <a:t>A model for one-dimensional groundwater flow is the one-dimensional heat equation with appropriate boundary conditions, initial head levels, and </a:t>
            </a:r>
            <a:r>
              <a:rPr lang="en-US" sz="1600" i="1" dirty="0" smtClean="0"/>
              <a:t>hydraulic diffusivity</a:t>
            </a:r>
            <a:r>
              <a:rPr lang="en-US" sz="1600" dirty="0" smtClean="0"/>
              <a:t> </a:t>
            </a:r>
            <a:r>
              <a:rPr lang="en-US" sz="1600" i="1" dirty="0" smtClean="0"/>
              <a:t>k</a:t>
            </a:r>
            <a:r>
              <a:rPr lang="en-US" sz="1600" dirty="0" smtClean="0"/>
              <a:t>:</a:t>
            </a:r>
          </a:p>
        </p:txBody>
      </p:sp>
      <p:sp>
        <p:nvSpPr>
          <p:cNvPr id="5" name="Content Placeholder 4"/>
          <p:cNvSpPr>
            <a:spLocks noGrp="1"/>
          </p:cNvSpPr>
          <p:nvPr>
            <p:ph sz="quarter" idx="14"/>
          </p:nvPr>
        </p:nvSpPr>
        <p:spPr>
          <a:xfrm>
            <a:off x="838200" y="4843463"/>
            <a:ext cx="7162800" cy="547687"/>
          </a:xfrm>
          <a:prstGeom prst="rect">
            <a:avLst/>
          </a:prstGeom>
        </p:spPr>
        <p:txBody>
          <a:bodyPr>
            <a:normAutofit lnSpcReduction="10000"/>
          </a:bodyPr>
          <a:lstStyle/>
          <a:p>
            <a:r>
              <a:rPr lang="en-US" sz="1600" dirty="0"/>
              <a:t>To solve IVBVP (1) – (4), one uses Separation of Variables and Fourier series </a:t>
            </a:r>
            <a:r>
              <a:rPr lang="en-US" sz="1600" dirty="0" smtClean="0"/>
              <a:t>methods, to find:</a:t>
            </a:r>
            <a:endParaRPr lang="en-US" sz="16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276600"/>
            <a:ext cx="594042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6286" y="5399314"/>
            <a:ext cx="5961062"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629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wipe(left)">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left)">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Sand Tank Overview</a:t>
            </a:r>
          </a:p>
        </p:txBody>
      </p:sp>
      <p:sp>
        <p:nvSpPr>
          <p:cNvPr id="4" name="Slide Number Placeholder 3"/>
          <p:cNvSpPr>
            <a:spLocks noGrp="1"/>
          </p:cNvSpPr>
          <p:nvPr>
            <p:ph type="sldNum" sz="quarter" idx="12"/>
          </p:nvPr>
        </p:nvSpPr>
        <p:spPr/>
        <p:txBody>
          <a:bodyPr/>
          <a:lstStyle/>
          <a:p>
            <a:fld id="{A84E4B1B-A836-46A0-AE61-F851C21F5825}" type="slidenum">
              <a:rPr lang="en-US" smtClean="0"/>
              <a:t>7</a:t>
            </a:fld>
            <a:endParaRPr lang="en-US"/>
          </a:p>
        </p:txBody>
      </p:sp>
      <p:sp>
        <p:nvSpPr>
          <p:cNvPr id="5" name="Content Placeholder 4"/>
          <p:cNvSpPr>
            <a:spLocks noGrp="1"/>
          </p:cNvSpPr>
          <p:nvPr>
            <p:ph sz="quarter" idx="13"/>
          </p:nvPr>
        </p:nvSpPr>
        <p:spPr/>
        <p:txBody>
          <a:bodyPr>
            <a:normAutofit/>
          </a:bodyPr>
          <a:lstStyle/>
          <a:p>
            <a:r>
              <a:rPr lang="en-US" sz="1600" dirty="0" smtClean="0"/>
              <a:t>One way to illustrate groundwater flow is via a </a:t>
            </a:r>
            <a:r>
              <a:rPr lang="en-US" sz="1600" i="1" dirty="0" smtClean="0"/>
              <a:t>Groundwater Flow Model</a:t>
            </a:r>
            <a:r>
              <a:rPr lang="en-US" sz="1600" dirty="0" smtClean="0"/>
              <a:t>, or “sand tank”, such as the one pictured, from Iowa State University.</a:t>
            </a:r>
          </a:p>
          <a:p>
            <a:r>
              <a:rPr lang="en-US" sz="1600" dirty="0" smtClean="0"/>
              <a:t>A Groundwater Flow Model “is </a:t>
            </a:r>
            <a:r>
              <a:rPr lang="en-US" sz="1600" dirty="0"/>
              <a:t>an educational device constructed of sturdy layered sand lenses to represent a sliced section of earth</a:t>
            </a:r>
            <a:r>
              <a:rPr lang="en-US" sz="1600" dirty="0" smtClean="0"/>
              <a:t>.” </a:t>
            </a:r>
            <a:endParaRPr lang="en-US" sz="1600" dirty="0"/>
          </a:p>
          <a:p>
            <a:r>
              <a:rPr lang="en-US" sz="1600" dirty="0" smtClean="0"/>
              <a:t>“</a:t>
            </a:r>
            <a:r>
              <a:rPr lang="en-US" sz="1600" dirty="0"/>
              <a:t>Through the use of water tinted with food coloring or grape Kool-Aid, it is possible to observe a wide range of groundwater </a:t>
            </a:r>
            <a:r>
              <a:rPr lang="en-US" sz="1600" dirty="0" smtClean="0"/>
              <a:t>movements”. </a:t>
            </a:r>
            <a:r>
              <a:rPr lang="en-US" sz="1800" dirty="0" smtClean="0"/>
              <a:t> </a:t>
            </a:r>
          </a:p>
        </p:txBody>
      </p:sp>
      <p:pic>
        <p:nvPicPr>
          <p:cNvPr id="1027" name="Picture 3"/>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3012057"/>
            <a:ext cx="3822700" cy="278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86299" y="5867400"/>
            <a:ext cx="4091185" cy="461665"/>
          </a:xfrm>
          <a:prstGeom prst="rect">
            <a:avLst/>
          </a:prstGeom>
          <a:noFill/>
        </p:spPr>
        <p:txBody>
          <a:bodyPr wrap="none" rtlCol="0">
            <a:spAutoFit/>
          </a:bodyPr>
          <a:lstStyle/>
          <a:p>
            <a:r>
              <a:rPr lang="en-US" sz="1200" dirty="0" smtClean="0"/>
              <a:t>Groundwater Flow Model Courtesy </a:t>
            </a:r>
            <a:r>
              <a:rPr lang="en-US" sz="1200" dirty="0"/>
              <a:t>of </a:t>
            </a:r>
            <a:r>
              <a:rPr lang="en-US" sz="1200" dirty="0" smtClean="0"/>
              <a:t>Iowa </a:t>
            </a:r>
            <a:r>
              <a:rPr lang="en-US" sz="1200" dirty="0"/>
              <a:t>State University </a:t>
            </a:r>
            <a:endParaRPr lang="en-US" sz="1200" dirty="0" smtClean="0"/>
          </a:p>
          <a:p>
            <a:r>
              <a:rPr lang="en-US" sz="1200" dirty="0" smtClean="0"/>
              <a:t>Chapter </a:t>
            </a:r>
            <a:r>
              <a:rPr lang="en-US" sz="1200" dirty="0"/>
              <a:t>of the </a:t>
            </a:r>
            <a:r>
              <a:rPr lang="en-US" sz="1200" dirty="0" smtClean="0"/>
              <a:t>Soil </a:t>
            </a:r>
            <a:r>
              <a:rPr lang="en-US" sz="1200" dirty="0"/>
              <a:t>&amp; Water Conservation </a:t>
            </a:r>
            <a:r>
              <a:rPr lang="en-US" sz="1200" dirty="0" smtClean="0"/>
              <a:t>Society.</a:t>
            </a:r>
            <a:endParaRPr lang="en-US" sz="1200" dirty="0"/>
          </a:p>
        </p:txBody>
      </p:sp>
    </p:spTree>
    <p:extLst>
      <p:ext uri="{BB962C8B-B14F-4D97-AF65-F5344CB8AC3E}">
        <p14:creationId xmlns:p14="http://schemas.microsoft.com/office/powerpoint/2010/main" val="368442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Data Collection</a:t>
            </a:r>
            <a:endParaRPr lang="en-US" dirty="0"/>
          </a:p>
        </p:txBody>
      </p:sp>
      <p:sp>
        <p:nvSpPr>
          <p:cNvPr id="4" name="Slide Number Placeholder 3"/>
          <p:cNvSpPr>
            <a:spLocks noGrp="1"/>
          </p:cNvSpPr>
          <p:nvPr>
            <p:ph type="sldNum" sz="quarter" idx="12"/>
          </p:nvPr>
        </p:nvSpPr>
        <p:spPr/>
        <p:txBody>
          <a:bodyPr/>
          <a:lstStyle/>
          <a:p>
            <a:fld id="{A84E4B1B-A836-46A0-AE61-F851C21F5825}" type="slidenum">
              <a:rPr lang="en-US" smtClean="0"/>
              <a:t>8</a:t>
            </a:fld>
            <a:endParaRPr lang="en-US"/>
          </a:p>
        </p:txBody>
      </p:sp>
      <p:sp>
        <p:nvSpPr>
          <p:cNvPr id="5" name="Content Placeholder 4"/>
          <p:cNvSpPr>
            <a:spLocks noGrp="1"/>
          </p:cNvSpPr>
          <p:nvPr>
            <p:ph sz="quarter" idx="13"/>
          </p:nvPr>
        </p:nvSpPr>
        <p:spPr>
          <a:prstGeom prst="rect">
            <a:avLst/>
          </a:prstGeom>
        </p:spPr>
        <p:txBody>
          <a:bodyPr>
            <a:normAutofit fontScale="77500" lnSpcReduction="20000"/>
          </a:bodyPr>
          <a:lstStyle/>
          <a:p>
            <a:r>
              <a:rPr lang="en-US" dirty="0"/>
              <a:t>For data collection, we used a </a:t>
            </a:r>
            <a:r>
              <a:rPr lang="en-US" dirty="0" smtClean="0"/>
              <a:t>sand tank provided </a:t>
            </a:r>
            <a:r>
              <a:rPr lang="en-US" dirty="0"/>
              <a:t>by </a:t>
            </a:r>
            <a:r>
              <a:rPr lang="en-US" dirty="0" smtClean="0"/>
              <a:t>Ball State’s Department </a:t>
            </a:r>
            <a:r>
              <a:rPr lang="en-US" dirty="0"/>
              <a:t>of Geological </a:t>
            </a:r>
            <a:r>
              <a:rPr lang="en-US" dirty="0" smtClean="0"/>
              <a:t>Sciences.</a:t>
            </a:r>
          </a:p>
          <a:p>
            <a:r>
              <a:rPr lang="en-US" dirty="0" smtClean="0"/>
              <a:t>Green food coloring was added to the water flowing through the model to help see it in the wells.</a:t>
            </a:r>
          </a:p>
          <a:p>
            <a:r>
              <a:rPr lang="en-US" dirty="0" smtClean="0"/>
              <a:t>Using Author 2’s cell phone to film the water levels in wells, we were able to extract well head level data from the video via the free physics demonstration software package Tracker.</a:t>
            </a:r>
          </a:p>
        </p:txBody>
      </p:sp>
      <p:pic>
        <p:nvPicPr>
          <p:cNvPr id="7" name="Content Placeholder 6"/>
          <p:cNvPicPr>
            <a:picLocks noGrp="1"/>
          </p:cNvPicPr>
          <p:nvPr>
            <p:ph sz="quarter" idx="14"/>
          </p:nvPr>
        </p:nvPicPr>
        <p:blipFill>
          <a:blip r:embed="rId3" cstate="print"/>
          <a:stretch>
            <a:fillRect/>
          </a:stretch>
        </p:blipFill>
        <p:spPr bwMode="auto">
          <a:xfrm>
            <a:off x="4572000" y="2819400"/>
            <a:ext cx="4267200" cy="2819400"/>
          </a:xfrm>
          <a:prstGeom prst="rect">
            <a:avLst/>
          </a:prstGeom>
          <a:noFill/>
          <a:ln w="9525">
            <a:noFill/>
            <a:miter lim="800000"/>
            <a:headEnd/>
            <a:tailEnd/>
          </a:ln>
        </p:spPr>
      </p:pic>
    </p:spTree>
    <p:extLst>
      <p:ext uri="{BB962C8B-B14F-4D97-AF65-F5344CB8AC3E}">
        <p14:creationId xmlns:p14="http://schemas.microsoft.com/office/powerpoint/2010/main" val="30530993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 Measurements</a:t>
            </a:r>
            <a:endParaRPr lang="en-US" dirty="0"/>
          </a:p>
        </p:txBody>
      </p:sp>
      <p:sp>
        <p:nvSpPr>
          <p:cNvPr id="3" name="Slide Number Placeholder 2"/>
          <p:cNvSpPr>
            <a:spLocks noGrp="1"/>
          </p:cNvSpPr>
          <p:nvPr>
            <p:ph type="sldNum" sz="quarter" idx="12"/>
          </p:nvPr>
        </p:nvSpPr>
        <p:spPr/>
        <p:txBody>
          <a:bodyPr/>
          <a:lstStyle/>
          <a:p>
            <a:fld id="{A84E4B1B-A836-46A0-AE61-F851C21F5825}" type="slidenum">
              <a:rPr lang="en-US" smtClean="0"/>
              <a:t>9</a:t>
            </a:fld>
            <a:endParaRPr lang="en-US"/>
          </a:p>
        </p:txBody>
      </p:sp>
      <p:sp>
        <p:nvSpPr>
          <p:cNvPr id="5" name="Content Placeholder 4"/>
          <p:cNvSpPr>
            <a:spLocks noGrp="1"/>
          </p:cNvSpPr>
          <p:nvPr>
            <p:ph sz="quarter" idx="13"/>
          </p:nvPr>
        </p:nvSpPr>
        <p:spPr>
          <a:prstGeom prst="rect">
            <a:avLst/>
          </a:prstGeom>
        </p:spPr>
        <p:txBody>
          <a:bodyPr>
            <a:normAutofit/>
          </a:bodyPr>
          <a:lstStyle/>
          <a:p>
            <a:r>
              <a:rPr lang="en-US" sz="1800" dirty="0" smtClean="0"/>
              <a:t>In addition to well head levels being measured by Tracker, we took physical measurements of the sand tank itself.</a:t>
            </a:r>
          </a:p>
          <a:p>
            <a:r>
              <a:rPr lang="en-US" sz="1800" dirty="0" smtClean="0"/>
              <a:t>A copy of some of our recorded measurements is shown in the figure. </a:t>
            </a:r>
            <a:endParaRPr lang="en-US" sz="1800" dirty="0"/>
          </a:p>
        </p:txBody>
      </p:sp>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tretch>
            <a:fillRect/>
          </a:stretch>
        </p:blipFill>
        <p:spPr bwMode="auto">
          <a:xfrm>
            <a:off x="4343400" y="2819400"/>
            <a:ext cx="464931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375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3.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4.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5.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6.xml><?xml version="1.0" encoding="utf-8"?>
<a:themeOverride xmlns:a="http://schemas.openxmlformats.org/drawingml/2006/main">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2601</TotalTime>
  <Words>1974</Words>
  <Application>Microsoft Office PowerPoint</Application>
  <PresentationFormat>On-screen Show (4:3)</PresentationFormat>
  <Paragraphs>251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2_Waveform</vt:lpstr>
      <vt:lpstr>Groundwater Flow Modeling with Excel</vt:lpstr>
      <vt:lpstr>Abstract</vt:lpstr>
      <vt:lpstr>Outline</vt:lpstr>
      <vt:lpstr>Groundwater Flow Project</vt:lpstr>
      <vt:lpstr>Problem Statement</vt:lpstr>
      <vt:lpstr>Mathematical Model</vt:lpstr>
      <vt:lpstr>Sand Tank Overview</vt:lpstr>
      <vt:lpstr>Data Collection</vt:lpstr>
      <vt:lpstr>Model Measurements</vt:lpstr>
      <vt:lpstr>Initial Results</vt:lpstr>
      <vt:lpstr>Revised Problem</vt:lpstr>
      <vt:lpstr>Revised Model Results with First Assumption</vt:lpstr>
      <vt:lpstr>Revised Model Results with Second Assumption</vt:lpstr>
      <vt:lpstr>An Alternative To Using Mathematica</vt:lpstr>
      <vt:lpstr>Excel’s Solver Add-In</vt:lpstr>
      <vt:lpstr>How to Load the Solver Add-In (PC)</vt:lpstr>
      <vt:lpstr>How to Load the Solver Add-In (Mac)</vt:lpstr>
      <vt:lpstr>The Solver Parameters Dialog Box </vt:lpstr>
      <vt:lpstr>The Solver Parameters Dialog Box (cont.)</vt:lpstr>
      <vt:lpstr>The Solver Parameters Dialog Box (cont.)</vt:lpstr>
      <vt:lpstr>The Solver Parameters Dialog Box (cont.)</vt:lpstr>
      <vt:lpstr>The Solver Options Dialog Box</vt:lpstr>
      <vt:lpstr>Solver Solution Methods</vt:lpstr>
      <vt:lpstr>Example 1</vt:lpstr>
      <vt:lpstr>Example 1 (cont.)</vt:lpstr>
      <vt:lpstr>Example 1 (cont.)</vt:lpstr>
      <vt:lpstr>Example 1 (cont.)</vt:lpstr>
      <vt:lpstr>Form Controls</vt:lpstr>
      <vt:lpstr>Example 2</vt:lpstr>
      <vt:lpstr>Example 2 (cont.)</vt:lpstr>
      <vt:lpstr>Example 2 (cont.)</vt:lpstr>
      <vt:lpstr>Example 2 (cont.)</vt:lpstr>
      <vt:lpstr>Example 2 (cont.)</vt:lpstr>
      <vt:lpstr>Example 2 (cont.)</vt:lpstr>
      <vt:lpstr>Excel Model</vt:lpstr>
      <vt:lpstr>Excel Model</vt:lpstr>
      <vt:lpstr>Initial Model</vt:lpstr>
      <vt:lpstr>Revision 1</vt:lpstr>
      <vt:lpstr>Revision 2</vt:lpstr>
      <vt:lpstr>Conclusion</vt:lpstr>
      <vt:lpstr>Thank You!</vt:lpstr>
    </vt:vector>
  </TitlesOfParts>
  <Company>Ball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1</dc:creator>
  <cp:lastModifiedBy>User 1</cp:lastModifiedBy>
  <cp:revision>97</cp:revision>
  <dcterms:created xsi:type="dcterms:W3CDTF">2020-01-09T06:15:03Z</dcterms:created>
  <dcterms:modified xsi:type="dcterms:W3CDTF">2020-08-06T22:20:18Z</dcterms:modified>
</cp:coreProperties>
</file>