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93" r:id="rId5"/>
    <p:sldId id="297" r:id="rId6"/>
    <p:sldId id="303" r:id="rId7"/>
    <p:sldId id="298" r:id="rId8"/>
    <p:sldId id="300" r:id="rId9"/>
    <p:sldId id="302" r:id="rId10"/>
    <p:sldId id="299" r:id="rId11"/>
    <p:sldId id="301" r:id="rId12"/>
    <p:sldId id="305" r:id="rId13"/>
    <p:sldId id="304" r:id="rId14"/>
    <p:sldId id="29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19" autoAdjust="0"/>
  </p:normalViewPr>
  <p:slideViewPr>
    <p:cSldViewPr snapToGrid="0">
      <p:cViewPr varScale="1">
        <p:scale>
          <a:sx n="102" d="100"/>
          <a:sy n="102" d="100"/>
        </p:scale>
        <p:origin x="114"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DB5948-0D2B-4BCE-B463-0536C43D209D}"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4C8CFD31-108A-4947-ACD5-CCFFA67D33A9}">
      <dgm:prSet phldrT="[Text]"/>
      <dgm:spPr>
        <a:solidFill>
          <a:schemeClr val="accent1">
            <a:lumMod val="50000"/>
          </a:schemeClr>
        </a:solidFill>
      </dgm:spPr>
      <dgm:t>
        <a:bodyPr/>
        <a:lstStyle/>
        <a:p>
          <a:r>
            <a:rPr lang="en-US" dirty="0"/>
            <a:t>Ingestion and Disposal of Pharmaceuticals</a:t>
          </a:r>
        </a:p>
      </dgm:t>
    </dgm:pt>
    <dgm:pt modelId="{4FB85D96-8BD3-4D2C-B3E7-81C9A735CEA2}" type="parTrans" cxnId="{F6D2EE47-64E5-42EB-A352-BDAE7BC8F4BA}">
      <dgm:prSet/>
      <dgm:spPr/>
      <dgm:t>
        <a:bodyPr/>
        <a:lstStyle/>
        <a:p>
          <a:endParaRPr lang="en-US"/>
        </a:p>
      </dgm:t>
    </dgm:pt>
    <dgm:pt modelId="{81FB47E4-9424-406E-9AB6-ADEF4BAA440C}" type="sibTrans" cxnId="{F6D2EE47-64E5-42EB-A352-BDAE7BC8F4BA}">
      <dgm:prSet/>
      <dgm:spPr>
        <a:solidFill>
          <a:schemeClr val="accent1">
            <a:lumMod val="50000"/>
          </a:schemeClr>
        </a:solidFill>
      </dgm:spPr>
      <dgm:t>
        <a:bodyPr/>
        <a:lstStyle/>
        <a:p>
          <a:endParaRPr lang="en-US"/>
        </a:p>
      </dgm:t>
    </dgm:pt>
    <dgm:pt modelId="{6EF3999C-33A3-413A-BED5-A67F7042632B}">
      <dgm:prSet phldrT="[Text]"/>
      <dgm:spPr/>
      <dgm:t>
        <a:bodyPr/>
        <a:lstStyle/>
        <a:p>
          <a:r>
            <a:rPr lang="en-US" dirty="0"/>
            <a:t>Medications such as antibiotics, antihypertensives, and SSRIs are ingested </a:t>
          </a:r>
        </a:p>
      </dgm:t>
    </dgm:pt>
    <dgm:pt modelId="{82700723-77C2-492C-9678-D7126F211A4C}" type="parTrans" cxnId="{2F4409AE-1DC7-48F9-8327-C11412C70D33}">
      <dgm:prSet/>
      <dgm:spPr/>
      <dgm:t>
        <a:bodyPr/>
        <a:lstStyle/>
        <a:p>
          <a:endParaRPr lang="en-US"/>
        </a:p>
      </dgm:t>
    </dgm:pt>
    <dgm:pt modelId="{5D83B6A2-836B-4131-8ABB-01E1BBD9C6C8}" type="sibTrans" cxnId="{2F4409AE-1DC7-48F9-8327-C11412C70D33}">
      <dgm:prSet/>
      <dgm:spPr/>
      <dgm:t>
        <a:bodyPr/>
        <a:lstStyle/>
        <a:p>
          <a:endParaRPr lang="en-US"/>
        </a:p>
      </dgm:t>
    </dgm:pt>
    <dgm:pt modelId="{D243D5EF-CF3D-40CE-B7F0-5DE5AB3F7AC2}">
      <dgm:prSet phldrT="[Text]"/>
      <dgm:spPr/>
      <dgm:t>
        <a:bodyPr/>
        <a:lstStyle/>
        <a:p>
          <a:r>
            <a:rPr lang="en-US" dirty="0"/>
            <a:t>Portions of the medications are not absorbed and leave the body through bowel movements</a:t>
          </a:r>
        </a:p>
      </dgm:t>
    </dgm:pt>
    <dgm:pt modelId="{89B292D6-292B-47C3-99E6-99729B17152D}" type="parTrans" cxnId="{0E5A74F9-9229-4AB0-9BA2-9E8AE2041EA3}">
      <dgm:prSet/>
      <dgm:spPr/>
      <dgm:t>
        <a:bodyPr/>
        <a:lstStyle/>
        <a:p>
          <a:endParaRPr lang="en-US"/>
        </a:p>
      </dgm:t>
    </dgm:pt>
    <dgm:pt modelId="{6C9024C6-ADD3-4B26-A17E-02EC43D03882}" type="sibTrans" cxnId="{0E5A74F9-9229-4AB0-9BA2-9E8AE2041EA3}">
      <dgm:prSet/>
      <dgm:spPr/>
      <dgm:t>
        <a:bodyPr/>
        <a:lstStyle/>
        <a:p>
          <a:endParaRPr lang="en-US"/>
        </a:p>
      </dgm:t>
    </dgm:pt>
    <dgm:pt modelId="{1190D902-007C-4AD4-A536-A080A40EF977}">
      <dgm:prSet phldrT="[Text]"/>
      <dgm:spPr>
        <a:solidFill>
          <a:schemeClr val="accent1">
            <a:lumMod val="50000"/>
          </a:schemeClr>
        </a:solidFill>
      </dgm:spPr>
      <dgm:t>
        <a:bodyPr/>
        <a:lstStyle/>
        <a:p>
          <a:r>
            <a:rPr lang="en-US" dirty="0"/>
            <a:t>Inadequate Removal of Pharmaceuticals at WWTPs</a:t>
          </a:r>
        </a:p>
      </dgm:t>
    </dgm:pt>
    <dgm:pt modelId="{7237C04F-B901-485F-AB58-2B24E4950BA7}" type="parTrans" cxnId="{DA52C61E-1F16-4773-AE6F-45D08C2F3D2F}">
      <dgm:prSet/>
      <dgm:spPr/>
      <dgm:t>
        <a:bodyPr/>
        <a:lstStyle/>
        <a:p>
          <a:endParaRPr lang="en-US"/>
        </a:p>
      </dgm:t>
    </dgm:pt>
    <dgm:pt modelId="{98F711A4-E8B2-4249-A6AA-9C6D89B30D91}" type="sibTrans" cxnId="{DA52C61E-1F16-4773-AE6F-45D08C2F3D2F}">
      <dgm:prSet/>
      <dgm:spPr>
        <a:solidFill>
          <a:schemeClr val="accent1">
            <a:lumMod val="50000"/>
          </a:schemeClr>
        </a:solidFill>
      </dgm:spPr>
      <dgm:t>
        <a:bodyPr/>
        <a:lstStyle/>
        <a:p>
          <a:endParaRPr lang="en-US"/>
        </a:p>
      </dgm:t>
    </dgm:pt>
    <dgm:pt modelId="{23A84B3F-F95E-4F4B-970D-BA82E03C966F}">
      <dgm:prSet phldrT="[Text]"/>
      <dgm:spPr/>
      <dgm:t>
        <a:bodyPr/>
        <a:lstStyle/>
        <a:p>
          <a:r>
            <a:rPr lang="en-US" dirty="0"/>
            <a:t>The high aqueous solubility and low sorption potential of many medications means that WWTPs cannot effectively remove them</a:t>
          </a:r>
        </a:p>
      </dgm:t>
    </dgm:pt>
    <dgm:pt modelId="{136BF689-7CA6-447C-BFC0-5707931830B8}" type="parTrans" cxnId="{03248A2C-8D74-4B31-BF09-799C53A2E5AE}">
      <dgm:prSet/>
      <dgm:spPr/>
      <dgm:t>
        <a:bodyPr/>
        <a:lstStyle/>
        <a:p>
          <a:endParaRPr lang="en-US"/>
        </a:p>
      </dgm:t>
    </dgm:pt>
    <dgm:pt modelId="{D5F51976-D6A6-43B3-B483-D3401516B9FE}" type="sibTrans" cxnId="{03248A2C-8D74-4B31-BF09-799C53A2E5AE}">
      <dgm:prSet/>
      <dgm:spPr/>
      <dgm:t>
        <a:bodyPr/>
        <a:lstStyle/>
        <a:p>
          <a:endParaRPr lang="en-US"/>
        </a:p>
      </dgm:t>
    </dgm:pt>
    <dgm:pt modelId="{2292E9A9-2925-4AE0-A4CB-BF8D75BA14ED}">
      <dgm:prSet phldrT="[Text]"/>
      <dgm:spPr/>
      <dgm:t>
        <a:bodyPr/>
        <a:lstStyle/>
        <a:p>
          <a:r>
            <a:rPr lang="en-US" dirty="0"/>
            <a:t>Combined storm/sewer systems further limit filtration processes</a:t>
          </a:r>
        </a:p>
      </dgm:t>
    </dgm:pt>
    <dgm:pt modelId="{AC2BB2E1-CAEC-49BC-A36B-A839800ED367}" type="parTrans" cxnId="{C26A2C98-262D-4847-B27F-3983FE0E6F25}">
      <dgm:prSet/>
      <dgm:spPr/>
      <dgm:t>
        <a:bodyPr/>
        <a:lstStyle/>
        <a:p>
          <a:endParaRPr lang="en-US"/>
        </a:p>
      </dgm:t>
    </dgm:pt>
    <dgm:pt modelId="{8038311A-AB07-44A5-9542-B4D225050EFB}" type="sibTrans" cxnId="{C26A2C98-262D-4847-B27F-3983FE0E6F25}">
      <dgm:prSet/>
      <dgm:spPr/>
      <dgm:t>
        <a:bodyPr/>
        <a:lstStyle/>
        <a:p>
          <a:endParaRPr lang="en-US"/>
        </a:p>
      </dgm:t>
    </dgm:pt>
    <dgm:pt modelId="{1C013553-1DAF-4B05-A063-812EC6E89B92}">
      <dgm:prSet phldrT="[Text]"/>
      <dgm:spPr>
        <a:solidFill>
          <a:schemeClr val="accent1">
            <a:lumMod val="50000"/>
          </a:schemeClr>
        </a:solidFill>
      </dgm:spPr>
      <dgm:t>
        <a:bodyPr/>
        <a:lstStyle/>
        <a:p>
          <a:r>
            <a:rPr lang="en-US" dirty="0"/>
            <a:t>Introduction of Pharmaceuticals into Estuarine Environment</a:t>
          </a:r>
        </a:p>
      </dgm:t>
    </dgm:pt>
    <dgm:pt modelId="{F42C608A-635D-486B-AB12-28719C606BD6}" type="parTrans" cxnId="{F1651A0E-98E0-4C83-842D-DE581F94A21F}">
      <dgm:prSet/>
      <dgm:spPr/>
      <dgm:t>
        <a:bodyPr/>
        <a:lstStyle/>
        <a:p>
          <a:endParaRPr lang="en-US"/>
        </a:p>
      </dgm:t>
    </dgm:pt>
    <dgm:pt modelId="{43D042FA-4E14-4A06-941A-BD18BC0651F9}" type="sibTrans" cxnId="{F1651A0E-98E0-4C83-842D-DE581F94A21F}">
      <dgm:prSet/>
      <dgm:spPr/>
      <dgm:t>
        <a:bodyPr/>
        <a:lstStyle/>
        <a:p>
          <a:endParaRPr lang="en-US"/>
        </a:p>
      </dgm:t>
    </dgm:pt>
    <dgm:pt modelId="{92391E06-797B-4377-ADEE-7AF464BDDDDE}">
      <dgm:prSet phldrT="[Text]"/>
      <dgm:spPr/>
      <dgm:t>
        <a:bodyPr/>
        <a:lstStyle/>
        <a:p>
          <a:r>
            <a:rPr lang="en-US" dirty="0"/>
            <a:t>WWTP effluent reaches local estuarine and marine environments</a:t>
          </a:r>
        </a:p>
      </dgm:t>
    </dgm:pt>
    <dgm:pt modelId="{B403ACB6-63BE-4060-AF07-E9E010105ABD}" type="parTrans" cxnId="{BA8F456E-3712-4EE6-B14B-435974F792F2}">
      <dgm:prSet/>
      <dgm:spPr/>
      <dgm:t>
        <a:bodyPr/>
        <a:lstStyle/>
        <a:p>
          <a:endParaRPr lang="en-US"/>
        </a:p>
      </dgm:t>
    </dgm:pt>
    <dgm:pt modelId="{EF7134B7-D7AC-40ED-932E-1BE4F56A78B9}" type="sibTrans" cxnId="{BA8F456E-3712-4EE6-B14B-435974F792F2}">
      <dgm:prSet/>
      <dgm:spPr/>
      <dgm:t>
        <a:bodyPr/>
        <a:lstStyle/>
        <a:p>
          <a:endParaRPr lang="en-US"/>
        </a:p>
      </dgm:t>
    </dgm:pt>
    <dgm:pt modelId="{4E74FAA5-9FFE-4EE5-8147-CB416C65E157}">
      <dgm:prSet phldrT="[Text]"/>
      <dgm:spPr/>
      <dgm:t>
        <a:bodyPr/>
        <a:lstStyle/>
        <a:p>
          <a:r>
            <a:rPr lang="en-US" dirty="0"/>
            <a:t>Aquatic organisms absorb the pharmaceuticals as well as their byproducts, which can alter their health and behavioral patterns</a:t>
          </a:r>
        </a:p>
      </dgm:t>
    </dgm:pt>
    <dgm:pt modelId="{2EA5BC4D-55D8-462C-B119-B40F8D780225}" type="parTrans" cxnId="{611A2903-4377-4780-B4E5-3C9160CC4705}">
      <dgm:prSet/>
      <dgm:spPr/>
      <dgm:t>
        <a:bodyPr/>
        <a:lstStyle/>
        <a:p>
          <a:endParaRPr lang="en-US"/>
        </a:p>
      </dgm:t>
    </dgm:pt>
    <dgm:pt modelId="{5BEBD32D-6212-4ECA-AF0E-83B27CAEC682}" type="sibTrans" cxnId="{611A2903-4377-4780-B4E5-3C9160CC4705}">
      <dgm:prSet/>
      <dgm:spPr/>
      <dgm:t>
        <a:bodyPr/>
        <a:lstStyle/>
        <a:p>
          <a:endParaRPr lang="en-US"/>
        </a:p>
      </dgm:t>
    </dgm:pt>
    <dgm:pt modelId="{7ED89B88-597A-46EF-AD19-E5A2FA6619DE}" type="pres">
      <dgm:prSet presAssocID="{05DB5948-0D2B-4BCE-B463-0536C43D209D}" presName="Name0" presStyleCnt="0">
        <dgm:presLayoutVars>
          <dgm:dir/>
          <dgm:animLvl val="lvl"/>
          <dgm:resizeHandles val="exact"/>
        </dgm:presLayoutVars>
      </dgm:prSet>
      <dgm:spPr/>
    </dgm:pt>
    <dgm:pt modelId="{B67E49DE-B29A-4D38-8505-0ED0D68EBAD7}" type="pres">
      <dgm:prSet presAssocID="{05DB5948-0D2B-4BCE-B463-0536C43D209D}" presName="tSp" presStyleCnt="0"/>
      <dgm:spPr/>
    </dgm:pt>
    <dgm:pt modelId="{D2C9662F-A9A7-4483-87C1-806B437D6B3C}" type="pres">
      <dgm:prSet presAssocID="{05DB5948-0D2B-4BCE-B463-0536C43D209D}" presName="bSp" presStyleCnt="0"/>
      <dgm:spPr/>
    </dgm:pt>
    <dgm:pt modelId="{0AB536E3-FABA-481B-99B0-12177D38980D}" type="pres">
      <dgm:prSet presAssocID="{05DB5948-0D2B-4BCE-B463-0536C43D209D}" presName="process" presStyleCnt="0"/>
      <dgm:spPr/>
    </dgm:pt>
    <dgm:pt modelId="{45CC2CA1-562A-4D8D-8E20-01546ECB46CC}" type="pres">
      <dgm:prSet presAssocID="{4C8CFD31-108A-4947-ACD5-CCFFA67D33A9}" presName="composite1" presStyleCnt="0"/>
      <dgm:spPr/>
    </dgm:pt>
    <dgm:pt modelId="{DA135131-83D0-4A23-9ADF-8BC35629E808}" type="pres">
      <dgm:prSet presAssocID="{4C8CFD31-108A-4947-ACD5-CCFFA67D33A9}" presName="dummyNode1" presStyleLbl="node1" presStyleIdx="0" presStyleCnt="3"/>
      <dgm:spPr/>
    </dgm:pt>
    <dgm:pt modelId="{8CCD5E5C-8337-4760-AE1B-2CEC1D9282CC}" type="pres">
      <dgm:prSet presAssocID="{4C8CFD31-108A-4947-ACD5-CCFFA67D33A9}" presName="childNode1" presStyleLbl="bgAcc1" presStyleIdx="0" presStyleCnt="3">
        <dgm:presLayoutVars>
          <dgm:bulletEnabled val="1"/>
        </dgm:presLayoutVars>
      </dgm:prSet>
      <dgm:spPr/>
    </dgm:pt>
    <dgm:pt modelId="{A989B998-C9EF-4683-837C-ABB04ED85D75}" type="pres">
      <dgm:prSet presAssocID="{4C8CFD31-108A-4947-ACD5-CCFFA67D33A9}" presName="childNode1tx" presStyleLbl="bgAcc1" presStyleIdx="0" presStyleCnt="3">
        <dgm:presLayoutVars>
          <dgm:bulletEnabled val="1"/>
        </dgm:presLayoutVars>
      </dgm:prSet>
      <dgm:spPr/>
    </dgm:pt>
    <dgm:pt modelId="{E463622C-8FBE-4D4D-8E4A-B73060EDB99A}" type="pres">
      <dgm:prSet presAssocID="{4C8CFD31-108A-4947-ACD5-CCFFA67D33A9}" presName="parentNode1" presStyleLbl="node1" presStyleIdx="0" presStyleCnt="3">
        <dgm:presLayoutVars>
          <dgm:chMax val="1"/>
          <dgm:bulletEnabled val="1"/>
        </dgm:presLayoutVars>
      </dgm:prSet>
      <dgm:spPr/>
    </dgm:pt>
    <dgm:pt modelId="{F96E2D8A-20E0-4206-A31D-678D559E7354}" type="pres">
      <dgm:prSet presAssocID="{4C8CFD31-108A-4947-ACD5-CCFFA67D33A9}" presName="connSite1" presStyleCnt="0"/>
      <dgm:spPr/>
    </dgm:pt>
    <dgm:pt modelId="{9E96D05D-4875-40BF-8675-4898D861AE64}" type="pres">
      <dgm:prSet presAssocID="{81FB47E4-9424-406E-9AB6-ADEF4BAA440C}" presName="Name9" presStyleLbl="sibTrans2D1" presStyleIdx="0" presStyleCnt="2"/>
      <dgm:spPr/>
    </dgm:pt>
    <dgm:pt modelId="{D027912E-1083-4547-9610-2B952CBD82A5}" type="pres">
      <dgm:prSet presAssocID="{1190D902-007C-4AD4-A536-A080A40EF977}" presName="composite2" presStyleCnt="0"/>
      <dgm:spPr/>
    </dgm:pt>
    <dgm:pt modelId="{DA3081A5-1BAC-4646-915B-60328C2AA2C1}" type="pres">
      <dgm:prSet presAssocID="{1190D902-007C-4AD4-A536-A080A40EF977}" presName="dummyNode2" presStyleLbl="node1" presStyleIdx="0" presStyleCnt="3"/>
      <dgm:spPr/>
    </dgm:pt>
    <dgm:pt modelId="{01933EA7-A005-46A4-92AF-51E120B36123}" type="pres">
      <dgm:prSet presAssocID="{1190D902-007C-4AD4-A536-A080A40EF977}" presName="childNode2" presStyleLbl="bgAcc1" presStyleIdx="1" presStyleCnt="3">
        <dgm:presLayoutVars>
          <dgm:bulletEnabled val="1"/>
        </dgm:presLayoutVars>
      </dgm:prSet>
      <dgm:spPr/>
    </dgm:pt>
    <dgm:pt modelId="{3F0D41A8-A543-470B-8017-B891D47ADB29}" type="pres">
      <dgm:prSet presAssocID="{1190D902-007C-4AD4-A536-A080A40EF977}" presName="childNode2tx" presStyleLbl="bgAcc1" presStyleIdx="1" presStyleCnt="3">
        <dgm:presLayoutVars>
          <dgm:bulletEnabled val="1"/>
        </dgm:presLayoutVars>
      </dgm:prSet>
      <dgm:spPr/>
    </dgm:pt>
    <dgm:pt modelId="{50F38E7F-604E-452D-8EF5-AA7217AEDDC5}" type="pres">
      <dgm:prSet presAssocID="{1190D902-007C-4AD4-A536-A080A40EF977}" presName="parentNode2" presStyleLbl="node1" presStyleIdx="1" presStyleCnt="3">
        <dgm:presLayoutVars>
          <dgm:chMax val="0"/>
          <dgm:bulletEnabled val="1"/>
        </dgm:presLayoutVars>
      </dgm:prSet>
      <dgm:spPr/>
    </dgm:pt>
    <dgm:pt modelId="{56EC893B-58DB-4B86-9188-99070F9386E6}" type="pres">
      <dgm:prSet presAssocID="{1190D902-007C-4AD4-A536-A080A40EF977}" presName="connSite2" presStyleCnt="0"/>
      <dgm:spPr/>
    </dgm:pt>
    <dgm:pt modelId="{75A877E8-8F91-4F63-9C70-1C80A44F8FB6}" type="pres">
      <dgm:prSet presAssocID="{98F711A4-E8B2-4249-A6AA-9C6D89B30D91}" presName="Name18" presStyleLbl="sibTrans2D1" presStyleIdx="1" presStyleCnt="2"/>
      <dgm:spPr/>
    </dgm:pt>
    <dgm:pt modelId="{E0F96F11-11C1-485D-9BFF-FECC65C514EE}" type="pres">
      <dgm:prSet presAssocID="{1C013553-1DAF-4B05-A063-812EC6E89B92}" presName="composite1" presStyleCnt="0"/>
      <dgm:spPr/>
    </dgm:pt>
    <dgm:pt modelId="{F9E98594-B2B5-41B9-BC36-2268BAF99615}" type="pres">
      <dgm:prSet presAssocID="{1C013553-1DAF-4B05-A063-812EC6E89B92}" presName="dummyNode1" presStyleLbl="node1" presStyleIdx="1" presStyleCnt="3"/>
      <dgm:spPr/>
    </dgm:pt>
    <dgm:pt modelId="{085ADFC5-C062-4C30-BA24-82131C6253A2}" type="pres">
      <dgm:prSet presAssocID="{1C013553-1DAF-4B05-A063-812EC6E89B92}" presName="childNode1" presStyleLbl="bgAcc1" presStyleIdx="2" presStyleCnt="3">
        <dgm:presLayoutVars>
          <dgm:bulletEnabled val="1"/>
        </dgm:presLayoutVars>
      </dgm:prSet>
      <dgm:spPr/>
    </dgm:pt>
    <dgm:pt modelId="{108B7E8F-3C29-46E3-8C71-F896DFFF4434}" type="pres">
      <dgm:prSet presAssocID="{1C013553-1DAF-4B05-A063-812EC6E89B92}" presName="childNode1tx" presStyleLbl="bgAcc1" presStyleIdx="2" presStyleCnt="3">
        <dgm:presLayoutVars>
          <dgm:bulletEnabled val="1"/>
        </dgm:presLayoutVars>
      </dgm:prSet>
      <dgm:spPr/>
    </dgm:pt>
    <dgm:pt modelId="{3B586681-F534-48C9-A28F-DFFC2DE3F910}" type="pres">
      <dgm:prSet presAssocID="{1C013553-1DAF-4B05-A063-812EC6E89B92}" presName="parentNode1" presStyleLbl="node1" presStyleIdx="2" presStyleCnt="3">
        <dgm:presLayoutVars>
          <dgm:chMax val="1"/>
          <dgm:bulletEnabled val="1"/>
        </dgm:presLayoutVars>
      </dgm:prSet>
      <dgm:spPr/>
    </dgm:pt>
    <dgm:pt modelId="{5B7CB629-0717-4CDE-ACEA-5B8333A15EAC}" type="pres">
      <dgm:prSet presAssocID="{1C013553-1DAF-4B05-A063-812EC6E89B92}" presName="connSite1" presStyleCnt="0"/>
      <dgm:spPr/>
    </dgm:pt>
  </dgm:ptLst>
  <dgm:cxnLst>
    <dgm:cxn modelId="{611A2903-4377-4780-B4E5-3C9160CC4705}" srcId="{1C013553-1DAF-4B05-A063-812EC6E89B92}" destId="{4E74FAA5-9FFE-4EE5-8147-CB416C65E157}" srcOrd="1" destOrd="0" parTransId="{2EA5BC4D-55D8-462C-B119-B40F8D780225}" sibTransId="{5BEBD32D-6212-4ECA-AF0E-83B27CAEC682}"/>
    <dgm:cxn modelId="{F1651A0E-98E0-4C83-842D-DE581F94A21F}" srcId="{05DB5948-0D2B-4BCE-B463-0536C43D209D}" destId="{1C013553-1DAF-4B05-A063-812EC6E89B92}" srcOrd="2" destOrd="0" parTransId="{F42C608A-635D-486B-AB12-28719C606BD6}" sibTransId="{43D042FA-4E14-4A06-941A-BD18BC0651F9}"/>
    <dgm:cxn modelId="{DA52C61E-1F16-4773-AE6F-45D08C2F3D2F}" srcId="{05DB5948-0D2B-4BCE-B463-0536C43D209D}" destId="{1190D902-007C-4AD4-A536-A080A40EF977}" srcOrd="1" destOrd="0" parTransId="{7237C04F-B901-485F-AB58-2B24E4950BA7}" sibTransId="{98F711A4-E8B2-4249-A6AA-9C6D89B30D91}"/>
    <dgm:cxn modelId="{0A86641F-BDE5-4AF1-870E-712F398D8091}" type="presOf" srcId="{2292E9A9-2925-4AE0-A4CB-BF8D75BA14ED}" destId="{01933EA7-A005-46A4-92AF-51E120B36123}" srcOrd="0" destOrd="1" presId="urn:microsoft.com/office/officeart/2005/8/layout/hProcess4"/>
    <dgm:cxn modelId="{983D2022-E68B-4AAB-AD38-E8F86F5276D1}" type="presOf" srcId="{D243D5EF-CF3D-40CE-B7F0-5DE5AB3F7AC2}" destId="{8CCD5E5C-8337-4760-AE1B-2CEC1D9282CC}" srcOrd="0" destOrd="1" presId="urn:microsoft.com/office/officeart/2005/8/layout/hProcess4"/>
    <dgm:cxn modelId="{E4B94927-8D92-4A80-80BA-6FDAC4100736}" type="presOf" srcId="{D243D5EF-CF3D-40CE-B7F0-5DE5AB3F7AC2}" destId="{A989B998-C9EF-4683-837C-ABB04ED85D75}" srcOrd="1" destOrd="1" presId="urn:microsoft.com/office/officeart/2005/8/layout/hProcess4"/>
    <dgm:cxn modelId="{03248A2C-8D74-4B31-BF09-799C53A2E5AE}" srcId="{1190D902-007C-4AD4-A536-A080A40EF977}" destId="{23A84B3F-F95E-4F4B-970D-BA82E03C966F}" srcOrd="0" destOrd="0" parTransId="{136BF689-7CA6-447C-BFC0-5707931830B8}" sibTransId="{D5F51976-D6A6-43B3-B483-D3401516B9FE}"/>
    <dgm:cxn modelId="{CBABBD2C-2654-45AC-8738-089CF78D3A4B}" type="presOf" srcId="{81FB47E4-9424-406E-9AB6-ADEF4BAA440C}" destId="{9E96D05D-4875-40BF-8675-4898D861AE64}" srcOrd="0" destOrd="0" presId="urn:microsoft.com/office/officeart/2005/8/layout/hProcess4"/>
    <dgm:cxn modelId="{BF68253C-E826-4CB4-BD4F-41190DD7D01A}" type="presOf" srcId="{23A84B3F-F95E-4F4B-970D-BA82E03C966F}" destId="{3F0D41A8-A543-470B-8017-B891D47ADB29}" srcOrd="1" destOrd="0" presId="urn:microsoft.com/office/officeart/2005/8/layout/hProcess4"/>
    <dgm:cxn modelId="{05DD3646-17A2-497A-9359-9F72D1CF8BCD}" type="presOf" srcId="{6EF3999C-33A3-413A-BED5-A67F7042632B}" destId="{A989B998-C9EF-4683-837C-ABB04ED85D75}" srcOrd="1" destOrd="0" presId="urn:microsoft.com/office/officeart/2005/8/layout/hProcess4"/>
    <dgm:cxn modelId="{F481FE46-0049-481E-9442-4C84BE217390}" type="presOf" srcId="{98F711A4-E8B2-4249-A6AA-9C6D89B30D91}" destId="{75A877E8-8F91-4F63-9C70-1C80A44F8FB6}" srcOrd="0" destOrd="0" presId="urn:microsoft.com/office/officeart/2005/8/layout/hProcess4"/>
    <dgm:cxn modelId="{F6D2EE47-64E5-42EB-A352-BDAE7BC8F4BA}" srcId="{05DB5948-0D2B-4BCE-B463-0536C43D209D}" destId="{4C8CFD31-108A-4947-ACD5-CCFFA67D33A9}" srcOrd="0" destOrd="0" parTransId="{4FB85D96-8BD3-4D2C-B3E7-81C9A735CEA2}" sibTransId="{81FB47E4-9424-406E-9AB6-ADEF4BAA440C}"/>
    <dgm:cxn modelId="{BA8F456E-3712-4EE6-B14B-435974F792F2}" srcId="{1C013553-1DAF-4B05-A063-812EC6E89B92}" destId="{92391E06-797B-4377-ADEE-7AF464BDDDDE}" srcOrd="0" destOrd="0" parTransId="{B403ACB6-63BE-4060-AF07-E9E010105ABD}" sibTransId="{EF7134B7-D7AC-40ED-932E-1BE4F56A78B9}"/>
    <dgm:cxn modelId="{74AE4552-E50C-4971-99EF-2F5AF4F94E03}" type="presOf" srcId="{23A84B3F-F95E-4F4B-970D-BA82E03C966F}" destId="{01933EA7-A005-46A4-92AF-51E120B36123}" srcOrd="0" destOrd="0" presId="urn:microsoft.com/office/officeart/2005/8/layout/hProcess4"/>
    <dgm:cxn modelId="{E6424075-E8B5-463E-97F9-AF82A6AFD3AF}" type="presOf" srcId="{4C8CFD31-108A-4947-ACD5-CCFFA67D33A9}" destId="{E463622C-8FBE-4D4D-8E4A-B73060EDB99A}" srcOrd="0" destOrd="0" presId="urn:microsoft.com/office/officeart/2005/8/layout/hProcess4"/>
    <dgm:cxn modelId="{F5F68F86-1D12-4FD8-A281-FA2AEA523659}" type="presOf" srcId="{92391E06-797B-4377-ADEE-7AF464BDDDDE}" destId="{085ADFC5-C062-4C30-BA24-82131C6253A2}" srcOrd="0" destOrd="0" presId="urn:microsoft.com/office/officeart/2005/8/layout/hProcess4"/>
    <dgm:cxn modelId="{866D808F-431E-4768-9BC2-2A3BF1AE43D2}" type="presOf" srcId="{4E74FAA5-9FFE-4EE5-8147-CB416C65E157}" destId="{085ADFC5-C062-4C30-BA24-82131C6253A2}" srcOrd="0" destOrd="1" presId="urn:microsoft.com/office/officeart/2005/8/layout/hProcess4"/>
    <dgm:cxn modelId="{27747F95-F68D-4F8E-8771-5FEA2283AC20}" type="presOf" srcId="{05DB5948-0D2B-4BCE-B463-0536C43D209D}" destId="{7ED89B88-597A-46EF-AD19-E5A2FA6619DE}" srcOrd="0" destOrd="0" presId="urn:microsoft.com/office/officeart/2005/8/layout/hProcess4"/>
    <dgm:cxn modelId="{C26A2C98-262D-4847-B27F-3983FE0E6F25}" srcId="{1190D902-007C-4AD4-A536-A080A40EF977}" destId="{2292E9A9-2925-4AE0-A4CB-BF8D75BA14ED}" srcOrd="1" destOrd="0" parTransId="{AC2BB2E1-CAEC-49BC-A36B-A839800ED367}" sibTransId="{8038311A-AB07-44A5-9542-B4D225050EFB}"/>
    <dgm:cxn modelId="{35C5509B-DFE9-48D1-8B5E-85E981B9D7A1}" type="presOf" srcId="{1190D902-007C-4AD4-A536-A080A40EF977}" destId="{50F38E7F-604E-452D-8EF5-AA7217AEDDC5}" srcOrd="0" destOrd="0" presId="urn:microsoft.com/office/officeart/2005/8/layout/hProcess4"/>
    <dgm:cxn modelId="{F177A8A5-8E50-4C68-9C4B-9FC677F22787}" type="presOf" srcId="{6EF3999C-33A3-413A-BED5-A67F7042632B}" destId="{8CCD5E5C-8337-4760-AE1B-2CEC1D9282CC}" srcOrd="0" destOrd="0" presId="urn:microsoft.com/office/officeart/2005/8/layout/hProcess4"/>
    <dgm:cxn modelId="{2F4409AE-1DC7-48F9-8327-C11412C70D33}" srcId="{4C8CFD31-108A-4947-ACD5-CCFFA67D33A9}" destId="{6EF3999C-33A3-413A-BED5-A67F7042632B}" srcOrd="0" destOrd="0" parTransId="{82700723-77C2-492C-9678-D7126F211A4C}" sibTransId="{5D83B6A2-836B-4131-8ABB-01E1BBD9C6C8}"/>
    <dgm:cxn modelId="{5C9436BA-1A00-4292-A6CD-08A9385D7CC2}" type="presOf" srcId="{4E74FAA5-9FFE-4EE5-8147-CB416C65E157}" destId="{108B7E8F-3C29-46E3-8C71-F896DFFF4434}" srcOrd="1" destOrd="1" presId="urn:microsoft.com/office/officeart/2005/8/layout/hProcess4"/>
    <dgm:cxn modelId="{3AB2E0D1-7CCF-499D-A471-882731FC74C8}" type="presOf" srcId="{1C013553-1DAF-4B05-A063-812EC6E89B92}" destId="{3B586681-F534-48C9-A28F-DFFC2DE3F910}" srcOrd="0" destOrd="0" presId="urn:microsoft.com/office/officeart/2005/8/layout/hProcess4"/>
    <dgm:cxn modelId="{47387AF8-F840-4ED1-8C99-2E291689F250}" type="presOf" srcId="{92391E06-797B-4377-ADEE-7AF464BDDDDE}" destId="{108B7E8F-3C29-46E3-8C71-F896DFFF4434}" srcOrd="1" destOrd="0" presId="urn:microsoft.com/office/officeart/2005/8/layout/hProcess4"/>
    <dgm:cxn modelId="{0E5A74F9-9229-4AB0-9BA2-9E8AE2041EA3}" srcId="{4C8CFD31-108A-4947-ACD5-CCFFA67D33A9}" destId="{D243D5EF-CF3D-40CE-B7F0-5DE5AB3F7AC2}" srcOrd="1" destOrd="0" parTransId="{89B292D6-292B-47C3-99E6-99729B17152D}" sibTransId="{6C9024C6-ADD3-4B26-A17E-02EC43D03882}"/>
    <dgm:cxn modelId="{3A56E8FE-427B-4E5E-A0E1-AFB9223A6BA7}" type="presOf" srcId="{2292E9A9-2925-4AE0-A4CB-BF8D75BA14ED}" destId="{3F0D41A8-A543-470B-8017-B891D47ADB29}" srcOrd="1" destOrd="1" presId="urn:microsoft.com/office/officeart/2005/8/layout/hProcess4"/>
    <dgm:cxn modelId="{979BF4CF-3DE4-4918-A15B-DC18D882066C}" type="presParOf" srcId="{7ED89B88-597A-46EF-AD19-E5A2FA6619DE}" destId="{B67E49DE-B29A-4D38-8505-0ED0D68EBAD7}" srcOrd="0" destOrd="0" presId="urn:microsoft.com/office/officeart/2005/8/layout/hProcess4"/>
    <dgm:cxn modelId="{A9431441-F3A3-486E-BCAC-FEEB860FF27F}" type="presParOf" srcId="{7ED89B88-597A-46EF-AD19-E5A2FA6619DE}" destId="{D2C9662F-A9A7-4483-87C1-806B437D6B3C}" srcOrd="1" destOrd="0" presId="urn:microsoft.com/office/officeart/2005/8/layout/hProcess4"/>
    <dgm:cxn modelId="{AA0030DB-7C04-48EA-B8FF-91374B523CF4}" type="presParOf" srcId="{7ED89B88-597A-46EF-AD19-E5A2FA6619DE}" destId="{0AB536E3-FABA-481B-99B0-12177D38980D}" srcOrd="2" destOrd="0" presId="urn:microsoft.com/office/officeart/2005/8/layout/hProcess4"/>
    <dgm:cxn modelId="{FF3BBB54-4A89-4EC5-AFEF-B4699FFE2BB1}" type="presParOf" srcId="{0AB536E3-FABA-481B-99B0-12177D38980D}" destId="{45CC2CA1-562A-4D8D-8E20-01546ECB46CC}" srcOrd="0" destOrd="0" presId="urn:microsoft.com/office/officeart/2005/8/layout/hProcess4"/>
    <dgm:cxn modelId="{F5B8003E-8602-4740-9069-FBFA84A68A6F}" type="presParOf" srcId="{45CC2CA1-562A-4D8D-8E20-01546ECB46CC}" destId="{DA135131-83D0-4A23-9ADF-8BC35629E808}" srcOrd="0" destOrd="0" presId="urn:microsoft.com/office/officeart/2005/8/layout/hProcess4"/>
    <dgm:cxn modelId="{9B9F2F40-98BF-4BC6-B3A7-9B635E850BF7}" type="presParOf" srcId="{45CC2CA1-562A-4D8D-8E20-01546ECB46CC}" destId="{8CCD5E5C-8337-4760-AE1B-2CEC1D9282CC}" srcOrd="1" destOrd="0" presId="urn:microsoft.com/office/officeart/2005/8/layout/hProcess4"/>
    <dgm:cxn modelId="{923E830A-8CDA-4ED6-AEDF-F06B0F1E705B}" type="presParOf" srcId="{45CC2CA1-562A-4D8D-8E20-01546ECB46CC}" destId="{A989B998-C9EF-4683-837C-ABB04ED85D75}" srcOrd="2" destOrd="0" presId="urn:microsoft.com/office/officeart/2005/8/layout/hProcess4"/>
    <dgm:cxn modelId="{71B3DC3C-81DA-4397-9F20-66E4B383ED86}" type="presParOf" srcId="{45CC2CA1-562A-4D8D-8E20-01546ECB46CC}" destId="{E463622C-8FBE-4D4D-8E4A-B73060EDB99A}" srcOrd="3" destOrd="0" presId="urn:microsoft.com/office/officeart/2005/8/layout/hProcess4"/>
    <dgm:cxn modelId="{31DEEEBE-9688-458B-937E-1F496A608861}" type="presParOf" srcId="{45CC2CA1-562A-4D8D-8E20-01546ECB46CC}" destId="{F96E2D8A-20E0-4206-A31D-678D559E7354}" srcOrd="4" destOrd="0" presId="urn:microsoft.com/office/officeart/2005/8/layout/hProcess4"/>
    <dgm:cxn modelId="{36BEC632-44B3-4BC2-9C5E-6615A9C0E2B0}" type="presParOf" srcId="{0AB536E3-FABA-481B-99B0-12177D38980D}" destId="{9E96D05D-4875-40BF-8675-4898D861AE64}" srcOrd="1" destOrd="0" presId="urn:microsoft.com/office/officeart/2005/8/layout/hProcess4"/>
    <dgm:cxn modelId="{97A6CC76-5D03-4C73-9133-003015B25ABC}" type="presParOf" srcId="{0AB536E3-FABA-481B-99B0-12177D38980D}" destId="{D027912E-1083-4547-9610-2B952CBD82A5}" srcOrd="2" destOrd="0" presId="urn:microsoft.com/office/officeart/2005/8/layout/hProcess4"/>
    <dgm:cxn modelId="{45D9F151-1C68-493C-9F38-43D0FB8630DE}" type="presParOf" srcId="{D027912E-1083-4547-9610-2B952CBD82A5}" destId="{DA3081A5-1BAC-4646-915B-60328C2AA2C1}" srcOrd="0" destOrd="0" presId="urn:microsoft.com/office/officeart/2005/8/layout/hProcess4"/>
    <dgm:cxn modelId="{1925BFD7-9943-4764-B4BC-AD8A9DD1EC82}" type="presParOf" srcId="{D027912E-1083-4547-9610-2B952CBD82A5}" destId="{01933EA7-A005-46A4-92AF-51E120B36123}" srcOrd="1" destOrd="0" presId="urn:microsoft.com/office/officeart/2005/8/layout/hProcess4"/>
    <dgm:cxn modelId="{AC819A85-5A6E-4AD0-96C4-14FE61768B04}" type="presParOf" srcId="{D027912E-1083-4547-9610-2B952CBD82A5}" destId="{3F0D41A8-A543-470B-8017-B891D47ADB29}" srcOrd="2" destOrd="0" presId="urn:microsoft.com/office/officeart/2005/8/layout/hProcess4"/>
    <dgm:cxn modelId="{22A42EF9-E576-4D64-8880-03DD9DBD434E}" type="presParOf" srcId="{D027912E-1083-4547-9610-2B952CBD82A5}" destId="{50F38E7F-604E-452D-8EF5-AA7217AEDDC5}" srcOrd="3" destOrd="0" presId="urn:microsoft.com/office/officeart/2005/8/layout/hProcess4"/>
    <dgm:cxn modelId="{F1314B28-9BD5-451E-B1DC-569514A618F5}" type="presParOf" srcId="{D027912E-1083-4547-9610-2B952CBD82A5}" destId="{56EC893B-58DB-4B86-9188-99070F9386E6}" srcOrd="4" destOrd="0" presId="urn:microsoft.com/office/officeart/2005/8/layout/hProcess4"/>
    <dgm:cxn modelId="{A70BA502-83D4-43F4-9D4B-75B181E50E66}" type="presParOf" srcId="{0AB536E3-FABA-481B-99B0-12177D38980D}" destId="{75A877E8-8F91-4F63-9C70-1C80A44F8FB6}" srcOrd="3" destOrd="0" presId="urn:microsoft.com/office/officeart/2005/8/layout/hProcess4"/>
    <dgm:cxn modelId="{54E3167B-2408-4BBE-ABC2-E93B61EAAE90}" type="presParOf" srcId="{0AB536E3-FABA-481B-99B0-12177D38980D}" destId="{E0F96F11-11C1-485D-9BFF-FECC65C514EE}" srcOrd="4" destOrd="0" presId="urn:microsoft.com/office/officeart/2005/8/layout/hProcess4"/>
    <dgm:cxn modelId="{ECEE1D20-E1B3-466E-865B-205A243D1A9B}" type="presParOf" srcId="{E0F96F11-11C1-485D-9BFF-FECC65C514EE}" destId="{F9E98594-B2B5-41B9-BC36-2268BAF99615}" srcOrd="0" destOrd="0" presId="urn:microsoft.com/office/officeart/2005/8/layout/hProcess4"/>
    <dgm:cxn modelId="{740BD71C-CFBF-4A8C-99F5-7AEA54100F28}" type="presParOf" srcId="{E0F96F11-11C1-485D-9BFF-FECC65C514EE}" destId="{085ADFC5-C062-4C30-BA24-82131C6253A2}" srcOrd="1" destOrd="0" presId="urn:microsoft.com/office/officeart/2005/8/layout/hProcess4"/>
    <dgm:cxn modelId="{53A354AE-B712-456D-BCF9-2CFCAFB71265}" type="presParOf" srcId="{E0F96F11-11C1-485D-9BFF-FECC65C514EE}" destId="{108B7E8F-3C29-46E3-8C71-F896DFFF4434}" srcOrd="2" destOrd="0" presId="urn:microsoft.com/office/officeart/2005/8/layout/hProcess4"/>
    <dgm:cxn modelId="{EFB0661A-072F-4FA6-8433-C6D86DAB1F9C}" type="presParOf" srcId="{E0F96F11-11C1-485D-9BFF-FECC65C514EE}" destId="{3B586681-F534-48C9-A28F-DFFC2DE3F910}" srcOrd="3" destOrd="0" presId="urn:microsoft.com/office/officeart/2005/8/layout/hProcess4"/>
    <dgm:cxn modelId="{0D262A9A-F42E-4F89-90E1-FB0097570D9F}" type="presParOf" srcId="{E0F96F11-11C1-485D-9BFF-FECC65C514EE}" destId="{5B7CB629-0717-4CDE-ACEA-5B8333A15EAC}" srcOrd="4" destOrd="0" presId="urn:microsoft.com/office/officeart/2005/8/layout/h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80E57E-B405-49E1-ABB4-129760E6A271}"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5B11E5C8-90F5-46E4-A624-9BD72740CAF3}">
      <dgm:prSet phldrT="[Text]"/>
      <dgm:spPr>
        <a:solidFill>
          <a:schemeClr val="accent1">
            <a:lumMod val="50000"/>
          </a:schemeClr>
        </a:solidFill>
      </dgm:spPr>
      <dgm:t>
        <a:bodyPr/>
        <a:lstStyle/>
        <a:p>
          <a:r>
            <a:rPr lang="en-US" dirty="0"/>
            <a:t>Step 1: Identifying areas of focus </a:t>
          </a:r>
        </a:p>
      </dgm:t>
    </dgm:pt>
    <dgm:pt modelId="{C9B5B054-6043-4CEF-9EED-58FD50E6EB42}" type="parTrans" cxnId="{D6D3FAF9-5F36-4E35-B9BB-60E5C6BA0C8B}">
      <dgm:prSet/>
      <dgm:spPr/>
      <dgm:t>
        <a:bodyPr/>
        <a:lstStyle/>
        <a:p>
          <a:endParaRPr lang="en-US"/>
        </a:p>
      </dgm:t>
    </dgm:pt>
    <dgm:pt modelId="{DB719938-2EC9-4F60-90DD-D7BD4371F1BC}" type="sibTrans" cxnId="{D6D3FAF9-5F36-4E35-B9BB-60E5C6BA0C8B}">
      <dgm:prSet/>
      <dgm:spPr/>
      <dgm:t>
        <a:bodyPr/>
        <a:lstStyle/>
        <a:p>
          <a:endParaRPr lang="en-US"/>
        </a:p>
      </dgm:t>
    </dgm:pt>
    <dgm:pt modelId="{0976212A-B89D-4C53-BFED-DC84C8C9B3DA}">
      <dgm:prSet phldrT="[Text]"/>
      <dgm:spPr/>
      <dgm:t>
        <a:bodyPr/>
        <a:lstStyle/>
        <a:p>
          <a:r>
            <a:rPr lang="en-US" dirty="0"/>
            <a:t>Introduction of Figure 2 (next slide) and questions concerning assumptions, takeaways, and ease of understanding. Why did the authors choose to display these variables in this way?</a:t>
          </a:r>
        </a:p>
      </dgm:t>
    </dgm:pt>
    <dgm:pt modelId="{7B26D965-7CEE-4E2A-91F8-14FF7E33E1E4}" type="parTrans" cxnId="{69FD48DE-706D-42F9-9907-26CD91A3796E}">
      <dgm:prSet/>
      <dgm:spPr/>
      <dgm:t>
        <a:bodyPr/>
        <a:lstStyle/>
        <a:p>
          <a:endParaRPr lang="en-US"/>
        </a:p>
      </dgm:t>
    </dgm:pt>
    <dgm:pt modelId="{8E003754-652D-474F-9AA1-1CC2F6ABEA4F}" type="sibTrans" cxnId="{69FD48DE-706D-42F9-9907-26CD91A3796E}">
      <dgm:prSet/>
      <dgm:spPr/>
      <dgm:t>
        <a:bodyPr/>
        <a:lstStyle/>
        <a:p>
          <a:endParaRPr lang="en-US"/>
        </a:p>
      </dgm:t>
    </dgm:pt>
    <dgm:pt modelId="{259B296D-AC8B-4789-A984-8AEFAA7C2486}">
      <dgm:prSet phldrT="[Text]"/>
      <dgm:spPr/>
      <dgm:t>
        <a:bodyPr/>
        <a:lstStyle/>
        <a:p>
          <a:r>
            <a:rPr lang="en-US" dirty="0"/>
            <a:t>Ask: what are the strengths and weaknesses of their analysis? Is there anything you would like to get more clarification on or have displayed differently?</a:t>
          </a:r>
        </a:p>
      </dgm:t>
    </dgm:pt>
    <dgm:pt modelId="{4997FD22-EB1C-488D-8908-7E0B5884BACD}" type="parTrans" cxnId="{0B0D91C3-A5DE-4B51-AA0E-947407D3489B}">
      <dgm:prSet/>
      <dgm:spPr/>
      <dgm:t>
        <a:bodyPr/>
        <a:lstStyle/>
        <a:p>
          <a:endParaRPr lang="en-US"/>
        </a:p>
      </dgm:t>
    </dgm:pt>
    <dgm:pt modelId="{CE07E29B-825C-4A4B-B4D2-9052519E2E53}" type="sibTrans" cxnId="{0B0D91C3-A5DE-4B51-AA0E-947407D3489B}">
      <dgm:prSet/>
      <dgm:spPr/>
      <dgm:t>
        <a:bodyPr/>
        <a:lstStyle/>
        <a:p>
          <a:endParaRPr lang="en-US"/>
        </a:p>
      </dgm:t>
    </dgm:pt>
    <dgm:pt modelId="{93E3790B-349B-4D49-A250-30AACC0CB849}">
      <dgm:prSet phldrT="[Text]"/>
      <dgm:spPr>
        <a:solidFill>
          <a:schemeClr val="accent1">
            <a:lumMod val="50000"/>
          </a:schemeClr>
        </a:solidFill>
      </dgm:spPr>
      <dgm:t>
        <a:bodyPr/>
        <a:lstStyle/>
        <a:p>
          <a:r>
            <a:rPr lang="en-US" dirty="0"/>
            <a:t>Step 2: utilization of R packages</a:t>
          </a:r>
        </a:p>
      </dgm:t>
    </dgm:pt>
    <dgm:pt modelId="{ED9A2CB4-9641-492F-8535-3C67119602D6}" type="parTrans" cxnId="{25902003-C7A2-42FA-A439-481ECA5A440D}">
      <dgm:prSet/>
      <dgm:spPr/>
      <dgm:t>
        <a:bodyPr/>
        <a:lstStyle/>
        <a:p>
          <a:endParaRPr lang="en-US"/>
        </a:p>
      </dgm:t>
    </dgm:pt>
    <dgm:pt modelId="{3C829679-793E-420A-9A11-EC0E38E9E399}" type="sibTrans" cxnId="{25902003-C7A2-42FA-A439-481ECA5A440D}">
      <dgm:prSet/>
      <dgm:spPr/>
      <dgm:t>
        <a:bodyPr/>
        <a:lstStyle/>
        <a:p>
          <a:endParaRPr lang="en-US"/>
        </a:p>
      </dgm:t>
    </dgm:pt>
    <dgm:pt modelId="{94DA554C-2D40-4F76-8A0B-AE6C25D9C4BA}">
      <dgm:prSet phldrT="[Text]"/>
      <dgm:spPr/>
      <dgm:t>
        <a:bodyPr/>
        <a:lstStyle/>
        <a:p>
          <a:r>
            <a:rPr lang="en-US" dirty="0"/>
            <a:t>Correlation test of independent variables with mortality rate using corTest; those with strong correlations will be plotted using 3 methods from ggplot2 (animated bubble chart, stacked histogram, dumbbell plot).</a:t>
          </a:r>
        </a:p>
      </dgm:t>
    </dgm:pt>
    <dgm:pt modelId="{2B7D1DFC-A1F8-489F-9D8E-96BB82ADF267}" type="parTrans" cxnId="{BA1EF045-6953-4784-BA8B-603C74AB7E52}">
      <dgm:prSet/>
      <dgm:spPr/>
      <dgm:t>
        <a:bodyPr/>
        <a:lstStyle/>
        <a:p>
          <a:endParaRPr lang="en-US"/>
        </a:p>
      </dgm:t>
    </dgm:pt>
    <dgm:pt modelId="{BB35E074-FA90-4AF2-9F95-CB91CA1FC972}" type="sibTrans" cxnId="{BA1EF045-6953-4784-BA8B-603C74AB7E52}">
      <dgm:prSet/>
      <dgm:spPr/>
      <dgm:t>
        <a:bodyPr/>
        <a:lstStyle/>
        <a:p>
          <a:endParaRPr lang="en-US"/>
        </a:p>
      </dgm:t>
    </dgm:pt>
    <dgm:pt modelId="{2D1EFB19-163F-4B83-8575-B726185D0F97}">
      <dgm:prSet phldrT="[Text]"/>
      <dgm:spPr/>
      <dgm:t>
        <a:bodyPr/>
        <a:lstStyle/>
        <a:p>
          <a:r>
            <a:rPr lang="en-US" dirty="0"/>
            <a:t>Questions will be asked about each of the 3 methods pertaining to their clarity, efficiency, and accurate representation of data.</a:t>
          </a:r>
        </a:p>
      </dgm:t>
    </dgm:pt>
    <dgm:pt modelId="{E42ECB31-B70D-4A5F-A872-0FFF0FA19BEA}" type="parTrans" cxnId="{95C26357-69DC-4609-882D-20B88906D9EC}">
      <dgm:prSet/>
      <dgm:spPr/>
      <dgm:t>
        <a:bodyPr/>
        <a:lstStyle/>
        <a:p>
          <a:endParaRPr lang="en-US"/>
        </a:p>
      </dgm:t>
    </dgm:pt>
    <dgm:pt modelId="{C2C4012C-F138-49FB-8AF3-DE9036FA2338}" type="sibTrans" cxnId="{95C26357-69DC-4609-882D-20B88906D9EC}">
      <dgm:prSet/>
      <dgm:spPr/>
      <dgm:t>
        <a:bodyPr/>
        <a:lstStyle/>
        <a:p>
          <a:endParaRPr lang="en-US"/>
        </a:p>
      </dgm:t>
    </dgm:pt>
    <dgm:pt modelId="{177792C2-B771-438A-9C92-79CEB4775D79}">
      <dgm:prSet phldrT="[Text]"/>
      <dgm:spPr>
        <a:solidFill>
          <a:schemeClr val="accent1">
            <a:lumMod val="50000"/>
          </a:schemeClr>
        </a:solidFill>
      </dgm:spPr>
      <dgm:t>
        <a:bodyPr/>
        <a:lstStyle/>
        <a:p>
          <a:r>
            <a:rPr lang="en-US" dirty="0"/>
            <a:t>Step 3: Putting it all together</a:t>
          </a:r>
        </a:p>
      </dgm:t>
    </dgm:pt>
    <dgm:pt modelId="{253CAD7C-4DEE-4D60-9B32-0F6CAFF1C1F0}" type="parTrans" cxnId="{548F83AE-0B70-43A1-ABFA-4666224DFFBF}">
      <dgm:prSet/>
      <dgm:spPr/>
      <dgm:t>
        <a:bodyPr/>
        <a:lstStyle/>
        <a:p>
          <a:endParaRPr lang="en-US"/>
        </a:p>
      </dgm:t>
    </dgm:pt>
    <dgm:pt modelId="{982C42B5-7942-4D28-AE03-2FA375E9584C}" type="sibTrans" cxnId="{548F83AE-0B70-43A1-ABFA-4666224DFFBF}">
      <dgm:prSet/>
      <dgm:spPr/>
      <dgm:t>
        <a:bodyPr/>
        <a:lstStyle/>
        <a:p>
          <a:endParaRPr lang="en-US"/>
        </a:p>
      </dgm:t>
    </dgm:pt>
    <dgm:pt modelId="{94524336-A44B-45BE-A5D4-D3B39D48E5C2}">
      <dgm:prSet phldrT="[Text]"/>
      <dgm:spPr/>
      <dgm:t>
        <a:bodyPr/>
        <a:lstStyle/>
        <a:p>
          <a:r>
            <a:rPr lang="en-US" dirty="0"/>
            <a:t>Ask: Which type of graph do you feel showcased the data most effectively? Why do you think that? What did the graph in the original paper get right and what would you change? Define what makes a particular graphical representation “effective”.</a:t>
          </a:r>
        </a:p>
      </dgm:t>
    </dgm:pt>
    <dgm:pt modelId="{C1E34F33-40E9-40E5-AF86-CEBAA930FCFE}" type="parTrans" cxnId="{D34B9877-73BB-4C2E-80CA-A2741CC4239C}">
      <dgm:prSet/>
      <dgm:spPr/>
      <dgm:t>
        <a:bodyPr/>
        <a:lstStyle/>
        <a:p>
          <a:endParaRPr lang="en-US"/>
        </a:p>
      </dgm:t>
    </dgm:pt>
    <dgm:pt modelId="{05A79D8E-EFC6-420F-BC3C-7D101469BFE2}" type="sibTrans" cxnId="{D34B9877-73BB-4C2E-80CA-A2741CC4239C}">
      <dgm:prSet/>
      <dgm:spPr/>
      <dgm:t>
        <a:bodyPr/>
        <a:lstStyle/>
        <a:p>
          <a:endParaRPr lang="en-US"/>
        </a:p>
      </dgm:t>
    </dgm:pt>
    <dgm:pt modelId="{8762AEF9-1801-4A34-8B96-93DE0CD5FD4B}">
      <dgm:prSet phldrT="[Text]"/>
      <dgm:spPr/>
      <dgm:t>
        <a:bodyPr/>
        <a:lstStyle/>
        <a:p>
          <a:r>
            <a:rPr lang="en-US" dirty="0"/>
            <a:t>Summarize the lesson by reiterating the importance of displaying data in a succinct, straightforward way. </a:t>
          </a:r>
        </a:p>
      </dgm:t>
    </dgm:pt>
    <dgm:pt modelId="{E85177FF-9C87-46C6-9238-C1CB2497BAF3}" type="parTrans" cxnId="{8BC19D6E-1136-4ABF-B457-CE6F5613A9D5}">
      <dgm:prSet/>
      <dgm:spPr/>
      <dgm:t>
        <a:bodyPr/>
        <a:lstStyle/>
        <a:p>
          <a:endParaRPr lang="en-US"/>
        </a:p>
      </dgm:t>
    </dgm:pt>
    <dgm:pt modelId="{2F5C59B0-91AD-4E53-A94E-B0EDE8A1E409}" type="sibTrans" cxnId="{8BC19D6E-1136-4ABF-B457-CE6F5613A9D5}">
      <dgm:prSet/>
      <dgm:spPr/>
      <dgm:t>
        <a:bodyPr/>
        <a:lstStyle/>
        <a:p>
          <a:endParaRPr lang="en-US"/>
        </a:p>
      </dgm:t>
    </dgm:pt>
    <dgm:pt modelId="{8372CD57-0348-44F9-BD68-0CB3DB3D805F}" type="pres">
      <dgm:prSet presAssocID="{AC80E57E-B405-49E1-ABB4-129760E6A271}" presName="linearFlow" presStyleCnt="0">
        <dgm:presLayoutVars>
          <dgm:dir/>
          <dgm:animLvl val="lvl"/>
          <dgm:resizeHandles val="exact"/>
        </dgm:presLayoutVars>
      </dgm:prSet>
      <dgm:spPr/>
    </dgm:pt>
    <dgm:pt modelId="{33554C3B-388D-47A2-9008-803FEF2EA01A}" type="pres">
      <dgm:prSet presAssocID="{5B11E5C8-90F5-46E4-A624-9BD72740CAF3}" presName="composite" presStyleCnt="0"/>
      <dgm:spPr/>
    </dgm:pt>
    <dgm:pt modelId="{01201585-5748-4ADC-9A6B-968BFF5F8F3E}" type="pres">
      <dgm:prSet presAssocID="{5B11E5C8-90F5-46E4-A624-9BD72740CAF3}" presName="parentText" presStyleLbl="alignNode1" presStyleIdx="0" presStyleCnt="3">
        <dgm:presLayoutVars>
          <dgm:chMax val="1"/>
          <dgm:bulletEnabled val="1"/>
        </dgm:presLayoutVars>
      </dgm:prSet>
      <dgm:spPr/>
    </dgm:pt>
    <dgm:pt modelId="{11CDEEF3-FD43-46AB-B7AD-E897B1AA2D70}" type="pres">
      <dgm:prSet presAssocID="{5B11E5C8-90F5-46E4-A624-9BD72740CAF3}" presName="descendantText" presStyleLbl="alignAcc1" presStyleIdx="0" presStyleCnt="3">
        <dgm:presLayoutVars>
          <dgm:bulletEnabled val="1"/>
        </dgm:presLayoutVars>
      </dgm:prSet>
      <dgm:spPr/>
    </dgm:pt>
    <dgm:pt modelId="{30AE2031-5E01-41F1-A0BB-A959E3F9542A}" type="pres">
      <dgm:prSet presAssocID="{DB719938-2EC9-4F60-90DD-D7BD4371F1BC}" presName="sp" presStyleCnt="0"/>
      <dgm:spPr/>
    </dgm:pt>
    <dgm:pt modelId="{AE0942F3-C222-4F45-B157-A5455967415F}" type="pres">
      <dgm:prSet presAssocID="{93E3790B-349B-4D49-A250-30AACC0CB849}" presName="composite" presStyleCnt="0"/>
      <dgm:spPr/>
    </dgm:pt>
    <dgm:pt modelId="{98CF0E74-AF7B-43CD-A255-30BF727B4494}" type="pres">
      <dgm:prSet presAssocID="{93E3790B-349B-4D49-A250-30AACC0CB849}" presName="parentText" presStyleLbl="alignNode1" presStyleIdx="1" presStyleCnt="3">
        <dgm:presLayoutVars>
          <dgm:chMax val="1"/>
          <dgm:bulletEnabled val="1"/>
        </dgm:presLayoutVars>
      </dgm:prSet>
      <dgm:spPr/>
    </dgm:pt>
    <dgm:pt modelId="{89C93846-F3A7-47ED-A33A-FE2A30472EFA}" type="pres">
      <dgm:prSet presAssocID="{93E3790B-349B-4D49-A250-30AACC0CB849}" presName="descendantText" presStyleLbl="alignAcc1" presStyleIdx="1" presStyleCnt="3">
        <dgm:presLayoutVars>
          <dgm:bulletEnabled val="1"/>
        </dgm:presLayoutVars>
      </dgm:prSet>
      <dgm:spPr/>
    </dgm:pt>
    <dgm:pt modelId="{DD753BC4-EB34-4A5D-B0D0-EEBCAE706393}" type="pres">
      <dgm:prSet presAssocID="{3C829679-793E-420A-9A11-EC0E38E9E399}" presName="sp" presStyleCnt="0"/>
      <dgm:spPr/>
    </dgm:pt>
    <dgm:pt modelId="{AE9BFA9C-7361-471A-8FAA-E5F6E43C8D40}" type="pres">
      <dgm:prSet presAssocID="{177792C2-B771-438A-9C92-79CEB4775D79}" presName="composite" presStyleCnt="0"/>
      <dgm:spPr/>
    </dgm:pt>
    <dgm:pt modelId="{AECEBEFD-C7F0-4F76-B08A-934324BC9672}" type="pres">
      <dgm:prSet presAssocID="{177792C2-B771-438A-9C92-79CEB4775D79}" presName="parentText" presStyleLbl="alignNode1" presStyleIdx="2" presStyleCnt="3">
        <dgm:presLayoutVars>
          <dgm:chMax val="1"/>
          <dgm:bulletEnabled val="1"/>
        </dgm:presLayoutVars>
      </dgm:prSet>
      <dgm:spPr/>
    </dgm:pt>
    <dgm:pt modelId="{B2AE9D99-1294-4618-AB07-5DD803961292}" type="pres">
      <dgm:prSet presAssocID="{177792C2-B771-438A-9C92-79CEB4775D79}" presName="descendantText" presStyleLbl="alignAcc1" presStyleIdx="2" presStyleCnt="3">
        <dgm:presLayoutVars>
          <dgm:bulletEnabled val="1"/>
        </dgm:presLayoutVars>
      </dgm:prSet>
      <dgm:spPr/>
    </dgm:pt>
  </dgm:ptLst>
  <dgm:cxnLst>
    <dgm:cxn modelId="{25902003-C7A2-42FA-A439-481ECA5A440D}" srcId="{AC80E57E-B405-49E1-ABB4-129760E6A271}" destId="{93E3790B-349B-4D49-A250-30AACC0CB849}" srcOrd="1" destOrd="0" parTransId="{ED9A2CB4-9641-492F-8535-3C67119602D6}" sibTransId="{3C829679-793E-420A-9A11-EC0E38E9E399}"/>
    <dgm:cxn modelId="{3CD19B03-B43D-4150-8EEC-6DD5C3C3DF87}" type="presOf" srcId="{5B11E5C8-90F5-46E4-A624-9BD72740CAF3}" destId="{01201585-5748-4ADC-9A6B-968BFF5F8F3E}" srcOrd="0" destOrd="0" presId="urn:microsoft.com/office/officeart/2005/8/layout/chevron2"/>
    <dgm:cxn modelId="{CE2BA81D-BB13-455E-921A-C53E2FF3F934}" type="presOf" srcId="{AC80E57E-B405-49E1-ABB4-129760E6A271}" destId="{8372CD57-0348-44F9-BD68-0CB3DB3D805F}" srcOrd="0" destOrd="0" presId="urn:microsoft.com/office/officeart/2005/8/layout/chevron2"/>
    <dgm:cxn modelId="{F495582C-C236-4B11-91E3-EC7C6269E74A}" type="presOf" srcId="{94DA554C-2D40-4F76-8A0B-AE6C25D9C4BA}" destId="{89C93846-F3A7-47ED-A33A-FE2A30472EFA}" srcOrd="0" destOrd="0" presId="urn:microsoft.com/office/officeart/2005/8/layout/chevron2"/>
    <dgm:cxn modelId="{D38C873C-764F-4865-92E5-7FF69C7C8E58}" type="presOf" srcId="{2D1EFB19-163F-4B83-8575-B726185D0F97}" destId="{89C93846-F3A7-47ED-A33A-FE2A30472EFA}" srcOrd="0" destOrd="1" presId="urn:microsoft.com/office/officeart/2005/8/layout/chevron2"/>
    <dgm:cxn modelId="{2310023E-F7F4-49FF-8939-675986E1FE67}" type="presOf" srcId="{0976212A-B89D-4C53-BFED-DC84C8C9B3DA}" destId="{11CDEEF3-FD43-46AB-B7AD-E897B1AA2D70}" srcOrd="0" destOrd="0" presId="urn:microsoft.com/office/officeart/2005/8/layout/chevron2"/>
    <dgm:cxn modelId="{AC0D075B-094B-446F-9ED0-A0B2931363F6}" type="presOf" srcId="{177792C2-B771-438A-9C92-79CEB4775D79}" destId="{AECEBEFD-C7F0-4F76-B08A-934324BC9672}" srcOrd="0" destOrd="0" presId="urn:microsoft.com/office/officeart/2005/8/layout/chevron2"/>
    <dgm:cxn modelId="{0F5E6D5E-1A64-48F2-9522-DEE5364E7168}" type="presOf" srcId="{8762AEF9-1801-4A34-8B96-93DE0CD5FD4B}" destId="{B2AE9D99-1294-4618-AB07-5DD803961292}" srcOrd="0" destOrd="1" presId="urn:microsoft.com/office/officeart/2005/8/layout/chevron2"/>
    <dgm:cxn modelId="{BA1EF045-6953-4784-BA8B-603C74AB7E52}" srcId="{93E3790B-349B-4D49-A250-30AACC0CB849}" destId="{94DA554C-2D40-4F76-8A0B-AE6C25D9C4BA}" srcOrd="0" destOrd="0" parTransId="{2B7D1DFC-A1F8-489F-9D8E-96BB82ADF267}" sibTransId="{BB35E074-FA90-4AF2-9F95-CB91CA1FC972}"/>
    <dgm:cxn modelId="{FBC6524C-57FA-49E5-9C92-7108758E19A8}" type="presOf" srcId="{259B296D-AC8B-4789-A984-8AEFAA7C2486}" destId="{11CDEEF3-FD43-46AB-B7AD-E897B1AA2D70}" srcOrd="0" destOrd="1" presId="urn:microsoft.com/office/officeart/2005/8/layout/chevron2"/>
    <dgm:cxn modelId="{8BC19D6E-1136-4ABF-B457-CE6F5613A9D5}" srcId="{177792C2-B771-438A-9C92-79CEB4775D79}" destId="{8762AEF9-1801-4A34-8B96-93DE0CD5FD4B}" srcOrd="1" destOrd="0" parTransId="{E85177FF-9C87-46C6-9238-C1CB2497BAF3}" sibTransId="{2F5C59B0-91AD-4E53-A94E-B0EDE8A1E409}"/>
    <dgm:cxn modelId="{95C26357-69DC-4609-882D-20B88906D9EC}" srcId="{93E3790B-349B-4D49-A250-30AACC0CB849}" destId="{2D1EFB19-163F-4B83-8575-B726185D0F97}" srcOrd="1" destOrd="0" parTransId="{E42ECB31-B70D-4A5F-A872-0FFF0FA19BEA}" sibTransId="{C2C4012C-F138-49FB-8AF3-DE9036FA2338}"/>
    <dgm:cxn modelId="{D34B9877-73BB-4C2E-80CA-A2741CC4239C}" srcId="{177792C2-B771-438A-9C92-79CEB4775D79}" destId="{94524336-A44B-45BE-A5D4-D3B39D48E5C2}" srcOrd="0" destOrd="0" parTransId="{C1E34F33-40E9-40E5-AF86-CEBAA930FCFE}" sibTransId="{05A79D8E-EFC6-420F-BC3C-7D101469BFE2}"/>
    <dgm:cxn modelId="{4D568A89-AE3A-4C62-A908-B5170FA536D6}" type="presOf" srcId="{93E3790B-349B-4D49-A250-30AACC0CB849}" destId="{98CF0E74-AF7B-43CD-A255-30BF727B4494}" srcOrd="0" destOrd="0" presId="urn:microsoft.com/office/officeart/2005/8/layout/chevron2"/>
    <dgm:cxn modelId="{548F83AE-0B70-43A1-ABFA-4666224DFFBF}" srcId="{AC80E57E-B405-49E1-ABB4-129760E6A271}" destId="{177792C2-B771-438A-9C92-79CEB4775D79}" srcOrd="2" destOrd="0" parTransId="{253CAD7C-4DEE-4D60-9B32-0F6CAFF1C1F0}" sibTransId="{982C42B5-7942-4D28-AE03-2FA375E9584C}"/>
    <dgm:cxn modelId="{0B0D91C3-A5DE-4B51-AA0E-947407D3489B}" srcId="{5B11E5C8-90F5-46E4-A624-9BD72740CAF3}" destId="{259B296D-AC8B-4789-A984-8AEFAA7C2486}" srcOrd="1" destOrd="0" parTransId="{4997FD22-EB1C-488D-8908-7E0B5884BACD}" sibTransId="{CE07E29B-825C-4A4B-B4D2-9052519E2E53}"/>
    <dgm:cxn modelId="{69FD48DE-706D-42F9-9907-26CD91A3796E}" srcId="{5B11E5C8-90F5-46E4-A624-9BD72740CAF3}" destId="{0976212A-B89D-4C53-BFED-DC84C8C9B3DA}" srcOrd="0" destOrd="0" parTransId="{7B26D965-7CEE-4E2A-91F8-14FF7E33E1E4}" sibTransId="{8E003754-652D-474F-9AA1-1CC2F6ABEA4F}"/>
    <dgm:cxn modelId="{EE46B3F5-9DEF-4C3B-B78C-EE61E348D6A6}" type="presOf" srcId="{94524336-A44B-45BE-A5D4-D3B39D48E5C2}" destId="{B2AE9D99-1294-4618-AB07-5DD803961292}" srcOrd="0" destOrd="0" presId="urn:microsoft.com/office/officeart/2005/8/layout/chevron2"/>
    <dgm:cxn modelId="{D6D3FAF9-5F36-4E35-B9BB-60E5C6BA0C8B}" srcId="{AC80E57E-B405-49E1-ABB4-129760E6A271}" destId="{5B11E5C8-90F5-46E4-A624-9BD72740CAF3}" srcOrd="0" destOrd="0" parTransId="{C9B5B054-6043-4CEF-9EED-58FD50E6EB42}" sibTransId="{DB719938-2EC9-4F60-90DD-D7BD4371F1BC}"/>
    <dgm:cxn modelId="{7D7185B8-388B-4A3B-8175-7706FF9008E0}" type="presParOf" srcId="{8372CD57-0348-44F9-BD68-0CB3DB3D805F}" destId="{33554C3B-388D-47A2-9008-803FEF2EA01A}" srcOrd="0" destOrd="0" presId="urn:microsoft.com/office/officeart/2005/8/layout/chevron2"/>
    <dgm:cxn modelId="{08D1B548-76A3-4701-905E-93B70A40B407}" type="presParOf" srcId="{33554C3B-388D-47A2-9008-803FEF2EA01A}" destId="{01201585-5748-4ADC-9A6B-968BFF5F8F3E}" srcOrd="0" destOrd="0" presId="urn:microsoft.com/office/officeart/2005/8/layout/chevron2"/>
    <dgm:cxn modelId="{0149A9DA-7274-4616-B81A-33B05ABE6AC8}" type="presParOf" srcId="{33554C3B-388D-47A2-9008-803FEF2EA01A}" destId="{11CDEEF3-FD43-46AB-B7AD-E897B1AA2D70}" srcOrd="1" destOrd="0" presId="urn:microsoft.com/office/officeart/2005/8/layout/chevron2"/>
    <dgm:cxn modelId="{D6C2E8B1-E392-4BDB-87DE-3A5244390D12}" type="presParOf" srcId="{8372CD57-0348-44F9-BD68-0CB3DB3D805F}" destId="{30AE2031-5E01-41F1-A0BB-A959E3F9542A}" srcOrd="1" destOrd="0" presId="urn:microsoft.com/office/officeart/2005/8/layout/chevron2"/>
    <dgm:cxn modelId="{A8824674-D286-4731-BD62-C8A53079C2D6}" type="presParOf" srcId="{8372CD57-0348-44F9-BD68-0CB3DB3D805F}" destId="{AE0942F3-C222-4F45-B157-A5455967415F}" srcOrd="2" destOrd="0" presId="urn:microsoft.com/office/officeart/2005/8/layout/chevron2"/>
    <dgm:cxn modelId="{E56C76D6-8182-480A-BBA8-DDD71380E00D}" type="presParOf" srcId="{AE0942F3-C222-4F45-B157-A5455967415F}" destId="{98CF0E74-AF7B-43CD-A255-30BF727B4494}" srcOrd="0" destOrd="0" presId="urn:microsoft.com/office/officeart/2005/8/layout/chevron2"/>
    <dgm:cxn modelId="{844ABE72-3C26-4E05-8FE1-AA1C761BDE03}" type="presParOf" srcId="{AE0942F3-C222-4F45-B157-A5455967415F}" destId="{89C93846-F3A7-47ED-A33A-FE2A30472EFA}" srcOrd="1" destOrd="0" presId="urn:microsoft.com/office/officeart/2005/8/layout/chevron2"/>
    <dgm:cxn modelId="{05C35C33-2DE3-491C-8A38-6BEAEA8FD2BD}" type="presParOf" srcId="{8372CD57-0348-44F9-BD68-0CB3DB3D805F}" destId="{DD753BC4-EB34-4A5D-B0D0-EEBCAE706393}" srcOrd="3" destOrd="0" presId="urn:microsoft.com/office/officeart/2005/8/layout/chevron2"/>
    <dgm:cxn modelId="{13B0111B-80B9-417B-B968-E11F5EC55920}" type="presParOf" srcId="{8372CD57-0348-44F9-BD68-0CB3DB3D805F}" destId="{AE9BFA9C-7361-471A-8FAA-E5F6E43C8D40}" srcOrd="4" destOrd="0" presId="urn:microsoft.com/office/officeart/2005/8/layout/chevron2"/>
    <dgm:cxn modelId="{D5308639-8BA7-42D8-AACF-77397CAEC8E3}" type="presParOf" srcId="{AE9BFA9C-7361-471A-8FAA-E5F6E43C8D40}" destId="{AECEBEFD-C7F0-4F76-B08A-934324BC9672}" srcOrd="0" destOrd="0" presId="urn:microsoft.com/office/officeart/2005/8/layout/chevron2"/>
    <dgm:cxn modelId="{98E43D9D-477B-4AB1-828B-A3F86A334E0A}" type="presParOf" srcId="{AE9BFA9C-7361-471A-8FAA-E5F6E43C8D40}" destId="{B2AE9D99-1294-4618-AB07-5DD803961292}"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D5E5C-8337-4760-AE1B-2CEC1D9282CC}">
      <dsp:nvSpPr>
        <dsp:cNvPr id="0" name=""/>
        <dsp:cNvSpPr/>
      </dsp:nvSpPr>
      <dsp:spPr>
        <a:xfrm>
          <a:off x="1655" y="1870650"/>
          <a:ext cx="1931033" cy="15926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en-US" sz="1000" kern="1200" dirty="0"/>
            <a:t>Medications such as antibiotics, antihypertensives, and SSRIs are ingested </a:t>
          </a:r>
        </a:p>
        <a:p>
          <a:pPr marL="57150" lvl="1" indent="-57150" algn="l" defTabSz="444500">
            <a:lnSpc>
              <a:spcPct val="90000"/>
            </a:lnSpc>
            <a:spcBef>
              <a:spcPct val="0"/>
            </a:spcBef>
            <a:spcAft>
              <a:spcPct val="15000"/>
            </a:spcAft>
            <a:buChar char="•"/>
          </a:pPr>
          <a:r>
            <a:rPr lang="en-US" sz="1000" kern="1200" dirty="0"/>
            <a:t>Portions of the medications are not absorbed and leave the body through bowel movements</a:t>
          </a:r>
        </a:p>
      </dsp:txBody>
      <dsp:txXfrm>
        <a:off x="38307" y="1907302"/>
        <a:ext cx="1857729" cy="1178102"/>
      </dsp:txXfrm>
    </dsp:sp>
    <dsp:sp modelId="{9E96D05D-4875-40BF-8675-4898D861AE64}">
      <dsp:nvSpPr>
        <dsp:cNvPr id="0" name=""/>
        <dsp:cNvSpPr/>
      </dsp:nvSpPr>
      <dsp:spPr>
        <a:xfrm>
          <a:off x="1120400" y="2370493"/>
          <a:ext cx="1951540" cy="1951540"/>
        </a:xfrm>
        <a:prstGeom prst="leftCircularArrow">
          <a:avLst>
            <a:gd name="adj1" fmla="val 2249"/>
            <a:gd name="adj2" fmla="val 270925"/>
            <a:gd name="adj3" fmla="val 2046436"/>
            <a:gd name="adj4" fmla="val 9024489"/>
            <a:gd name="adj5" fmla="val 2623"/>
          </a:avLst>
        </a:prstGeom>
        <a:solidFill>
          <a:schemeClr val="accent1">
            <a:lumMod val="50000"/>
          </a:schemeClr>
        </a:solidFill>
        <a:ln>
          <a:noFill/>
        </a:ln>
        <a:effectLst/>
      </dsp:spPr>
      <dsp:style>
        <a:lnRef idx="0">
          <a:scrgbClr r="0" g="0" b="0"/>
        </a:lnRef>
        <a:fillRef idx="1">
          <a:scrgbClr r="0" g="0" b="0"/>
        </a:fillRef>
        <a:effectRef idx="0">
          <a:scrgbClr r="0" g="0" b="0"/>
        </a:effectRef>
        <a:fontRef idx="minor">
          <a:schemeClr val="lt1"/>
        </a:fontRef>
      </dsp:style>
    </dsp:sp>
    <dsp:sp modelId="{E463622C-8FBE-4D4D-8E4A-B73060EDB99A}">
      <dsp:nvSpPr>
        <dsp:cNvPr id="0" name=""/>
        <dsp:cNvSpPr/>
      </dsp:nvSpPr>
      <dsp:spPr>
        <a:xfrm>
          <a:off x="430774" y="3122056"/>
          <a:ext cx="1716474" cy="682585"/>
        </a:xfrm>
        <a:prstGeom prst="roundRect">
          <a:avLst>
            <a:gd name="adj" fmla="val 10000"/>
          </a:avLst>
        </a:prstGeom>
        <a:solidFill>
          <a:schemeClr val="accent1">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dirty="0"/>
            <a:t>Ingestion and Disposal of Pharmaceuticals</a:t>
          </a:r>
        </a:p>
      </dsp:txBody>
      <dsp:txXfrm>
        <a:off x="450766" y="3142048"/>
        <a:ext cx="1676490" cy="642601"/>
      </dsp:txXfrm>
    </dsp:sp>
    <dsp:sp modelId="{01933EA7-A005-46A4-92AF-51E120B36123}">
      <dsp:nvSpPr>
        <dsp:cNvPr id="0" name=""/>
        <dsp:cNvSpPr/>
      </dsp:nvSpPr>
      <dsp:spPr>
        <a:xfrm>
          <a:off x="2356203" y="1870650"/>
          <a:ext cx="1931033" cy="15926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en-US" sz="1000" kern="1200" dirty="0"/>
            <a:t>The high aqueous solubility and low sorption potential of many medications means that WWTPs cannot effectively remove them</a:t>
          </a:r>
        </a:p>
        <a:p>
          <a:pPr marL="57150" lvl="1" indent="-57150" algn="l" defTabSz="444500">
            <a:lnSpc>
              <a:spcPct val="90000"/>
            </a:lnSpc>
            <a:spcBef>
              <a:spcPct val="0"/>
            </a:spcBef>
            <a:spcAft>
              <a:spcPct val="15000"/>
            </a:spcAft>
            <a:buChar char="•"/>
          </a:pPr>
          <a:r>
            <a:rPr lang="en-US" sz="1000" kern="1200" dirty="0"/>
            <a:t>Combined storm/sewer systems further limit filtration processes</a:t>
          </a:r>
        </a:p>
      </dsp:txBody>
      <dsp:txXfrm>
        <a:off x="2392855" y="2248595"/>
        <a:ext cx="1857729" cy="1178102"/>
      </dsp:txXfrm>
    </dsp:sp>
    <dsp:sp modelId="{75A877E8-8F91-4F63-9C70-1C80A44F8FB6}">
      <dsp:nvSpPr>
        <dsp:cNvPr id="0" name=""/>
        <dsp:cNvSpPr/>
      </dsp:nvSpPr>
      <dsp:spPr>
        <a:xfrm>
          <a:off x="3458856" y="949517"/>
          <a:ext cx="2198283" cy="2198283"/>
        </a:xfrm>
        <a:prstGeom prst="circularArrow">
          <a:avLst>
            <a:gd name="adj1" fmla="val 1996"/>
            <a:gd name="adj2" fmla="val 239127"/>
            <a:gd name="adj3" fmla="val 19585362"/>
            <a:gd name="adj4" fmla="val 12575511"/>
            <a:gd name="adj5" fmla="val 2329"/>
          </a:avLst>
        </a:prstGeom>
        <a:solidFill>
          <a:schemeClr val="accent1">
            <a:lumMod val="50000"/>
          </a:schemeClr>
        </a:solidFill>
        <a:ln>
          <a:noFill/>
        </a:ln>
        <a:effectLst/>
      </dsp:spPr>
      <dsp:style>
        <a:lnRef idx="0">
          <a:scrgbClr r="0" g="0" b="0"/>
        </a:lnRef>
        <a:fillRef idx="1">
          <a:scrgbClr r="0" g="0" b="0"/>
        </a:fillRef>
        <a:effectRef idx="0">
          <a:scrgbClr r="0" g="0" b="0"/>
        </a:effectRef>
        <a:fontRef idx="minor">
          <a:schemeClr val="lt1"/>
        </a:fontRef>
      </dsp:style>
    </dsp:sp>
    <dsp:sp modelId="{50F38E7F-604E-452D-8EF5-AA7217AEDDC5}">
      <dsp:nvSpPr>
        <dsp:cNvPr id="0" name=""/>
        <dsp:cNvSpPr/>
      </dsp:nvSpPr>
      <dsp:spPr>
        <a:xfrm>
          <a:off x="2785322" y="1529357"/>
          <a:ext cx="1716474" cy="682585"/>
        </a:xfrm>
        <a:prstGeom prst="roundRect">
          <a:avLst>
            <a:gd name="adj" fmla="val 10000"/>
          </a:avLst>
        </a:prstGeom>
        <a:solidFill>
          <a:schemeClr val="accent1">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dirty="0"/>
            <a:t>Inadequate Removal of Pharmaceuticals at WWTPs</a:t>
          </a:r>
        </a:p>
      </dsp:txBody>
      <dsp:txXfrm>
        <a:off x="2805314" y="1549349"/>
        <a:ext cx="1676490" cy="642601"/>
      </dsp:txXfrm>
    </dsp:sp>
    <dsp:sp modelId="{085ADFC5-C062-4C30-BA24-82131C6253A2}">
      <dsp:nvSpPr>
        <dsp:cNvPr id="0" name=""/>
        <dsp:cNvSpPr/>
      </dsp:nvSpPr>
      <dsp:spPr>
        <a:xfrm>
          <a:off x="4710751" y="1870650"/>
          <a:ext cx="1931033" cy="15926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en-US" sz="1000" kern="1200" dirty="0"/>
            <a:t>WWTP effluent reaches local estuarine and marine environments</a:t>
          </a:r>
        </a:p>
        <a:p>
          <a:pPr marL="57150" lvl="1" indent="-57150" algn="l" defTabSz="444500">
            <a:lnSpc>
              <a:spcPct val="90000"/>
            </a:lnSpc>
            <a:spcBef>
              <a:spcPct val="0"/>
            </a:spcBef>
            <a:spcAft>
              <a:spcPct val="15000"/>
            </a:spcAft>
            <a:buChar char="•"/>
          </a:pPr>
          <a:r>
            <a:rPr lang="en-US" sz="1000" kern="1200" dirty="0"/>
            <a:t>Aquatic organisms absorb the pharmaceuticals as well as their byproducts, which can alter their health and behavioral patterns</a:t>
          </a:r>
        </a:p>
      </dsp:txBody>
      <dsp:txXfrm>
        <a:off x="4747403" y="1907302"/>
        <a:ext cx="1857729" cy="1178102"/>
      </dsp:txXfrm>
    </dsp:sp>
    <dsp:sp modelId="{3B586681-F534-48C9-A28F-DFFC2DE3F910}">
      <dsp:nvSpPr>
        <dsp:cNvPr id="0" name=""/>
        <dsp:cNvSpPr/>
      </dsp:nvSpPr>
      <dsp:spPr>
        <a:xfrm>
          <a:off x="5139869" y="3122056"/>
          <a:ext cx="1716474" cy="682585"/>
        </a:xfrm>
        <a:prstGeom prst="roundRect">
          <a:avLst>
            <a:gd name="adj" fmla="val 10000"/>
          </a:avLst>
        </a:prstGeom>
        <a:solidFill>
          <a:schemeClr val="accent1">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kern="1200" dirty="0"/>
            <a:t>Introduction of Pharmaceuticals into Estuarine Environment</a:t>
          </a:r>
        </a:p>
      </dsp:txBody>
      <dsp:txXfrm>
        <a:off x="5159861" y="3142048"/>
        <a:ext cx="1676490" cy="6426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201585-5748-4ADC-9A6B-968BFF5F8F3E}">
      <dsp:nvSpPr>
        <dsp:cNvPr id="0" name=""/>
        <dsp:cNvSpPr/>
      </dsp:nvSpPr>
      <dsp:spPr>
        <a:xfrm rot="5400000">
          <a:off x="-212033" y="213236"/>
          <a:ext cx="1413556" cy="989489"/>
        </a:xfrm>
        <a:prstGeom prst="chevron">
          <a:avLst/>
        </a:prstGeom>
        <a:solidFill>
          <a:schemeClr val="accent1">
            <a:lumMod val="5000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Step 1: Identifying areas of focus </a:t>
          </a:r>
        </a:p>
      </dsp:txBody>
      <dsp:txXfrm rot="-5400000">
        <a:off x="1" y="495948"/>
        <a:ext cx="989489" cy="424067"/>
      </dsp:txXfrm>
    </dsp:sp>
    <dsp:sp modelId="{11CDEEF3-FD43-46AB-B7AD-E897B1AA2D70}">
      <dsp:nvSpPr>
        <dsp:cNvPr id="0" name=""/>
        <dsp:cNvSpPr/>
      </dsp:nvSpPr>
      <dsp:spPr>
        <a:xfrm rot="5400000">
          <a:off x="5064538" y="-4073845"/>
          <a:ext cx="918812" cy="906891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Introduction of Figure 2 (next slide) and questions concerning assumptions, takeaways, and ease of understanding. Why did the authors choose to display these variables in this way?</a:t>
          </a:r>
        </a:p>
        <a:p>
          <a:pPr marL="114300" lvl="1" indent="-114300" algn="l" defTabSz="622300">
            <a:lnSpc>
              <a:spcPct val="90000"/>
            </a:lnSpc>
            <a:spcBef>
              <a:spcPct val="0"/>
            </a:spcBef>
            <a:spcAft>
              <a:spcPct val="15000"/>
            </a:spcAft>
            <a:buChar char="•"/>
          </a:pPr>
          <a:r>
            <a:rPr lang="en-US" sz="1400" kern="1200" dirty="0"/>
            <a:t>Ask: what are the strengths and weaknesses of their analysis? Is there anything you would like to get more clarification on or have displayed differently?</a:t>
          </a:r>
        </a:p>
      </dsp:txBody>
      <dsp:txXfrm rot="-5400000">
        <a:off x="989490" y="46056"/>
        <a:ext cx="9024057" cy="829106"/>
      </dsp:txXfrm>
    </dsp:sp>
    <dsp:sp modelId="{98CF0E74-AF7B-43CD-A255-30BF727B4494}">
      <dsp:nvSpPr>
        <dsp:cNvPr id="0" name=""/>
        <dsp:cNvSpPr/>
      </dsp:nvSpPr>
      <dsp:spPr>
        <a:xfrm rot="5400000">
          <a:off x="-212033" y="1430098"/>
          <a:ext cx="1413556" cy="989489"/>
        </a:xfrm>
        <a:prstGeom prst="chevron">
          <a:avLst/>
        </a:prstGeom>
        <a:solidFill>
          <a:schemeClr val="accent1">
            <a:lumMod val="5000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Step 2: utilization of R packages</a:t>
          </a:r>
        </a:p>
      </dsp:txBody>
      <dsp:txXfrm rot="-5400000">
        <a:off x="1" y="1712810"/>
        <a:ext cx="989489" cy="424067"/>
      </dsp:txXfrm>
    </dsp:sp>
    <dsp:sp modelId="{89C93846-F3A7-47ED-A33A-FE2A30472EFA}">
      <dsp:nvSpPr>
        <dsp:cNvPr id="0" name=""/>
        <dsp:cNvSpPr/>
      </dsp:nvSpPr>
      <dsp:spPr>
        <a:xfrm rot="5400000">
          <a:off x="5064538" y="-2856984"/>
          <a:ext cx="918812" cy="906891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Correlation test of independent variables with mortality rate using corTest; those with strong correlations will be plotted using 3 methods from ggplot2 (animated bubble chart, stacked histogram, dumbbell plot).</a:t>
          </a:r>
        </a:p>
        <a:p>
          <a:pPr marL="114300" lvl="1" indent="-114300" algn="l" defTabSz="622300">
            <a:lnSpc>
              <a:spcPct val="90000"/>
            </a:lnSpc>
            <a:spcBef>
              <a:spcPct val="0"/>
            </a:spcBef>
            <a:spcAft>
              <a:spcPct val="15000"/>
            </a:spcAft>
            <a:buChar char="•"/>
          </a:pPr>
          <a:r>
            <a:rPr lang="en-US" sz="1400" kern="1200" dirty="0"/>
            <a:t>Questions will be asked about each of the 3 methods pertaining to their clarity, efficiency, and accurate representation of data.</a:t>
          </a:r>
        </a:p>
      </dsp:txBody>
      <dsp:txXfrm rot="-5400000">
        <a:off x="989490" y="1262917"/>
        <a:ext cx="9024057" cy="829106"/>
      </dsp:txXfrm>
    </dsp:sp>
    <dsp:sp modelId="{AECEBEFD-C7F0-4F76-B08A-934324BC9672}">
      <dsp:nvSpPr>
        <dsp:cNvPr id="0" name=""/>
        <dsp:cNvSpPr/>
      </dsp:nvSpPr>
      <dsp:spPr>
        <a:xfrm rot="5400000">
          <a:off x="-212033" y="2646960"/>
          <a:ext cx="1413556" cy="989489"/>
        </a:xfrm>
        <a:prstGeom prst="chevron">
          <a:avLst/>
        </a:prstGeom>
        <a:solidFill>
          <a:schemeClr val="accent1">
            <a:lumMod val="5000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Step 3: Putting it all together</a:t>
          </a:r>
        </a:p>
      </dsp:txBody>
      <dsp:txXfrm rot="-5400000">
        <a:off x="1" y="2929672"/>
        <a:ext cx="989489" cy="424067"/>
      </dsp:txXfrm>
    </dsp:sp>
    <dsp:sp modelId="{B2AE9D99-1294-4618-AB07-5DD803961292}">
      <dsp:nvSpPr>
        <dsp:cNvPr id="0" name=""/>
        <dsp:cNvSpPr/>
      </dsp:nvSpPr>
      <dsp:spPr>
        <a:xfrm rot="5400000">
          <a:off x="5064538" y="-1640122"/>
          <a:ext cx="918812" cy="906891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Ask: Which type of graph do you feel showcased the data most effectively? Why do you think that? What did the graph in the original paper get right and what would you change? Define what makes a particular graphical representation “effective”.</a:t>
          </a:r>
        </a:p>
        <a:p>
          <a:pPr marL="114300" lvl="1" indent="-114300" algn="l" defTabSz="622300">
            <a:lnSpc>
              <a:spcPct val="90000"/>
            </a:lnSpc>
            <a:spcBef>
              <a:spcPct val="0"/>
            </a:spcBef>
            <a:spcAft>
              <a:spcPct val="15000"/>
            </a:spcAft>
            <a:buChar char="•"/>
          </a:pPr>
          <a:r>
            <a:rPr lang="en-US" sz="1400" kern="1200" dirty="0"/>
            <a:t>Summarize the lesson by reiterating the importance of displaying data in a succinct, straightforward way. </a:t>
          </a:r>
        </a:p>
      </dsp:txBody>
      <dsp:txXfrm rot="-5400000">
        <a:off x="989490" y="2479779"/>
        <a:ext cx="9024057" cy="82910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2/22/2022</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471344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2/22/2022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120300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2/22/2022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899999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2/22/2022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3280400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2/22/2022</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3157960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2/22/2022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1819987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A7F15D8-96D1-4781-BC50-CA8A088B2FE4}" type="datetime1">
              <a:rPr lang="en-US" smtClean="0"/>
              <a:t>2/22/2022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537686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2/22/2022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1071967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2/22/2022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4097824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2/22/2022</a:t>
            </a:fld>
            <a:endParaRPr lang="en-US" dirty="0"/>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dirty="0"/>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3268863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2/22/2022</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dirty="0"/>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291304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F6FA2B21-3FCD-4721-B95C-427943F61125}" type="datetime1">
              <a:rPr lang="en-US" smtClean="0"/>
              <a:t>2/22/2022</a:t>
            </a:fld>
            <a:endParaRPr lang="en-US" dirty="0"/>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31132156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m4a"/><Relationship Id="rId2" Type="http://schemas.microsoft.com/office/2007/relationships/media" Target="../media/media1.m4a"/><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hyperlink" Target="https://doi-org.proxy.library.vcu.edu/10.1002/etc.3452" TargetMode="External"/><Relationship Id="rId2" Type="http://schemas.openxmlformats.org/officeDocument/2006/relationships/hyperlink" Target="https://doi.org/10.1002/ece3.345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3.pn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slideLayout" Target="../slideLayouts/slideLayout8.xml"/><Relationship Id="rId7" Type="http://schemas.openxmlformats.org/officeDocument/2006/relationships/diagramColors" Target="../diagrams/colors1.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Layout" Target="../slideLayouts/slideLayout2.xml"/><Relationship Id="rId7" Type="http://schemas.openxmlformats.org/officeDocument/2006/relationships/diagramColors" Target="../diagrams/colors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9F73848-91FE-4D29-B0DC-BFC408416682}"/>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20" y="-839"/>
            <a:ext cx="12191980" cy="6858000"/>
          </a:xfrm>
          <a:prstGeom prst="rect">
            <a:avLst/>
          </a:prstGeom>
        </p:spPr>
      </p:pic>
      <p:sp>
        <p:nvSpPr>
          <p:cNvPr id="89" name="Rectangle 88">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91" name="Rectangle 90">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18C3B467-088C-4F3D-A9A7-105C4E1E20CD}"/>
              </a:ext>
            </a:extLst>
          </p:cNvPr>
          <p:cNvSpPr>
            <a:spLocks noGrp="1"/>
          </p:cNvSpPr>
          <p:nvPr>
            <p:ph type="ctrTitle"/>
          </p:nvPr>
        </p:nvSpPr>
        <p:spPr>
          <a:xfrm>
            <a:off x="6033793" y="2355458"/>
            <a:ext cx="4775075" cy="1630907"/>
          </a:xfrm>
        </p:spPr>
        <p:txBody>
          <a:bodyPr>
            <a:normAutofit/>
          </a:bodyPr>
          <a:lstStyle/>
          <a:p>
            <a:r>
              <a:rPr lang="en-US" sz="2400" dirty="0">
                <a:solidFill>
                  <a:schemeClr val="tx1"/>
                </a:solidFill>
              </a:rPr>
              <a:t>Pharmaceutical Contamination and its effects on estuarine organisms</a:t>
            </a:r>
          </a:p>
        </p:txBody>
      </p:sp>
      <p:sp>
        <p:nvSpPr>
          <p:cNvPr id="3" name="Subtitle 2">
            <a:extLst>
              <a:ext uri="{FF2B5EF4-FFF2-40B4-BE49-F238E27FC236}">
                <a16:creationId xmlns:a16="http://schemas.microsoft.com/office/drawing/2014/main" id="{C8722DDC-8EEE-4A06-8DFE-B44871EAA2CF}"/>
              </a:ext>
            </a:extLst>
          </p:cNvPr>
          <p:cNvSpPr>
            <a:spLocks noGrp="1"/>
          </p:cNvSpPr>
          <p:nvPr>
            <p:ph type="subTitle" idx="1"/>
          </p:nvPr>
        </p:nvSpPr>
        <p:spPr>
          <a:xfrm>
            <a:off x="6033793" y="3995988"/>
            <a:ext cx="4775075" cy="559656"/>
          </a:xfrm>
        </p:spPr>
        <p:txBody>
          <a:bodyPr>
            <a:normAutofit/>
          </a:bodyPr>
          <a:lstStyle/>
          <a:p>
            <a:pPr>
              <a:spcAft>
                <a:spcPts val="600"/>
              </a:spcAft>
            </a:pPr>
            <a:r>
              <a:rPr lang="en-US" dirty="0">
                <a:solidFill>
                  <a:schemeClr val="tx1"/>
                </a:solidFill>
              </a:rPr>
              <a:t>Leah Shotwell</a:t>
            </a:r>
          </a:p>
        </p:txBody>
      </p:sp>
      <p:pic>
        <p:nvPicPr>
          <p:cNvPr id="7" name="Audio 6">
            <a:hlinkClick r:id="" action="ppaction://media"/>
            <a:extLst>
              <a:ext uri="{FF2B5EF4-FFF2-40B4-BE49-F238E27FC236}">
                <a16:creationId xmlns:a16="http://schemas.microsoft.com/office/drawing/2014/main" id="{7D5F90EA-9CC3-4E9E-B0DA-EEADB9E542C9}"/>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42696815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advTm="8183"/>
    </mc:Choice>
    <mc:Fallback>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2535B-AE52-4824-A3CE-50CD06B90EF3}"/>
              </a:ext>
            </a:extLst>
          </p:cNvPr>
          <p:cNvSpPr>
            <a:spLocks noGrp="1"/>
          </p:cNvSpPr>
          <p:nvPr>
            <p:ph type="title"/>
          </p:nvPr>
        </p:nvSpPr>
        <p:spPr/>
        <p:txBody>
          <a:bodyPr/>
          <a:lstStyle/>
          <a:p>
            <a:r>
              <a:rPr lang="en-US" dirty="0"/>
              <a:t>Main Takeaways</a:t>
            </a:r>
          </a:p>
        </p:txBody>
      </p:sp>
      <p:sp>
        <p:nvSpPr>
          <p:cNvPr id="3" name="Content Placeholder 2">
            <a:extLst>
              <a:ext uri="{FF2B5EF4-FFF2-40B4-BE49-F238E27FC236}">
                <a16:creationId xmlns:a16="http://schemas.microsoft.com/office/drawing/2014/main" id="{0B8289B1-D5E9-4190-BE60-7AEBFBA0D6AE}"/>
              </a:ext>
            </a:extLst>
          </p:cNvPr>
          <p:cNvSpPr>
            <a:spLocks noGrp="1"/>
          </p:cNvSpPr>
          <p:nvPr>
            <p:ph idx="1"/>
          </p:nvPr>
        </p:nvSpPr>
        <p:spPr/>
        <p:txBody>
          <a:bodyPr>
            <a:normAutofit/>
          </a:bodyPr>
          <a:lstStyle/>
          <a:p>
            <a:r>
              <a:rPr lang="en-US" sz="1800" dirty="0"/>
              <a:t>By making a visual representation too complex or incorporating too many variables, the information can become “lost in translation”.</a:t>
            </a:r>
          </a:p>
          <a:p>
            <a:r>
              <a:rPr lang="en-US" sz="1800" dirty="0"/>
              <a:t>Overall, the authors did a great job in holistically displaying the data. However, the paper is lacking smaller comparisons and conclusions that can go unnoticed in the current breadth of their analysis.</a:t>
            </a:r>
          </a:p>
          <a:p>
            <a:r>
              <a:rPr lang="en-US" sz="1800" dirty="0"/>
              <a:t>By utilizing different methods of calculating significance and subsequently plotting the data using multiple methods, the information can be made accessible to a wider array of people and make the less obvious conclusions clearer to those who do not consider themselves as well-versed in the subject material.</a:t>
            </a:r>
          </a:p>
        </p:txBody>
      </p:sp>
      <p:pic>
        <p:nvPicPr>
          <p:cNvPr id="5" name="Audio 4">
            <a:hlinkClick r:id="" action="ppaction://media"/>
            <a:extLst>
              <a:ext uri="{FF2B5EF4-FFF2-40B4-BE49-F238E27FC236}">
                <a16:creationId xmlns:a16="http://schemas.microsoft.com/office/drawing/2014/main" id="{729B242C-1B0F-4060-8A51-36100CACC67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1467216494"/>
      </p:ext>
    </p:extLst>
  </p:cSld>
  <p:clrMapOvr>
    <a:masterClrMapping/>
  </p:clrMapOvr>
  <mc:AlternateContent xmlns:mc="http://schemas.openxmlformats.org/markup-compatibility/2006">
    <mc:Choice xmlns:p14="http://schemas.microsoft.com/office/powerpoint/2010/main" Requires="p14">
      <p:transition spd="slow" p14:dur="2000" advTm="22626"/>
    </mc:Choice>
    <mc:Fallback>
      <p:transition spd="slow" advTm="226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C688E-E22F-4560-85EA-DE31A129ED4F}"/>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EC3F6ABC-A6D9-4F83-9034-852473BD5018}"/>
              </a:ext>
            </a:extLst>
          </p:cNvPr>
          <p:cNvSpPr>
            <a:spLocks noGrp="1"/>
          </p:cNvSpPr>
          <p:nvPr>
            <p:ph idx="1"/>
          </p:nvPr>
        </p:nvSpPr>
        <p:spPr/>
        <p:txBody>
          <a:bodyPr/>
          <a:lstStyle/>
          <a:p>
            <a:r>
              <a:rPr lang="en-US" sz="1800" dirty="0">
                <a:effectLst/>
                <a:ea typeface="Calibri" panose="020F0502020204030204" pitchFamily="34" charset="0"/>
                <a:cs typeface="Times New Roman" panose="02020603050405020304" pitchFamily="18" charset="0"/>
              </a:rPr>
              <a:t>Peters, JR, </a:t>
            </a:r>
            <a:r>
              <a:rPr lang="en-US" sz="1800" dirty="0" err="1">
                <a:effectLst/>
                <a:ea typeface="Calibri" panose="020F0502020204030204" pitchFamily="34" charset="0"/>
                <a:cs typeface="Times New Roman" panose="02020603050405020304" pitchFamily="18" charset="0"/>
              </a:rPr>
              <a:t>Granek</a:t>
            </a:r>
            <a:r>
              <a:rPr lang="en-US" sz="1800" dirty="0">
                <a:effectLst/>
                <a:ea typeface="Calibri" panose="020F0502020204030204" pitchFamily="34" charset="0"/>
                <a:cs typeface="Times New Roman" panose="02020603050405020304" pitchFamily="18" charset="0"/>
              </a:rPr>
              <a:t>, EF, de Rivera, CE, Rollins, M. Prozac in the water: Chronic fluoxetine exposure and predation risk interact to shape behaviors in an estuarine crab. </a:t>
            </a:r>
            <a:r>
              <a:rPr lang="en-US" sz="1800" i="1" dirty="0" err="1">
                <a:effectLst/>
                <a:ea typeface="Calibri" panose="020F0502020204030204" pitchFamily="34" charset="0"/>
                <a:cs typeface="Times New Roman" panose="02020603050405020304" pitchFamily="18" charset="0"/>
              </a:rPr>
              <a:t>Ecol</a:t>
            </a:r>
            <a:r>
              <a:rPr lang="en-US" sz="1800" i="1" dirty="0">
                <a:effectLst/>
                <a:ea typeface="Calibri" panose="020F0502020204030204" pitchFamily="34" charset="0"/>
                <a:cs typeface="Times New Roman" panose="02020603050405020304" pitchFamily="18" charset="0"/>
              </a:rPr>
              <a:t> </a:t>
            </a:r>
            <a:r>
              <a:rPr lang="en-US" sz="1800" i="1" dirty="0" err="1">
                <a:effectLst/>
                <a:ea typeface="Calibri" panose="020F0502020204030204" pitchFamily="34" charset="0"/>
                <a:cs typeface="Times New Roman" panose="02020603050405020304" pitchFamily="18" charset="0"/>
              </a:rPr>
              <a:t>Evol</a:t>
            </a:r>
            <a:r>
              <a:rPr lang="en-US" sz="1800" dirty="0">
                <a:effectLst/>
                <a:ea typeface="Calibri" panose="020F0502020204030204" pitchFamily="34" charset="0"/>
                <a:cs typeface="Times New Roman" panose="02020603050405020304" pitchFamily="18" charset="0"/>
              </a:rPr>
              <a:t>. 2017; 7: 9151– 9161. </a:t>
            </a:r>
            <a:r>
              <a:rPr lang="en-US" sz="1800" u="sng" dirty="0">
                <a:solidFill>
                  <a:srgbClr val="0563C1"/>
                </a:solidFill>
                <a:effectLst/>
                <a:ea typeface="Calibri" panose="020F0502020204030204" pitchFamily="34" charset="0"/>
                <a:cs typeface="Times New Roman" panose="02020603050405020304" pitchFamily="18" charset="0"/>
                <a:hlinkClick r:id="rId2"/>
              </a:rPr>
              <a:t>https://doi.org/10.1002/ece3.3453</a:t>
            </a:r>
            <a:endParaRPr lang="en-US" sz="1800" u="sng" dirty="0">
              <a:solidFill>
                <a:srgbClr val="0563C1"/>
              </a:solidFill>
              <a:effectLst/>
              <a:ea typeface="Calibri" panose="020F0502020204030204" pitchFamily="34" charset="0"/>
              <a:cs typeface="Times New Roman" panose="02020603050405020304" pitchFamily="18" charset="0"/>
            </a:endParaRPr>
          </a:p>
          <a:p>
            <a:r>
              <a:rPr lang="en-US" sz="1800" b="0" i="0" dirty="0">
                <a:effectLst/>
              </a:rPr>
              <a:t>Cantwell, M.G., Katz, D.R., Sullivan, J.C., Ho, K., Burgess, R.M. and Cashman, M. (2016), Selected pharmaceuticals entering an estuary: Concentrations, temporal trends, partitioning, and fluxes. Environ </a:t>
            </a:r>
            <a:r>
              <a:rPr lang="en-US" sz="1800" b="0" i="0" dirty="0" err="1">
                <a:effectLst/>
              </a:rPr>
              <a:t>Toxicol</a:t>
            </a:r>
            <a:r>
              <a:rPr lang="en-US" sz="1800" b="0" i="0" dirty="0">
                <a:effectLst/>
              </a:rPr>
              <a:t> Chem, 35: 2665-2673. </a:t>
            </a:r>
            <a:r>
              <a:rPr lang="en-US" sz="1800" b="0" i="0" u="none" strike="noStrike" dirty="0">
                <a:solidFill>
                  <a:srgbClr val="3255A4"/>
                </a:solidFill>
                <a:effectLst/>
                <a:hlinkClick r:id="rId3"/>
              </a:rPr>
              <a:t>https://doi-org.proxy.library.vcu.edu/10.1002/etc.3452</a:t>
            </a:r>
            <a:endParaRPr lang="en-US" sz="1800" dirty="0">
              <a:effectLst/>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709262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3E0B076-70B2-4BA7-B180-209E6D801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C1262DB-2217-4833-97B6-F2E848AE5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96E31C53-2B4C-4EC3-ABBE-C7A406EE0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1">
            <a:extLst>
              <a:ext uri="{FF2B5EF4-FFF2-40B4-BE49-F238E27FC236}">
                <a16:creationId xmlns:a16="http://schemas.microsoft.com/office/drawing/2014/main" id="{5852E424-33E4-4053-9F84-22C801623F4D}"/>
              </a:ext>
            </a:extLst>
          </p:cNvPr>
          <p:cNvSpPr>
            <a:spLocks noGrp="1"/>
          </p:cNvSpPr>
          <p:nvPr>
            <p:ph type="title"/>
          </p:nvPr>
        </p:nvSpPr>
        <p:spPr>
          <a:xfrm>
            <a:off x="1066800" y="642594"/>
            <a:ext cx="10058400" cy="1371600"/>
          </a:xfrm>
        </p:spPr>
        <p:txBody>
          <a:bodyPr>
            <a:normAutofit/>
          </a:bodyPr>
          <a:lstStyle/>
          <a:p>
            <a:r>
              <a:rPr lang="en-US" dirty="0"/>
              <a:t>Background</a:t>
            </a:r>
          </a:p>
        </p:txBody>
      </p:sp>
      <p:sp>
        <p:nvSpPr>
          <p:cNvPr id="9" name="Content Placeholder 8">
            <a:extLst>
              <a:ext uri="{FF2B5EF4-FFF2-40B4-BE49-F238E27FC236}">
                <a16:creationId xmlns:a16="http://schemas.microsoft.com/office/drawing/2014/main" id="{E9B92C56-AE74-4EEC-AD5F-AD08A1E19501}"/>
              </a:ext>
            </a:extLst>
          </p:cNvPr>
          <p:cNvSpPr>
            <a:spLocks noGrp="1"/>
          </p:cNvSpPr>
          <p:nvPr>
            <p:ph idx="1"/>
          </p:nvPr>
        </p:nvSpPr>
        <p:spPr>
          <a:xfrm>
            <a:off x="1066800" y="2103120"/>
            <a:ext cx="6485467" cy="3931920"/>
          </a:xfrm>
        </p:spPr>
        <p:txBody>
          <a:bodyPr>
            <a:normAutofit/>
          </a:bodyPr>
          <a:lstStyle/>
          <a:p>
            <a:r>
              <a:rPr lang="en-US" dirty="0"/>
              <a:t>According to a 2016 study, 14 different pharmaceutical ingredients were present as dissolved substances within a Rhode Island estuary (Cantwell et al., 2016).</a:t>
            </a:r>
          </a:p>
          <a:p>
            <a:r>
              <a:rPr lang="en-US" dirty="0"/>
              <a:t>Eight substances were consistently found as particulates in the water, ranging from </a:t>
            </a:r>
            <a:r>
              <a:rPr lang="en-US" b="0" i="0" dirty="0">
                <a:solidFill>
                  <a:srgbClr val="1C1D1E"/>
                </a:solidFill>
                <a:effectLst/>
                <a:latin typeface="Open Sans" panose="020B0606030504020204" pitchFamily="34" charset="0"/>
              </a:rPr>
              <a:t>0.2–18 ng/g in size (</a:t>
            </a:r>
            <a:r>
              <a:rPr lang="en-US" dirty="0"/>
              <a:t>Cantwell et al., 2016</a:t>
            </a:r>
            <a:r>
              <a:rPr lang="en-US" b="0" i="0" dirty="0">
                <a:solidFill>
                  <a:srgbClr val="1C1D1E"/>
                </a:solidFill>
                <a:effectLst/>
                <a:latin typeface="Open Sans" panose="020B0606030504020204" pitchFamily="34" charset="0"/>
              </a:rPr>
              <a:t>).</a:t>
            </a:r>
          </a:p>
          <a:p>
            <a:r>
              <a:rPr lang="en-US" dirty="0">
                <a:solidFill>
                  <a:srgbClr val="1C1D1E"/>
                </a:solidFill>
                <a:latin typeface="Open Sans" panose="020B0606030504020204" pitchFamily="34" charset="0"/>
              </a:rPr>
              <a:t>Conclusions drawn from this study indicate that many of these compounds are bioavailable to aquatic organisms within the estuary (</a:t>
            </a:r>
            <a:r>
              <a:rPr lang="en-US" dirty="0"/>
              <a:t>Cantwell et al., 2016</a:t>
            </a:r>
            <a:r>
              <a:rPr lang="en-US" dirty="0">
                <a:solidFill>
                  <a:srgbClr val="1C1D1E"/>
                </a:solidFill>
                <a:latin typeface="Open Sans" panose="020B0606030504020204" pitchFamily="34" charset="0"/>
              </a:rPr>
              <a:t>). </a:t>
            </a:r>
          </a:p>
          <a:p>
            <a:r>
              <a:rPr lang="en-US" dirty="0">
                <a:solidFill>
                  <a:srgbClr val="1C1D1E"/>
                </a:solidFill>
                <a:latin typeface="Open Sans" panose="020B0606030504020204" pitchFamily="34" charset="0"/>
              </a:rPr>
              <a:t>Detection of these pharmaceuticals is important as its absorption in aquatic organisms can alter survivability (</a:t>
            </a:r>
            <a:r>
              <a:rPr lang="en-US" dirty="0"/>
              <a:t>Cantwell et al., 2016</a:t>
            </a:r>
            <a:r>
              <a:rPr lang="en-US" dirty="0">
                <a:solidFill>
                  <a:srgbClr val="1C1D1E"/>
                </a:solidFill>
                <a:latin typeface="Open Sans" panose="020B0606030504020204" pitchFamily="34" charset="0"/>
              </a:rPr>
              <a:t>).</a:t>
            </a:r>
          </a:p>
          <a:p>
            <a:r>
              <a:rPr lang="en-US" dirty="0">
                <a:solidFill>
                  <a:srgbClr val="1C1D1E"/>
                </a:solidFill>
                <a:latin typeface="Open Sans" panose="020B0606030504020204" pitchFamily="34" charset="0"/>
              </a:rPr>
              <a:t>Very little research has focused on estuaries specifically, making this data and the data of the primary literature more valuable.</a:t>
            </a:r>
          </a:p>
        </p:txBody>
      </p:sp>
      <p:pic>
        <p:nvPicPr>
          <p:cNvPr id="5" name="Content Placeholder 4" descr="Chart, bar chart&#10;&#10;Description automatically generated">
            <a:extLst>
              <a:ext uri="{FF2B5EF4-FFF2-40B4-BE49-F238E27FC236}">
                <a16:creationId xmlns:a16="http://schemas.microsoft.com/office/drawing/2014/main" id="{F7F2F7B1-14A4-4207-9F08-20656A2DF156}"/>
              </a:ext>
            </a:extLst>
          </p:cNvPr>
          <p:cNvPicPr>
            <a:picLocks noChangeAspect="1"/>
          </p:cNvPicPr>
          <p:nvPr/>
        </p:nvPicPr>
        <p:blipFill rotWithShape="1">
          <a:blip r:embed="rId4"/>
          <a:srcRect r="453" b="4"/>
          <a:stretch/>
        </p:blipFill>
        <p:spPr>
          <a:xfrm>
            <a:off x="8020570" y="2103120"/>
            <a:ext cx="3019646" cy="3632643"/>
          </a:xfrm>
          <a:prstGeom prst="rect">
            <a:avLst/>
          </a:prstGeom>
        </p:spPr>
      </p:pic>
      <p:sp>
        <p:nvSpPr>
          <p:cNvPr id="6" name="TextBox 5">
            <a:extLst>
              <a:ext uri="{FF2B5EF4-FFF2-40B4-BE49-F238E27FC236}">
                <a16:creationId xmlns:a16="http://schemas.microsoft.com/office/drawing/2014/main" id="{B333D046-7A3B-45B0-B7E0-062BC2489EB6}"/>
              </a:ext>
            </a:extLst>
          </p:cNvPr>
          <p:cNvSpPr txBox="1"/>
          <p:nvPr/>
        </p:nvSpPr>
        <p:spPr>
          <a:xfrm>
            <a:off x="8020571" y="5758041"/>
            <a:ext cx="3104629" cy="553998"/>
          </a:xfrm>
          <a:prstGeom prst="rect">
            <a:avLst/>
          </a:prstGeom>
          <a:noFill/>
        </p:spPr>
        <p:txBody>
          <a:bodyPr wrap="square" rtlCol="0">
            <a:spAutoFit/>
          </a:bodyPr>
          <a:lstStyle/>
          <a:p>
            <a:r>
              <a:rPr lang="en-US" sz="1000" dirty="0"/>
              <a:t>Enviro Toxic and Chemistry, Volume: 35, Issue: 11, Pages: 2665-2673, First published: 08 April 2016, DOI: (10.1002/etc.3452) </a:t>
            </a:r>
          </a:p>
        </p:txBody>
      </p:sp>
      <p:pic>
        <p:nvPicPr>
          <p:cNvPr id="10" name="Audio 9">
            <a:hlinkClick r:id="" action="ppaction://media"/>
            <a:extLst>
              <a:ext uri="{FF2B5EF4-FFF2-40B4-BE49-F238E27FC236}">
                <a16:creationId xmlns:a16="http://schemas.microsoft.com/office/drawing/2014/main" id="{318D2ED1-280D-4C4D-9C00-7BC8C68BA7C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1839953823"/>
      </p:ext>
    </p:extLst>
  </p:cSld>
  <p:clrMapOvr>
    <a:masterClrMapping/>
  </p:clrMapOvr>
  <mc:AlternateContent xmlns:mc="http://schemas.openxmlformats.org/markup-compatibility/2006">
    <mc:Choice xmlns:p14="http://schemas.microsoft.com/office/powerpoint/2010/main" Requires="p14">
      <p:transition spd="slow" p14:dur="2000" advTm="71231"/>
    </mc:Choice>
    <mc:Fallback>
      <p:transition spd="slow" advTm="712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E350A-F27F-43ED-8773-B8137AC861C1}"/>
              </a:ext>
            </a:extLst>
          </p:cNvPr>
          <p:cNvSpPr>
            <a:spLocks noGrp="1"/>
          </p:cNvSpPr>
          <p:nvPr>
            <p:ph type="title"/>
          </p:nvPr>
        </p:nvSpPr>
        <p:spPr/>
        <p:txBody>
          <a:bodyPr>
            <a:normAutofit/>
          </a:bodyPr>
          <a:lstStyle/>
          <a:p>
            <a:r>
              <a:rPr lang="en-US" sz="2400" dirty="0"/>
              <a:t>Flow Diagram of Pharmaceutical Contamination Process</a:t>
            </a:r>
          </a:p>
        </p:txBody>
      </p:sp>
      <p:graphicFrame>
        <p:nvGraphicFramePr>
          <p:cNvPr id="5" name="Content Placeholder 4">
            <a:extLst>
              <a:ext uri="{FF2B5EF4-FFF2-40B4-BE49-F238E27FC236}">
                <a16:creationId xmlns:a16="http://schemas.microsoft.com/office/drawing/2014/main" id="{6D98D676-E210-44D9-A387-2FA36293C0E2}"/>
              </a:ext>
            </a:extLst>
          </p:cNvPr>
          <p:cNvGraphicFramePr>
            <a:graphicFrameLocks noGrp="1"/>
          </p:cNvGraphicFramePr>
          <p:nvPr>
            <p:ph idx="1"/>
            <p:extLst>
              <p:ext uri="{D42A27DB-BD31-4B8C-83A1-F6EECF244321}">
                <p14:modId xmlns:p14="http://schemas.microsoft.com/office/powerpoint/2010/main" val="1145782653"/>
              </p:ext>
            </p:extLst>
          </p:nvPr>
        </p:nvGraphicFramePr>
        <p:xfrm>
          <a:off x="685800" y="609600"/>
          <a:ext cx="6858000" cy="533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xt Placeholder 3">
            <a:extLst>
              <a:ext uri="{FF2B5EF4-FFF2-40B4-BE49-F238E27FC236}">
                <a16:creationId xmlns:a16="http://schemas.microsoft.com/office/drawing/2014/main" id="{E9CABFE9-5CD6-4DE0-81D1-6F5C35FD931E}"/>
              </a:ext>
            </a:extLst>
          </p:cNvPr>
          <p:cNvSpPr>
            <a:spLocks noGrp="1"/>
          </p:cNvSpPr>
          <p:nvPr>
            <p:ph type="body" sz="half" idx="2"/>
          </p:nvPr>
        </p:nvSpPr>
        <p:spPr/>
        <p:txBody>
          <a:bodyPr>
            <a:normAutofit/>
          </a:bodyPr>
          <a:lstStyle/>
          <a:p>
            <a:r>
              <a:rPr lang="en-US" sz="1400" dirty="0"/>
              <a:t>We have established that pharmaceutical contamination is present in many aquatic environments; however, we need to know how the process of contamination works in order to effectively address it (Cantwell et al., 2016).</a:t>
            </a:r>
          </a:p>
        </p:txBody>
      </p:sp>
      <p:pic>
        <p:nvPicPr>
          <p:cNvPr id="6" name="Audio 5">
            <a:hlinkClick r:id="" action="ppaction://media"/>
            <a:extLst>
              <a:ext uri="{FF2B5EF4-FFF2-40B4-BE49-F238E27FC236}">
                <a16:creationId xmlns:a16="http://schemas.microsoft.com/office/drawing/2014/main" id="{759AF984-3576-4261-AF94-168085E441E7}"/>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28234367"/>
      </p:ext>
    </p:extLst>
  </p:cSld>
  <p:clrMapOvr>
    <a:masterClrMapping/>
  </p:clrMapOvr>
  <mc:AlternateContent xmlns:mc="http://schemas.openxmlformats.org/markup-compatibility/2006">
    <mc:Choice xmlns:p14="http://schemas.microsoft.com/office/powerpoint/2010/main" Requires="p14">
      <p:transition spd="slow" p14:dur="2000" advTm="54901"/>
    </mc:Choice>
    <mc:Fallback>
      <p:transition spd="slow" advTm="549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522DA-15A5-4933-9EBB-5B6BFD413DBB}"/>
              </a:ext>
            </a:extLst>
          </p:cNvPr>
          <p:cNvSpPr>
            <a:spLocks noGrp="1"/>
          </p:cNvSpPr>
          <p:nvPr>
            <p:ph type="title"/>
          </p:nvPr>
        </p:nvSpPr>
        <p:spPr>
          <a:xfrm>
            <a:off x="6579450" y="727627"/>
            <a:ext cx="4957553" cy="1645920"/>
          </a:xfrm>
        </p:spPr>
        <p:txBody>
          <a:bodyPr>
            <a:normAutofit/>
          </a:bodyPr>
          <a:lstStyle/>
          <a:p>
            <a:r>
              <a:rPr lang="en-US" sz="3100" dirty="0"/>
              <a:t>Paper Background – Shore Crab </a:t>
            </a:r>
            <a:r>
              <a:rPr lang="en-US" sz="3100" b="0" i="1" dirty="0" err="1">
                <a:effectLst/>
              </a:rPr>
              <a:t>Hemigrapsus</a:t>
            </a:r>
            <a:r>
              <a:rPr lang="en-US" sz="3100" b="0" i="1" dirty="0">
                <a:effectLst/>
              </a:rPr>
              <a:t> </a:t>
            </a:r>
            <a:r>
              <a:rPr lang="en-US" sz="3100" b="0" i="1" dirty="0" err="1">
                <a:effectLst/>
              </a:rPr>
              <a:t>oregonensis</a:t>
            </a:r>
            <a:endParaRPr lang="en-US" sz="3100" i="1" dirty="0"/>
          </a:p>
        </p:txBody>
      </p:sp>
      <p:sp>
        <p:nvSpPr>
          <p:cNvPr id="14" name="Rectangle 13">
            <a:extLst>
              <a:ext uri="{FF2B5EF4-FFF2-40B4-BE49-F238E27FC236}">
                <a16:creationId xmlns:a16="http://schemas.microsoft.com/office/drawing/2014/main" id="{0BBB6B01-5B73-410C-B70E-8CF2FA470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8836" y="721224"/>
            <a:ext cx="5367164" cy="5415552"/>
          </a:xfrm>
          <a:prstGeom prst="rect">
            <a:avLst/>
          </a:prstGeom>
          <a:solidFill>
            <a:srgbClr val="FFFFFF"/>
          </a:solidFill>
          <a:ln w="6350" cap="flat" cmpd="sng" algn="ctr">
            <a:noFill/>
            <a:prstDash val="solid"/>
          </a:ln>
          <a:effectLst>
            <a:softEdge rad="0"/>
          </a:effectLst>
        </p:spPr>
      </p:sp>
      <p:sp>
        <p:nvSpPr>
          <p:cNvPr id="16" name="Rectangle 15">
            <a:extLst>
              <a:ext uri="{FF2B5EF4-FFF2-40B4-BE49-F238E27FC236}">
                <a16:creationId xmlns:a16="http://schemas.microsoft.com/office/drawing/2014/main" id="{8712F587-12D0-435C-8E3F-F44C36EE7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5217" y="892220"/>
            <a:ext cx="5054517" cy="5097085"/>
          </a:xfrm>
          <a:prstGeom prst="rect">
            <a:avLst/>
          </a:prstGeom>
          <a:noFill/>
          <a:ln w="6350" cap="sq" cmpd="sng" algn="ctr">
            <a:solidFill>
              <a:srgbClr val="404040"/>
            </a:solidFill>
            <a:prstDash val="solid"/>
            <a:miter lim="800000"/>
          </a:ln>
          <a:effectLst/>
        </p:spPr>
      </p:sp>
      <p:pic>
        <p:nvPicPr>
          <p:cNvPr id="7" name="Content Placeholder 6" descr="A picture containing text, aquarium, vessel, different&#10;&#10;Description automatically generated">
            <a:extLst>
              <a:ext uri="{FF2B5EF4-FFF2-40B4-BE49-F238E27FC236}">
                <a16:creationId xmlns:a16="http://schemas.microsoft.com/office/drawing/2014/main" id="{EB418F94-5885-460B-89A8-778B00EB0EA7}"/>
              </a:ext>
            </a:extLst>
          </p:cNvPr>
          <p:cNvPicPr>
            <a:picLocks noChangeAspect="1"/>
          </p:cNvPicPr>
          <p:nvPr/>
        </p:nvPicPr>
        <p:blipFill>
          <a:blip r:embed="rId4"/>
          <a:stretch>
            <a:fillRect/>
          </a:stretch>
        </p:blipFill>
        <p:spPr>
          <a:xfrm>
            <a:off x="1205256" y="1705416"/>
            <a:ext cx="4414438" cy="3465332"/>
          </a:xfrm>
          <a:prstGeom prst="rect">
            <a:avLst/>
          </a:prstGeom>
        </p:spPr>
      </p:pic>
      <p:sp>
        <p:nvSpPr>
          <p:cNvPr id="11" name="Content Placeholder 10">
            <a:extLst>
              <a:ext uri="{FF2B5EF4-FFF2-40B4-BE49-F238E27FC236}">
                <a16:creationId xmlns:a16="http://schemas.microsoft.com/office/drawing/2014/main" id="{E66BB619-6F4D-4995-8AD3-F686E9C630DD}"/>
              </a:ext>
            </a:extLst>
          </p:cNvPr>
          <p:cNvSpPr>
            <a:spLocks noGrp="1"/>
          </p:cNvSpPr>
          <p:nvPr>
            <p:ph idx="1"/>
          </p:nvPr>
        </p:nvSpPr>
        <p:spPr>
          <a:xfrm>
            <a:off x="6579450" y="2538919"/>
            <a:ext cx="4957554" cy="3496120"/>
          </a:xfrm>
        </p:spPr>
        <p:txBody>
          <a:bodyPr>
            <a:normAutofit fontScale="85000" lnSpcReduction="10000"/>
          </a:bodyPr>
          <a:lstStyle/>
          <a:p>
            <a:r>
              <a:rPr lang="en-US" sz="1600" b="0" i="1" dirty="0" err="1">
                <a:effectLst/>
              </a:rPr>
              <a:t>Hemigrapsus</a:t>
            </a:r>
            <a:r>
              <a:rPr lang="en-US" sz="1600" b="0" i="1" dirty="0">
                <a:effectLst/>
              </a:rPr>
              <a:t> </a:t>
            </a:r>
            <a:r>
              <a:rPr lang="en-US" sz="1600" b="0" i="1" dirty="0" err="1">
                <a:effectLst/>
              </a:rPr>
              <a:t>oregonensis</a:t>
            </a:r>
            <a:r>
              <a:rPr lang="en-US" sz="1600" b="0" i="1" dirty="0">
                <a:effectLst/>
              </a:rPr>
              <a:t> </a:t>
            </a:r>
            <a:r>
              <a:rPr lang="en-US" sz="1600" b="0" dirty="0">
                <a:effectLst/>
              </a:rPr>
              <a:t>typically limits risk through its nocturnal nature, as this minimizes interaction time with diurnal predators of the species (Peters et al., 2017).</a:t>
            </a:r>
          </a:p>
          <a:p>
            <a:r>
              <a:rPr lang="en-US" sz="1600" b="0" dirty="0">
                <a:effectLst/>
              </a:rPr>
              <a:t>The SSRI fluoxetine hydrochloride (commonly known as Prozac) was chosen as the pharmaceutical studied as it is one of the most prevalent contaminants found in aquatic environments (Peters et al., 2017).</a:t>
            </a:r>
          </a:p>
          <a:p>
            <a:r>
              <a:rPr lang="en-US" sz="1600" dirty="0"/>
              <a:t>Serotonin typically stimulates the release of hyperglycemic, neuro-depressing, molt-inhibiting, and gonad-stimulating hormones in crustaceans (Peters et al., 2017). Therefore, the authors of this study wanted to see how a medication directly impacting serotonin levels in humans would affect circadian rhythms and the concept of balancing risk in crabs.</a:t>
            </a:r>
            <a:endParaRPr lang="en-US" sz="1600" b="0" dirty="0">
              <a:effectLst/>
            </a:endParaRPr>
          </a:p>
          <a:p>
            <a:endParaRPr lang="en-US" dirty="0"/>
          </a:p>
        </p:txBody>
      </p:sp>
      <p:sp>
        <p:nvSpPr>
          <p:cNvPr id="8" name="TextBox 7">
            <a:extLst>
              <a:ext uri="{FF2B5EF4-FFF2-40B4-BE49-F238E27FC236}">
                <a16:creationId xmlns:a16="http://schemas.microsoft.com/office/drawing/2014/main" id="{DC12B42C-188C-4D36-9914-53E87C1B1452}"/>
              </a:ext>
            </a:extLst>
          </p:cNvPr>
          <p:cNvSpPr txBox="1"/>
          <p:nvPr/>
        </p:nvSpPr>
        <p:spPr>
          <a:xfrm>
            <a:off x="1205256" y="5303027"/>
            <a:ext cx="4414438" cy="400110"/>
          </a:xfrm>
          <a:prstGeom prst="rect">
            <a:avLst/>
          </a:prstGeom>
          <a:noFill/>
        </p:spPr>
        <p:txBody>
          <a:bodyPr wrap="square" rtlCol="0">
            <a:spAutoFit/>
          </a:bodyPr>
          <a:lstStyle/>
          <a:p>
            <a:r>
              <a:rPr lang="en-US" sz="1000" dirty="0"/>
              <a:t>Ecology and Evolution, Volume: 7, Issue: 21, Pages: 9151-9161, First published: 30 September 2017, DOI: (10.1002/ece3.3453) </a:t>
            </a:r>
          </a:p>
        </p:txBody>
      </p:sp>
      <p:pic>
        <p:nvPicPr>
          <p:cNvPr id="4" name="Audio 3">
            <a:hlinkClick r:id="" action="ppaction://media"/>
            <a:extLst>
              <a:ext uri="{FF2B5EF4-FFF2-40B4-BE49-F238E27FC236}">
                <a16:creationId xmlns:a16="http://schemas.microsoft.com/office/drawing/2014/main" id="{445D6E44-81D6-417B-AB97-99199814EC5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3651595568"/>
      </p:ext>
    </p:extLst>
  </p:cSld>
  <p:clrMapOvr>
    <a:masterClrMapping/>
  </p:clrMapOvr>
  <mc:AlternateContent xmlns:mc="http://schemas.openxmlformats.org/markup-compatibility/2006">
    <mc:Choice xmlns:p14="http://schemas.microsoft.com/office/powerpoint/2010/main" Requires="p14">
      <p:transition spd="slow" p14:dur="2000" advTm="45033"/>
    </mc:Choice>
    <mc:Fallback>
      <p:transition spd="slow" advTm="450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9">
            <a:extLst>
              <a:ext uri="{FF2B5EF4-FFF2-40B4-BE49-F238E27FC236}">
                <a16:creationId xmlns:a16="http://schemas.microsoft.com/office/drawing/2014/main" id="{E192707B-B929-41A7-9B41-E959A1C689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apsule and tablets background for computer windows">
            <a:extLst>
              <a:ext uri="{FF2B5EF4-FFF2-40B4-BE49-F238E27FC236}">
                <a16:creationId xmlns:a16="http://schemas.microsoft.com/office/drawing/2014/main" id="{CCB6E50E-8059-456E-8633-EFB8BAF05A37}"/>
              </a:ext>
            </a:extLst>
          </p:cNvPr>
          <p:cNvPicPr>
            <a:picLocks noChangeAspect="1"/>
          </p:cNvPicPr>
          <p:nvPr/>
        </p:nvPicPr>
        <p:blipFill rotWithShape="1">
          <a:blip r:embed="rId4">
            <a:alphaModFix amt="35000"/>
            <a:extLst>
              <a:ext uri="{BEBA8EAE-BF5A-486C-A8C5-ECC9F3942E4B}">
                <a14:imgProps xmlns:a14="http://schemas.microsoft.com/office/drawing/2010/main">
                  <a14:imgLayer r:embed="rId5">
                    <a14:imgEffect>
                      <a14:colorTemperature colorTemp="5300"/>
                    </a14:imgEffect>
                    <a14:imgEffect>
                      <a14:saturation sat="200000"/>
                    </a14:imgEffect>
                  </a14:imgLayer>
                </a14:imgProps>
              </a:ext>
            </a:extLst>
          </a:blip>
          <a:srcRect t="8723" b="10920"/>
          <a:stretch/>
        </p:blipFill>
        <p:spPr>
          <a:xfrm>
            <a:off x="20" y="10"/>
            <a:ext cx="12191980" cy="6857990"/>
          </a:xfrm>
          <a:prstGeom prst="rect">
            <a:avLst/>
          </a:prstGeom>
        </p:spPr>
      </p:pic>
      <p:sp>
        <p:nvSpPr>
          <p:cNvPr id="2" name="Title 1">
            <a:extLst>
              <a:ext uri="{FF2B5EF4-FFF2-40B4-BE49-F238E27FC236}">
                <a16:creationId xmlns:a16="http://schemas.microsoft.com/office/drawing/2014/main" id="{75F46A72-38CB-4061-9CF5-D8F9A9130D9F}"/>
              </a:ext>
            </a:extLst>
          </p:cNvPr>
          <p:cNvSpPr>
            <a:spLocks noGrp="1"/>
          </p:cNvSpPr>
          <p:nvPr>
            <p:ph type="title"/>
          </p:nvPr>
        </p:nvSpPr>
        <p:spPr>
          <a:xfrm>
            <a:off x="1066800" y="642594"/>
            <a:ext cx="10058400" cy="1371600"/>
          </a:xfrm>
        </p:spPr>
        <p:txBody>
          <a:bodyPr>
            <a:normAutofit/>
          </a:bodyPr>
          <a:lstStyle/>
          <a:p>
            <a:r>
              <a:rPr lang="en-US" dirty="0"/>
              <a:t>Main Questions Addressed by the Authors</a:t>
            </a:r>
          </a:p>
        </p:txBody>
      </p:sp>
      <p:sp>
        <p:nvSpPr>
          <p:cNvPr id="3" name="Content Placeholder 2">
            <a:extLst>
              <a:ext uri="{FF2B5EF4-FFF2-40B4-BE49-F238E27FC236}">
                <a16:creationId xmlns:a16="http://schemas.microsoft.com/office/drawing/2014/main" id="{A468F271-2FC1-4CCC-9079-29B26CCCA6AB}"/>
              </a:ext>
            </a:extLst>
          </p:cNvPr>
          <p:cNvSpPr>
            <a:spLocks noGrp="1"/>
          </p:cNvSpPr>
          <p:nvPr>
            <p:ph idx="1"/>
          </p:nvPr>
        </p:nvSpPr>
        <p:spPr>
          <a:xfrm>
            <a:off x="1066800" y="2103120"/>
            <a:ext cx="10058400" cy="3849624"/>
          </a:xfrm>
        </p:spPr>
        <p:txBody>
          <a:bodyPr>
            <a:normAutofit/>
          </a:bodyPr>
          <a:lstStyle/>
          <a:p>
            <a:r>
              <a:rPr lang="en-US" dirty="0"/>
              <a:t>Does exposure to fluoxetine encourage crabs to exhibit more “risky” behavior patterns?</a:t>
            </a:r>
          </a:p>
          <a:p>
            <a:r>
              <a:rPr lang="en-US" dirty="0"/>
              <a:t>Is there a difference in survivability/mortality rate between crabs in fluoxetine-free water versus those who absorb the drug?</a:t>
            </a:r>
          </a:p>
          <a:p>
            <a:r>
              <a:rPr lang="en-US" dirty="0"/>
              <a:t>How does fluoxetine influence the circadian rhythms of this species?</a:t>
            </a:r>
          </a:p>
          <a:p>
            <a:r>
              <a:rPr lang="en-US" dirty="0"/>
              <a:t>Do different concentrations of fluoxetine yield different proportions of each crab behavior?</a:t>
            </a:r>
          </a:p>
          <a:p>
            <a:endParaRPr lang="en-US" dirty="0"/>
          </a:p>
        </p:txBody>
      </p:sp>
      <p:sp>
        <p:nvSpPr>
          <p:cNvPr id="17" name="Rectangle 11">
            <a:extLst>
              <a:ext uri="{FF2B5EF4-FFF2-40B4-BE49-F238E27FC236}">
                <a16:creationId xmlns:a16="http://schemas.microsoft.com/office/drawing/2014/main" id="{8FB4235C-4505-46C7-AD8F-8769A1972F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noFill/>
          <a:ln w="6350" cap="sq" cmpd="sng" algn="ctr">
            <a:solidFill>
              <a:schemeClr val="tx1"/>
            </a:solidFill>
            <a:prstDash val="solid"/>
            <a:miter lim="800000"/>
          </a:ln>
          <a:effectLst>
            <a:softEdge rad="0"/>
          </a:effectLst>
        </p:spPr>
      </p:sp>
      <p:pic>
        <p:nvPicPr>
          <p:cNvPr id="7" name="Audio 6">
            <a:hlinkClick r:id="" action="ppaction://media"/>
            <a:extLst>
              <a:ext uri="{FF2B5EF4-FFF2-40B4-BE49-F238E27FC236}">
                <a16:creationId xmlns:a16="http://schemas.microsoft.com/office/drawing/2014/main" id="{8EC10257-F7A5-4F98-BE78-2C5862A1EE9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23550962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advTm="26898"/>
    </mc:Choice>
    <mc:Fallback>
      <p:transition spd="slow" advTm="268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B6FE5-14B2-4C53-9AFA-803A2FE3CA41}"/>
              </a:ext>
            </a:extLst>
          </p:cNvPr>
          <p:cNvSpPr>
            <a:spLocks noGrp="1"/>
          </p:cNvSpPr>
          <p:nvPr>
            <p:ph type="title"/>
          </p:nvPr>
        </p:nvSpPr>
        <p:spPr/>
        <p:txBody>
          <a:bodyPr/>
          <a:lstStyle/>
          <a:p>
            <a:r>
              <a:rPr lang="en-US" dirty="0"/>
              <a:t>Paper Strengths and Weaknesses</a:t>
            </a:r>
          </a:p>
        </p:txBody>
      </p:sp>
      <p:sp>
        <p:nvSpPr>
          <p:cNvPr id="3" name="Text Placeholder 2">
            <a:extLst>
              <a:ext uri="{FF2B5EF4-FFF2-40B4-BE49-F238E27FC236}">
                <a16:creationId xmlns:a16="http://schemas.microsoft.com/office/drawing/2014/main" id="{43776849-5142-4AF1-846D-6FA92C99E32F}"/>
              </a:ext>
            </a:extLst>
          </p:cNvPr>
          <p:cNvSpPr>
            <a:spLocks noGrp="1"/>
          </p:cNvSpPr>
          <p:nvPr>
            <p:ph type="body" idx="1"/>
          </p:nvPr>
        </p:nvSpPr>
        <p:spPr/>
        <p:txBody>
          <a:bodyPr/>
          <a:lstStyle/>
          <a:p>
            <a:r>
              <a:rPr lang="en-US" u="sng" dirty="0"/>
              <a:t>Strengths</a:t>
            </a:r>
          </a:p>
        </p:txBody>
      </p:sp>
      <p:sp>
        <p:nvSpPr>
          <p:cNvPr id="4" name="Content Placeholder 3">
            <a:extLst>
              <a:ext uri="{FF2B5EF4-FFF2-40B4-BE49-F238E27FC236}">
                <a16:creationId xmlns:a16="http://schemas.microsoft.com/office/drawing/2014/main" id="{5A6CFF7C-EE2A-4966-9A9C-B1986646E1FA}"/>
              </a:ext>
            </a:extLst>
          </p:cNvPr>
          <p:cNvSpPr>
            <a:spLocks noGrp="1"/>
          </p:cNvSpPr>
          <p:nvPr>
            <p:ph sz="half" idx="2"/>
          </p:nvPr>
        </p:nvSpPr>
        <p:spPr/>
        <p:txBody>
          <a:bodyPr>
            <a:normAutofit fontScale="92500" lnSpcReduction="20000"/>
          </a:bodyPr>
          <a:lstStyle/>
          <a:p>
            <a:r>
              <a:rPr lang="en-US" dirty="0"/>
              <a:t>The study accounts for four different types of crab behavior (interacting, foraging, mobile, and still) and can be further stratified by the time of day and presence of predators</a:t>
            </a:r>
          </a:p>
          <a:p>
            <a:r>
              <a:rPr lang="en-US" dirty="0"/>
              <a:t>Graphical representations were abundant and easy to understand</a:t>
            </a:r>
          </a:p>
          <a:p>
            <a:r>
              <a:rPr lang="en-US" dirty="0"/>
              <a:t>Authors utilized multiple methods of statistical analysis</a:t>
            </a:r>
          </a:p>
        </p:txBody>
      </p:sp>
      <p:sp>
        <p:nvSpPr>
          <p:cNvPr id="5" name="Text Placeholder 4">
            <a:extLst>
              <a:ext uri="{FF2B5EF4-FFF2-40B4-BE49-F238E27FC236}">
                <a16:creationId xmlns:a16="http://schemas.microsoft.com/office/drawing/2014/main" id="{9388A0D8-0CFF-4A53-9D29-01F292C7E648}"/>
              </a:ext>
            </a:extLst>
          </p:cNvPr>
          <p:cNvSpPr>
            <a:spLocks noGrp="1"/>
          </p:cNvSpPr>
          <p:nvPr>
            <p:ph type="body" sz="quarter" idx="3"/>
          </p:nvPr>
        </p:nvSpPr>
        <p:spPr/>
        <p:txBody>
          <a:bodyPr/>
          <a:lstStyle/>
          <a:p>
            <a:r>
              <a:rPr lang="en-US" u="sng" dirty="0"/>
              <a:t>Weaknesses</a:t>
            </a:r>
          </a:p>
        </p:txBody>
      </p:sp>
      <p:sp>
        <p:nvSpPr>
          <p:cNvPr id="6" name="Content Placeholder 5">
            <a:extLst>
              <a:ext uri="{FF2B5EF4-FFF2-40B4-BE49-F238E27FC236}">
                <a16:creationId xmlns:a16="http://schemas.microsoft.com/office/drawing/2014/main" id="{6FE520F2-5988-4953-B5FA-9CBF71992788}"/>
              </a:ext>
            </a:extLst>
          </p:cNvPr>
          <p:cNvSpPr>
            <a:spLocks noGrp="1"/>
          </p:cNvSpPr>
          <p:nvPr>
            <p:ph sz="quarter" idx="4"/>
          </p:nvPr>
        </p:nvSpPr>
        <p:spPr/>
        <p:txBody>
          <a:bodyPr>
            <a:normAutofit fontScale="92500" lnSpcReduction="20000"/>
          </a:bodyPr>
          <a:lstStyle/>
          <a:p>
            <a:r>
              <a:rPr lang="en-US" dirty="0"/>
              <a:t>The authors only studied each group of crabs for nine weeks, meaning that longer term behavioral patterns remain a mystery</a:t>
            </a:r>
          </a:p>
          <a:p>
            <a:r>
              <a:rPr lang="en-US" dirty="0"/>
              <a:t>Balancing of predation risk was only studied using one species of predator (</a:t>
            </a:r>
            <a:r>
              <a:rPr lang="en-US" i="1" dirty="0"/>
              <a:t>Cancer </a:t>
            </a:r>
            <a:r>
              <a:rPr lang="en-US" i="1" dirty="0" err="1"/>
              <a:t>productus</a:t>
            </a:r>
            <a:r>
              <a:rPr lang="en-US" dirty="0"/>
              <a:t>). We do not know if the results would follow the same trends with a different species.</a:t>
            </a:r>
          </a:p>
          <a:p>
            <a:r>
              <a:rPr lang="en-US" dirty="0"/>
              <a:t>Graphs were overcomplicated and almost </a:t>
            </a:r>
            <a:r>
              <a:rPr lang="en-US" i="1" dirty="0"/>
              <a:t>too much</a:t>
            </a:r>
            <a:r>
              <a:rPr lang="en-US" dirty="0"/>
              <a:t> at times, resulting in some of the finer nuances being glossed over.</a:t>
            </a:r>
          </a:p>
          <a:p>
            <a:endParaRPr lang="en-US" i="1" dirty="0"/>
          </a:p>
        </p:txBody>
      </p:sp>
      <p:pic>
        <p:nvPicPr>
          <p:cNvPr id="9" name="Audio 8">
            <a:hlinkClick r:id="" action="ppaction://media"/>
            <a:extLst>
              <a:ext uri="{FF2B5EF4-FFF2-40B4-BE49-F238E27FC236}">
                <a16:creationId xmlns:a16="http://schemas.microsoft.com/office/drawing/2014/main" id="{41262E89-B9F1-437D-89FC-520B6FC1811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631763771"/>
      </p:ext>
    </p:extLst>
  </p:cSld>
  <p:clrMapOvr>
    <a:masterClrMapping/>
  </p:clrMapOvr>
  <mc:AlternateContent xmlns:mc="http://schemas.openxmlformats.org/markup-compatibility/2006">
    <mc:Choice xmlns:p14="http://schemas.microsoft.com/office/powerpoint/2010/main" Requires="p14">
      <p:transition spd="slow" p14:dur="2000" advTm="38694"/>
    </mc:Choice>
    <mc:Fallback>
      <p:transition spd="slow" advTm="386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2540F-F49C-4F74-946E-92E5755C780C}"/>
              </a:ext>
            </a:extLst>
          </p:cNvPr>
          <p:cNvSpPr>
            <a:spLocks noGrp="1"/>
          </p:cNvSpPr>
          <p:nvPr>
            <p:ph type="title"/>
          </p:nvPr>
        </p:nvSpPr>
        <p:spPr/>
        <p:txBody>
          <a:bodyPr/>
          <a:lstStyle/>
          <a:p>
            <a:r>
              <a:rPr lang="en-US" dirty="0"/>
              <a:t>Lesson Objectives and Prerequisites</a:t>
            </a:r>
          </a:p>
        </p:txBody>
      </p:sp>
      <p:sp>
        <p:nvSpPr>
          <p:cNvPr id="3" name="Content Placeholder 2">
            <a:extLst>
              <a:ext uri="{FF2B5EF4-FFF2-40B4-BE49-F238E27FC236}">
                <a16:creationId xmlns:a16="http://schemas.microsoft.com/office/drawing/2014/main" id="{96BE1270-D48F-4262-885A-E5E4C27B6F98}"/>
              </a:ext>
            </a:extLst>
          </p:cNvPr>
          <p:cNvSpPr>
            <a:spLocks noGrp="1"/>
          </p:cNvSpPr>
          <p:nvPr>
            <p:ph sz="half" idx="1"/>
          </p:nvPr>
        </p:nvSpPr>
        <p:spPr/>
        <p:txBody>
          <a:bodyPr>
            <a:normAutofit fontScale="92500"/>
          </a:bodyPr>
          <a:lstStyle/>
          <a:p>
            <a:pPr marL="0" indent="0">
              <a:buNone/>
            </a:pPr>
            <a:r>
              <a:rPr lang="en-US" b="1" u="sng" dirty="0"/>
              <a:t>Objectives</a:t>
            </a:r>
          </a:p>
          <a:p>
            <a:r>
              <a:rPr lang="en-US" dirty="0"/>
              <a:t>Students will be able to determine why the authors chose specific means of visual representation and why certain variables such as sex and size were not included in visual representations.</a:t>
            </a:r>
          </a:p>
          <a:p>
            <a:r>
              <a:rPr lang="en-US" dirty="0"/>
              <a:t>Students will be able to observe how the interpretation of the data can be altered by changing the way in which it is displayed. Students will also determine which graphs display the data in a way that is not overcomplicated/too broad of a scope.</a:t>
            </a:r>
          </a:p>
        </p:txBody>
      </p:sp>
      <p:sp>
        <p:nvSpPr>
          <p:cNvPr id="4" name="Content Placeholder 3">
            <a:extLst>
              <a:ext uri="{FF2B5EF4-FFF2-40B4-BE49-F238E27FC236}">
                <a16:creationId xmlns:a16="http://schemas.microsoft.com/office/drawing/2014/main" id="{3A082294-7F16-41BA-A494-37C8ED5B44FC}"/>
              </a:ext>
            </a:extLst>
          </p:cNvPr>
          <p:cNvSpPr>
            <a:spLocks noGrp="1"/>
          </p:cNvSpPr>
          <p:nvPr>
            <p:ph sz="half" idx="2"/>
          </p:nvPr>
        </p:nvSpPr>
        <p:spPr/>
        <p:txBody>
          <a:bodyPr>
            <a:normAutofit fontScale="92500"/>
          </a:bodyPr>
          <a:lstStyle/>
          <a:p>
            <a:pPr marL="0" indent="0">
              <a:buNone/>
            </a:pPr>
            <a:r>
              <a:rPr lang="en-US" b="1" u="sng" dirty="0"/>
              <a:t>Prerequisites</a:t>
            </a:r>
          </a:p>
          <a:p>
            <a:r>
              <a:rPr lang="en-US" dirty="0"/>
              <a:t>A computer with R installed</a:t>
            </a:r>
          </a:p>
          <a:p>
            <a:r>
              <a:rPr lang="en-US" dirty="0"/>
              <a:t>Basic knowledge of statistical processes such as linear regression, analysis of variance, etc.</a:t>
            </a:r>
          </a:p>
          <a:p>
            <a:r>
              <a:rPr lang="en-US" dirty="0"/>
              <a:t>Basic knowledge of the R packages ggplot2, corTest, and dplyr</a:t>
            </a:r>
          </a:p>
          <a:p>
            <a:endParaRPr lang="en-US" dirty="0"/>
          </a:p>
        </p:txBody>
      </p:sp>
      <p:pic>
        <p:nvPicPr>
          <p:cNvPr id="6" name="Audio 5">
            <a:hlinkClick r:id="" action="ppaction://media"/>
            <a:extLst>
              <a:ext uri="{FF2B5EF4-FFF2-40B4-BE49-F238E27FC236}">
                <a16:creationId xmlns:a16="http://schemas.microsoft.com/office/drawing/2014/main" id="{7A203C5B-4287-4964-A76A-674DCC8D454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152438836"/>
      </p:ext>
    </p:extLst>
  </p:cSld>
  <p:clrMapOvr>
    <a:masterClrMapping/>
  </p:clrMapOvr>
  <mc:AlternateContent xmlns:mc="http://schemas.openxmlformats.org/markup-compatibility/2006">
    <mc:Choice xmlns:p14="http://schemas.microsoft.com/office/powerpoint/2010/main" Requires="p14">
      <p:transition spd="slow" p14:dur="2000" advTm="36718"/>
    </mc:Choice>
    <mc:Fallback>
      <p:transition spd="slow" advTm="367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46AB2-AAE2-4CEA-B0EE-E462B8E7F84E}"/>
              </a:ext>
            </a:extLst>
          </p:cNvPr>
          <p:cNvSpPr>
            <a:spLocks noGrp="1"/>
          </p:cNvSpPr>
          <p:nvPr>
            <p:ph type="title"/>
          </p:nvPr>
        </p:nvSpPr>
        <p:spPr/>
        <p:txBody>
          <a:bodyPr/>
          <a:lstStyle/>
          <a:p>
            <a:r>
              <a:rPr lang="en-US" dirty="0"/>
              <a:t>Steps of R Analysis</a:t>
            </a:r>
          </a:p>
        </p:txBody>
      </p:sp>
      <p:graphicFrame>
        <p:nvGraphicFramePr>
          <p:cNvPr id="4" name="Content Placeholder 3">
            <a:extLst>
              <a:ext uri="{FF2B5EF4-FFF2-40B4-BE49-F238E27FC236}">
                <a16:creationId xmlns:a16="http://schemas.microsoft.com/office/drawing/2014/main" id="{899CD524-865E-4D0B-93EA-06C3ADA580BF}"/>
              </a:ext>
            </a:extLst>
          </p:cNvPr>
          <p:cNvGraphicFramePr>
            <a:graphicFrameLocks noGrp="1"/>
          </p:cNvGraphicFramePr>
          <p:nvPr>
            <p:ph idx="1"/>
            <p:extLst>
              <p:ext uri="{D42A27DB-BD31-4B8C-83A1-F6EECF244321}">
                <p14:modId xmlns:p14="http://schemas.microsoft.com/office/powerpoint/2010/main" val="3733033148"/>
              </p:ext>
            </p:extLst>
          </p:nvPr>
        </p:nvGraphicFramePr>
        <p:xfrm>
          <a:off x="1066800" y="2103438"/>
          <a:ext cx="10058400" cy="38496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Audio 6">
            <a:hlinkClick r:id="" action="ppaction://media"/>
            <a:extLst>
              <a:ext uri="{FF2B5EF4-FFF2-40B4-BE49-F238E27FC236}">
                <a16:creationId xmlns:a16="http://schemas.microsoft.com/office/drawing/2014/main" id="{496C8232-2367-4839-984D-84EB7AD5AA48}"/>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2120387773"/>
      </p:ext>
    </p:extLst>
  </p:cSld>
  <p:clrMapOvr>
    <a:masterClrMapping/>
  </p:clrMapOvr>
  <mc:AlternateContent xmlns:mc="http://schemas.openxmlformats.org/markup-compatibility/2006">
    <mc:Choice xmlns:p14="http://schemas.microsoft.com/office/powerpoint/2010/main" Requires="p14">
      <p:transition spd="slow" p14:dur="2000" advTm="45843"/>
    </mc:Choice>
    <mc:Fallback>
      <p:transition spd="slow" advTm="458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E8D93C5-28EB-42D0-86CE-D804955653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3" name="Rectangle 12">
            <a:extLst>
              <a:ext uri="{FF2B5EF4-FFF2-40B4-BE49-F238E27FC236}">
                <a16:creationId xmlns:a16="http://schemas.microsoft.com/office/drawing/2014/main" id="{AB1B1E7D-F76D-4744-AF85-239E6998A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a:extLst>
              <a:ext uri="{FF2B5EF4-FFF2-40B4-BE49-F238E27FC236}">
                <a16:creationId xmlns:a16="http://schemas.microsoft.com/office/drawing/2014/main" id="{3BB65211-00DB-45B6-A223-033B2D19C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7" name="Group 16">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18" name="Straight Connector 17">
              <a:extLst>
                <a:ext uri="{FF2B5EF4-FFF2-40B4-BE49-F238E27FC236}">
                  <a16:creationId xmlns:a16="http://schemas.microsoft.com/office/drawing/2014/main" id="{14DF524F-3FEF-4236-90C6-820E876A94E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400A003-1BE9-49C2-8E57-DCD9B870FC8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3BF0991-F9A1-4282-99DB-92D70239F6A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EA4E4267-CAF0-4C38-8DC6-CD3B1A9F0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EE3ACC5-126D-4BA4-8B45-7F0B5B839C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384"/>
            <a:ext cx="12192000" cy="6858000"/>
          </a:xfrm>
          <a:prstGeom prst="rect">
            <a:avLst/>
          </a:prstGeom>
          <a:blipFill dpi="0" rotWithShape="1">
            <a:blip r:embed="rId4">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a:extLst>
              <a:ext uri="{FF2B5EF4-FFF2-40B4-BE49-F238E27FC236}">
                <a16:creationId xmlns:a16="http://schemas.microsoft.com/office/drawing/2014/main" id="{AB2868F7-FE10-4289-A5BD-90763C7A2F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3866" cy="6858000"/>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D94142C-10EE-487C-A327-404FDF358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6197" y="643464"/>
            <a:ext cx="4143830" cy="5566305"/>
          </a:xfrm>
          <a:prstGeom prst="rect">
            <a:avLst/>
          </a:prstGeom>
          <a:solidFill>
            <a:schemeClr val="tx1">
              <a:lumMod val="75000"/>
              <a:lumOff val="25000"/>
            </a:schemeClr>
          </a:solidFill>
          <a:ln w="6350" cap="flat" cmpd="sng" algn="ctr">
            <a:noFill/>
            <a:prstDash val="solid"/>
          </a:ln>
          <a:effectLst>
            <a:outerShdw blurRad="50800" algn="ctr" rotWithShape="0">
              <a:prstClr val="black">
                <a:alpha val="66000"/>
              </a:prstClr>
            </a:outerShdw>
            <a:softEdge rad="0"/>
          </a:effectLst>
        </p:spPr>
      </p:sp>
      <p:sp>
        <p:nvSpPr>
          <p:cNvPr id="30" name="Rectangle 29">
            <a:extLst>
              <a:ext uri="{FF2B5EF4-FFF2-40B4-BE49-F238E27FC236}">
                <a16:creationId xmlns:a16="http://schemas.microsoft.com/office/drawing/2014/main" id="{5F7FAC2D-7A74-4939-A917-A1A5AF935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1587" y="806860"/>
            <a:ext cx="3813048" cy="5239512"/>
          </a:xfrm>
          <a:prstGeom prst="rect">
            <a:avLst/>
          </a:prstGeom>
          <a:noFill/>
          <a:ln w="6350" cap="sq" cmpd="sng" algn="ctr">
            <a:solidFill>
              <a:schemeClr val="bg1"/>
            </a:solidFill>
            <a:prstDash val="solid"/>
            <a:miter lim="800000"/>
          </a:ln>
          <a:effectLst/>
        </p:spPr>
      </p:sp>
      <p:sp>
        <p:nvSpPr>
          <p:cNvPr id="2" name="Title 1">
            <a:extLst>
              <a:ext uri="{FF2B5EF4-FFF2-40B4-BE49-F238E27FC236}">
                <a16:creationId xmlns:a16="http://schemas.microsoft.com/office/drawing/2014/main" id="{38A26733-B661-4658-A96C-A5A81005E297}"/>
              </a:ext>
            </a:extLst>
          </p:cNvPr>
          <p:cNvSpPr>
            <a:spLocks noGrp="1"/>
          </p:cNvSpPr>
          <p:nvPr>
            <p:ph type="title"/>
          </p:nvPr>
        </p:nvSpPr>
        <p:spPr>
          <a:xfrm>
            <a:off x="1256493" y="1559768"/>
            <a:ext cx="2978281" cy="3135379"/>
          </a:xfrm>
        </p:spPr>
        <p:txBody>
          <a:bodyPr vert="horz" lIns="91440" tIns="45720" rIns="91440" bIns="45720" rtlCol="0" anchor="ctr">
            <a:normAutofit/>
          </a:bodyPr>
          <a:lstStyle/>
          <a:p>
            <a:pPr algn="ctr">
              <a:lnSpc>
                <a:spcPct val="83000"/>
              </a:lnSpc>
            </a:pPr>
            <a:r>
              <a:rPr lang="en-US" sz="4800" cap="all" spc="-100" dirty="0">
                <a:solidFill>
                  <a:schemeClr val="bg1"/>
                </a:solidFill>
              </a:rPr>
              <a:t>Figure 2</a:t>
            </a:r>
          </a:p>
        </p:txBody>
      </p:sp>
      <p:sp>
        <p:nvSpPr>
          <p:cNvPr id="32" name="Rectangle 31">
            <a:extLst>
              <a:ext uri="{FF2B5EF4-FFF2-40B4-BE49-F238E27FC236}">
                <a16:creationId xmlns:a16="http://schemas.microsoft.com/office/drawing/2014/main" id="{BA53A868-C420-4BAE-9244-EC162AF05C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7992" y="640856"/>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4" name="Straight Connector 33">
            <a:extLst>
              <a:ext uri="{FF2B5EF4-FFF2-40B4-BE49-F238E27FC236}">
                <a16:creationId xmlns:a16="http://schemas.microsoft.com/office/drawing/2014/main" id="{C2686EF3-81CC-419F-96C3-002A7588030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882292" y="640855"/>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8D93CCA-A85E-4529-A6F0-8BB54D27BC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573932" y="640855"/>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ECFA516-C18C-41AE-AFF2-A0D0A59C9E9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882292" y="1286150"/>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pic>
        <p:nvPicPr>
          <p:cNvPr id="4" name="Content Placeholder 3">
            <a:extLst>
              <a:ext uri="{FF2B5EF4-FFF2-40B4-BE49-F238E27FC236}">
                <a16:creationId xmlns:a16="http://schemas.microsoft.com/office/drawing/2014/main" id="{43C2D246-A3F6-4864-829B-519A08938498}"/>
              </a:ext>
            </a:extLst>
          </p:cNvPr>
          <p:cNvPicPr>
            <a:picLocks noGrp="1" noChangeAspect="1"/>
          </p:cNvPicPr>
          <p:nvPr>
            <p:ph idx="1"/>
          </p:nvPr>
        </p:nvPicPr>
        <p:blipFill>
          <a:blip r:embed="rId5"/>
          <a:stretch>
            <a:fillRect/>
          </a:stretch>
        </p:blipFill>
        <p:spPr>
          <a:xfrm>
            <a:off x="5644333" y="645106"/>
            <a:ext cx="5606712" cy="5564663"/>
          </a:xfrm>
          <a:prstGeom prst="rect">
            <a:avLst/>
          </a:prstGeom>
        </p:spPr>
      </p:pic>
      <p:sp>
        <p:nvSpPr>
          <p:cNvPr id="5" name="TextBox 4">
            <a:extLst>
              <a:ext uri="{FF2B5EF4-FFF2-40B4-BE49-F238E27FC236}">
                <a16:creationId xmlns:a16="http://schemas.microsoft.com/office/drawing/2014/main" id="{C5FA887A-1395-49F6-9AAE-08274C60522B}"/>
              </a:ext>
            </a:extLst>
          </p:cNvPr>
          <p:cNvSpPr txBox="1"/>
          <p:nvPr/>
        </p:nvSpPr>
        <p:spPr>
          <a:xfrm>
            <a:off x="5644333" y="6281708"/>
            <a:ext cx="5531667" cy="400110"/>
          </a:xfrm>
          <a:prstGeom prst="rect">
            <a:avLst/>
          </a:prstGeom>
          <a:noFill/>
        </p:spPr>
        <p:txBody>
          <a:bodyPr wrap="square" rtlCol="0">
            <a:spAutoFit/>
          </a:bodyPr>
          <a:lstStyle/>
          <a:p>
            <a:r>
              <a:rPr lang="en-US" sz="1000" dirty="0"/>
              <a:t>Ecology and Evolution, Volume: 7, Issue: 21, Pages: 9151-9161, First published: 30 September 2017, DOI: (10.1002/ece3.3453) </a:t>
            </a:r>
          </a:p>
        </p:txBody>
      </p:sp>
      <p:pic>
        <p:nvPicPr>
          <p:cNvPr id="8" name="Audio 7">
            <a:hlinkClick r:id="" action="ppaction://media"/>
            <a:extLst>
              <a:ext uri="{FF2B5EF4-FFF2-40B4-BE49-F238E27FC236}">
                <a16:creationId xmlns:a16="http://schemas.microsoft.com/office/drawing/2014/main" id="{E0600B5A-7513-473B-9688-96FE56B239D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29052280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advTm="25766"/>
    </mc:Choice>
    <mc:Fallback>
      <p:transition spd="slow" advTm="257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Savon">
      <a:majorFont>
        <a:latin typeface="Avenir Next LT Pro Ligh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venir Next LT Pro"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ppt/theme/themeOverride1.xml><?xml version="1.0" encoding="utf-8"?>
<a:themeOverride xmlns:a="http://schemas.openxmlformats.org/drawingml/2006/main">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26DBD101-FC0A-4B21-82B0-57CAA7AEEC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94F055B-D391-44D3-A87A-BCD07BD5A31C}">
  <ds:schemaRefs>
    <ds:schemaRef ds:uri="http://schemas.microsoft.com/sharepoint/v3/contenttype/forms"/>
  </ds:schemaRefs>
</ds:datastoreItem>
</file>

<file path=customXml/itemProps3.xml><?xml version="1.0" encoding="utf-8"?>
<ds:datastoreItem xmlns:ds="http://schemas.openxmlformats.org/officeDocument/2006/customXml" ds:itemID="{B975FBC4-9D33-46BE-911D-419763BA9AF9}">
  <ds:schemaRefs>
    <ds:schemaRef ds:uri="http://schemas.microsoft.com/office/2006/metadata/properties"/>
    <ds:schemaRef ds:uri="http://schemas.microsoft.com/office/infopath/2007/PartnerControls"/>
    <ds:schemaRef ds:uri="16c05727-aa75-4e4a-9b5f-8a80a1165891"/>
    <ds:schemaRef ds:uri="http://purl.org/dc/dcmitype/"/>
    <ds:schemaRef ds:uri="http://purl.org/dc/terms/"/>
    <ds:schemaRef ds:uri="http://schemas.microsoft.com/office/2006/documentManagement/types"/>
    <ds:schemaRef ds:uri="http://purl.org/dc/elements/1.1/"/>
    <ds:schemaRef ds:uri="http://schemas.openxmlformats.org/package/2006/metadata/core-properties"/>
    <ds:schemaRef ds:uri="71af3243-3dd4-4a8d-8c0d-dd76da1f02a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{A9AA8A42-6DC6-4E5E-9C44-7C1575A9FE72}tf56219246_win32</Template>
  <TotalTime>342</TotalTime>
  <Words>1261</Words>
  <Application>Microsoft Office PowerPoint</Application>
  <PresentationFormat>Widescreen</PresentationFormat>
  <Paragraphs>66</Paragraphs>
  <Slides>11</Slides>
  <Notes>0</Notes>
  <HiddenSlides>0</HiddenSlides>
  <MMClips>10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Avenir Next LT Pro</vt:lpstr>
      <vt:lpstr>Avenir Next LT Pro Light</vt:lpstr>
      <vt:lpstr>Garamond</vt:lpstr>
      <vt:lpstr>Open Sans</vt:lpstr>
      <vt:lpstr>SavonVTI</vt:lpstr>
      <vt:lpstr>Pharmaceutical Contamination and its effects on estuarine organisms</vt:lpstr>
      <vt:lpstr>Background</vt:lpstr>
      <vt:lpstr>Flow Diagram of Pharmaceutical Contamination Process</vt:lpstr>
      <vt:lpstr>Paper Background – Shore Crab Hemigrapsus oregonensis</vt:lpstr>
      <vt:lpstr>Main Questions Addressed by the Authors</vt:lpstr>
      <vt:lpstr>Paper Strengths and Weaknesses</vt:lpstr>
      <vt:lpstr>Lesson Objectives and Prerequisites</vt:lpstr>
      <vt:lpstr>Steps of R Analysis</vt:lpstr>
      <vt:lpstr>Figure 2</vt:lpstr>
      <vt:lpstr>Main Takeaways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Lorem Ipsum</dc:title>
  <dc:creator>Leah Shotwell</dc:creator>
  <cp:lastModifiedBy>Leah Shotwell</cp:lastModifiedBy>
  <cp:revision>31</cp:revision>
  <dcterms:created xsi:type="dcterms:W3CDTF">2022-02-22T12:38:24Z</dcterms:created>
  <dcterms:modified xsi:type="dcterms:W3CDTF">2022-02-22T21:38:08Z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