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10"/>
  </p:notesMasterIdLst>
  <p:sldIdLst>
    <p:sldId id="256" r:id="rId2"/>
    <p:sldId id="258" r:id="rId3"/>
    <p:sldId id="266" r:id="rId4"/>
    <p:sldId id="259" r:id="rId5"/>
    <p:sldId id="261" r:id="rId6"/>
    <p:sldId id="264" r:id="rId7"/>
    <p:sldId id="265" r:id="rId8"/>
    <p:sldId id="26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72" userDrawn="1">
          <p15:clr>
            <a:srgbClr val="A4A3A4"/>
          </p15:clr>
        </p15:guide>
        <p15:guide id="4" pos="70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5"/>
    <p:restoredTop sz="55556"/>
  </p:normalViewPr>
  <p:slideViewPr>
    <p:cSldViewPr snapToObjects="1">
      <p:cViewPr varScale="1">
        <p:scale>
          <a:sx n="64" d="100"/>
          <a:sy n="64" d="100"/>
        </p:scale>
        <p:origin x="1312" y="168"/>
      </p:cViewPr>
      <p:guideLst>
        <p:guide orient="horz" pos="2160"/>
        <p:guide pos="3840"/>
        <p:guide pos="672"/>
        <p:guide pos="7008"/>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A900A-1636-4F42-A7C1-16298FF730FD}" type="datetimeFigureOut">
              <a:rPr lang="en-US" smtClean="0"/>
              <a:t>5/11/22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58CAB-1A4A-1947-BC26-08C8E14E5597}" type="slidenum">
              <a:rPr lang="en-US" smtClean="0"/>
              <a:t>‹#›</a:t>
            </a:fld>
            <a:endParaRPr lang="en-US"/>
          </a:p>
        </p:txBody>
      </p:sp>
    </p:spTree>
    <p:extLst>
      <p:ext uri="{BB962C8B-B14F-4D97-AF65-F5344CB8AC3E}">
        <p14:creationId xmlns:p14="http://schemas.microsoft.com/office/powerpoint/2010/main" val="11735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everyone,  Welcome to QUBES lesson </a:t>
            </a:r>
            <a:r>
              <a:rPr lang="en-US" sz="1200" i="1" kern="1200" dirty="0">
                <a:solidFill>
                  <a:schemeClr val="tx1"/>
                </a:solidFill>
                <a:effectLst/>
                <a:latin typeface="+mn-lt"/>
                <a:ea typeface="+mn-ea"/>
                <a:cs typeface="+mn-cs"/>
              </a:rPr>
              <a:t>Spotting Interactions: Spotted Salamanders, Beneficial Buffers, and Helpful Hydroperiods . </a:t>
            </a:r>
            <a:r>
              <a:rPr lang="en-US" sz="1200" i="0"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oday we will be talking about wetland buffers, vernal pool hydroperiods, and how changes to these can have an interacting effect on spotted salamander and wood frog populations.</a:t>
            </a:r>
            <a:r>
              <a:rPr lang="en-US" dirty="0">
                <a:effectLst/>
              </a:rPr>
              <a:t> </a:t>
            </a:r>
            <a:endParaRPr lang="en-US" dirty="0"/>
          </a:p>
        </p:txBody>
      </p:sp>
      <p:sp>
        <p:nvSpPr>
          <p:cNvPr id="4" name="Slide Number Placeholder 3"/>
          <p:cNvSpPr>
            <a:spLocks noGrp="1"/>
          </p:cNvSpPr>
          <p:nvPr>
            <p:ph type="sldNum" sz="quarter" idx="5"/>
          </p:nvPr>
        </p:nvSpPr>
        <p:spPr/>
        <p:txBody>
          <a:bodyPr/>
          <a:lstStyle/>
          <a:p>
            <a:fld id="{FE458CAB-1A4A-1947-BC26-08C8E14E5597}" type="slidenum">
              <a:rPr lang="en-US" smtClean="0"/>
              <a:t>1</a:t>
            </a:fld>
            <a:endParaRPr lang="en-US"/>
          </a:p>
        </p:txBody>
      </p:sp>
    </p:spTree>
    <p:extLst>
      <p:ext uri="{BB962C8B-B14F-4D97-AF65-F5344CB8AC3E}">
        <p14:creationId xmlns:p14="http://schemas.microsoft.com/office/powerpoint/2010/main" val="2997528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None/>
            </a:pPr>
            <a:r>
              <a:rPr lang="en-US" sz="1200" kern="1200" dirty="0">
                <a:solidFill>
                  <a:schemeClr val="tx1"/>
                </a:solidFill>
                <a:effectLst/>
                <a:latin typeface="+mn-lt"/>
                <a:ea typeface="+mn-ea"/>
                <a:cs typeface="+mn-cs"/>
              </a:rPr>
              <a:t>In this lesson we will learn about the decline of pool-breeding amphibians.  The spotted salamander and wood frog are considered obligate species to vernal pools. An obligate species is one that require a certain habitat for population maintenance and growth</a:t>
            </a:r>
          </a:p>
          <a:p>
            <a:pPr marL="914400" lvl="2" indent="0">
              <a:buNone/>
            </a:pPr>
            <a:endParaRPr lang="en-US" sz="1200" kern="1200" dirty="0">
              <a:solidFill>
                <a:schemeClr val="tx1"/>
              </a:solidFill>
              <a:effectLst/>
              <a:latin typeface="+mn-lt"/>
              <a:ea typeface="+mn-ea"/>
              <a:cs typeface="+mn-cs"/>
            </a:endParaRPr>
          </a:p>
          <a:p>
            <a:pPr marL="914400" lvl="2" indent="0">
              <a:buNone/>
            </a:pPr>
            <a:r>
              <a:rPr lang="en-US" sz="1200" kern="1200" dirty="0">
                <a:solidFill>
                  <a:schemeClr val="tx1"/>
                </a:solidFill>
                <a:effectLst/>
                <a:latin typeface="+mn-lt"/>
                <a:ea typeface="+mn-ea"/>
                <a:cs typeface="+mn-cs"/>
              </a:rPr>
              <a:t>Next we will examine how wetland buffers might help as a mitigation technique for the their decline.</a:t>
            </a:r>
          </a:p>
          <a:p>
            <a:pPr marL="914400" lvl="2" indent="0">
              <a:buNone/>
            </a:pPr>
            <a:endParaRPr lang="en-US" dirty="0"/>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We will analyze data from a study exploring how/if the size of buffers and vernal pool hydrology have an interacting effect on pool-breeding amphibian populations. </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75000"/>
                  <a:lumOff val="25000"/>
                </a:schemeClr>
              </a:solidFill>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endParaRPr>
          </a:p>
          <a:p>
            <a:pPr marL="914400" lvl="2" indent="0">
              <a:buNone/>
            </a:pPr>
            <a:endParaRPr lang="en-US" dirty="0"/>
          </a:p>
          <a:p>
            <a:endParaRPr lang="en-US" dirty="0"/>
          </a:p>
        </p:txBody>
      </p:sp>
      <p:sp>
        <p:nvSpPr>
          <p:cNvPr id="4" name="Slide Number Placeholder 3"/>
          <p:cNvSpPr>
            <a:spLocks noGrp="1"/>
          </p:cNvSpPr>
          <p:nvPr>
            <p:ph type="sldNum" sz="quarter" idx="5"/>
          </p:nvPr>
        </p:nvSpPr>
        <p:spPr/>
        <p:txBody>
          <a:bodyPr/>
          <a:lstStyle/>
          <a:p>
            <a:fld id="{FE458CAB-1A4A-1947-BC26-08C8E14E5597}" type="slidenum">
              <a:rPr lang="en-US" smtClean="0"/>
              <a:t>2</a:t>
            </a:fld>
            <a:endParaRPr lang="en-US"/>
          </a:p>
        </p:txBody>
      </p:sp>
    </p:spTree>
    <p:extLst>
      <p:ext uri="{BB962C8B-B14F-4D97-AF65-F5344CB8AC3E}">
        <p14:creationId xmlns:p14="http://schemas.microsoft.com/office/powerpoint/2010/main" val="192341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Vegetative buffers, also referred to as riparian buffers, are found along the banks of streams and other wetlands. </a:t>
            </a:r>
          </a:p>
          <a:p>
            <a:r>
              <a:rPr lang="en-US" sz="1200" kern="1200" dirty="0">
                <a:solidFill>
                  <a:schemeClr val="tx1"/>
                </a:solidFill>
                <a:effectLst/>
                <a:latin typeface="+mn-lt"/>
                <a:ea typeface="+mn-ea"/>
                <a:cs typeface="+mn-cs"/>
              </a:rPr>
              <a:t>Originally used to help maintain water quality by filtering out pollutants before they hit the water, these areas are beginning to be seen as important habitats for various species, including amphibians.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E458CAB-1A4A-1947-BC26-08C8E14E5597}" type="slidenum">
              <a:rPr lang="en-US" smtClean="0"/>
              <a:t>3</a:t>
            </a:fld>
            <a:endParaRPr lang="en-US"/>
          </a:p>
        </p:txBody>
      </p:sp>
    </p:spTree>
    <p:extLst>
      <p:ext uri="{BB962C8B-B14F-4D97-AF65-F5344CB8AC3E}">
        <p14:creationId xmlns:p14="http://schemas.microsoft.com/office/powerpoint/2010/main" val="1493483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Vernal pools are small seasonal wetlands that go by many names, such as ephemeral ponds or seasonal forest pools. They are frequently found in depressed wooded areas throughout the NE USA.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These ecosystems can occur all over the world and are home to many different flora and fauna, including amphibian species that require them breeding and metamorphosis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Their collection of water is referred to as the vernal pool’s hydroperiod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the eastern United States, a hydroperiod typically begins the spring or fall when the rains arrive or when the winter’s snow begins to melt, it is not uncommon for complete or partial drying of the pools in the summer.</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vernal pool’s hydrology is determined by various local environmental and climatic events such as temperature, precipitation, evapotranspiration, physical structure, and flora inhabitants in and around the pool. Due to these many factors the hydrology of each  vernal pool is unique and can vary substantially.</a:t>
            </a:r>
            <a:endParaRPr lang="en-US" dirty="0"/>
          </a:p>
        </p:txBody>
      </p:sp>
      <p:sp>
        <p:nvSpPr>
          <p:cNvPr id="4" name="Slide Number Placeholder 3"/>
          <p:cNvSpPr>
            <a:spLocks noGrp="1"/>
          </p:cNvSpPr>
          <p:nvPr>
            <p:ph type="sldNum" sz="quarter" idx="5"/>
          </p:nvPr>
        </p:nvSpPr>
        <p:spPr/>
        <p:txBody>
          <a:bodyPr/>
          <a:lstStyle/>
          <a:p>
            <a:fld id="{FE458CAB-1A4A-1947-BC26-08C8E14E5597}" type="slidenum">
              <a:rPr lang="en-US" smtClean="0"/>
              <a:t>4</a:t>
            </a:fld>
            <a:endParaRPr lang="en-US"/>
          </a:p>
        </p:txBody>
      </p:sp>
    </p:spTree>
    <p:extLst>
      <p:ext uri="{BB962C8B-B14F-4D97-AF65-F5344CB8AC3E}">
        <p14:creationId xmlns:p14="http://schemas.microsoft.com/office/powerpoint/2010/main" val="1085337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Current estimates indicate that nearly 41% of amphibian species are threatened with extinction. The word amphibian means “to live two lives.”  Meaning they need both aquatic and terrestrial habitats to survive.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Aquatic environments are needed for breeding and metamorphosis, in later life stages they venture into nearby terrestrial environments where they spend much of their juvenile and adult lives. When they are ready to reproduce, many migrate back to their natal waterbody for breeding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spotted salamander and wood frog are referred to as pool-breeding amphibians, they specifically count on the seasonal presence of  vernal pools for breeding because they lack fishes that prey on them and their eggs.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variability in development from eggs to terrestrial adult phases among species which makes it critical for each to lay their eggs in a pool that will host their reproductive needs. However, the hydroperiod of these pools have been shifting due to altering climate patterns.  And the removal of surrounding trees decreases habitat, further harming amphibian survival rates.</a:t>
            </a:r>
            <a:endParaRPr lang="en-US" dirty="0"/>
          </a:p>
          <a:p>
            <a:endParaRPr lang="en-US" dirty="0"/>
          </a:p>
        </p:txBody>
      </p:sp>
      <p:sp>
        <p:nvSpPr>
          <p:cNvPr id="4" name="Slide Number Placeholder 3"/>
          <p:cNvSpPr>
            <a:spLocks noGrp="1"/>
          </p:cNvSpPr>
          <p:nvPr>
            <p:ph type="sldNum" sz="quarter" idx="5"/>
          </p:nvPr>
        </p:nvSpPr>
        <p:spPr/>
        <p:txBody>
          <a:bodyPr/>
          <a:lstStyle/>
          <a:p>
            <a:fld id="{FE458CAB-1A4A-1947-BC26-08C8E14E5597}" type="slidenum">
              <a:rPr lang="en-US" smtClean="0"/>
              <a:t>5</a:t>
            </a:fld>
            <a:endParaRPr lang="en-US"/>
          </a:p>
        </p:txBody>
      </p:sp>
    </p:spTree>
    <p:extLst>
      <p:ext uri="{BB962C8B-B14F-4D97-AF65-F5344CB8AC3E}">
        <p14:creationId xmlns:p14="http://schemas.microsoft.com/office/powerpoint/2010/main" val="1325070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reading the article </a:t>
            </a:r>
            <a:r>
              <a:rPr lang="en-US" i="1" dirty="0"/>
              <a:t>An Experimental Test of Buffer Utility as a Technique for Managing Pool-Breeding Amphibians </a:t>
            </a:r>
            <a:r>
              <a:rPr lang="en-US" dirty="0"/>
              <a:t>and analyzing an edited version of its data obtained from Dryad</a:t>
            </a:r>
            <a:r>
              <a:rPr lang="en-US" i="1" dirty="0"/>
              <a:t>. </a:t>
            </a:r>
          </a:p>
          <a:p>
            <a:endParaRPr lang="en-US" dirty="0"/>
          </a:p>
          <a:p>
            <a:r>
              <a:rPr lang="en-US" dirty="0"/>
              <a:t>This article examines how various widths of buffers (reference buffer, 30m, or 100m) and the pools hydroperiod have an effect on breeding populations of the spotted salamander and the wood frog for 11 different vernal pools in the Maine over a 6 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scientists who wrote this article and designed the study wanted to test buffer size effects on breeding populations, citing that only observational studies have been done in the past but buffer size specifically had not been measured.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figure to the left helps us visualize the two treatment buffers of 30m and 100m the black area is the vernal pool, the gray within the circle is the area of untouched land around the pool and white shows where clearcutting took place. </a:t>
            </a:r>
            <a:endParaRPr lang="en-US" dirty="0"/>
          </a:p>
        </p:txBody>
      </p:sp>
      <p:sp>
        <p:nvSpPr>
          <p:cNvPr id="4" name="Slide Number Placeholder 3"/>
          <p:cNvSpPr>
            <a:spLocks noGrp="1"/>
          </p:cNvSpPr>
          <p:nvPr>
            <p:ph type="sldNum" sz="quarter" idx="5"/>
          </p:nvPr>
        </p:nvSpPr>
        <p:spPr/>
        <p:txBody>
          <a:bodyPr/>
          <a:lstStyle/>
          <a:p>
            <a:fld id="{FE458CAB-1A4A-1947-BC26-08C8E14E5597}" type="slidenum">
              <a:rPr lang="en-US" smtClean="0"/>
              <a:t>6</a:t>
            </a:fld>
            <a:endParaRPr lang="en-US"/>
          </a:p>
        </p:txBody>
      </p:sp>
    </p:spTree>
    <p:extLst>
      <p:ext uri="{BB962C8B-B14F-4D97-AF65-F5344CB8AC3E}">
        <p14:creationId xmlns:p14="http://schemas.microsoft.com/office/powerpoint/2010/main" val="2680003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learning about generalized linear models or GLMs, statistical interactions, and how to deal with count data via the Poisson distribution.</a:t>
            </a:r>
          </a:p>
          <a:p>
            <a:endParaRPr lang="en-US" dirty="0"/>
          </a:p>
          <a:p>
            <a:r>
              <a:rPr lang="en-US" dirty="0"/>
              <a:t>In R we will be running statistical analysis with an altered data set to answer </a:t>
            </a:r>
          </a:p>
          <a:p>
            <a:endParaRPr lang="en-US" dirty="0"/>
          </a:p>
          <a:p>
            <a:r>
              <a:rPr lang="en-US" sz="1200" i="0" kern="1200" dirty="0">
                <a:solidFill>
                  <a:schemeClr val="tx1"/>
                </a:solidFill>
                <a:effectLst/>
                <a:latin typeface="+mn-lt"/>
                <a:ea typeface="+mn-ea"/>
                <a:cs typeface="+mn-cs"/>
              </a:rPr>
              <a:t>Is an interaction occurring between the buffer treatments and the mean hydroperiod of these pools on the number of breeding adult salamanders?</a:t>
            </a:r>
          </a:p>
          <a:p>
            <a:endParaRPr lang="en-US" sz="1200" i="0" kern="1200" dirty="0">
              <a:solidFill>
                <a:schemeClr val="tx1"/>
              </a:solidFill>
              <a:effectLst/>
              <a:latin typeface="+mn-lt"/>
              <a:ea typeface="+mn-ea"/>
              <a:cs typeface="+mn-cs"/>
            </a:endParaRPr>
          </a:p>
          <a:p>
            <a:r>
              <a:rPr lang="en-US" dirty="0"/>
              <a:t>How can we use this knowledge and apply it to more species and habitats?</a:t>
            </a:r>
          </a:p>
          <a:p>
            <a:endParaRPr lang="en-US" dirty="0"/>
          </a:p>
          <a:p>
            <a:r>
              <a:rPr lang="en-US" dirty="0"/>
              <a:t>On your own, you will generate the R code and run the data for wood frogs to see if you get the same conclusions!</a:t>
            </a:r>
          </a:p>
          <a:p>
            <a:endParaRPr lang="en-US" dirty="0"/>
          </a:p>
        </p:txBody>
      </p:sp>
      <p:sp>
        <p:nvSpPr>
          <p:cNvPr id="4" name="Slide Number Placeholder 3"/>
          <p:cNvSpPr>
            <a:spLocks noGrp="1"/>
          </p:cNvSpPr>
          <p:nvPr>
            <p:ph type="sldNum" sz="quarter" idx="5"/>
          </p:nvPr>
        </p:nvSpPr>
        <p:spPr/>
        <p:txBody>
          <a:bodyPr/>
          <a:lstStyle/>
          <a:p>
            <a:fld id="{FE458CAB-1A4A-1947-BC26-08C8E14E5597}" type="slidenum">
              <a:rPr lang="en-US" smtClean="0"/>
              <a:t>7</a:t>
            </a:fld>
            <a:endParaRPr lang="en-US"/>
          </a:p>
        </p:txBody>
      </p:sp>
    </p:spTree>
    <p:extLst>
      <p:ext uri="{BB962C8B-B14F-4D97-AF65-F5344CB8AC3E}">
        <p14:creationId xmlns:p14="http://schemas.microsoft.com/office/powerpoint/2010/main" val="3514351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the lesson, students should be able to understand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Environmental importance habitat connectivity of aquatic and terrestrial habitats as amphibian </a:t>
            </a:r>
            <a:r>
              <a:rPr lang="en-US" sz="1200"/>
              <a:t>mitigation technique</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Understand how and why changes in and around the pools are are effecting their populations </a:t>
            </a:r>
          </a:p>
          <a:p>
            <a:endParaRPr lang="en-US" sz="1200" dirty="0"/>
          </a:p>
          <a:p>
            <a:r>
              <a:rPr lang="en-US" sz="1200" dirty="0"/>
              <a:t>Understand the application of the Poisson GLM with an interaction and how to successfully read its R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Thanks for checking out my lesson! </a:t>
            </a:r>
          </a:p>
        </p:txBody>
      </p:sp>
      <p:sp>
        <p:nvSpPr>
          <p:cNvPr id="4" name="Slide Number Placeholder 3"/>
          <p:cNvSpPr>
            <a:spLocks noGrp="1"/>
          </p:cNvSpPr>
          <p:nvPr>
            <p:ph type="sldNum" sz="quarter" idx="5"/>
          </p:nvPr>
        </p:nvSpPr>
        <p:spPr/>
        <p:txBody>
          <a:bodyPr/>
          <a:lstStyle/>
          <a:p>
            <a:fld id="{FE458CAB-1A4A-1947-BC26-08C8E14E5597}" type="slidenum">
              <a:rPr lang="en-US" smtClean="0"/>
              <a:t>8</a:t>
            </a:fld>
            <a:endParaRPr lang="en-US"/>
          </a:p>
        </p:txBody>
      </p:sp>
    </p:spTree>
    <p:extLst>
      <p:ext uri="{BB962C8B-B14F-4D97-AF65-F5344CB8AC3E}">
        <p14:creationId xmlns:p14="http://schemas.microsoft.com/office/powerpoint/2010/main" val="800951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F068AF-BAE2-0340-892D-16927FE91017}" type="datetimeFigureOut">
              <a:rPr lang="en-US" smtClean="0"/>
              <a:t>5/11/22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EBD912B-E6E5-F540-A4BE-C7A4DB1521A9}" type="slidenum">
              <a:rPr lang="en-US" smtClean="0"/>
              <a:t>‹#›</a:t>
            </a:fld>
            <a:endParaRPr lang="en-US"/>
          </a:p>
        </p:txBody>
      </p:sp>
    </p:spTree>
    <p:extLst>
      <p:ext uri="{BB962C8B-B14F-4D97-AF65-F5344CB8AC3E}">
        <p14:creationId xmlns:p14="http://schemas.microsoft.com/office/powerpoint/2010/main" val="1919148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F068AF-BAE2-0340-892D-16927FE91017}" type="datetimeFigureOut">
              <a:rPr lang="en-US" smtClean="0"/>
              <a:t>5/11/22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BD912B-E6E5-F540-A4BE-C7A4DB1521A9}" type="slidenum">
              <a:rPr lang="en-US" smtClean="0"/>
              <a:t>‹#›</a:t>
            </a:fld>
            <a:endParaRPr lang="en-US"/>
          </a:p>
        </p:txBody>
      </p:sp>
    </p:spTree>
    <p:extLst>
      <p:ext uri="{BB962C8B-B14F-4D97-AF65-F5344CB8AC3E}">
        <p14:creationId xmlns:p14="http://schemas.microsoft.com/office/powerpoint/2010/main" val="52044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F068AF-BAE2-0340-892D-16927FE91017}" type="datetimeFigureOut">
              <a:rPr lang="en-US" smtClean="0"/>
              <a:t>5/11/22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BD912B-E6E5-F540-A4BE-C7A4DB1521A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10484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FF068AF-BAE2-0340-892D-16927FE91017}" type="datetimeFigureOut">
              <a:rPr lang="en-US" smtClean="0"/>
              <a:t>5/11/22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BD912B-E6E5-F540-A4BE-C7A4DB1521A9}" type="slidenum">
              <a:rPr lang="en-US" smtClean="0"/>
              <a:t>‹#›</a:t>
            </a:fld>
            <a:endParaRPr lang="en-US"/>
          </a:p>
        </p:txBody>
      </p:sp>
    </p:spTree>
    <p:extLst>
      <p:ext uri="{BB962C8B-B14F-4D97-AF65-F5344CB8AC3E}">
        <p14:creationId xmlns:p14="http://schemas.microsoft.com/office/powerpoint/2010/main" val="2949033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FF068AF-BAE2-0340-892D-16927FE91017}" type="datetimeFigureOut">
              <a:rPr lang="en-US" smtClean="0"/>
              <a:t>5/11/22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BD912B-E6E5-F540-A4BE-C7A4DB1521A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9606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FF068AF-BAE2-0340-892D-16927FE91017}" type="datetimeFigureOut">
              <a:rPr lang="en-US" smtClean="0"/>
              <a:t>5/11/22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BD912B-E6E5-F540-A4BE-C7A4DB1521A9}" type="slidenum">
              <a:rPr lang="en-US" smtClean="0"/>
              <a:t>‹#›</a:t>
            </a:fld>
            <a:endParaRPr lang="en-US"/>
          </a:p>
        </p:txBody>
      </p:sp>
    </p:spTree>
    <p:extLst>
      <p:ext uri="{BB962C8B-B14F-4D97-AF65-F5344CB8AC3E}">
        <p14:creationId xmlns:p14="http://schemas.microsoft.com/office/powerpoint/2010/main" val="1745249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F068AF-BAE2-0340-892D-16927FE91017}" type="datetimeFigureOut">
              <a:rPr lang="en-US" smtClean="0"/>
              <a:t>5/11/22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BD912B-E6E5-F540-A4BE-C7A4DB1521A9}" type="slidenum">
              <a:rPr lang="en-US" smtClean="0"/>
              <a:t>‹#›</a:t>
            </a:fld>
            <a:endParaRPr lang="en-US"/>
          </a:p>
        </p:txBody>
      </p:sp>
    </p:spTree>
    <p:extLst>
      <p:ext uri="{BB962C8B-B14F-4D97-AF65-F5344CB8AC3E}">
        <p14:creationId xmlns:p14="http://schemas.microsoft.com/office/powerpoint/2010/main" val="677038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F068AF-BAE2-0340-892D-16927FE91017}" type="datetimeFigureOut">
              <a:rPr lang="en-US" smtClean="0"/>
              <a:t>5/11/22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BD912B-E6E5-F540-A4BE-C7A4DB1521A9}" type="slidenum">
              <a:rPr lang="en-US" smtClean="0"/>
              <a:t>‹#›</a:t>
            </a:fld>
            <a:endParaRPr lang="en-US"/>
          </a:p>
        </p:txBody>
      </p:sp>
    </p:spTree>
    <p:extLst>
      <p:ext uri="{BB962C8B-B14F-4D97-AF65-F5344CB8AC3E}">
        <p14:creationId xmlns:p14="http://schemas.microsoft.com/office/powerpoint/2010/main" val="3499780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F068AF-BAE2-0340-892D-16927FE91017}" type="datetimeFigureOut">
              <a:rPr lang="en-US" smtClean="0"/>
              <a:t>5/11/22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BD912B-E6E5-F540-A4BE-C7A4DB1521A9}" type="slidenum">
              <a:rPr lang="en-US" smtClean="0"/>
              <a:t>‹#›</a:t>
            </a:fld>
            <a:endParaRPr lang="en-US"/>
          </a:p>
        </p:txBody>
      </p:sp>
    </p:spTree>
    <p:extLst>
      <p:ext uri="{BB962C8B-B14F-4D97-AF65-F5344CB8AC3E}">
        <p14:creationId xmlns:p14="http://schemas.microsoft.com/office/powerpoint/2010/main" val="1782387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F068AF-BAE2-0340-892D-16927FE91017}" type="datetimeFigureOut">
              <a:rPr lang="en-US" smtClean="0"/>
              <a:t>5/11/22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BD912B-E6E5-F540-A4BE-C7A4DB1521A9}" type="slidenum">
              <a:rPr lang="en-US" smtClean="0"/>
              <a:t>‹#›</a:t>
            </a:fld>
            <a:endParaRPr lang="en-US"/>
          </a:p>
        </p:txBody>
      </p:sp>
    </p:spTree>
    <p:extLst>
      <p:ext uri="{BB962C8B-B14F-4D97-AF65-F5344CB8AC3E}">
        <p14:creationId xmlns:p14="http://schemas.microsoft.com/office/powerpoint/2010/main" val="143967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F068AF-BAE2-0340-892D-16927FE91017}" type="datetimeFigureOut">
              <a:rPr lang="en-US" smtClean="0"/>
              <a:t>5/11/22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EBD912B-E6E5-F540-A4BE-C7A4DB1521A9}" type="slidenum">
              <a:rPr lang="en-US" smtClean="0"/>
              <a:t>‹#›</a:t>
            </a:fld>
            <a:endParaRPr lang="en-US"/>
          </a:p>
        </p:txBody>
      </p:sp>
    </p:spTree>
    <p:extLst>
      <p:ext uri="{BB962C8B-B14F-4D97-AF65-F5344CB8AC3E}">
        <p14:creationId xmlns:p14="http://schemas.microsoft.com/office/powerpoint/2010/main" val="199136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F068AF-BAE2-0340-892D-16927FE91017}" type="datetimeFigureOut">
              <a:rPr lang="en-US" smtClean="0"/>
              <a:t>5/11/22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EBD912B-E6E5-F540-A4BE-C7A4DB1521A9}" type="slidenum">
              <a:rPr lang="en-US" smtClean="0"/>
              <a:t>‹#›</a:t>
            </a:fld>
            <a:endParaRPr lang="en-US"/>
          </a:p>
        </p:txBody>
      </p:sp>
    </p:spTree>
    <p:extLst>
      <p:ext uri="{BB962C8B-B14F-4D97-AF65-F5344CB8AC3E}">
        <p14:creationId xmlns:p14="http://schemas.microsoft.com/office/powerpoint/2010/main" val="97625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F068AF-BAE2-0340-892D-16927FE91017}" type="datetimeFigureOut">
              <a:rPr lang="en-US" smtClean="0"/>
              <a:t>5/11/22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EBD912B-E6E5-F540-A4BE-C7A4DB1521A9}" type="slidenum">
              <a:rPr lang="en-US" smtClean="0"/>
              <a:t>‹#›</a:t>
            </a:fld>
            <a:endParaRPr lang="en-US"/>
          </a:p>
        </p:txBody>
      </p:sp>
    </p:spTree>
    <p:extLst>
      <p:ext uri="{BB962C8B-B14F-4D97-AF65-F5344CB8AC3E}">
        <p14:creationId xmlns:p14="http://schemas.microsoft.com/office/powerpoint/2010/main" val="40972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068AF-BAE2-0340-892D-16927FE91017}" type="datetimeFigureOut">
              <a:rPr lang="en-US" smtClean="0"/>
              <a:t>5/11/22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EBD912B-E6E5-F540-A4BE-C7A4DB1521A9}" type="slidenum">
              <a:rPr lang="en-US" smtClean="0"/>
              <a:t>‹#›</a:t>
            </a:fld>
            <a:endParaRPr lang="en-US"/>
          </a:p>
        </p:txBody>
      </p:sp>
    </p:spTree>
    <p:extLst>
      <p:ext uri="{BB962C8B-B14F-4D97-AF65-F5344CB8AC3E}">
        <p14:creationId xmlns:p14="http://schemas.microsoft.com/office/powerpoint/2010/main" val="42008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F068AF-BAE2-0340-892D-16927FE91017}" type="datetimeFigureOut">
              <a:rPr lang="en-US" smtClean="0"/>
              <a:t>5/11/22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EBD912B-E6E5-F540-A4BE-C7A4DB1521A9}" type="slidenum">
              <a:rPr lang="en-US" smtClean="0"/>
              <a:t>‹#›</a:t>
            </a:fld>
            <a:endParaRPr lang="en-US"/>
          </a:p>
        </p:txBody>
      </p:sp>
    </p:spTree>
    <p:extLst>
      <p:ext uri="{BB962C8B-B14F-4D97-AF65-F5344CB8AC3E}">
        <p14:creationId xmlns:p14="http://schemas.microsoft.com/office/powerpoint/2010/main" val="57867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F068AF-BAE2-0340-892D-16927FE91017}" type="datetimeFigureOut">
              <a:rPr lang="en-US" smtClean="0"/>
              <a:t>5/11/22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BD912B-E6E5-F540-A4BE-C7A4DB1521A9}" type="slidenum">
              <a:rPr lang="en-US" smtClean="0"/>
              <a:t>‹#›</a:t>
            </a:fld>
            <a:endParaRPr lang="en-US"/>
          </a:p>
        </p:txBody>
      </p:sp>
    </p:spTree>
    <p:extLst>
      <p:ext uri="{BB962C8B-B14F-4D97-AF65-F5344CB8AC3E}">
        <p14:creationId xmlns:p14="http://schemas.microsoft.com/office/powerpoint/2010/main" val="2929140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FF068AF-BAE2-0340-892D-16927FE91017}" type="datetimeFigureOut">
              <a:rPr lang="en-US" smtClean="0"/>
              <a:t>5/11/22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EBD912B-E6E5-F540-A4BE-C7A4DB1521A9}" type="slidenum">
              <a:rPr lang="en-US" smtClean="0"/>
              <a:t>‹#›</a:t>
            </a:fld>
            <a:endParaRPr lang="en-US"/>
          </a:p>
        </p:txBody>
      </p:sp>
    </p:spTree>
    <p:extLst>
      <p:ext uri="{BB962C8B-B14F-4D97-AF65-F5344CB8AC3E}">
        <p14:creationId xmlns:p14="http://schemas.microsoft.com/office/powerpoint/2010/main" val="91160182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99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DE4C-63C5-1842-9F3A-C7B1CF52C57A}"/>
              </a:ext>
            </a:extLst>
          </p:cNvPr>
          <p:cNvSpPr>
            <a:spLocks noGrp="1"/>
          </p:cNvSpPr>
          <p:nvPr>
            <p:ph type="ctrTitle"/>
          </p:nvPr>
        </p:nvSpPr>
        <p:spPr>
          <a:xfrm>
            <a:off x="0" y="1821870"/>
            <a:ext cx="12191999" cy="2262781"/>
          </a:xfrm>
        </p:spPr>
        <p:txBody>
          <a:bodyPr>
            <a:normAutofit/>
          </a:bodyPr>
          <a:lstStyle/>
          <a:p>
            <a:pPr algn="ctr"/>
            <a:r>
              <a:rPr lang="en-US" sz="4000" b="1" dirty="0"/>
              <a:t>Spotting Interactions</a:t>
            </a:r>
            <a:r>
              <a:rPr lang="en-US" sz="4000" dirty="0"/>
              <a:t>: </a:t>
            </a:r>
            <a:br>
              <a:rPr lang="en-US" sz="4000" dirty="0"/>
            </a:br>
            <a:r>
              <a:rPr lang="en-US" sz="4000" i="1" dirty="0"/>
              <a:t>Spotted Salamanders, Beneficial Buffers, and Helpful Hydroperiods</a:t>
            </a:r>
            <a:endParaRPr lang="en-US" sz="4000" dirty="0"/>
          </a:p>
        </p:txBody>
      </p:sp>
      <p:sp>
        <p:nvSpPr>
          <p:cNvPr id="3" name="Subtitle 2">
            <a:extLst>
              <a:ext uri="{FF2B5EF4-FFF2-40B4-BE49-F238E27FC236}">
                <a16:creationId xmlns:a16="http://schemas.microsoft.com/office/drawing/2014/main" id="{097A1589-2AE4-1B41-B63C-30C84E73CA65}"/>
              </a:ext>
            </a:extLst>
          </p:cNvPr>
          <p:cNvSpPr>
            <a:spLocks noGrp="1"/>
          </p:cNvSpPr>
          <p:nvPr>
            <p:ph type="subTitle" idx="1"/>
          </p:nvPr>
        </p:nvSpPr>
        <p:spPr>
          <a:xfrm>
            <a:off x="2589213" y="4800600"/>
            <a:ext cx="8915399" cy="1103062"/>
          </a:xfrm>
        </p:spPr>
        <p:txBody>
          <a:bodyPr>
            <a:normAutofit lnSpcReduction="10000"/>
          </a:bodyPr>
          <a:lstStyle/>
          <a:p>
            <a:r>
              <a:rPr lang="en-US" dirty="0"/>
              <a:t>Liz Buikema </a:t>
            </a:r>
          </a:p>
          <a:p>
            <a:r>
              <a:rPr lang="en-US" dirty="0"/>
              <a:t>Spring 2022</a:t>
            </a:r>
          </a:p>
          <a:p>
            <a:r>
              <a:rPr lang="en-US" dirty="0"/>
              <a:t>VCU Center for Environmental Studies </a:t>
            </a:r>
          </a:p>
        </p:txBody>
      </p:sp>
      <p:pic>
        <p:nvPicPr>
          <p:cNvPr id="5" name="Picture 4">
            <a:extLst>
              <a:ext uri="{FF2B5EF4-FFF2-40B4-BE49-F238E27FC236}">
                <a16:creationId xmlns:a16="http://schemas.microsoft.com/office/drawing/2014/main" id="{F1C3AE02-274B-5E4F-BBBD-27C9F8A6E6BF}"/>
              </a:ext>
            </a:extLst>
          </p:cNvPr>
          <p:cNvPicPr>
            <a:picLocks noChangeAspect="1"/>
          </p:cNvPicPr>
          <p:nvPr/>
        </p:nvPicPr>
        <p:blipFill>
          <a:blip r:embed="rId5"/>
          <a:stretch>
            <a:fillRect/>
          </a:stretch>
        </p:blipFill>
        <p:spPr>
          <a:xfrm>
            <a:off x="6620734" y="4017608"/>
            <a:ext cx="6502400" cy="4330700"/>
          </a:xfrm>
          <a:prstGeom prst="rect">
            <a:avLst/>
          </a:prstGeom>
        </p:spPr>
      </p:pic>
      <p:sp>
        <p:nvSpPr>
          <p:cNvPr id="6" name="TextBox 5">
            <a:extLst>
              <a:ext uri="{FF2B5EF4-FFF2-40B4-BE49-F238E27FC236}">
                <a16:creationId xmlns:a16="http://schemas.microsoft.com/office/drawing/2014/main" id="{2C3C7FA7-0E9B-D440-875E-4F6B29FCC13E}"/>
              </a:ext>
            </a:extLst>
          </p:cNvPr>
          <p:cNvSpPr txBox="1"/>
          <p:nvPr/>
        </p:nvSpPr>
        <p:spPr>
          <a:xfrm>
            <a:off x="3733800" y="6596390"/>
            <a:ext cx="5991111" cy="261610"/>
          </a:xfrm>
          <a:prstGeom prst="rect">
            <a:avLst/>
          </a:prstGeom>
          <a:noFill/>
        </p:spPr>
        <p:txBody>
          <a:bodyPr wrap="square" rtlCol="0">
            <a:spAutoFit/>
          </a:bodyPr>
          <a:lstStyle/>
          <a:p>
            <a:r>
              <a:rPr lang="en-US" sz="1100" dirty="0"/>
              <a:t>Spotted Salamander </a:t>
            </a:r>
            <a:r>
              <a:rPr lang="en-US" sz="1100" i="1" dirty="0"/>
              <a:t>(Ambystoma maculatum) </a:t>
            </a:r>
            <a:r>
              <a:rPr lang="en-US" sz="1100" dirty="0"/>
              <a:t>Photo by: John P. Clare</a:t>
            </a:r>
          </a:p>
        </p:txBody>
      </p:sp>
      <p:pic>
        <p:nvPicPr>
          <p:cNvPr id="8" name="Audio Recording May 11, 2022 at 4:04:41 PM" descr="Audio Recording May 11, 2022 at 4:04:41 PM">
            <a:hlinkClick r:id="" action="ppaction://media"/>
            <a:extLst>
              <a:ext uri="{FF2B5EF4-FFF2-40B4-BE49-F238E27FC236}">
                <a16:creationId xmlns:a16="http://schemas.microsoft.com/office/drawing/2014/main" id="{68EE3AF4-E4E3-A2CA-EFCA-09A27E2E537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72800" y="244696"/>
            <a:ext cx="812800" cy="812800"/>
          </a:xfrm>
          <a:prstGeom prst="rect">
            <a:avLst/>
          </a:prstGeom>
        </p:spPr>
      </p:pic>
    </p:spTree>
    <p:extLst>
      <p:ext uri="{BB962C8B-B14F-4D97-AF65-F5344CB8AC3E}">
        <p14:creationId xmlns:p14="http://schemas.microsoft.com/office/powerpoint/2010/main" val="251571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8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EC05-0F86-4240-9670-3CAAC4388C01}"/>
              </a:ext>
            </a:extLst>
          </p:cNvPr>
          <p:cNvSpPr>
            <a:spLocks noGrp="1"/>
          </p:cNvSpPr>
          <p:nvPr>
            <p:ph type="title"/>
          </p:nvPr>
        </p:nvSpPr>
        <p:spPr>
          <a:xfrm>
            <a:off x="1600200" y="179108"/>
            <a:ext cx="8911687" cy="1280890"/>
          </a:xfrm>
        </p:spPr>
        <p:txBody>
          <a:bodyPr/>
          <a:lstStyle/>
          <a:p>
            <a:pPr algn="ctr"/>
            <a:r>
              <a:rPr lang="en-US" dirty="0"/>
              <a:t>Lesson Objectives </a:t>
            </a:r>
          </a:p>
        </p:txBody>
      </p:sp>
      <p:sp>
        <p:nvSpPr>
          <p:cNvPr id="3" name="Content Placeholder 2">
            <a:extLst>
              <a:ext uri="{FF2B5EF4-FFF2-40B4-BE49-F238E27FC236}">
                <a16:creationId xmlns:a16="http://schemas.microsoft.com/office/drawing/2014/main" id="{F93BFFA7-2FD3-0443-BF25-74BDB3AA28D4}"/>
              </a:ext>
            </a:extLst>
          </p:cNvPr>
          <p:cNvSpPr>
            <a:spLocks noGrp="1"/>
          </p:cNvSpPr>
          <p:nvPr>
            <p:ph idx="1"/>
          </p:nvPr>
        </p:nvSpPr>
        <p:spPr>
          <a:xfrm>
            <a:off x="1066800" y="3766178"/>
            <a:ext cx="3194816" cy="1872622"/>
          </a:xfrm>
        </p:spPr>
        <p:txBody>
          <a:bodyPr>
            <a:normAutofit/>
          </a:bodyPr>
          <a:lstStyle/>
          <a:p>
            <a:pPr marL="0" lvl="2" indent="0" algn="ctr">
              <a:spcBef>
                <a:spcPts val="0"/>
              </a:spcBef>
              <a:buNone/>
            </a:pPr>
            <a:r>
              <a:rPr lang="en-US" sz="1800" b="1" u="sng" dirty="0"/>
              <a:t>Amphibians</a:t>
            </a:r>
          </a:p>
          <a:p>
            <a:pPr marL="0" lvl="2" indent="0" algn="ctr">
              <a:spcBef>
                <a:spcPts val="0"/>
              </a:spcBef>
              <a:buNone/>
            </a:pPr>
            <a:endParaRPr lang="en-US" sz="1800" dirty="0">
              <a:latin typeface="+mj-lt"/>
            </a:endParaRPr>
          </a:p>
          <a:p>
            <a:pPr marL="0" lvl="2" indent="0" algn="ctr">
              <a:spcBef>
                <a:spcPts val="0"/>
              </a:spcBef>
              <a:buNone/>
            </a:pPr>
            <a:r>
              <a:rPr lang="en-US" sz="1800" dirty="0">
                <a:latin typeface="+mj-lt"/>
              </a:rPr>
              <a:t>Species Decline</a:t>
            </a:r>
          </a:p>
          <a:p>
            <a:pPr marL="0" lvl="2" indent="0" algn="ctr">
              <a:spcBef>
                <a:spcPts val="0"/>
              </a:spcBef>
              <a:buNone/>
            </a:pPr>
            <a:endParaRPr lang="en-US" sz="1800" dirty="0">
              <a:latin typeface="+mj-lt"/>
            </a:endParaRPr>
          </a:p>
          <a:p>
            <a:pPr marL="0" lvl="2" indent="0" algn="ctr">
              <a:spcBef>
                <a:spcPts val="0"/>
              </a:spcBef>
              <a:buNone/>
            </a:pPr>
            <a:r>
              <a:rPr lang="en-US" sz="1800" dirty="0"/>
              <a:t>Obligate Species</a:t>
            </a:r>
          </a:p>
          <a:p>
            <a:pPr marL="0" lvl="2" indent="0" algn="ctr">
              <a:spcBef>
                <a:spcPts val="0"/>
              </a:spcBef>
              <a:buNone/>
            </a:pPr>
            <a:endParaRPr lang="en-US" sz="1800" dirty="0">
              <a:latin typeface="+mj-lt"/>
            </a:endParaRPr>
          </a:p>
        </p:txBody>
      </p:sp>
      <p:sp>
        <p:nvSpPr>
          <p:cNvPr id="6" name="TextBox 5">
            <a:extLst>
              <a:ext uri="{FF2B5EF4-FFF2-40B4-BE49-F238E27FC236}">
                <a16:creationId xmlns:a16="http://schemas.microsoft.com/office/drawing/2014/main" id="{715FA73A-7605-0A4F-B6D5-E3796584E8E3}"/>
              </a:ext>
            </a:extLst>
          </p:cNvPr>
          <p:cNvSpPr txBox="1"/>
          <p:nvPr/>
        </p:nvSpPr>
        <p:spPr>
          <a:xfrm>
            <a:off x="7930384" y="3797643"/>
            <a:ext cx="3194816" cy="2631490"/>
          </a:xfrm>
          <a:prstGeom prst="rect">
            <a:avLst/>
          </a:prstGeom>
          <a:noFill/>
        </p:spPr>
        <p:txBody>
          <a:bodyPr wrap="square" rtlCol="0">
            <a:spAutoFit/>
          </a:bodyPr>
          <a:lstStyle/>
          <a:p>
            <a:pPr marL="69850" lvl="1" algn="ctr">
              <a:spcAft>
                <a:spcPts val="1000"/>
              </a:spcAft>
            </a:pPr>
            <a:r>
              <a:rPr lang="en-US" b="1" u="sng" dirty="0">
                <a:solidFill>
                  <a:schemeClr val="tx1">
                    <a:lumMod val="75000"/>
                    <a:lumOff val="25000"/>
                  </a:schemeClr>
                </a:solidFill>
              </a:rPr>
              <a:t>Statistics</a:t>
            </a:r>
          </a:p>
          <a:p>
            <a:pPr marL="69850" lvl="1" algn="ctr">
              <a:spcAft>
                <a:spcPts val="1000"/>
              </a:spcAft>
            </a:pPr>
            <a:r>
              <a:rPr lang="en-US" dirty="0">
                <a:solidFill>
                  <a:schemeClr val="tx1">
                    <a:lumMod val="75000"/>
                    <a:lumOff val="25000"/>
                  </a:schemeClr>
                </a:solidFill>
              </a:rPr>
              <a:t>Generalized Linear Models</a:t>
            </a:r>
          </a:p>
          <a:p>
            <a:pPr marL="69850" lvl="1" algn="ctr">
              <a:spcAft>
                <a:spcPts val="1000"/>
              </a:spcAft>
            </a:pPr>
            <a:r>
              <a:rPr lang="en-US" dirty="0">
                <a:solidFill>
                  <a:schemeClr val="tx1">
                    <a:lumMod val="75000"/>
                    <a:lumOff val="25000"/>
                  </a:schemeClr>
                </a:solidFill>
              </a:rPr>
              <a:t>Interactions </a:t>
            </a:r>
          </a:p>
          <a:p>
            <a:pPr marL="17463" lvl="2" algn="ctr"/>
            <a:r>
              <a:rPr lang="en-US" dirty="0">
                <a:solidFill>
                  <a:schemeClr val="tx1">
                    <a:lumMod val="75000"/>
                    <a:lumOff val="25000"/>
                  </a:schemeClr>
                </a:solidFill>
              </a:rPr>
              <a:t>Poisson Distribution </a:t>
            </a:r>
          </a:p>
          <a:p>
            <a:pPr marL="17463" lvl="2" algn="ctr"/>
            <a:endParaRPr lang="en-US" sz="1600" dirty="0">
              <a:solidFill>
                <a:schemeClr val="tx1">
                  <a:lumMod val="75000"/>
                  <a:lumOff val="25000"/>
                </a:schemeClr>
              </a:solidFill>
            </a:endParaRPr>
          </a:p>
          <a:p>
            <a:pPr marL="17463" lvl="2" algn="ctr"/>
            <a:endParaRPr lang="en-US" sz="1600" dirty="0">
              <a:solidFill>
                <a:schemeClr val="tx1">
                  <a:lumMod val="75000"/>
                  <a:lumOff val="25000"/>
                </a:schemeClr>
              </a:solidFill>
            </a:endParaRPr>
          </a:p>
          <a:p>
            <a:endParaRPr lang="en-US" dirty="0"/>
          </a:p>
        </p:txBody>
      </p:sp>
      <p:sp>
        <p:nvSpPr>
          <p:cNvPr id="8" name="TextBox 7">
            <a:extLst>
              <a:ext uri="{FF2B5EF4-FFF2-40B4-BE49-F238E27FC236}">
                <a16:creationId xmlns:a16="http://schemas.microsoft.com/office/drawing/2014/main" id="{FB89F702-6C1E-5C4D-BD91-3F86154F4320}"/>
              </a:ext>
            </a:extLst>
          </p:cNvPr>
          <p:cNvSpPr txBox="1"/>
          <p:nvPr/>
        </p:nvSpPr>
        <p:spPr>
          <a:xfrm>
            <a:off x="4724400" y="3773269"/>
            <a:ext cx="2667000" cy="1882567"/>
          </a:xfrm>
          <a:prstGeom prst="rect">
            <a:avLst/>
          </a:prstGeom>
          <a:noFill/>
        </p:spPr>
        <p:txBody>
          <a:bodyPr wrap="square" rtlCol="0">
            <a:spAutoFit/>
          </a:bodyPr>
          <a:lstStyle/>
          <a:p>
            <a:pPr marL="17463" lvl="1" indent="0" algn="ctr">
              <a:buNone/>
            </a:pPr>
            <a:r>
              <a:rPr lang="en-US" b="1" u="sng" dirty="0"/>
              <a:t>Conservation</a:t>
            </a:r>
          </a:p>
          <a:p>
            <a:pPr marL="17463" lvl="1" indent="0" algn="ctr">
              <a:buNone/>
            </a:pPr>
            <a:endParaRPr lang="en-US" b="1" dirty="0"/>
          </a:p>
          <a:p>
            <a:pPr algn="ctr">
              <a:spcAft>
                <a:spcPts val="1000"/>
              </a:spcAft>
            </a:pPr>
            <a:r>
              <a:rPr lang="en-US" dirty="0"/>
              <a:t>Buffers as a management strategy</a:t>
            </a:r>
          </a:p>
          <a:p>
            <a:pPr algn="ctr">
              <a:spcAft>
                <a:spcPts val="1000"/>
              </a:spcAft>
            </a:pPr>
            <a:endParaRPr lang="en-US" b="1" dirty="0">
              <a:solidFill>
                <a:schemeClr val="tx1">
                  <a:lumMod val="75000"/>
                  <a:lumOff val="25000"/>
                </a:schemeClr>
              </a:solidFill>
            </a:endParaRPr>
          </a:p>
        </p:txBody>
      </p:sp>
      <p:pic>
        <p:nvPicPr>
          <p:cNvPr id="10" name="Picture 9">
            <a:extLst>
              <a:ext uri="{FF2B5EF4-FFF2-40B4-BE49-F238E27FC236}">
                <a16:creationId xmlns:a16="http://schemas.microsoft.com/office/drawing/2014/main" id="{50800DE0-37DC-FE42-AAF6-3D3CD4A70372}"/>
              </a:ext>
            </a:extLst>
          </p:cNvPr>
          <p:cNvPicPr>
            <a:picLocks noChangeAspect="1"/>
          </p:cNvPicPr>
          <p:nvPr/>
        </p:nvPicPr>
        <p:blipFill rotWithShape="1">
          <a:blip r:embed="rId5"/>
          <a:srcRect t="39243"/>
          <a:stretch/>
        </p:blipFill>
        <p:spPr>
          <a:xfrm>
            <a:off x="1072384" y="838200"/>
            <a:ext cx="10052816" cy="2935828"/>
          </a:xfrm>
          <a:prstGeom prst="rect">
            <a:avLst/>
          </a:prstGeom>
        </p:spPr>
      </p:pic>
      <p:sp>
        <p:nvSpPr>
          <p:cNvPr id="11" name="TextBox 10">
            <a:extLst>
              <a:ext uri="{FF2B5EF4-FFF2-40B4-BE49-F238E27FC236}">
                <a16:creationId xmlns:a16="http://schemas.microsoft.com/office/drawing/2014/main" id="{D963C72F-ED0A-5543-9C4D-E238EA1B18A4}"/>
              </a:ext>
            </a:extLst>
          </p:cNvPr>
          <p:cNvSpPr txBox="1"/>
          <p:nvPr/>
        </p:nvSpPr>
        <p:spPr>
          <a:xfrm>
            <a:off x="8013061" y="576351"/>
            <a:ext cx="3254417" cy="276999"/>
          </a:xfrm>
          <a:prstGeom prst="rect">
            <a:avLst/>
          </a:prstGeom>
          <a:noFill/>
        </p:spPr>
        <p:txBody>
          <a:bodyPr wrap="none" rtlCol="0">
            <a:spAutoFit/>
          </a:bodyPr>
          <a:lstStyle/>
          <a:p>
            <a:r>
              <a:rPr lang="en-US" sz="1200" dirty="0"/>
              <a:t>Wood frog (</a:t>
            </a:r>
            <a:r>
              <a:rPr lang="en-US" sz="1200" i="1" dirty="0" err="1"/>
              <a:t>Lithobates</a:t>
            </a:r>
            <a:r>
              <a:rPr lang="en-US" sz="1200" i="1" dirty="0"/>
              <a:t> sylvatica</a:t>
            </a:r>
            <a:r>
              <a:rPr lang="en-US" sz="1200" dirty="0"/>
              <a:t>)/NYNJTC</a:t>
            </a:r>
          </a:p>
        </p:txBody>
      </p:sp>
      <p:pic>
        <p:nvPicPr>
          <p:cNvPr id="5" name="Audio Recording May 11, 2022 at 4:11:16 PM" descr="Audio Recording May 11, 2022 at 4:11:16 PM">
            <a:hlinkClick r:id="" action="ppaction://media"/>
            <a:extLst>
              <a:ext uri="{FF2B5EF4-FFF2-40B4-BE49-F238E27FC236}">
                <a16:creationId xmlns:a16="http://schemas.microsoft.com/office/drawing/2014/main" id="{0E3B69C8-95D5-9574-4E14-DA4B1F21A5B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11948" y="5665775"/>
            <a:ext cx="812800" cy="812800"/>
          </a:xfrm>
          <a:prstGeom prst="rect">
            <a:avLst/>
          </a:prstGeom>
        </p:spPr>
      </p:pic>
    </p:spTree>
    <p:extLst>
      <p:ext uri="{BB962C8B-B14F-4D97-AF65-F5344CB8AC3E}">
        <p14:creationId xmlns:p14="http://schemas.microsoft.com/office/powerpoint/2010/main" val="363905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8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93CF-0918-5E4A-BED6-CEC6DA585182}"/>
              </a:ext>
            </a:extLst>
          </p:cNvPr>
          <p:cNvSpPr>
            <a:spLocks noGrp="1"/>
          </p:cNvSpPr>
          <p:nvPr>
            <p:ph type="title"/>
          </p:nvPr>
        </p:nvSpPr>
        <p:spPr>
          <a:xfrm>
            <a:off x="1680113" y="624110"/>
            <a:ext cx="8911687" cy="1280890"/>
          </a:xfrm>
        </p:spPr>
        <p:txBody>
          <a:bodyPr/>
          <a:lstStyle/>
          <a:p>
            <a:pPr algn="ctr"/>
            <a:r>
              <a:rPr lang="en-US" dirty="0"/>
              <a:t>Buffers</a:t>
            </a:r>
          </a:p>
        </p:txBody>
      </p:sp>
      <p:pic>
        <p:nvPicPr>
          <p:cNvPr id="5" name="Content Placeholder 4">
            <a:extLst>
              <a:ext uri="{FF2B5EF4-FFF2-40B4-BE49-F238E27FC236}">
                <a16:creationId xmlns:a16="http://schemas.microsoft.com/office/drawing/2014/main" id="{02767644-9DDC-6747-A919-4B302CB3D328}"/>
              </a:ext>
            </a:extLst>
          </p:cNvPr>
          <p:cNvPicPr>
            <a:picLocks noGrp="1" noChangeAspect="1"/>
          </p:cNvPicPr>
          <p:nvPr>
            <p:ph idx="1"/>
          </p:nvPr>
        </p:nvPicPr>
        <p:blipFill>
          <a:blip r:embed="rId5"/>
          <a:stretch>
            <a:fillRect/>
          </a:stretch>
        </p:blipFill>
        <p:spPr>
          <a:xfrm>
            <a:off x="1247472" y="1371599"/>
            <a:ext cx="3324527" cy="4667909"/>
          </a:xfrm>
        </p:spPr>
      </p:pic>
      <p:sp>
        <p:nvSpPr>
          <p:cNvPr id="6" name="TextBox 5">
            <a:extLst>
              <a:ext uri="{FF2B5EF4-FFF2-40B4-BE49-F238E27FC236}">
                <a16:creationId xmlns:a16="http://schemas.microsoft.com/office/drawing/2014/main" id="{0C131F3B-260F-2845-BB1C-B5C314D2DDD5}"/>
              </a:ext>
            </a:extLst>
          </p:cNvPr>
          <p:cNvSpPr txBox="1"/>
          <p:nvPr/>
        </p:nvSpPr>
        <p:spPr>
          <a:xfrm>
            <a:off x="1553110" y="6251819"/>
            <a:ext cx="2866490" cy="276999"/>
          </a:xfrm>
          <a:prstGeom prst="rect">
            <a:avLst/>
          </a:prstGeom>
          <a:noFill/>
        </p:spPr>
        <p:txBody>
          <a:bodyPr wrap="none" rtlCol="0">
            <a:spAutoFit/>
          </a:bodyPr>
          <a:lstStyle/>
          <a:p>
            <a:r>
              <a:rPr lang="en-US" sz="1200" dirty="0"/>
              <a:t>Buffer around a creek in Iowa/USDA</a:t>
            </a:r>
          </a:p>
        </p:txBody>
      </p:sp>
      <p:sp>
        <p:nvSpPr>
          <p:cNvPr id="7" name="TextBox 6">
            <a:extLst>
              <a:ext uri="{FF2B5EF4-FFF2-40B4-BE49-F238E27FC236}">
                <a16:creationId xmlns:a16="http://schemas.microsoft.com/office/drawing/2014/main" id="{219EAF96-FA61-E54B-883C-91635966F8E5}"/>
              </a:ext>
            </a:extLst>
          </p:cNvPr>
          <p:cNvSpPr txBox="1"/>
          <p:nvPr/>
        </p:nvSpPr>
        <p:spPr>
          <a:xfrm>
            <a:off x="4800600" y="2895600"/>
            <a:ext cx="6324600" cy="1908215"/>
          </a:xfrm>
          <a:prstGeom prst="rect">
            <a:avLst/>
          </a:prstGeom>
          <a:noFill/>
        </p:spPr>
        <p:txBody>
          <a:bodyPr wrap="square" rtlCol="0">
            <a:spAutoFit/>
          </a:bodyPr>
          <a:lstStyle/>
          <a:p>
            <a:r>
              <a:rPr lang="en-US" sz="2000" dirty="0"/>
              <a:t>Vegetated buffers are found along the banks of streams and other wetlands. </a:t>
            </a:r>
          </a:p>
          <a:p>
            <a:endParaRPr lang="en-US" sz="2000" dirty="0"/>
          </a:p>
          <a:p>
            <a:r>
              <a:rPr lang="en-US" sz="2000" dirty="0"/>
              <a:t>Amphibians use these habitats too!</a:t>
            </a:r>
            <a:br>
              <a:rPr lang="en-US" sz="2000" dirty="0"/>
            </a:br>
            <a:endParaRPr lang="en-US" sz="2000" dirty="0"/>
          </a:p>
          <a:p>
            <a:endParaRPr lang="en-US" dirty="0"/>
          </a:p>
        </p:txBody>
      </p:sp>
      <p:pic>
        <p:nvPicPr>
          <p:cNvPr id="3" name="Audio Recording May 11, 2022 at 4:11:53 PM" descr="Audio Recording May 11, 2022 at 4:11:53 PM">
            <a:hlinkClick r:id="" action="ppaction://media"/>
            <a:extLst>
              <a:ext uri="{FF2B5EF4-FFF2-40B4-BE49-F238E27FC236}">
                <a16:creationId xmlns:a16="http://schemas.microsoft.com/office/drawing/2014/main" id="{06E38A93-D98C-D8D2-96B0-46AED788E4D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18800" y="451755"/>
            <a:ext cx="812800" cy="812800"/>
          </a:xfrm>
          <a:prstGeom prst="rect">
            <a:avLst/>
          </a:prstGeom>
        </p:spPr>
      </p:pic>
    </p:spTree>
    <p:extLst>
      <p:ext uri="{BB962C8B-B14F-4D97-AF65-F5344CB8AC3E}">
        <p14:creationId xmlns:p14="http://schemas.microsoft.com/office/powerpoint/2010/main" val="285564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1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3361-D036-5E44-8B47-4429A9BB6C08}"/>
              </a:ext>
            </a:extLst>
          </p:cNvPr>
          <p:cNvSpPr>
            <a:spLocks noGrp="1"/>
          </p:cNvSpPr>
          <p:nvPr>
            <p:ph type="title"/>
          </p:nvPr>
        </p:nvSpPr>
        <p:spPr/>
        <p:txBody>
          <a:bodyPr/>
          <a:lstStyle/>
          <a:p>
            <a:r>
              <a:rPr lang="en-US" dirty="0"/>
              <a:t>Vernal Pools &amp; Hydrology</a:t>
            </a:r>
          </a:p>
        </p:txBody>
      </p:sp>
      <p:sp>
        <p:nvSpPr>
          <p:cNvPr id="3" name="Content Placeholder 2">
            <a:extLst>
              <a:ext uri="{FF2B5EF4-FFF2-40B4-BE49-F238E27FC236}">
                <a16:creationId xmlns:a16="http://schemas.microsoft.com/office/drawing/2014/main" id="{A33A0E74-197F-F34D-B320-00758A58F23E}"/>
              </a:ext>
            </a:extLst>
          </p:cNvPr>
          <p:cNvSpPr>
            <a:spLocks noGrp="1"/>
          </p:cNvSpPr>
          <p:nvPr>
            <p:ph idx="1"/>
          </p:nvPr>
        </p:nvSpPr>
        <p:spPr>
          <a:xfrm>
            <a:off x="922390" y="1727177"/>
            <a:ext cx="4861493" cy="4495800"/>
          </a:xfrm>
        </p:spPr>
        <p:txBody>
          <a:bodyPr>
            <a:normAutofit/>
          </a:bodyPr>
          <a:lstStyle/>
          <a:p>
            <a:r>
              <a:rPr lang="en-US" sz="2400" b="1" dirty="0"/>
              <a:t>Vernal pools </a:t>
            </a:r>
            <a:r>
              <a:rPr lang="en-US" sz="2400" dirty="0"/>
              <a:t>are small seasonal wetlands that frequently occur in indentations within wooded areas. </a:t>
            </a:r>
          </a:p>
          <a:p>
            <a:r>
              <a:rPr lang="en-US" sz="2400" dirty="0"/>
              <a:t>Critical waters for pool-breeding amphibians</a:t>
            </a:r>
          </a:p>
          <a:p>
            <a:r>
              <a:rPr lang="en-US" sz="2400" dirty="0"/>
              <a:t>When vernal pools temporarily collect and hold water it is referred to as the </a:t>
            </a:r>
            <a:r>
              <a:rPr lang="en-US" sz="2400" b="1" dirty="0"/>
              <a:t>hydroperiod</a:t>
            </a:r>
            <a:r>
              <a:rPr lang="en-US" sz="2400" dirty="0"/>
              <a:t>. </a:t>
            </a:r>
          </a:p>
          <a:p>
            <a:endParaRPr lang="en-US" dirty="0"/>
          </a:p>
        </p:txBody>
      </p:sp>
      <p:pic>
        <p:nvPicPr>
          <p:cNvPr id="5" name="Picture 4">
            <a:extLst>
              <a:ext uri="{FF2B5EF4-FFF2-40B4-BE49-F238E27FC236}">
                <a16:creationId xmlns:a16="http://schemas.microsoft.com/office/drawing/2014/main" id="{69562C01-E4C0-8B4E-9C2C-A6824AE5A1D4}"/>
              </a:ext>
            </a:extLst>
          </p:cNvPr>
          <p:cNvPicPr>
            <a:picLocks noChangeAspect="1"/>
          </p:cNvPicPr>
          <p:nvPr/>
        </p:nvPicPr>
        <p:blipFill>
          <a:blip r:embed="rId5"/>
          <a:stretch>
            <a:fillRect/>
          </a:stretch>
        </p:blipFill>
        <p:spPr>
          <a:xfrm>
            <a:off x="6203790" y="1837765"/>
            <a:ext cx="5519058" cy="3657600"/>
          </a:xfrm>
          <a:prstGeom prst="rect">
            <a:avLst/>
          </a:prstGeom>
        </p:spPr>
      </p:pic>
      <p:sp>
        <p:nvSpPr>
          <p:cNvPr id="6" name="TextBox 5">
            <a:extLst>
              <a:ext uri="{FF2B5EF4-FFF2-40B4-BE49-F238E27FC236}">
                <a16:creationId xmlns:a16="http://schemas.microsoft.com/office/drawing/2014/main" id="{D389DC3F-3E4F-C240-A583-70C38EBB30B5}"/>
              </a:ext>
            </a:extLst>
          </p:cNvPr>
          <p:cNvSpPr txBox="1"/>
          <p:nvPr/>
        </p:nvSpPr>
        <p:spPr>
          <a:xfrm>
            <a:off x="7525871" y="5562600"/>
            <a:ext cx="3733800" cy="276999"/>
          </a:xfrm>
          <a:prstGeom prst="rect">
            <a:avLst/>
          </a:prstGeom>
          <a:noFill/>
        </p:spPr>
        <p:txBody>
          <a:bodyPr wrap="square" rtlCol="0">
            <a:spAutoFit/>
          </a:bodyPr>
          <a:lstStyle/>
          <a:p>
            <a:r>
              <a:rPr lang="en-US" sz="1200" i="1" dirty="0"/>
              <a:t>Forested Vernal Pool </a:t>
            </a:r>
            <a:r>
              <a:rPr lang="en-US" sz="1200" dirty="0"/>
              <a:t>by Distant Hill Gardens</a:t>
            </a:r>
          </a:p>
        </p:txBody>
      </p:sp>
      <p:pic>
        <p:nvPicPr>
          <p:cNvPr id="9" name="Audio Recording May 11, 2022 at 4:21:19 PM" descr="Audio Recording May 11, 2022 at 4:21:19 PM">
            <a:hlinkClick r:id="" action="ppaction://media"/>
            <a:extLst>
              <a:ext uri="{FF2B5EF4-FFF2-40B4-BE49-F238E27FC236}">
                <a16:creationId xmlns:a16="http://schemas.microsoft.com/office/drawing/2014/main" id="{B335B0B1-5106-A1AE-F6D3-5D9E0BEB9C2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66756" y="465624"/>
            <a:ext cx="812800" cy="812800"/>
          </a:xfrm>
          <a:prstGeom prst="rect">
            <a:avLst/>
          </a:prstGeom>
        </p:spPr>
      </p:pic>
    </p:spTree>
    <p:extLst>
      <p:ext uri="{BB962C8B-B14F-4D97-AF65-F5344CB8AC3E}">
        <p14:creationId xmlns:p14="http://schemas.microsoft.com/office/powerpoint/2010/main" val="317775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1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B8B4-ECA2-F748-803D-3C3EC629AFE0}"/>
              </a:ext>
            </a:extLst>
          </p:cNvPr>
          <p:cNvSpPr>
            <a:spLocks noGrp="1"/>
          </p:cNvSpPr>
          <p:nvPr>
            <p:ph type="title"/>
          </p:nvPr>
        </p:nvSpPr>
        <p:spPr/>
        <p:txBody>
          <a:bodyPr/>
          <a:lstStyle/>
          <a:p>
            <a:r>
              <a:rPr lang="en-US" dirty="0"/>
              <a:t>Amphibians</a:t>
            </a:r>
          </a:p>
        </p:txBody>
      </p:sp>
      <p:sp>
        <p:nvSpPr>
          <p:cNvPr id="3" name="Content Placeholder 2">
            <a:extLst>
              <a:ext uri="{FF2B5EF4-FFF2-40B4-BE49-F238E27FC236}">
                <a16:creationId xmlns:a16="http://schemas.microsoft.com/office/drawing/2014/main" id="{0DC6B331-3BFB-2441-8C42-B9F871B6DD04}"/>
              </a:ext>
            </a:extLst>
          </p:cNvPr>
          <p:cNvSpPr>
            <a:spLocks noGrp="1"/>
          </p:cNvSpPr>
          <p:nvPr>
            <p:ph idx="1"/>
          </p:nvPr>
        </p:nvSpPr>
        <p:spPr>
          <a:xfrm>
            <a:off x="1638300" y="5410200"/>
            <a:ext cx="8915400" cy="3777622"/>
          </a:xfrm>
        </p:spPr>
        <p:txBody>
          <a:bodyPr/>
          <a:lstStyle/>
          <a:p>
            <a:r>
              <a:rPr lang="en-US" dirty="0"/>
              <a:t>Amphibians have complex life histories requiring both aquatic and terrestrial habitats throughout their development. </a:t>
            </a:r>
          </a:p>
          <a:p>
            <a:endParaRPr lang="en-US" dirty="0"/>
          </a:p>
        </p:txBody>
      </p:sp>
      <p:pic>
        <p:nvPicPr>
          <p:cNvPr id="7" name="Picture 6">
            <a:extLst>
              <a:ext uri="{FF2B5EF4-FFF2-40B4-BE49-F238E27FC236}">
                <a16:creationId xmlns:a16="http://schemas.microsoft.com/office/drawing/2014/main" id="{0007AA2F-25F7-1C42-BC01-DFB3C6357D9A}"/>
              </a:ext>
            </a:extLst>
          </p:cNvPr>
          <p:cNvPicPr>
            <a:picLocks noChangeAspect="1"/>
          </p:cNvPicPr>
          <p:nvPr/>
        </p:nvPicPr>
        <p:blipFill>
          <a:blip r:embed="rId5"/>
          <a:stretch>
            <a:fillRect/>
          </a:stretch>
        </p:blipFill>
        <p:spPr>
          <a:xfrm>
            <a:off x="1149950" y="1436910"/>
            <a:ext cx="9892099" cy="3777622"/>
          </a:xfrm>
          <a:prstGeom prst="rect">
            <a:avLst/>
          </a:prstGeom>
        </p:spPr>
      </p:pic>
      <p:pic>
        <p:nvPicPr>
          <p:cNvPr id="4" name="Audio Recording May 11, 2022 at 4:42:36 PM" descr="Audio Recording May 11, 2022 at 4:42:36 PM">
            <a:hlinkClick r:id="" action="ppaction://media"/>
            <a:extLst>
              <a:ext uri="{FF2B5EF4-FFF2-40B4-BE49-F238E27FC236}">
                <a16:creationId xmlns:a16="http://schemas.microsoft.com/office/drawing/2014/main" id="{858C2FE4-658D-3BAD-744E-60D751804D3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53700" y="217710"/>
            <a:ext cx="812800" cy="812800"/>
          </a:xfrm>
          <a:prstGeom prst="rect">
            <a:avLst/>
          </a:prstGeom>
        </p:spPr>
      </p:pic>
    </p:spTree>
    <p:extLst>
      <p:ext uri="{BB962C8B-B14F-4D97-AF65-F5344CB8AC3E}">
        <p14:creationId xmlns:p14="http://schemas.microsoft.com/office/powerpoint/2010/main" val="8764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898D-92C0-A948-8FB6-683774900C82}"/>
              </a:ext>
            </a:extLst>
          </p:cNvPr>
          <p:cNvSpPr>
            <a:spLocks noGrp="1"/>
          </p:cNvSpPr>
          <p:nvPr>
            <p:ph type="title"/>
          </p:nvPr>
        </p:nvSpPr>
        <p:spPr/>
        <p:txBody>
          <a:bodyPr/>
          <a:lstStyle/>
          <a:p>
            <a:r>
              <a:rPr lang="en-US" dirty="0"/>
              <a:t>Article &amp; Data</a:t>
            </a:r>
          </a:p>
        </p:txBody>
      </p:sp>
      <p:sp>
        <p:nvSpPr>
          <p:cNvPr id="3" name="Content Placeholder 2">
            <a:extLst>
              <a:ext uri="{FF2B5EF4-FFF2-40B4-BE49-F238E27FC236}">
                <a16:creationId xmlns:a16="http://schemas.microsoft.com/office/drawing/2014/main" id="{F7B673F7-5E19-7C4A-BDC3-7F4FDC892976}"/>
              </a:ext>
            </a:extLst>
          </p:cNvPr>
          <p:cNvSpPr>
            <a:spLocks noGrp="1"/>
          </p:cNvSpPr>
          <p:nvPr>
            <p:ph idx="1"/>
          </p:nvPr>
        </p:nvSpPr>
        <p:spPr>
          <a:xfrm>
            <a:off x="6126482" y="1371600"/>
            <a:ext cx="4998718" cy="4862290"/>
          </a:xfrm>
        </p:spPr>
        <p:txBody>
          <a:bodyPr>
            <a:normAutofit/>
          </a:bodyPr>
          <a:lstStyle/>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BB510368-4371-7147-8192-46272D96BD7C}"/>
              </a:ext>
            </a:extLst>
          </p:cNvPr>
          <p:cNvSpPr txBox="1"/>
          <p:nvPr/>
        </p:nvSpPr>
        <p:spPr>
          <a:xfrm>
            <a:off x="1694204" y="5870890"/>
            <a:ext cx="3922869" cy="276999"/>
          </a:xfrm>
          <a:prstGeom prst="rect">
            <a:avLst/>
          </a:prstGeom>
          <a:noFill/>
        </p:spPr>
        <p:txBody>
          <a:bodyPr wrap="none" rtlCol="0">
            <a:spAutoFit/>
          </a:bodyPr>
          <a:lstStyle/>
          <a:p>
            <a:r>
              <a:rPr lang="en-US" sz="1200" dirty="0"/>
              <a:t>(Fig. 1) Diagram of experimental buffer treatments</a:t>
            </a:r>
          </a:p>
        </p:txBody>
      </p:sp>
      <p:pic>
        <p:nvPicPr>
          <p:cNvPr id="9" name="Picture 8">
            <a:extLst>
              <a:ext uri="{FF2B5EF4-FFF2-40B4-BE49-F238E27FC236}">
                <a16:creationId xmlns:a16="http://schemas.microsoft.com/office/drawing/2014/main" id="{A0CBCE63-3D3B-BE1C-3FE6-266CA7A086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340" y="1529464"/>
            <a:ext cx="6324599" cy="4255426"/>
          </a:xfrm>
          <a:prstGeom prst="rect">
            <a:avLst/>
          </a:prstGeom>
        </p:spPr>
      </p:pic>
      <p:sp>
        <p:nvSpPr>
          <p:cNvPr id="10" name="Content Placeholder 2">
            <a:extLst>
              <a:ext uri="{FF2B5EF4-FFF2-40B4-BE49-F238E27FC236}">
                <a16:creationId xmlns:a16="http://schemas.microsoft.com/office/drawing/2014/main" id="{A9CFEDB2-0DD0-F558-E6CB-1FE47E359C41}"/>
              </a:ext>
            </a:extLst>
          </p:cNvPr>
          <p:cNvSpPr txBox="1">
            <a:spLocks/>
          </p:cNvSpPr>
          <p:nvPr/>
        </p:nvSpPr>
        <p:spPr>
          <a:xfrm>
            <a:off x="7069287" y="2001982"/>
            <a:ext cx="4838700" cy="287481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000" i="1" dirty="0"/>
              <a:t>An Experimental Test of Buffer Utility as a Technique for Managing Pool-Breeding Amphibians </a:t>
            </a:r>
            <a:r>
              <a:rPr lang="en-US" sz="2000" dirty="0"/>
              <a:t>(Powell &amp; Babbitt, 2015)</a:t>
            </a:r>
          </a:p>
          <a:p>
            <a:pPr lvl="1"/>
            <a:r>
              <a:rPr lang="en-US" sz="1800" dirty="0"/>
              <a:t>11 vernal pools in Maine over 6 years</a:t>
            </a:r>
          </a:p>
          <a:p>
            <a:pPr lvl="1"/>
            <a:r>
              <a:rPr lang="en-US" sz="1800" dirty="0"/>
              <a:t>Examine treatment buffers and pool hydroperiods</a:t>
            </a:r>
          </a:p>
        </p:txBody>
      </p:sp>
      <p:pic>
        <p:nvPicPr>
          <p:cNvPr id="13" name="Audio Recording May 11, 2022 at 4:55:51 PM" descr="Audio Recording May 11, 2022 at 4:55:51 PM">
            <a:hlinkClick r:id="" action="ppaction://media"/>
            <a:extLst>
              <a:ext uri="{FF2B5EF4-FFF2-40B4-BE49-F238E27FC236}">
                <a16:creationId xmlns:a16="http://schemas.microsoft.com/office/drawing/2014/main" id="{B1FB507B-F095-C147-1A1E-575BD78CABE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12400" y="461818"/>
            <a:ext cx="812800" cy="812800"/>
          </a:xfrm>
          <a:prstGeom prst="rect">
            <a:avLst/>
          </a:prstGeom>
        </p:spPr>
      </p:pic>
    </p:spTree>
    <p:extLst>
      <p:ext uri="{BB962C8B-B14F-4D97-AF65-F5344CB8AC3E}">
        <p14:creationId xmlns:p14="http://schemas.microsoft.com/office/powerpoint/2010/main" val="344648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928"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D207B-8CD8-E04E-84FE-A7D1E7E62C17}"/>
              </a:ext>
            </a:extLst>
          </p:cNvPr>
          <p:cNvSpPr>
            <a:spLocks noGrp="1"/>
          </p:cNvSpPr>
          <p:nvPr>
            <p:ph type="title"/>
          </p:nvPr>
        </p:nvSpPr>
        <p:spPr/>
        <p:txBody>
          <a:bodyPr/>
          <a:lstStyle/>
          <a:p>
            <a:r>
              <a:rPr lang="en-US" dirty="0"/>
              <a:t>Statistics</a:t>
            </a:r>
          </a:p>
        </p:txBody>
      </p:sp>
      <p:sp>
        <p:nvSpPr>
          <p:cNvPr id="3" name="Content Placeholder 2">
            <a:extLst>
              <a:ext uri="{FF2B5EF4-FFF2-40B4-BE49-F238E27FC236}">
                <a16:creationId xmlns:a16="http://schemas.microsoft.com/office/drawing/2014/main" id="{2C4EAC64-4D11-FE4C-A781-9A62B6CC6677}"/>
              </a:ext>
            </a:extLst>
          </p:cNvPr>
          <p:cNvSpPr>
            <a:spLocks noGrp="1"/>
          </p:cNvSpPr>
          <p:nvPr>
            <p:ph idx="1"/>
          </p:nvPr>
        </p:nvSpPr>
        <p:spPr>
          <a:xfrm>
            <a:off x="1066800" y="1789118"/>
            <a:ext cx="4838700" cy="3279764"/>
          </a:xfrm>
        </p:spPr>
        <p:txBody>
          <a:bodyPr>
            <a:normAutofit lnSpcReduction="10000"/>
          </a:bodyPr>
          <a:lstStyle/>
          <a:p>
            <a:r>
              <a:rPr lang="en-US" dirty="0"/>
              <a:t>Poisson GLM with an interaction to answer </a:t>
            </a:r>
          </a:p>
          <a:p>
            <a:pPr lvl="1"/>
            <a:r>
              <a:rPr lang="en-US" dirty="0"/>
              <a:t> </a:t>
            </a:r>
            <a:r>
              <a:rPr lang="en-US" i="1" dirty="0"/>
              <a:t>Is an interaction occurring between the buffer treatments and the mean hydroperiod of these pools on the number of breeding adult salamanders?</a:t>
            </a:r>
            <a:r>
              <a:rPr lang="en-US" dirty="0"/>
              <a:t> </a:t>
            </a:r>
          </a:p>
          <a:p>
            <a:pPr lvl="1"/>
            <a:r>
              <a:rPr lang="en-US" dirty="0"/>
              <a:t>How can we use this knowledge and apply it to more species and habitats?</a:t>
            </a:r>
          </a:p>
          <a:p>
            <a:pPr lvl="1"/>
            <a:r>
              <a:rPr lang="en-US" dirty="0"/>
              <a:t>On your own, you will generate the R code run the data for wood frogs to see if you get the same conclusions!</a:t>
            </a:r>
          </a:p>
        </p:txBody>
      </p:sp>
      <p:pic>
        <p:nvPicPr>
          <p:cNvPr id="7" name="Picture 6">
            <a:extLst>
              <a:ext uri="{FF2B5EF4-FFF2-40B4-BE49-F238E27FC236}">
                <a16:creationId xmlns:a16="http://schemas.microsoft.com/office/drawing/2014/main" id="{C6A07DC8-B540-AC6E-5021-45822D652B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7592" y="1394411"/>
            <a:ext cx="5544008" cy="4470127"/>
          </a:xfrm>
          <a:prstGeom prst="rect">
            <a:avLst/>
          </a:prstGeom>
        </p:spPr>
      </p:pic>
      <p:sp>
        <p:nvSpPr>
          <p:cNvPr id="9" name="TextBox 8">
            <a:extLst>
              <a:ext uri="{FF2B5EF4-FFF2-40B4-BE49-F238E27FC236}">
                <a16:creationId xmlns:a16="http://schemas.microsoft.com/office/drawing/2014/main" id="{50DE659C-4F22-6116-3449-CBDA89DE05D7}"/>
              </a:ext>
            </a:extLst>
          </p:cNvPr>
          <p:cNvSpPr txBox="1"/>
          <p:nvPr/>
        </p:nvSpPr>
        <p:spPr>
          <a:xfrm>
            <a:off x="7014132" y="6089939"/>
            <a:ext cx="4190571" cy="276999"/>
          </a:xfrm>
          <a:prstGeom prst="rect">
            <a:avLst/>
          </a:prstGeom>
          <a:noFill/>
        </p:spPr>
        <p:txBody>
          <a:bodyPr wrap="none" rtlCol="0">
            <a:spAutoFit/>
          </a:bodyPr>
          <a:lstStyle/>
          <a:p>
            <a:r>
              <a:rPr lang="en-US" sz="1200" dirty="0"/>
              <a:t>(Fig 5) Linear model of the data we will be examining </a:t>
            </a:r>
          </a:p>
        </p:txBody>
      </p:sp>
      <p:pic>
        <p:nvPicPr>
          <p:cNvPr id="4" name="Audio Recording May 11, 2022 at 4:59:27 PM" descr="Audio Recording May 11, 2022 at 4:59:27 PM">
            <a:hlinkClick r:id="" action="ppaction://media"/>
            <a:extLst>
              <a:ext uri="{FF2B5EF4-FFF2-40B4-BE49-F238E27FC236}">
                <a16:creationId xmlns:a16="http://schemas.microsoft.com/office/drawing/2014/main" id="{57DCDD56-F076-E61A-9719-3465E605FE0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56291" y="196461"/>
            <a:ext cx="812800" cy="812800"/>
          </a:xfrm>
          <a:prstGeom prst="rect">
            <a:avLst/>
          </a:prstGeom>
        </p:spPr>
      </p:pic>
    </p:spTree>
    <p:extLst>
      <p:ext uri="{BB962C8B-B14F-4D97-AF65-F5344CB8AC3E}">
        <p14:creationId xmlns:p14="http://schemas.microsoft.com/office/powerpoint/2010/main" val="305827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3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60D4-8E16-7548-9B91-E49466F95297}"/>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329347C5-CD89-414D-8345-2ECCCBE23265}"/>
              </a:ext>
            </a:extLst>
          </p:cNvPr>
          <p:cNvSpPr>
            <a:spLocks noGrp="1"/>
          </p:cNvSpPr>
          <p:nvPr>
            <p:ph idx="1"/>
          </p:nvPr>
        </p:nvSpPr>
        <p:spPr>
          <a:xfrm>
            <a:off x="1638300" y="1791328"/>
            <a:ext cx="8915400" cy="1790072"/>
          </a:xfrm>
        </p:spPr>
        <p:txBody>
          <a:bodyPr/>
          <a:lstStyle/>
          <a:p>
            <a:r>
              <a:rPr lang="en-US" sz="2000" dirty="0"/>
              <a:t>Environmental importance habitat connectivity as amphibian mitigation technique</a:t>
            </a:r>
          </a:p>
          <a:p>
            <a:r>
              <a:rPr lang="en-US" sz="2000" dirty="0"/>
              <a:t>Understand how and why changes are effecting their populations </a:t>
            </a:r>
          </a:p>
          <a:p>
            <a:r>
              <a:rPr lang="en-US" sz="2000" dirty="0"/>
              <a:t>Application of Poisson GLM with an interaction </a:t>
            </a:r>
          </a:p>
          <a:p>
            <a:pPr marL="0" indent="0">
              <a:buNone/>
            </a:pPr>
            <a:endParaRPr lang="en-US" dirty="0"/>
          </a:p>
          <a:p>
            <a:endParaRPr lang="en-US" dirty="0"/>
          </a:p>
        </p:txBody>
      </p:sp>
      <p:pic>
        <p:nvPicPr>
          <p:cNvPr id="4" name="Picture 3">
            <a:extLst>
              <a:ext uri="{FF2B5EF4-FFF2-40B4-BE49-F238E27FC236}">
                <a16:creationId xmlns:a16="http://schemas.microsoft.com/office/drawing/2014/main" id="{C3411AC4-A375-3C06-6472-FD5F53DB25E3}"/>
              </a:ext>
            </a:extLst>
          </p:cNvPr>
          <p:cNvPicPr>
            <a:picLocks noChangeAspect="1"/>
          </p:cNvPicPr>
          <p:nvPr/>
        </p:nvPicPr>
        <p:blipFill>
          <a:blip r:embed="rId5"/>
          <a:stretch>
            <a:fillRect/>
          </a:stretch>
        </p:blipFill>
        <p:spPr>
          <a:xfrm>
            <a:off x="3873500" y="4584700"/>
            <a:ext cx="4064000" cy="1968500"/>
          </a:xfrm>
          <a:prstGeom prst="rect">
            <a:avLst/>
          </a:prstGeom>
        </p:spPr>
      </p:pic>
      <p:sp>
        <p:nvSpPr>
          <p:cNvPr id="5" name="TextBox 4">
            <a:extLst>
              <a:ext uri="{FF2B5EF4-FFF2-40B4-BE49-F238E27FC236}">
                <a16:creationId xmlns:a16="http://schemas.microsoft.com/office/drawing/2014/main" id="{2E983C2D-7712-60DB-E501-E6859B8562CA}"/>
              </a:ext>
            </a:extLst>
          </p:cNvPr>
          <p:cNvSpPr txBox="1"/>
          <p:nvPr/>
        </p:nvSpPr>
        <p:spPr>
          <a:xfrm>
            <a:off x="4069100" y="6536011"/>
            <a:ext cx="3672800" cy="276999"/>
          </a:xfrm>
          <a:prstGeom prst="rect">
            <a:avLst/>
          </a:prstGeom>
          <a:noFill/>
        </p:spPr>
        <p:txBody>
          <a:bodyPr wrap="none" rtlCol="0">
            <a:spAutoFit/>
          </a:bodyPr>
          <a:lstStyle/>
          <a:p>
            <a:r>
              <a:rPr lang="en-US" sz="1200" dirty="0"/>
              <a:t>Larval Spotted Salamander. USGS/Dana Drake</a:t>
            </a:r>
          </a:p>
        </p:txBody>
      </p:sp>
      <p:pic>
        <p:nvPicPr>
          <p:cNvPr id="7" name="Audio Recording May 11, 2022 at 5:07:13 PM" descr="Audio Recording May 11, 2022 at 5:07:13 PM">
            <a:hlinkClick r:id="" action="ppaction://media"/>
            <a:extLst>
              <a:ext uri="{FF2B5EF4-FFF2-40B4-BE49-F238E27FC236}">
                <a16:creationId xmlns:a16="http://schemas.microsoft.com/office/drawing/2014/main" id="{18C0875B-F6E1-49F6-5B90-61B09D2E851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18800" y="451755"/>
            <a:ext cx="812800" cy="812800"/>
          </a:xfrm>
          <a:prstGeom prst="rect">
            <a:avLst/>
          </a:prstGeom>
        </p:spPr>
      </p:pic>
    </p:spTree>
    <p:extLst>
      <p:ext uri="{BB962C8B-B14F-4D97-AF65-F5344CB8AC3E}">
        <p14:creationId xmlns:p14="http://schemas.microsoft.com/office/powerpoint/2010/main" val="98411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8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{EFD40DFA-241A-5049-A192-5854097571CB}tf10001069</Template>
  <TotalTime>1043</TotalTime>
  <Words>1211</Words>
  <Application>Microsoft Macintosh PowerPoint</Application>
  <PresentationFormat>Widescreen</PresentationFormat>
  <Paragraphs>109</Paragraphs>
  <Slides>8</Slides>
  <Notes>8</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Wingdings 3</vt:lpstr>
      <vt:lpstr>Wisp</vt:lpstr>
      <vt:lpstr>Spotting Interactions:  Spotted Salamanders, Beneficial Buffers, and Helpful Hydroperiods</vt:lpstr>
      <vt:lpstr>Lesson Objectives </vt:lpstr>
      <vt:lpstr>Buffers</vt:lpstr>
      <vt:lpstr>Vernal Pools &amp; Hydrology</vt:lpstr>
      <vt:lpstr>Amphibians</vt:lpstr>
      <vt:lpstr>Article &amp; Data</vt:lpstr>
      <vt:lpstr>Statistics</vt:lpstr>
      <vt:lpstr>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Buikema</dc:creator>
  <cp:lastModifiedBy>J Buikema</cp:lastModifiedBy>
  <cp:revision>54</cp:revision>
  <dcterms:created xsi:type="dcterms:W3CDTF">2022-02-22T13:43:09Z</dcterms:created>
  <dcterms:modified xsi:type="dcterms:W3CDTF">2022-05-11T21:08:20Z</dcterms:modified>
</cp:coreProperties>
</file>