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67" r:id="rId5"/>
    <p:sldId id="266" r:id="rId6"/>
    <p:sldId id="265" r:id="rId7"/>
    <p:sldId id="260" r:id="rId8"/>
    <p:sldId id="261" r:id="rId9"/>
    <p:sldId id="270"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790C"/>
    <a:srgbClr val="EFE0C4"/>
    <a:srgbClr val="F6F7DD"/>
    <a:srgbClr val="B5B6A2"/>
    <a:srgbClr val="B4A993"/>
    <a:srgbClr val="FBE18F"/>
    <a:srgbClr val="FFED92"/>
    <a:srgbClr val="FEEEDA"/>
    <a:srgbClr val="FFF0D2"/>
    <a:srgbClr val="D7C7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15"/>
    <p:restoredTop sz="74119"/>
  </p:normalViewPr>
  <p:slideViewPr>
    <p:cSldViewPr snapToGrid="0" snapToObjects="1">
      <p:cViewPr varScale="1">
        <p:scale>
          <a:sx n="93" d="100"/>
          <a:sy n="93" d="100"/>
        </p:scale>
        <p:origin x="1712" y="2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33F7C-EB5E-6A4A-94C4-DFC9E710CEFB}" type="datetimeFigureOut">
              <a:rPr lang="en-US" smtClean="0"/>
              <a:t>5/11/22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DD8E1-6FC6-DE4E-876C-3FA487A39276}" type="slidenum">
              <a:rPr lang="en-US" smtClean="0"/>
              <a:t>‹#›</a:t>
            </a:fld>
            <a:endParaRPr lang="en-US"/>
          </a:p>
        </p:txBody>
      </p:sp>
    </p:spTree>
    <p:extLst>
      <p:ext uri="{BB962C8B-B14F-4D97-AF65-F5344CB8AC3E}">
        <p14:creationId xmlns:p14="http://schemas.microsoft.com/office/powerpoint/2010/main" val="92648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Emily and today I will be going over my lesson on the impacts of agriculture and multi-scale approaches for species conservation.</a:t>
            </a:r>
          </a:p>
        </p:txBody>
      </p:sp>
      <p:sp>
        <p:nvSpPr>
          <p:cNvPr id="4" name="Slide Number Placeholder 3"/>
          <p:cNvSpPr>
            <a:spLocks noGrp="1"/>
          </p:cNvSpPr>
          <p:nvPr>
            <p:ph type="sldNum" sz="quarter" idx="5"/>
          </p:nvPr>
        </p:nvSpPr>
        <p:spPr/>
        <p:txBody>
          <a:bodyPr/>
          <a:lstStyle/>
          <a:p>
            <a:fld id="{F19DD8E1-6FC6-DE4E-876C-3FA487A39276}" type="slidenum">
              <a:rPr lang="en-US" smtClean="0"/>
              <a:t>1</a:t>
            </a:fld>
            <a:endParaRPr lang="en-US"/>
          </a:p>
        </p:txBody>
      </p:sp>
    </p:spTree>
    <p:extLst>
      <p:ext uri="{BB962C8B-B14F-4D97-AF65-F5344CB8AC3E}">
        <p14:creationId xmlns:p14="http://schemas.microsoft.com/office/powerpoint/2010/main" val="219271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D8E1-6FC6-DE4E-876C-3FA487A39276}" type="slidenum">
              <a:rPr lang="en-US" smtClean="0"/>
              <a:t>2</a:t>
            </a:fld>
            <a:endParaRPr lang="en-US"/>
          </a:p>
        </p:txBody>
      </p:sp>
    </p:spTree>
    <p:extLst>
      <p:ext uri="{BB962C8B-B14F-4D97-AF65-F5344CB8AC3E}">
        <p14:creationId xmlns:p14="http://schemas.microsoft.com/office/powerpoint/2010/main" val="257663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Biodiversity is defined as</a:t>
            </a:r>
            <a:r>
              <a:rPr lang="en-US" sz="1200" kern="1200" dirty="0">
                <a:solidFill>
                  <a:schemeClr val="tx1"/>
                </a:solidFill>
                <a:effectLst/>
                <a:latin typeface="+mn-lt"/>
                <a:ea typeface="+mn-ea"/>
                <a:cs typeface="+mn-cs"/>
              </a:rPr>
              <a:t> the variety of life in a given habitat or ecosystem. Unfortunately, biodiversity has decreased tremendously over time due in part to the increase in land clearing and habitat destruction for agriculture. As you can see, 10,000 years ago 99% of animals were wild animals. Now, wild animals only make up 1% and livestock make up 67%. This is why it is important that we understand the mechanisms of agriculture and its impacts on different species to mitigate against future biodiversity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92790C"/>
              </a:solidFill>
              <a:latin typeface="Abril Display Regular " panose="02000503000000020003" pitchFamily="2" charset="77"/>
            </a:endParaRPr>
          </a:p>
          <a:p>
            <a:endParaRPr lang="en-US" dirty="0"/>
          </a:p>
        </p:txBody>
      </p:sp>
      <p:sp>
        <p:nvSpPr>
          <p:cNvPr id="4" name="Slide Number Placeholder 3"/>
          <p:cNvSpPr>
            <a:spLocks noGrp="1"/>
          </p:cNvSpPr>
          <p:nvPr>
            <p:ph type="sldNum" sz="quarter" idx="5"/>
          </p:nvPr>
        </p:nvSpPr>
        <p:spPr/>
        <p:txBody>
          <a:bodyPr/>
          <a:lstStyle/>
          <a:p>
            <a:fld id="{F19DD8E1-6FC6-DE4E-876C-3FA487A39276}" type="slidenum">
              <a:rPr lang="en-US" smtClean="0"/>
              <a:t>4</a:t>
            </a:fld>
            <a:endParaRPr lang="en-US"/>
          </a:p>
        </p:txBody>
      </p:sp>
    </p:spTree>
    <p:extLst>
      <p:ext uri="{BB962C8B-B14F-4D97-AF65-F5344CB8AC3E}">
        <p14:creationId xmlns:p14="http://schemas.microsoft.com/office/powerpoint/2010/main" val="45394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statistics on the impacts of agriculture.</a:t>
            </a:r>
          </a:p>
          <a:p>
            <a:endParaRPr lang="en-US" dirty="0"/>
          </a:p>
        </p:txBody>
      </p:sp>
      <p:sp>
        <p:nvSpPr>
          <p:cNvPr id="4" name="Slide Number Placeholder 3"/>
          <p:cNvSpPr>
            <a:spLocks noGrp="1"/>
          </p:cNvSpPr>
          <p:nvPr>
            <p:ph type="sldNum" sz="quarter" idx="5"/>
          </p:nvPr>
        </p:nvSpPr>
        <p:spPr/>
        <p:txBody>
          <a:bodyPr/>
          <a:lstStyle/>
          <a:p>
            <a:fld id="{F19DD8E1-6FC6-DE4E-876C-3FA487A39276}" type="slidenum">
              <a:rPr lang="en-US" smtClean="0"/>
              <a:t>5</a:t>
            </a:fld>
            <a:endParaRPr lang="en-US"/>
          </a:p>
        </p:txBody>
      </p:sp>
    </p:spTree>
    <p:extLst>
      <p:ext uri="{BB962C8B-B14F-4D97-AF65-F5344CB8AC3E}">
        <p14:creationId xmlns:p14="http://schemas.microsoft.com/office/powerpoint/2010/main" val="47320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understand the current state of biodiversity loss, let’s go over the key contributors from agriculture. The two main factors that determine the impact of agriculture on wildlife are local management intensity and landscape complexity. Local management intensity is a measure of how densely and intensively crops are being planted. This is seen often in conventional agriculture. Local management intensity impacts plant and invertebrate species the most because they have less mobility.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92790C"/>
              </a:solidFill>
              <a:latin typeface="Abril Display Regular " panose="02000503000000020003"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92790C"/>
              </a:solidFill>
              <a:latin typeface="Abril Display Regular " panose="02000503000000020003"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Landscape complexity is a measure of how complex the landscape is, which can take into account the number of different vegetation types in the landscape, the arrangement of vegetation types in the landscape and the amount of potential habitats in an area for different species. Many smaller organic farms have higher landscape complexity because they have more diverse crops and got use herbicides to destroy all plant species in the field. Landscape complexity greatly impacts vertebrates because they are highly mobile and need more resources and larger habitats in order to survive. </a:t>
            </a:r>
          </a:p>
          <a:p>
            <a:endParaRPr lang="en-US" dirty="0"/>
          </a:p>
          <a:p>
            <a:endParaRPr lang="en-US" dirty="0"/>
          </a:p>
        </p:txBody>
      </p:sp>
      <p:sp>
        <p:nvSpPr>
          <p:cNvPr id="4" name="Slide Number Placeholder 3"/>
          <p:cNvSpPr>
            <a:spLocks noGrp="1"/>
          </p:cNvSpPr>
          <p:nvPr>
            <p:ph type="sldNum" sz="quarter" idx="5"/>
          </p:nvPr>
        </p:nvSpPr>
        <p:spPr/>
        <p:txBody>
          <a:bodyPr/>
          <a:lstStyle/>
          <a:p>
            <a:fld id="{F19DD8E1-6FC6-DE4E-876C-3FA487A39276}" type="slidenum">
              <a:rPr lang="en-US" smtClean="0"/>
              <a:t>6</a:t>
            </a:fld>
            <a:endParaRPr lang="en-US"/>
          </a:p>
        </p:txBody>
      </p:sp>
    </p:spTree>
    <p:extLst>
      <p:ext uri="{BB962C8B-B14F-4D97-AF65-F5344CB8AC3E}">
        <p14:creationId xmlns:p14="http://schemas.microsoft.com/office/powerpoint/2010/main" val="337347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data for this lesson is derived from a </a:t>
            </a:r>
            <a:r>
              <a:rPr lang="en-US" dirty="0">
                <a:solidFill>
                  <a:srgbClr val="92790C"/>
                </a:solidFill>
                <a:latin typeface="Abril Display Regular " panose="02000503000000020003" pitchFamily="2" charset="77"/>
              </a:rPr>
              <a:t>meta-analysis conducted by Dr. David J. </a:t>
            </a:r>
            <a:r>
              <a:rPr lang="en-US" dirty="0" err="1">
                <a:solidFill>
                  <a:srgbClr val="92790C"/>
                </a:solidFill>
                <a:latin typeface="Abril Display Regular " panose="02000503000000020003" pitchFamily="2" charset="77"/>
              </a:rPr>
              <a:t>Gonthier</a:t>
            </a:r>
            <a:r>
              <a:rPr lang="en-US" dirty="0">
                <a:solidFill>
                  <a:srgbClr val="92790C"/>
                </a:solidFill>
                <a:latin typeface="Abril Display Regular " panose="02000503000000020003" pitchFamily="2" charset="77"/>
              </a:rPr>
              <a:t> et al. in 2014. The researchers sought to study the effect of local management intensity and landscape complexity on species richness and abundance. We will use a simplified dataset from the study which includes observations from 31 agricultural studies in the US and Europe. The full dataset has species richness and abundance values for local and landscape factors. For this lesson we will be only looking at species richness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19DD8E1-6FC6-DE4E-876C-3FA487A39276}" type="slidenum">
              <a:rPr lang="en-US" smtClean="0"/>
              <a:t>8</a:t>
            </a:fld>
            <a:endParaRPr lang="en-US"/>
          </a:p>
        </p:txBody>
      </p:sp>
    </p:spTree>
    <p:extLst>
      <p:ext uri="{BB962C8B-B14F-4D97-AF65-F5344CB8AC3E}">
        <p14:creationId xmlns:p14="http://schemas.microsoft.com/office/powerpoint/2010/main" val="341543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 figure, plants and invertebrates are significantly positively effected by less local intensity</a:t>
            </a:r>
          </a:p>
          <a:p>
            <a:endParaRPr lang="en-US" dirty="0"/>
          </a:p>
          <a:p>
            <a:r>
              <a:rPr lang="en-US" dirty="0"/>
              <a:t>For landscape complexity, only invertebrates were significantly positively effected.</a:t>
            </a:r>
          </a:p>
        </p:txBody>
      </p:sp>
      <p:sp>
        <p:nvSpPr>
          <p:cNvPr id="4" name="Slide Number Placeholder 3"/>
          <p:cNvSpPr>
            <a:spLocks noGrp="1"/>
          </p:cNvSpPr>
          <p:nvPr>
            <p:ph type="sldNum" sz="quarter" idx="5"/>
          </p:nvPr>
        </p:nvSpPr>
        <p:spPr/>
        <p:txBody>
          <a:bodyPr/>
          <a:lstStyle/>
          <a:p>
            <a:fld id="{F19DD8E1-6FC6-DE4E-876C-3FA487A39276}" type="slidenum">
              <a:rPr lang="en-US" smtClean="0"/>
              <a:t>9</a:t>
            </a:fld>
            <a:endParaRPr lang="en-US"/>
          </a:p>
        </p:txBody>
      </p:sp>
    </p:spTree>
    <p:extLst>
      <p:ext uri="{BB962C8B-B14F-4D97-AF65-F5344CB8AC3E}">
        <p14:creationId xmlns:p14="http://schemas.microsoft.com/office/powerpoint/2010/main" val="184652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go over some key takeaways. As seen in the figure earlier, different species are impacted differently by local and landscape management practices. This makes it important to use conservation measures on the local and regional scales to conserve as many species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less local intensity and creating higher landscape complexity can also contributes to the highest possible species richness in agricultural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Policy strategies have largely focused on local management practices and neglected regional planning. As seen in the figure, regional planning used as a conservation tool is needed to protect biodiversity. More careful regional planning will conserve high-quality habitats that maintain heterogeneity in agricultural landscapes</a:t>
            </a:r>
          </a:p>
        </p:txBody>
      </p:sp>
      <p:sp>
        <p:nvSpPr>
          <p:cNvPr id="4" name="Slide Number Placeholder 3"/>
          <p:cNvSpPr>
            <a:spLocks noGrp="1"/>
          </p:cNvSpPr>
          <p:nvPr>
            <p:ph type="sldNum" sz="quarter" idx="5"/>
          </p:nvPr>
        </p:nvSpPr>
        <p:spPr/>
        <p:txBody>
          <a:bodyPr/>
          <a:lstStyle/>
          <a:p>
            <a:fld id="{F19DD8E1-6FC6-DE4E-876C-3FA487A39276}" type="slidenum">
              <a:rPr lang="en-US" smtClean="0"/>
              <a:t>11</a:t>
            </a:fld>
            <a:endParaRPr lang="en-US"/>
          </a:p>
        </p:txBody>
      </p:sp>
    </p:spTree>
    <p:extLst>
      <p:ext uri="{BB962C8B-B14F-4D97-AF65-F5344CB8AC3E}">
        <p14:creationId xmlns:p14="http://schemas.microsoft.com/office/powerpoint/2010/main" val="336443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E792-A49F-6E42-8067-4CAB61649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BEDD8-D5FD-284F-AB26-79171D607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DE67EF-3A95-E545-983D-95D1E5460BFA}"/>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6F4C2CF2-3F36-D748-9D7C-D58DEF5D5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E9776-5093-EE45-9213-AFFC9BD039E1}"/>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355900663"/>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CF57-C788-AC43-B5F7-D63742F00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7981AA-60D3-4D4E-AF4C-50832983C7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6EE47-CD9B-2048-82F2-3D34E7F2C210}"/>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AEFBA88B-6810-144C-AC21-1BEAAAF6A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F1964-9EFF-9049-81AE-3047E6801906}"/>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214739222"/>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CCAF5-ABE1-3E43-88C6-31A79E0CAB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C4CD3-9E5A-A548-B887-AAAF5160ED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A2E14-A2D0-EA4E-BA4B-8EC15FAA61AE}"/>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00B9E5C7-EDBD-E74F-9A40-82C2C60D5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E99DC-9C99-B84F-A62A-26541EAB73A2}"/>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089047137"/>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1623-6695-8747-BA5D-4F6C4EF9C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D969C-CC80-6D46-9518-493AFBF03D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F9241-39C7-384F-9CF6-D79F59CAB369}"/>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7B2A40FC-F438-F044-95BE-526CE9E80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2C8E7-1FA7-D541-9E1C-2C5CAA44F26C}"/>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434925730"/>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DC3B-9BE6-D94D-ADB8-D698DB6A1B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206A15-035D-684F-9874-D649B8195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0E5CF9-C8E7-D440-B68D-943103064D05}"/>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F592346D-DAC8-D149-ACDD-33FA98140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0E740-9DB0-F64E-BAEC-D4196873027A}"/>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3140886024"/>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8A59-E89F-354E-9726-19A95D8F7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29C5A-54CF-0543-BF91-9AC1B2AF06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E6F09-8EBA-DC4A-9B13-FEBC481982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59B70-9047-1D45-8DF0-2EDFF243A302}"/>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6" name="Footer Placeholder 5">
            <a:extLst>
              <a:ext uri="{FF2B5EF4-FFF2-40B4-BE49-F238E27FC236}">
                <a16:creationId xmlns:a16="http://schemas.microsoft.com/office/drawing/2014/main" id="{3D8B31EE-AACF-B24D-9771-306B101DC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63186-0905-C141-8C41-BD14F72E2E37}"/>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773075871"/>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74E3-D7E1-E743-9C8B-69E33DE11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F56156-F0BF-954C-87B7-6353330E0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6CB0B8-A01E-4542-8F71-646E204CB3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1FE07-7EB0-3048-AF9F-EB06A2FFA0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533894-3A3A-5049-98A1-493891BC6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5F878A-7219-B342-A518-28D1743D840A}"/>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8" name="Footer Placeholder 7">
            <a:extLst>
              <a:ext uri="{FF2B5EF4-FFF2-40B4-BE49-F238E27FC236}">
                <a16:creationId xmlns:a16="http://schemas.microsoft.com/office/drawing/2014/main" id="{94FE42D3-8497-0A42-9EC6-4A8116B3C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01B9B-FA73-E54F-898C-AFB3E7E2CF62}"/>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1743129891"/>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3CB3-A14B-194F-8F6B-09F514C8BC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9910D0-4135-AB42-8D37-A3C6248DE2F1}"/>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4" name="Footer Placeholder 3">
            <a:extLst>
              <a:ext uri="{FF2B5EF4-FFF2-40B4-BE49-F238E27FC236}">
                <a16:creationId xmlns:a16="http://schemas.microsoft.com/office/drawing/2014/main" id="{D4F5404E-5737-2940-8A2F-47F5BAAA20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7AD72D-41BD-8342-B345-3D142399CD15}"/>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456116477"/>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0984B-C542-3049-9051-C5256D2D5E71}"/>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3" name="Footer Placeholder 2">
            <a:extLst>
              <a:ext uri="{FF2B5EF4-FFF2-40B4-BE49-F238E27FC236}">
                <a16:creationId xmlns:a16="http://schemas.microsoft.com/office/drawing/2014/main" id="{1D1739DC-F8FA-4641-B57A-61EA08FE1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EC17E-59CF-2B4D-A94C-5997A4984049}"/>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828604600"/>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0F29-E1AF-B04E-9E2F-E7C470C50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48D403-5F2C-D34E-A30D-CD2F18B3B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6573F-02FE-9349-BEBF-0A2E5E8EF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E7BEB2-7CEE-BA40-9EFE-D9CAA95CD6D1}"/>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6" name="Footer Placeholder 5">
            <a:extLst>
              <a:ext uri="{FF2B5EF4-FFF2-40B4-BE49-F238E27FC236}">
                <a16:creationId xmlns:a16="http://schemas.microsoft.com/office/drawing/2014/main" id="{4D30EDA0-EFF4-3F4A-A075-5E1A016EA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DD6CE-D620-8840-B634-9697612C4E62}"/>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4058627037"/>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DEBC-6C7F-ED43-BFEF-4C61206F3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FD720-6E88-6E44-A06E-95A319766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761363-4952-7747-951F-93703D546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6C9A9D-8C5E-B840-B26E-B0A6220D6BEA}"/>
              </a:ext>
            </a:extLst>
          </p:cNvPr>
          <p:cNvSpPr>
            <a:spLocks noGrp="1"/>
          </p:cNvSpPr>
          <p:nvPr>
            <p:ph type="dt" sz="half" idx="10"/>
          </p:nvPr>
        </p:nvSpPr>
        <p:spPr/>
        <p:txBody>
          <a:bodyPr/>
          <a:lstStyle/>
          <a:p>
            <a:fld id="{FA1DDDC4-FEC0-4247-8C4D-1738ACC47705}" type="datetimeFigureOut">
              <a:rPr lang="en-US" smtClean="0"/>
              <a:t>5/11/22</a:t>
            </a:fld>
            <a:endParaRPr lang="en-US"/>
          </a:p>
        </p:txBody>
      </p:sp>
      <p:sp>
        <p:nvSpPr>
          <p:cNvPr id="6" name="Footer Placeholder 5">
            <a:extLst>
              <a:ext uri="{FF2B5EF4-FFF2-40B4-BE49-F238E27FC236}">
                <a16:creationId xmlns:a16="http://schemas.microsoft.com/office/drawing/2014/main" id="{85BDD1DC-D1DA-6340-B06D-4ADB24116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F4213-FC31-C846-BDD6-1ECFE87A9644}"/>
              </a:ext>
            </a:extLst>
          </p:cNvPr>
          <p:cNvSpPr>
            <a:spLocks noGrp="1"/>
          </p:cNvSpPr>
          <p:nvPr>
            <p:ph type="sldNum" sz="quarter" idx="12"/>
          </p:nvPr>
        </p:nvSpPr>
        <p:spPr/>
        <p:txBody>
          <a:bodyPr/>
          <a:lstStyle/>
          <a:p>
            <a:fld id="{2386FF20-BB82-5541-AFE2-62C722C9F170}" type="slidenum">
              <a:rPr lang="en-US" smtClean="0"/>
              <a:t>‹#›</a:t>
            </a:fld>
            <a:endParaRPr lang="en-US"/>
          </a:p>
        </p:txBody>
      </p:sp>
    </p:spTree>
    <p:extLst>
      <p:ext uri="{BB962C8B-B14F-4D97-AF65-F5344CB8AC3E}">
        <p14:creationId xmlns:p14="http://schemas.microsoft.com/office/powerpoint/2010/main" val="2787808082"/>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BC352-52ED-244A-A490-CB1658C6D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1A821-31B6-2444-A4C9-1E8E62C19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5AF9-944B-384B-9A44-5B3BA548F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DDDC4-FEC0-4247-8C4D-1738ACC47705}" type="datetimeFigureOut">
              <a:rPr lang="en-US" smtClean="0"/>
              <a:t>5/11/22</a:t>
            </a:fld>
            <a:endParaRPr lang="en-US"/>
          </a:p>
        </p:txBody>
      </p:sp>
      <p:sp>
        <p:nvSpPr>
          <p:cNvPr id="5" name="Footer Placeholder 4">
            <a:extLst>
              <a:ext uri="{FF2B5EF4-FFF2-40B4-BE49-F238E27FC236}">
                <a16:creationId xmlns:a16="http://schemas.microsoft.com/office/drawing/2014/main" id="{5BC17DDD-7145-8E44-8A86-E0F3B9711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15FAD9-FB00-6441-BA89-DF15A9A6E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6FF20-BB82-5541-AFE2-62C722C9F170}" type="slidenum">
              <a:rPr lang="en-US" smtClean="0"/>
              <a:t>‹#›</a:t>
            </a:fld>
            <a:endParaRPr lang="en-US"/>
          </a:p>
        </p:txBody>
      </p:sp>
    </p:spTree>
    <p:extLst>
      <p:ext uri="{BB962C8B-B14F-4D97-AF65-F5344CB8AC3E}">
        <p14:creationId xmlns:p14="http://schemas.microsoft.com/office/powerpoint/2010/main" val="3126886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hyperlink" Target="https://www.epa.gov/ghgemissions/sources-greenhouse-gas-emissions" TargetMode="External"/><Relationship Id="rId3" Type="http://schemas.openxmlformats.org/officeDocument/2006/relationships/slideLayout" Target="../slideLayouts/slideLayout2.xml"/><Relationship Id="rId7" Type="http://schemas.openxmlformats.org/officeDocument/2006/relationships/hyperlink" Target="https://www.wwf.org.uk/sites/default/files/2018-10/LPR2018_Full%20Report.pdf"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thelancet.com/journals/lancet/article/PIIS0140-6736(18)31788-4/fulltext" TargetMode="External"/><Relationship Id="rId5" Type="http://schemas.openxmlformats.org/officeDocument/2006/relationships/hyperlink" Target="https://www.fao.org/sustainability/news/detail/en/c/1274219/" TargetMode="External"/><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svg"/><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3.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2DBDC-8A5C-DF4D-B0C8-8EB537DF8224}"/>
              </a:ext>
            </a:extLst>
          </p:cNvPr>
          <p:cNvSpPr/>
          <p:nvPr/>
        </p:nvSpPr>
        <p:spPr>
          <a:xfrm>
            <a:off x="0" y="2156603"/>
            <a:ext cx="12192000" cy="2536166"/>
          </a:xfrm>
          <a:prstGeom prst="rect">
            <a:avLst/>
          </a:prstGeom>
          <a:solidFill>
            <a:srgbClr val="CCCBB5">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63FFCE-EF4C-5F43-B97C-587F7CE8E8F5}"/>
              </a:ext>
            </a:extLst>
          </p:cNvPr>
          <p:cNvSpPr txBox="1"/>
          <p:nvPr/>
        </p:nvSpPr>
        <p:spPr>
          <a:xfrm>
            <a:off x="0" y="2762966"/>
            <a:ext cx="12191999" cy="1323439"/>
          </a:xfrm>
          <a:prstGeom prst="rect">
            <a:avLst/>
          </a:prstGeom>
          <a:noFill/>
        </p:spPr>
        <p:txBody>
          <a:bodyPr wrap="square" rtlCol="0">
            <a:spAutoFit/>
          </a:bodyPr>
          <a:lstStyle/>
          <a:p>
            <a:pPr algn="ctr"/>
            <a:r>
              <a:rPr lang="en-US" sz="4800" b="1" dirty="0">
                <a:solidFill>
                  <a:schemeClr val="bg1"/>
                </a:solidFill>
                <a:latin typeface="Abril Display Regular " panose="02000503000000020003" pitchFamily="2" charset="77"/>
              </a:rPr>
              <a:t>Agriculture &amp; Biodiversity Loss</a:t>
            </a:r>
          </a:p>
          <a:p>
            <a:pPr algn="ctr"/>
            <a:endParaRPr lang="en-US" sz="1600" b="1" dirty="0">
              <a:solidFill>
                <a:schemeClr val="bg1"/>
              </a:solidFill>
              <a:latin typeface="Abril Display Regular " panose="02000503000000020003" pitchFamily="2" charset="77"/>
            </a:endParaRPr>
          </a:p>
          <a:p>
            <a:pPr algn="ctr"/>
            <a:r>
              <a:rPr lang="en-US" sz="1600" b="1" dirty="0">
                <a:solidFill>
                  <a:schemeClr val="bg1"/>
                </a:solidFill>
                <a:latin typeface="Abril Display Regular " panose="02000503000000020003" pitchFamily="2" charset="77"/>
              </a:rPr>
              <a:t>A Lesson on the Impacts of Agriculture &amp; Multi-scale Approaches for Species Conservation</a:t>
            </a:r>
          </a:p>
        </p:txBody>
      </p:sp>
      <p:pic>
        <p:nvPicPr>
          <p:cNvPr id="2" name="title">
            <a:hlinkClick r:id="" action="ppaction://media"/>
            <a:extLst>
              <a:ext uri="{FF2B5EF4-FFF2-40B4-BE49-F238E27FC236}">
                <a16:creationId xmlns:a16="http://schemas.microsoft.com/office/drawing/2014/main" id="{C2640AF0-601C-AA44-9671-96ACCD40B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6515" y="5781298"/>
            <a:ext cx="812800" cy="812800"/>
          </a:xfrm>
          <a:prstGeom prst="rect">
            <a:avLst/>
          </a:prstGeom>
        </p:spPr>
      </p:pic>
    </p:spTree>
    <p:extLst>
      <p:ext uri="{BB962C8B-B14F-4D97-AF65-F5344CB8AC3E}">
        <p14:creationId xmlns:p14="http://schemas.microsoft.com/office/powerpoint/2010/main" val="1060008156"/>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7B678-A26C-674F-95E5-067B68DE4044}"/>
              </a:ext>
            </a:extLst>
          </p:cNvPr>
          <p:cNvSpPr/>
          <p:nvPr/>
        </p:nvSpPr>
        <p:spPr>
          <a:xfrm>
            <a:off x="0" y="4367462"/>
            <a:ext cx="12192000" cy="1660358"/>
          </a:xfrm>
          <a:prstGeom prst="rect">
            <a:avLst/>
          </a:prstGeom>
          <a:solidFill>
            <a:srgbClr val="B5B6A2">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5DDA9-35B3-5A44-8B49-01630B656DB0}"/>
              </a:ext>
            </a:extLst>
          </p:cNvPr>
          <p:cNvSpPr>
            <a:spLocks noGrp="1"/>
          </p:cNvSpPr>
          <p:nvPr>
            <p:ph type="title"/>
          </p:nvPr>
        </p:nvSpPr>
        <p:spPr>
          <a:xfrm>
            <a:off x="625642" y="4545845"/>
            <a:ext cx="10515600" cy="1325563"/>
          </a:xfrm>
        </p:spPr>
        <p:txBody>
          <a:bodyPr/>
          <a:lstStyle/>
          <a:p>
            <a:r>
              <a:rPr lang="en-US" b="1" dirty="0">
                <a:solidFill>
                  <a:schemeClr val="bg1"/>
                </a:solidFill>
                <a:latin typeface="Abril Display Regular " panose="02000503000000020003" pitchFamily="2" charset="77"/>
              </a:rPr>
              <a:t>Implications</a:t>
            </a:r>
          </a:p>
        </p:txBody>
      </p:sp>
      <p:pic>
        <p:nvPicPr>
          <p:cNvPr id="3" name="implications">
            <a:hlinkClick r:id="" action="ppaction://media"/>
            <a:extLst>
              <a:ext uri="{FF2B5EF4-FFF2-40B4-BE49-F238E27FC236}">
                <a16:creationId xmlns:a16="http://schemas.microsoft.com/office/drawing/2014/main" id="{272110DC-2642-7C4D-AD72-2B1B593EEF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1242" y="6027820"/>
            <a:ext cx="812800" cy="812800"/>
          </a:xfrm>
          <a:prstGeom prst="rect">
            <a:avLst/>
          </a:prstGeom>
        </p:spPr>
      </p:pic>
    </p:spTree>
    <p:extLst>
      <p:ext uri="{BB962C8B-B14F-4D97-AF65-F5344CB8AC3E}">
        <p14:creationId xmlns:p14="http://schemas.microsoft.com/office/powerpoint/2010/main" val="1879004876"/>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 objId="3"/>
        <p14:stopEvt time="3810"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EEE1-F488-0F4A-9055-83D9EB7DC223}"/>
              </a:ext>
            </a:extLst>
          </p:cNvPr>
          <p:cNvSpPr>
            <a:spLocks noGrp="1"/>
          </p:cNvSpPr>
          <p:nvPr>
            <p:ph type="title"/>
          </p:nvPr>
        </p:nvSpPr>
        <p:spPr/>
        <p:txBody>
          <a:bodyPr/>
          <a:lstStyle/>
          <a:p>
            <a:r>
              <a:rPr lang="en-US" b="1" dirty="0">
                <a:solidFill>
                  <a:srgbClr val="92790C"/>
                </a:solidFill>
                <a:latin typeface="Abril Display Regular " panose="02000503000000020003" pitchFamily="2" charset="77"/>
              </a:rPr>
              <a:t>Key Takeaways</a:t>
            </a:r>
          </a:p>
        </p:txBody>
      </p:sp>
      <p:pic>
        <p:nvPicPr>
          <p:cNvPr id="4" name="Picture 3">
            <a:extLst>
              <a:ext uri="{FF2B5EF4-FFF2-40B4-BE49-F238E27FC236}">
                <a16:creationId xmlns:a16="http://schemas.microsoft.com/office/drawing/2014/main" id="{43386347-B675-2B4B-85DC-7383D1AF4BC5}"/>
              </a:ext>
            </a:extLst>
          </p:cNvPr>
          <p:cNvPicPr>
            <a:picLocks noChangeAspect="1"/>
          </p:cNvPicPr>
          <p:nvPr/>
        </p:nvPicPr>
        <p:blipFill rotWithShape="1">
          <a:blip r:embed="rId5">
            <a:alphaModFix amt="5000"/>
          </a:blip>
          <a:srcRect t="43703"/>
          <a:stretch/>
        </p:blipFill>
        <p:spPr>
          <a:xfrm>
            <a:off x="0" y="1955801"/>
            <a:ext cx="12192000" cy="4902200"/>
          </a:xfrm>
          <a:prstGeom prst="rect">
            <a:avLst/>
          </a:prstGeom>
        </p:spPr>
      </p:pic>
      <p:sp>
        <p:nvSpPr>
          <p:cNvPr id="3" name="Content Placeholder 2">
            <a:extLst>
              <a:ext uri="{FF2B5EF4-FFF2-40B4-BE49-F238E27FC236}">
                <a16:creationId xmlns:a16="http://schemas.microsoft.com/office/drawing/2014/main" id="{B3D0CAA5-820E-E649-9AB4-B023812DFD0F}"/>
              </a:ext>
            </a:extLst>
          </p:cNvPr>
          <p:cNvSpPr>
            <a:spLocks noGrp="1"/>
          </p:cNvSpPr>
          <p:nvPr>
            <p:ph idx="1"/>
          </p:nvPr>
        </p:nvSpPr>
        <p:spPr>
          <a:xfrm>
            <a:off x="838200" y="2231232"/>
            <a:ext cx="10515600" cy="4351338"/>
          </a:xfrm>
        </p:spPr>
        <p:txBody>
          <a:bodyPr/>
          <a:lstStyle/>
          <a:p>
            <a:pPr marL="0" indent="0">
              <a:buNone/>
            </a:pPr>
            <a:r>
              <a:rPr lang="en-US" dirty="0">
                <a:solidFill>
                  <a:srgbClr val="92790C"/>
                </a:solidFill>
                <a:latin typeface="Abril Display Regular " panose="02000503000000020003" pitchFamily="2" charset="77"/>
              </a:rPr>
              <a:t>Both conservation methods (local and regional) are beneficial and impact different taxonomic groups in different ways.</a:t>
            </a:r>
          </a:p>
          <a:p>
            <a:pPr marL="0" indent="0">
              <a:buNone/>
            </a:pPr>
            <a:endParaRPr lang="en-US" dirty="0">
              <a:solidFill>
                <a:srgbClr val="92790C"/>
              </a:solidFill>
              <a:latin typeface="Abril Display Regular " panose="02000503000000020003" pitchFamily="2" charset="77"/>
            </a:endParaRPr>
          </a:p>
          <a:p>
            <a:pPr marL="0" indent="0">
              <a:buNone/>
            </a:pPr>
            <a:r>
              <a:rPr lang="en-US" dirty="0">
                <a:solidFill>
                  <a:srgbClr val="92790C"/>
                </a:solidFill>
                <a:latin typeface="Abril Display Regular " panose="02000503000000020003" pitchFamily="2" charset="77"/>
              </a:rPr>
              <a:t>Using both methods is the best way to improve species richness.</a:t>
            </a:r>
          </a:p>
          <a:p>
            <a:pPr marL="0" indent="0">
              <a:buNone/>
            </a:pPr>
            <a:endParaRPr lang="en-US" dirty="0">
              <a:solidFill>
                <a:srgbClr val="92790C"/>
              </a:solidFill>
              <a:latin typeface="Abril Display Regular " panose="02000503000000020003" pitchFamily="2" charset="77"/>
            </a:endParaRPr>
          </a:p>
          <a:p>
            <a:pPr marL="0" indent="0">
              <a:buNone/>
            </a:pPr>
            <a:r>
              <a:rPr lang="en-US" dirty="0">
                <a:solidFill>
                  <a:srgbClr val="92790C"/>
                </a:solidFill>
                <a:latin typeface="Abril Display Regular " panose="02000503000000020003" pitchFamily="2" charset="77"/>
              </a:rPr>
              <a:t>Policy strategies have mainly focused on changing local management practices but there is a clear need for regional planning to conserve habitats into the future.</a:t>
            </a:r>
          </a:p>
        </p:txBody>
      </p:sp>
      <p:pic>
        <p:nvPicPr>
          <p:cNvPr id="5" name="takeaways">
            <a:hlinkClick r:id="" action="ppaction://media"/>
            <a:extLst>
              <a:ext uri="{FF2B5EF4-FFF2-40B4-BE49-F238E27FC236}">
                <a16:creationId xmlns:a16="http://schemas.microsoft.com/office/drawing/2014/main" id="{E9A95011-000C-B048-AFAA-DA9FD17670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0100" y="5907486"/>
            <a:ext cx="812800" cy="812800"/>
          </a:xfrm>
          <a:prstGeom prst="rect">
            <a:avLst/>
          </a:prstGeom>
        </p:spPr>
      </p:pic>
    </p:spTree>
    <p:extLst>
      <p:ext uri="{BB962C8B-B14F-4D97-AF65-F5344CB8AC3E}">
        <p14:creationId xmlns:p14="http://schemas.microsoft.com/office/powerpoint/2010/main" val="2445295188"/>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9" objId="6"/>
        <p14:stopEvt time="32530"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7B678-A26C-674F-95E5-067B68DE4044}"/>
              </a:ext>
            </a:extLst>
          </p:cNvPr>
          <p:cNvSpPr/>
          <p:nvPr/>
        </p:nvSpPr>
        <p:spPr>
          <a:xfrm>
            <a:off x="0" y="4367462"/>
            <a:ext cx="12192000" cy="1660358"/>
          </a:xfrm>
          <a:prstGeom prst="rect">
            <a:avLst/>
          </a:prstGeom>
          <a:solidFill>
            <a:srgbClr val="B5B6A2">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B5DDA9-35B3-5A44-8B49-01630B656DB0}"/>
              </a:ext>
            </a:extLst>
          </p:cNvPr>
          <p:cNvSpPr>
            <a:spLocks noGrp="1"/>
          </p:cNvSpPr>
          <p:nvPr>
            <p:ph type="title"/>
          </p:nvPr>
        </p:nvSpPr>
        <p:spPr>
          <a:xfrm>
            <a:off x="625642" y="4545845"/>
            <a:ext cx="10515600" cy="1325563"/>
          </a:xfrm>
        </p:spPr>
        <p:txBody>
          <a:bodyPr/>
          <a:lstStyle/>
          <a:p>
            <a:r>
              <a:rPr lang="en-US" b="1" dirty="0">
                <a:solidFill>
                  <a:schemeClr val="bg1"/>
                </a:solidFill>
                <a:latin typeface="Abril Display Regular " panose="02000503000000020003" pitchFamily="2" charset="77"/>
              </a:rPr>
              <a:t>Thank You!</a:t>
            </a:r>
          </a:p>
        </p:txBody>
      </p:sp>
      <p:pic>
        <p:nvPicPr>
          <p:cNvPr id="3" name="thank you">
            <a:hlinkClick r:id="" action="ppaction://media"/>
            <a:extLst>
              <a:ext uri="{FF2B5EF4-FFF2-40B4-BE49-F238E27FC236}">
                <a16:creationId xmlns:a16="http://schemas.microsoft.com/office/drawing/2014/main" id="{0F64733C-34CD-D347-962E-475BED270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4084" y="5871408"/>
            <a:ext cx="812800" cy="812800"/>
          </a:xfrm>
          <a:prstGeom prst="rect">
            <a:avLst/>
          </a:prstGeom>
        </p:spPr>
      </p:pic>
    </p:spTree>
    <p:extLst>
      <p:ext uri="{BB962C8B-B14F-4D97-AF65-F5344CB8AC3E}">
        <p14:creationId xmlns:p14="http://schemas.microsoft.com/office/powerpoint/2010/main" val="687895187"/>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9" objId="3"/>
        <p14:stopEvt time="3489"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7D1E-4A11-2A4E-A11B-BEBABB0F51DB}"/>
              </a:ext>
            </a:extLst>
          </p:cNvPr>
          <p:cNvSpPr>
            <a:spLocks noGrp="1"/>
          </p:cNvSpPr>
          <p:nvPr>
            <p:ph type="title"/>
          </p:nvPr>
        </p:nvSpPr>
        <p:spPr>
          <a:xfrm>
            <a:off x="838200" y="365125"/>
            <a:ext cx="10515600" cy="1325563"/>
          </a:xfrm>
        </p:spPr>
        <p:txBody>
          <a:bodyPr>
            <a:normAutofit/>
          </a:bodyPr>
          <a:lstStyle/>
          <a:p>
            <a:r>
              <a:rPr lang="en-US" sz="4800" b="1" dirty="0">
                <a:solidFill>
                  <a:srgbClr val="92790C"/>
                </a:solidFill>
                <a:latin typeface="Abril Display Regular " panose="02000503000000020003" pitchFamily="2" charset="77"/>
              </a:rPr>
              <a:t>Learning Objectives</a:t>
            </a:r>
          </a:p>
        </p:txBody>
      </p:sp>
      <p:sp>
        <p:nvSpPr>
          <p:cNvPr id="9" name="TextBox 8">
            <a:extLst>
              <a:ext uri="{FF2B5EF4-FFF2-40B4-BE49-F238E27FC236}">
                <a16:creationId xmlns:a16="http://schemas.microsoft.com/office/drawing/2014/main" id="{A02A3036-3FD0-0F4B-B2B6-C35F91CE3D83}"/>
              </a:ext>
            </a:extLst>
          </p:cNvPr>
          <p:cNvSpPr txBox="1"/>
          <p:nvPr/>
        </p:nvSpPr>
        <p:spPr>
          <a:xfrm>
            <a:off x="838200" y="1899165"/>
            <a:ext cx="3027218" cy="461665"/>
          </a:xfrm>
          <a:prstGeom prst="rect">
            <a:avLst/>
          </a:prstGeom>
          <a:noFill/>
        </p:spPr>
        <p:txBody>
          <a:bodyPr wrap="square" rtlCol="0">
            <a:spAutoFit/>
          </a:bodyPr>
          <a:lstStyle/>
          <a:p>
            <a:pPr algn="ctr"/>
            <a:r>
              <a:rPr lang="en-US" sz="2400" b="1" dirty="0">
                <a:solidFill>
                  <a:srgbClr val="92790C"/>
                </a:solidFill>
                <a:latin typeface="Abril Display Regular " panose="02000503000000020003" pitchFamily="2" charset="77"/>
              </a:rPr>
              <a:t>Concepts</a:t>
            </a:r>
          </a:p>
        </p:txBody>
      </p:sp>
      <p:sp>
        <p:nvSpPr>
          <p:cNvPr id="10" name="TextBox 9">
            <a:extLst>
              <a:ext uri="{FF2B5EF4-FFF2-40B4-BE49-F238E27FC236}">
                <a16:creationId xmlns:a16="http://schemas.microsoft.com/office/drawing/2014/main" id="{E4E834CF-D782-B44F-8122-9A744794BC2C}"/>
              </a:ext>
            </a:extLst>
          </p:cNvPr>
          <p:cNvSpPr txBox="1"/>
          <p:nvPr/>
        </p:nvSpPr>
        <p:spPr>
          <a:xfrm>
            <a:off x="4738698" y="1916103"/>
            <a:ext cx="2714604" cy="1046440"/>
          </a:xfrm>
          <a:prstGeom prst="rect">
            <a:avLst/>
          </a:prstGeom>
          <a:noFill/>
        </p:spPr>
        <p:txBody>
          <a:bodyPr wrap="square" rtlCol="0">
            <a:spAutoFit/>
          </a:bodyPr>
          <a:lstStyle/>
          <a:p>
            <a:pPr algn="ctr"/>
            <a:r>
              <a:rPr lang="en-US" sz="2400" b="1" dirty="0">
                <a:solidFill>
                  <a:srgbClr val="92790C"/>
                </a:solidFill>
                <a:latin typeface="Abril Display Regular " panose="02000503000000020003" pitchFamily="2" charset="77"/>
              </a:rPr>
              <a:t>Analysis</a:t>
            </a:r>
          </a:p>
          <a:p>
            <a:endParaRPr lang="en-US" sz="2000" dirty="0"/>
          </a:p>
          <a:p>
            <a:endParaRPr lang="en-US" dirty="0"/>
          </a:p>
        </p:txBody>
      </p:sp>
      <p:sp>
        <p:nvSpPr>
          <p:cNvPr id="12" name="TextBox 11">
            <a:extLst>
              <a:ext uri="{FF2B5EF4-FFF2-40B4-BE49-F238E27FC236}">
                <a16:creationId xmlns:a16="http://schemas.microsoft.com/office/drawing/2014/main" id="{6737354A-619F-3246-82E4-346923DE3A2B}"/>
              </a:ext>
            </a:extLst>
          </p:cNvPr>
          <p:cNvSpPr txBox="1"/>
          <p:nvPr/>
        </p:nvSpPr>
        <p:spPr>
          <a:xfrm>
            <a:off x="8367280" y="1910558"/>
            <a:ext cx="2929788" cy="1015663"/>
          </a:xfrm>
          <a:prstGeom prst="rect">
            <a:avLst/>
          </a:prstGeom>
          <a:noFill/>
        </p:spPr>
        <p:txBody>
          <a:bodyPr wrap="square" rtlCol="0">
            <a:spAutoFit/>
          </a:bodyPr>
          <a:lstStyle/>
          <a:p>
            <a:pPr algn="ctr"/>
            <a:r>
              <a:rPr lang="en-US" sz="2400" b="1" dirty="0">
                <a:solidFill>
                  <a:srgbClr val="92790C"/>
                </a:solidFill>
                <a:latin typeface="Abril Display Regular " panose="02000503000000020003" pitchFamily="2" charset="77"/>
              </a:rPr>
              <a:t>Conservation</a:t>
            </a:r>
          </a:p>
          <a:p>
            <a:pPr algn="ctr"/>
            <a:endParaRPr lang="en-US" b="1" dirty="0">
              <a:solidFill>
                <a:srgbClr val="92790C"/>
              </a:solidFill>
              <a:latin typeface="Abril Display Regular " panose="02000503000000020003" pitchFamily="2" charset="77"/>
            </a:endParaRPr>
          </a:p>
          <a:p>
            <a:endParaRPr lang="en-US" dirty="0">
              <a:solidFill>
                <a:srgbClr val="92790C"/>
              </a:solidFill>
            </a:endParaRPr>
          </a:p>
        </p:txBody>
      </p:sp>
      <p:pic>
        <p:nvPicPr>
          <p:cNvPr id="17" name="Picture 16">
            <a:extLst>
              <a:ext uri="{FF2B5EF4-FFF2-40B4-BE49-F238E27FC236}">
                <a16:creationId xmlns:a16="http://schemas.microsoft.com/office/drawing/2014/main" id="{EEC06AAF-F040-334C-B512-6D7D63BAC5AB}"/>
              </a:ext>
            </a:extLst>
          </p:cNvPr>
          <p:cNvPicPr>
            <a:picLocks noChangeAspect="1"/>
          </p:cNvPicPr>
          <p:nvPr/>
        </p:nvPicPr>
        <p:blipFill rotWithShape="1">
          <a:blip r:embed="rId5">
            <a:alphaModFix amt="17000"/>
          </a:blip>
          <a:srcRect t="43703"/>
          <a:stretch/>
        </p:blipFill>
        <p:spPr>
          <a:xfrm>
            <a:off x="0" y="2926221"/>
            <a:ext cx="12192000" cy="3931779"/>
          </a:xfrm>
          <a:prstGeom prst="rect">
            <a:avLst/>
          </a:prstGeom>
        </p:spPr>
      </p:pic>
      <p:sp>
        <p:nvSpPr>
          <p:cNvPr id="19" name="TextBox 18">
            <a:extLst>
              <a:ext uri="{FF2B5EF4-FFF2-40B4-BE49-F238E27FC236}">
                <a16:creationId xmlns:a16="http://schemas.microsoft.com/office/drawing/2014/main" id="{49BE2B4B-4F3E-6C45-BA82-3D0603F29189}"/>
              </a:ext>
            </a:extLst>
          </p:cNvPr>
          <p:cNvSpPr txBox="1"/>
          <p:nvPr/>
        </p:nvSpPr>
        <p:spPr>
          <a:xfrm>
            <a:off x="838200" y="3302892"/>
            <a:ext cx="310687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Effects of agriculture on biodiversity</a:t>
            </a:r>
          </a:p>
          <a:p>
            <a:endParaRPr lang="en-US" dirty="0"/>
          </a:p>
          <a:p>
            <a:pPr marL="285750" indent="-285750">
              <a:buFont typeface="Arial" panose="020B0604020202020204" pitchFamily="34" charset="0"/>
              <a:buChar char="•"/>
            </a:pPr>
            <a:r>
              <a:rPr lang="en-US" dirty="0"/>
              <a:t>How local intensity and landscape complexity impact species richness of different species in different ways</a:t>
            </a:r>
          </a:p>
        </p:txBody>
      </p:sp>
      <p:sp>
        <p:nvSpPr>
          <p:cNvPr id="22" name="TextBox 21">
            <a:extLst>
              <a:ext uri="{FF2B5EF4-FFF2-40B4-BE49-F238E27FC236}">
                <a16:creationId xmlns:a16="http://schemas.microsoft.com/office/drawing/2014/main" id="{3A7E8C19-EB82-4A4E-9C95-A7B8150F8B8F}"/>
              </a:ext>
            </a:extLst>
          </p:cNvPr>
          <p:cNvSpPr txBox="1"/>
          <p:nvPr/>
        </p:nvSpPr>
        <p:spPr>
          <a:xfrm>
            <a:off x="4602740" y="3347273"/>
            <a:ext cx="310687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Meta-analysis</a:t>
            </a:r>
          </a:p>
          <a:p>
            <a:endParaRPr lang="en-US" dirty="0"/>
          </a:p>
          <a:p>
            <a:pPr marL="285750" indent="-285750">
              <a:buFont typeface="Arial" panose="020B0604020202020204" pitchFamily="34" charset="0"/>
              <a:buChar char="•"/>
            </a:pPr>
            <a:r>
              <a:rPr lang="en-US" dirty="0"/>
              <a:t>Linear models and their limits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Linear mixed models and random effects</a:t>
            </a:r>
          </a:p>
          <a:p>
            <a:endParaRPr lang="en-US" dirty="0"/>
          </a:p>
        </p:txBody>
      </p:sp>
      <p:sp>
        <p:nvSpPr>
          <p:cNvPr id="23" name="TextBox 22">
            <a:extLst>
              <a:ext uri="{FF2B5EF4-FFF2-40B4-BE49-F238E27FC236}">
                <a16:creationId xmlns:a16="http://schemas.microsoft.com/office/drawing/2014/main" id="{60BE28C5-673A-C741-B08F-3231317AE42B}"/>
              </a:ext>
            </a:extLst>
          </p:cNvPr>
          <p:cNvSpPr txBox="1"/>
          <p:nvPr/>
        </p:nvSpPr>
        <p:spPr>
          <a:xfrm>
            <a:off x="8367280" y="3302892"/>
            <a:ext cx="310687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Results of our models and the implications for different species</a:t>
            </a:r>
          </a:p>
          <a:p>
            <a:r>
              <a:rPr lang="en-US" dirty="0"/>
              <a:t> </a:t>
            </a:r>
          </a:p>
          <a:p>
            <a:pPr marL="285750" indent="-285750">
              <a:buFont typeface="Arial" panose="020B0604020202020204" pitchFamily="34" charset="0"/>
              <a:buChar char="•"/>
            </a:pPr>
            <a:r>
              <a:rPr lang="en-US" dirty="0"/>
              <a:t>How a multi-scale approach is needed to minimize biodiversity loss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Implications for planning strategies</a:t>
            </a:r>
          </a:p>
        </p:txBody>
      </p:sp>
      <p:sp>
        <p:nvSpPr>
          <p:cNvPr id="11" name="TextBox 10">
            <a:extLst>
              <a:ext uri="{FF2B5EF4-FFF2-40B4-BE49-F238E27FC236}">
                <a16:creationId xmlns:a16="http://schemas.microsoft.com/office/drawing/2014/main" id="{E6F8875C-ACC6-5242-957B-B6BA92A8F380}"/>
              </a:ext>
            </a:extLst>
          </p:cNvPr>
          <p:cNvSpPr txBox="1"/>
          <p:nvPr/>
        </p:nvSpPr>
        <p:spPr>
          <a:xfrm>
            <a:off x="838200" y="2368169"/>
            <a:ext cx="3027218" cy="369332"/>
          </a:xfrm>
          <a:prstGeom prst="rect">
            <a:avLst/>
          </a:prstGeom>
          <a:noFill/>
        </p:spPr>
        <p:txBody>
          <a:bodyPr wrap="square" rtlCol="0">
            <a:spAutoFit/>
          </a:bodyPr>
          <a:lstStyle/>
          <a:p>
            <a:pPr algn="ctr"/>
            <a:r>
              <a:rPr lang="en-US" i="1" dirty="0">
                <a:solidFill>
                  <a:srgbClr val="92790C"/>
                </a:solidFill>
                <a:latin typeface="Abril Display Regular " panose="02000503000000020003" pitchFamily="2" charset="77"/>
              </a:rPr>
              <a:t>We will explore:</a:t>
            </a:r>
          </a:p>
        </p:txBody>
      </p:sp>
      <p:sp>
        <p:nvSpPr>
          <p:cNvPr id="13" name="TextBox 12">
            <a:extLst>
              <a:ext uri="{FF2B5EF4-FFF2-40B4-BE49-F238E27FC236}">
                <a16:creationId xmlns:a16="http://schemas.microsoft.com/office/drawing/2014/main" id="{9F984DCF-5880-5343-950D-81EE8DCB022E}"/>
              </a:ext>
            </a:extLst>
          </p:cNvPr>
          <p:cNvSpPr txBox="1"/>
          <p:nvPr/>
        </p:nvSpPr>
        <p:spPr>
          <a:xfrm>
            <a:off x="8269850" y="2383037"/>
            <a:ext cx="3027218" cy="369332"/>
          </a:xfrm>
          <a:prstGeom prst="rect">
            <a:avLst/>
          </a:prstGeom>
          <a:noFill/>
        </p:spPr>
        <p:txBody>
          <a:bodyPr wrap="square" rtlCol="0">
            <a:spAutoFit/>
          </a:bodyPr>
          <a:lstStyle/>
          <a:p>
            <a:pPr algn="ctr"/>
            <a:r>
              <a:rPr lang="en-US" i="1" dirty="0">
                <a:solidFill>
                  <a:srgbClr val="92790C"/>
                </a:solidFill>
                <a:latin typeface="Abril Display Regular " panose="02000503000000020003" pitchFamily="2" charset="77"/>
              </a:rPr>
              <a:t>We will discuss:</a:t>
            </a:r>
          </a:p>
        </p:txBody>
      </p:sp>
      <p:sp>
        <p:nvSpPr>
          <p:cNvPr id="15" name="TextBox 14">
            <a:extLst>
              <a:ext uri="{FF2B5EF4-FFF2-40B4-BE49-F238E27FC236}">
                <a16:creationId xmlns:a16="http://schemas.microsoft.com/office/drawing/2014/main" id="{19121D69-1AD5-504E-87E1-B74BB2ECBA3E}"/>
              </a:ext>
            </a:extLst>
          </p:cNvPr>
          <p:cNvSpPr txBox="1"/>
          <p:nvPr/>
        </p:nvSpPr>
        <p:spPr>
          <a:xfrm>
            <a:off x="4602740" y="2423477"/>
            <a:ext cx="3027218" cy="369332"/>
          </a:xfrm>
          <a:prstGeom prst="rect">
            <a:avLst/>
          </a:prstGeom>
          <a:noFill/>
        </p:spPr>
        <p:txBody>
          <a:bodyPr wrap="square" rtlCol="0">
            <a:spAutoFit/>
          </a:bodyPr>
          <a:lstStyle/>
          <a:p>
            <a:pPr algn="ctr"/>
            <a:r>
              <a:rPr lang="en-US" i="1" dirty="0">
                <a:solidFill>
                  <a:srgbClr val="92790C"/>
                </a:solidFill>
                <a:latin typeface="Abril Display Regular " panose="02000503000000020003" pitchFamily="2" charset="77"/>
              </a:rPr>
              <a:t>We will investigate:</a:t>
            </a:r>
          </a:p>
        </p:txBody>
      </p:sp>
      <p:pic>
        <p:nvPicPr>
          <p:cNvPr id="3" name="objectives">
            <a:hlinkClick r:id="" action="ppaction://media"/>
            <a:extLst>
              <a:ext uri="{FF2B5EF4-FFF2-40B4-BE49-F238E27FC236}">
                <a16:creationId xmlns:a16="http://schemas.microsoft.com/office/drawing/2014/main" id="{F9D2B9E3-AC9D-5C4A-92FC-0B09C1439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7751" y="5917805"/>
            <a:ext cx="812800" cy="812800"/>
          </a:xfrm>
          <a:prstGeom prst="rect">
            <a:avLst/>
          </a:prstGeom>
        </p:spPr>
      </p:pic>
    </p:spTree>
    <p:extLst>
      <p:ext uri="{BB962C8B-B14F-4D97-AF65-F5344CB8AC3E}">
        <p14:creationId xmlns:p14="http://schemas.microsoft.com/office/powerpoint/2010/main" val="1664150325"/>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1" objId="3"/>
        <p14:stopEvt time="7965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7B678-A26C-674F-95E5-067B68DE4044}"/>
              </a:ext>
            </a:extLst>
          </p:cNvPr>
          <p:cNvSpPr/>
          <p:nvPr/>
        </p:nvSpPr>
        <p:spPr>
          <a:xfrm>
            <a:off x="0" y="4367462"/>
            <a:ext cx="12192000" cy="1660358"/>
          </a:xfrm>
          <a:prstGeom prst="rect">
            <a:avLst/>
          </a:prstGeom>
          <a:solidFill>
            <a:srgbClr val="B4A993">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5DDA9-35B3-5A44-8B49-01630B656DB0}"/>
              </a:ext>
            </a:extLst>
          </p:cNvPr>
          <p:cNvSpPr>
            <a:spLocks noGrp="1"/>
          </p:cNvSpPr>
          <p:nvPr>
            <p:ph type="title"/>
          </p:nvPr>
        </p:nvSpPr>
        <p:spPr>
          <a:xfrm>
            <a:off x="625642" y="4545845"/>
            <a:ext cx="10515600" cy="1325563"/>
          </a:xfrm>
        </p:spPr>
        <p:txBody>
          <a:bodyPr/>
          <a:lstStyle/>
          <a:p>
            <a:r>
              <a:rPr lang="en-US" b="1" dirty="0">
                <a:solidFill>
                  <a:schemeClr val="bg1"/>
                </a:solidFill>
                <a:latin typeface="Abril Display Regular " panose="02000503000000020003" pitchFamily="2" charset="77"/>
              </a:rPr>
              <a:t>Impacts of Agriculture</a:t>
            </a:r>
          </a:p>
        </p:txBody>
      </p:sp>
      <p:pic>
        <p:nvPicPr>
          <p:cNvPr id="3" name="impacts">
            <a:hlinkClick r:id="" action="ppaction://media"/>
            <a:extLst>
              <a:ext uri="{FF2B5EF4-FFF2-40B4-BE49-F238E27FC236}">
                <a16:creationId xmlns:a16="http://schemas.microsoft.com/office/drawing/2014/main" id="{D0DE038A-2AF9-BF48-83BB-77EDD1094A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3821" y="5799803"/>
            <a:ext cx="812800" cy="812800"/>
          </a:xfrm>
          <a:prstGeom prst="rect">
            <a:avLst/>
          </a:prstGeom>
        </p:spPr>
      </p:pic>
    </p:spTree>
    <p:extLst>
      <p:ext uri="{BB962C8B-B14F-4D97-AF65-F5344CB8AC3E}">
        <p14:creationId xmlns:p14="http://schemas.microsoft.com/office/powerpoint/2010/main" val="1888517522"/>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 objId="3"/>
        <p14:stopEvt time="3412"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7F40932-3289-8F46-B651-F03E4E72FE41}"/>
              </a:ext>
            </a:extLst>
          </p:cNvPr>
          <p:cNvPicPr>
            <a:picLocks noGrp="1" noChangeAspect="1"/>
          </p:cNvPicPr>
          <p:nvPr>
            <p:ph idx="1"/>
          </p:nvPr>
        </p:nvPicPr>
        <p:blipFill>
          <a:blip r:embed="rId5"/>
          <a:stretch>
            <a:fillRect/>
          </a:stretch>
        </p:blipFill>
        <p:spPr>
          <a:xfrm>
            <a:off x="2293750" y="755811"/>
            <a:ext cx="7559956" cy="5374657"/>
          </a:xfrm>
        </p:spPr>
      </p:pic>
      <p:pic>
        <p:nvPicPr>
          <p:cNvPr id="2" name="biodiversity">
            <a:hlinkClick r:id="" action="ppaction://media"/>
            <a:extLst>
              <a:ext uri="{FF2B5EF4-FFF2-40B4-BE49-F238E27FC236}">
                <a16:creationId xmlns:a16="http://schemas.microsoft.com/office/drawing/2014/main" id="{5F001739-2102-6247-B897-680E505CE2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017" y="5889786"/>
            <a:ext cx="812800" cy="812800"/>
          </a:xfrm>
          <a:prstGeom prst="rect">
            <a:avLst/>
          </a:prstGeom>
        </p:spPr>
      </p:pic>
    </p:spTree>
    <p:extLst>
      <p:ext uri="{BB962C8B-B14F-4D97-AF65-F5344CB8AC3E}">
        <p14:creationId xmlns:p14="http://schemas.microsoft.com/office/powerpoint/2010/main" val="3756710145"/>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 objId="2"/>
        <p14:stopEvt time="2768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0C13-C35C-8E40-85B4-3372E3015033}"/>
              </a:ext>
            </a:extLst>
          </p:cNvPr>
          <p:cNvSpPr>
            <a:spLocks noGrp="1"/>
          </p:cNvSpPr>
          <p:nvPr>
            <p:ph type="title"/>
          </p:nvPr>
        </p:nvSpPr>
        <p:spPr/>
        <p:txBody>
          <a:bodyPr/>
          <a:lstStyle/>
          <a:p>
            <a:r>
              <a:rPr lang="en-US" b="1" dirty="0">
                <a:solidFill>
                  <a:srgbClr val="92790C"/>
                </a:solidFill>
                <a:latin typeface="Abril Display Regular " panose="02000503000000020003" pitchFamily="2" charset="77"/>
              </a:rPr>
              <a:t>Agriculture &amp; Biodiversity Loss</a:t>
            </a:r>
          </a:p>
        </p:txBody>
      </p:sp>
      <p:sp>
        <p:nvSpPr>
          <p:cNvPr id="3" name="Content Placeholder 2">
            <a:extLst>
              <a:ext uri="{FF2B5EF4-FFF2-40B4-BE49-F238E27FC236}">
                <a16:creationId xmlns:a16="http://schemas.microsoft.com/office/drawing/2014/main" id="{04561E90-90D0-394D-89BE-1A129242C8D6}"/>
              </a:ext>
            </a:extLst>
          </p:cNvPr>
          <p:cNvSpPr>
            <a:spLocks noGrp="1"/>
          </p:cNvSpPr>
          <p:nvPr>
            <p:ph idx="1"/>
          </p:nvPr>
        </p:nvSpPr>
        <p:spPr>
          <a:xfrm>
            <a:off x="838200" y="2104594"/>
            <a:ext cx="10515600" cy="4351338"/>
          </a:xfrm>
        </p:spPr>
        <p:txBody>
          <a:bodyPr>
            <a:normAutofit/>
          </a:bodyPr>
          <a:lstStyle/>
          <a:p>
            <a:pPr marL="0" indent="0">
              <a:buNone/>
            </a:pPr>
            <a:r>
              <a:rPr lang="en-US" sz="3600" dirty="0">
                <a:solidFill>
                  <a:schemeClr val="accent6">
                    <a:lumMod val="75000"/>
                  </a:schemeClr>
                </a:solidFill>
                <a:latin typeface="Abril Display Regular " panose="02000503000000020003" pitchFamily="2" charset="77"/>
              </a:rPr>
              <a:t>38% </a:t>
            </a:r>
            <a:r>
              <a:rPr lang="en-US" sz="2000" dirty="0">
                <a:solidFill>
                  <a:srgbClr val="92790C"/>
                </a:solidFill>
                <a:latin typeface="Abril Display Regular " panose="02000503000000020003" pitchFamily="2" charset="77"/>
              </a:rPr>
              <a:t>of  Earth’s land surface is in agriculture</a:t>
            </a:r>
            <a:r>
              <a:rPr lang="en-US" sz="2400" dirty="0">
                <a:solidFill>
                  <a:srgbClr val="92790C"/>
                </a:solidFill>
                <a:latin typeface="Abril Display Regular " panose="02000503000000020003" pitchFamily="2" charset="77"/>
              </a:rPr>
              <a:t> </a:t>
            </a:r>
            <a:r>
              <a:rPr lang="en-US" sz="2000" baseline="30000" dirty="0">
                <a:solidFill>
                  <a:schemeClr val="accent6">
                    <a:lumMod val="75000"/>
                  </a:schemeClr>
                </a:solidFill>
                <a:latin typeface="Abril Display Regular " panose="02000503000000020003" pitchFamily="2" charset="77"/>
                <a:hlinkClick r:id="rId5">
                  <a:extLst>
                    <a:ext uri="{A12FA001-AC4F-418D-AE19-62706E023703}">
                      <ahyp:hlinkClr xmlns:ahyp="http://schemas.microsoft.com/office/drawing/2018/hyperlinkcolor" val="tx"/>
                    </a:ext>
                  </a:extLst>
                </a:hlinkClick>
              </a:rPr>
              <a:t>1</a:t>
            </a:r>
            <a:endParaRPr lang="en-US" sz="2000" baseline="30000" dirty="0">
              <a:solidFill>
                <a:schemeClr val="accent6">
                  <a:lumMod val="75000"/>
                </a:schemeClr>
              </a:solidFill>
              <a:latin typeface="Abril Display Regular " panose="02000503000000020003" pitchFamily="2" charset="77"/>
            </a:endParaRPr>
          </a:p>
          <a:p>
            <a:pPr marL="0" indent="0">
              <a:buNone/>
            </a:pPr>
            <a:endParaRPr lang="en-US" sz="3600" baseline="30000" dirty="0">
              <a:solidFill>
                <a:schemeClr val="accent6">
                  <a:lumMod val="75000"/>
                </a:schemeClr>
              </a:solidFill>
              <a:latin typeface="Abril Display Regular " panose="02000503000000020003" pitchFamily="2" charset="77"/>
            </a:endParaRPr>
          </a:p>
          <a:p>
            <a:pPr marL="0" indent="0">
              <a:buNone/>
            </a:pPr>
            <a:r>
              <a:rPr lang="en-US" sz="3600" dirty="0">
                <a:solidFill>
                  <a:schemeClr val="accent6">
                    <a:lumMod val="75000"/>
                  </a:schemeClr>
                </a:solidFill>
                <a:latin typeface="Abril Display Regular " panose="02000503000000020003" pitchFamily="2" charset="77"/>
              </a:rPr>
              <a:t>80%</a:t>
            </a:r>
            <a:r>
              <a:rPr lang="en-US" sz="2000" dirty="0">
                <a:solidFill>
                  <a:srgbClr val="92790C"/>
                </a:solidFill>
                <a:latin typeface="Abril Display Regular " panose="02000503000000020003" pitchFamily="2" charset="77"/>
              </a:rPr>
              <a:t> of extinction threats to mammal &amp; bird species are due to agriculture </a:t>
            </a:r>
            <a:r>
              <a:rPr lang="en-US" sz="2000" baseline="30000" dirty="0">
                <a:solidFill>
                  <a:schemeClr val="accent6">
                    <a:lumMod val="75000"/>
                  </a:schemeClr>
                </a:solidFill>
                <a:latin typeface="Abril Display Regular " panose="02000503000000020003" pitchFamily="2" charset="77"/>
                <a:hlinkClick r:id="rId6">
                  <a:extLst>
                    <a:ext uri="{A12FA001-AC4F-418D-AE19-62706E023703}">
                      <ahyp:hlinkClr xmlns:ahyp="http://schemas.microsoft.com/office/drawing/2018/hyperlinkcolor" val="tx"/>
                    </a:ext>
                  </a:extLst>
                </a:hlinkClick>
              </a:rPr>
              <a:t>2</a:t>
            </a:r>
            <a:endParaRPr lang="en-US" sz="2000" baseline="30000" dirty="0">
              <a:solidFill>
                <a:schemeClr val="accent6">
                  <a:lumMod val="75000"/>
                </a:schemeClr>
              </a:solidFill>
              <a:latin typeface="Abril Display Regular " panose="02000503000000020003" pitchFamily="2" charset="77"/>
            </a:endParaRPr>
          </a:p>
          <a:p>
            <a:pPr marL="0" indent="0">
              <a:buNone/>
            </a:pPr>
            <a:endParaRPr lang="en-US" sz="2400" dirty="0">
              <a:solidFill>
                <a:schemeClr val="accent6">
                  <a:lumMod val="75000"/>
                </a:schemeClr>
              </a:solidFill>
              <a:latin typeface="Abril Display Regular " panose="02000503000000020003" pitchFamily="2" charset="77"/>
            </a:endParaRPr>
          </a:p>
          <a:p>
            <a:pPr marL="0" indent="0">
              <a:buNone/>
            </a:pPr>
            <a:r>
              <a:rPr lang="en-US" sz="3600" dirty="0">
                <a:solidFill>
                  <a:schemeClr val="accent6">
                    <a:lumMod val="75000"/>
                  </a:schemeClr>
                </a:solidFill>
                <a:latin typeface="Abril Display Regular " panose="02000503000000020003" pitchFamily="2" charset="77"/>
              </a:rPr>
              <a:t>Agriculture </a:t>
            </a:r>
            <a:r>
              <a:rPr lang="en-US" sz="2000" dirty="0">
                <a:solidFill>
                  <a:srgbClr val="92790C"/>
                </a:solidFill>
                <a:latin typeface="Abril Display Regular " panose="02000503000000020003" pitchFamily="2" charset="77"/>
              </a:rPr>
              <a:t>is the leading cause of habitat destruction around the world </a:t>
            </a:r>
            <a:r>
              <a:rPr lang="en-US" sz="2000" baseline="30000" dirty="0">
                <a:solidFill>
                  <a:schemeClr val="accent6">
                    <a:lumMod val="75000"/>
                  </a:schemeClr>
                </a:solidFill>
                <a:latin typeface="Abril Display Regular " panose="02000503000000020003" pitchFamily="2" charset="77"/>
                <a:hlinkClick r:id="rId7">
                  <a:extLst>
                    <a:ext uri="{A12FA001-AC4F-418D-AE19-62706E023703}">
                      <ahyp:hlinkClr xmlns:ahyp="http://schemas.microsoft.com/office/drawing/2018/hyperlinkcolor" val="tx"/>
                    </a:ext>
                  </a:extLst>
                </a:hlinkClick>
              </a:rPr>
              <a:t>3</a:t>
            </a:r>
            <a:endParaRPr lang="en-US" sz="2000" dirty="0">
              <a:solidFill>
                <a:schemeClr val="accent6">
                  <a:lumMod val="75000"/>
                </a:schemeClr>
              </a:solidFill>
              <a:latin typeface="Abril Display Regular " panose="02000503000000020003" pitchFamily="2" charset="77"/>
            </a:endParaRPr>
          </a:p>
          <a:p>
            <a:pPr marL="0" indent="0">
              <a:buNone/>
            </a:pPr>
            <a:endParaRPr lang="en-US" sz="2000" dirty="0">
              <a:solidFill>
                <a:schemeClr val="accent6">
                  <a:lumMod val="75000"/>
                </a:schemeClr>
              </a:solidFill>
              <a:latin typeface="Abril Display Regular " panose="02000503000000020003" pitchFamily="2" charset="77"/>
            </a:endParaRPr>
          </a:p>
          <a:p>
            <a:pPr marL="0" indent="0">
              <a:buNone/>
            </a:pPr>
            <a:r>
              <a:rPr lang="en-US" sz="3900" dirty="0">
                <a:solidFill>
                  <a:schemeClr val="accent6">
                    <a:lumMod val="75000"/>
                  </a:schemeClr>
                </a:solidFill>
                <a:latin typeface="Abril Display Regular " panose="02000503000000020003" pitchFamily="2" charset="77"/>
              </a:rPr>
              <a:t>10% </a:t>
            </a:r>
            <a:r>
              <a:rPr lang="en-US" sz="2000" dirty="0">
                <a:solidFill>
                  <a:srgbClr val="92790C"/>
                </a:solidFill>
                <a:latin typeface="Abril Display Regular " panose="02000503000000020003" pitchFamily="2" charset="77"/>
              </a:rPr>
              <a:t>of US greenhouse emissions are from agriculture </a:t>
            </a:r>
            <a:r>
              <a:rPr lang="en-US" sz="2000" baseline="30000" dirty="0">
                <a:solidFill>
                  <a:schemeClr val="accent6">
                    <a:lumMod val="75000"/>
                  </a:schemeClr>
                </a:solidFill>
                <a:latin typeface="Abril Display Regular " panose="02000503000000020003" pitchFamily="2" charset="77"/>
                <a:hlinkClick r:id="rId8">
                  <a:extLst>
                    <a:ext uri="{A12FA001-AC4F-418D-AE19-62706E023703}">
                      <ahyp:hlinkClr xmlns:ahyp="http://schemas.microsoft.com/office/drawing/2018/hyperlinkcolor" val="tx"/>
                    </a:ext>
                  </a:extLst>
                </a:hlinkClick>
              </a:rPr>
              <a:t>4</a:t>
            </a:r>
            <a:endParaRPr lang="en-US" sz="2400" baseline="30000" dirty="0">
              <a:solidFill>
                <a:schemeClr val="accent6">
                  <a:lumMod val="75000"/>
                </a:schemeClr>
              </a:solidFill>
              <a:latin typeface="Abril Display Regular " panose="02000503000000020003" pitchFamily="2" charset="77"/>
            </a:endParaRPr>
          </a:p>
          <a:p>
            <a:pPr marL="0" indent="0">
              <a:buNone/>
            </a:pPr>
            <a:endParaRPr lang="en-US" sz="2400" baseline="30000" dirty="0">
              <a:solidFill>
                <a:schemeClr val="accent6">
                  <a:lumMod val="75000"/>
                </a:schemeClr>
              </a:solidFill>
              <a:latin typeface="Abril Display Regular " panose="02000503000000020003" pitchFamily="2" charset="77"/>
            </a:endParaRPr>
          </a:p>
          <a:p>
            <a:pPr marL="0" indent="0">
              <a:buNone/>
            </a:pPr>
            <a:endParaRPr lang="en-US" sz="4000" baseline="30000" dirty="0">
              <a:solidFill>
                <a:schemeClr val="accent6">
                  <a:lumMod val="75000"/>
                </a:schemeClr>
              </a:solidFill>
              <a:latin typeface="Abril Display Regular " panose="02000503000000020003" pitchFamily="2" charset="77"/>
            </a:endParaRPr>
          </a:p>
          <a:p>
            <a:endParaRPr lang="en-US" dirty="0"/>
          </a:p>
          <a:p>
            <a:pPr marL="0" indent="0">
              <a:buNone/>
            </a:pPr>
            <a:endParaRPr lang="en-US" dirty="0"/>
          </a:p>
        </p:txBody>
      </p:sp>
      <p:pic>
        <p:nvPicPr>
          <p:cNvPr id="4" name="statistics">
            <a:hlinkClick r:id="" action="ppaction://media"/>
            <a:extLst>
              <a:ext uri="{FF2B5EF4-FFF2-40B4-BE49-F238E27FC236}">
                <a16:creationId xmlns:a16="http://schemas.microsoft.com/office/drawing/2014/main" id="{4D7C1E2C-EECD-E941-B620-1BBBFB1EA0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67512" y="5874288"/>
            <a:ext cx="812800" cy="812800"/>
          </a:xfrm>
          <a:prstGeom prst="rect">
            <a:avLst/>
          </a:prstGeom>
        </p:spPr>
      </p:pic>
    </p:spTree>
    <p:extLst>
      <p:ext uri="{BB962C8B-B14F-4D97-AF65-F5344CB8AC3E}">
        <p14:creationId xmlns:p14="http://schemas.microsoft.com/office/powerpoint/2010/main" val="2047028103"/>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1" objId="4"/>
        <p14:stopEvt time="3000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D14B-BF05-8B4E-BD19-A9C352461EF8}"/>
              </a:ext>
            </a:extLst>
          </p:cNvPr>
          <p:cNvSpPr>
            <a:spLocks noGrp="1"/>
          </p:cNvSpPr>
          <p:nvPr>
            <p:ph type="title"/>
          </p:nvPr>
        </p:nvSpPr>
        <p:spPr/>
        <p:txBody>
          <a:bodyPr/>
          <a:lstStyle/>
          <a:p>
            <a:r>
              <a:rPr lang="en-US" b="1" dirty="0">
                <a:solidFill>
                  <a:srgbClr val="92790C"/>
                </a:solidFill>
                <a:latin typeface="Abril Display Regular " panose="02000503000000020003" pitchFamily="2" charset="77"/>
              </a:rPr>
              <a:t>Multi-scaled Impacts</a:t>
            </a:r>
          </a:p>
        </p:txBody>
      </p:sp>
      <p:cxnSp>
        <p:nvCxnSpPr>
          <p:cNvPr id="5" name="Straight Connector 4">
            <a:extLst>
              <a:ext uri="{FF2B5EF4-FFF2-40B4-BE49-F238E27FC236}">
                <a16:creationId xmlns:a16="http://schemas.microsoft.com/office/drawing/2014/main" id="{979E4F3E-DFAC-7148-BFAC-D021C3AE63D6}"/>
              </a:ext>
            </a:extLst>
          </p:cNvPr>
          <p:cNvCxnSpPr>
            <a:stCxn id="2" idx="2"/>
          </p:cNvCxnSpPr>
          <p:nvPr/>
        </p:nvCxnSpPr>
        <p:spPr>
          <a:xfrm flipH="1">
            <a:off x="6090834" y="1690688"/>
            <a:ext cx="5166" cy="466361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397A5A-71F6-834B-B8F7-67CCA6F05E29}"/>
              </a:ext>
            </a:extLst>
          </p:cNvPr>
          <p:cNvSpPr txBox="1"/>
          <p:nvPr/>
        </p:nvSpPr>
        <p:spPr>
          <a:xfrm>
            <a:off x="960894" y="1690688"/>
            <a:ext cx="3983065" cy="830997"/>
          </a:xfrm>
          <a:prstGeom prst="rect">
            <a:avLst/>
          </a:prstGeom>
          <a:noFill/>
        </p:spPr>
        <p:txBody>
          <a:bodyPr wrap="square" rtlCol="0">
            <a:spAutoFit/>
          </a:bodyPr>
          <a:lstStyle/>
          <a:p>
            <a:pPr algn="ctr"/>
            <a:r>
              <a:rPr lang="en-US" sz="2400" dirty="0">
                <a:solidFill>
                  <a:schemeClr val="accent6">
                    <a:lumMod val="75000"/>
                  </a:schemeClr>
                </a:solidFill>
                <a:latin typeface="Abril Display Regular " panose="02000503000000020003" pitchFamily="2" charset="77"/>
              </a:rPr>
              <a:t>Local Management Intensity</a:t>
            </a:r>
          </a:p>
        </p:txBody>
      </p:sp>
      <p:sp>
        <p:nvSpPr>
          <p:cNvPr id="7" name="TextBox 6">
            <a:extLst>
              <a:ext uri="{FF2B5EF4-FFF2-40B4-BE49-F238E27FC236}">
                <a16:creationId xmlns:a16="http://schemas.microsoft.com/office/drawing/2014/main" id="{48C53905-CE73-0E45-BEF0-033794D044DD}"/>
              </a:ext>
            </a:extLst>
          </p:cNvPr>
          <p:cNvSpPr txBox="1"/>
          <p:nvPr/>
        </p:nvSpPr>
        <p:spPr>
          <a:xfrm>
            <a:off x="7242875" y="1875353"/>
            <a:ext cx="3983065" cy="461665"/>
          </a:xfrm>
          <a:prstGeom prst="rect">
            <a:avLst/>
          </a:prstGeom>
          <a:noFill/>
        </p:spPr>
        <p:txBody>
          <a:bodyPr wrap="square" rtlCol="0">
            <a:spAutoFit/>
          </a:bodyPr>
          <a:lstStyle/>
          <a:p>
            <a:pPr algn="ctr"/>
            <a:r>
              <a:rPr lang="en-US" sz="2400" dirty="0">
                <a:solidFill>
                  <a:schemeClr val="accent6">
                    <a:lumMod val="75000"/>
                  </a:schemeClr>
                </a:solidFill>
                <a:latin typeface="Abril Display Regular " panose="02000503000000020003" pitchFamily="2" charset="77"/>
              </a:rPr>
              <a:t>Landscape Complexity</a:t>
            </a:r>
          </a:p>
        </p:txBody>
      </p:sp>
      <p:sp>
        <p:nvSpPr>
          <p:cNvPr id="8" name="TextBox 7">
            <a:extLst>
              <a:ext uri="{FF2B5EF4-FFF2-40B4-BE49-F238E27FC236}">
                <a16:creationId xmlns:a16="http://schemas.microsoft.com/office/drawing/2014/main" id="{0A11CA84-C66F-044C-8FA6-13251A01CFB4}"/>
              </a:ext>
            </a:extLst>
          </p:cNvPr>
          <p:cNvSpPr txBox="1"/>
          <p:nvPr/>
        </p:nvSpPr>
        <p:spPr>
          <a:xfrm>
            <a:off x="271925" y="2706510"/>
            <a:ext cx="5602402"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Level of inputs (e.g. fertilizer, pesticides, technologies) used to increase agricultural yield</a:t>
            </a:r>
          </a:p>
        </p:txBody>
      </p:sp>
      <p:sp>
        <p:nvSpPr>
          <p:cNvPr id="9" name="TextBox 8">
            <a:extLst>
              <a:ext uri="{FF2B5EF4-FFF2-40B4-BE49-F238E27FC236}">
                <a16:creationId xmlns:a16="http://schemas.microsoft.com/office/drawing/2014/main" id="{939D7DC2-C95E-7244-A963-2E8678F8BFB3}"/>
              </a:ext>
            </a:extLst>
          </p:cNvPr>
          <p:cNvSpPr txBox="1"/>
          <p:nvPr/>
        </p:nvSpPr>
        <p:spPr>
          <a:xfrm>
            <a:off x="6849701" y="2706510"/>
            <a:ext cx="4769411"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Amount of semi-natural habitat vs degraded habitat</a:t>
            </a:r>
          </a:p>
        </p:txBody>
      </p:sp>
      <p:sp>
        <p:nvSpPr>
          <p:cNvPr id="11" name="TextBox 10">
            <a:extLst>
              <a:ext uri="{FF2B5EF4-FFF2-40B4-BE49-F238E27FC236}">
                <a16:creationId xmlns:a16="http://schemas.microsoft.com/office/drawing/2014/main" id="{B08969B8-45EA-FE4F-98AC-30D4CBC58F4E}"/>
              </a:ext>
            </a:extLst>
          </p:cNvPr>
          <p:cNvSpPr txBox="1"/>
          <p:nvPr/>
        </p:nvSpPr>
        <p:spPr>
          <a:xfrm>
            <a:off x="1104915" y="4144703"/>
            <a:ext cx="3695022"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Conventional Agriculture Generally has Higher Intensity</a:t>
            </a:r>
          </a:p>
        </p:txBody>
      </p:sp>
      <p:cxnSp>
        <p:nvCxnSpPr>
          <p:cNvPr id="13" name="Straight Connector 12">
            <a:extLst>
              <a:ext uri="{FF2B5EF4-FFF2-40B4-BE49-F238E27FC236}">
                <a16:creationId xmlns:a16="http://schemas.microsoft.com/office/drawing/2014/main" id="{46103EFE-E563-7F40-853A-22C707D51014}"/>
              </a:ext>
            </a:extLst>
          </p:cNvPr>
          <p:cNvCxnSpPr>
            <a:cxnSpLocks/>
          </p:cNvCxnSpPr>
          <p:nvPr/>
        </p:nvCxnSpPr>
        <p:spPr>
          <a:xfrm>
            <a:off x="245327" y="3477916"/>
            <a:ext cx="1166958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91588B-9737-2644-8F7D-56DD9498DE1C}"/>
              </a:ext>
            </a:extLst>
          </p:cNvPr>
          <p:cNvSpPr txBox="1"/>
          <p:nvPr/>
        </p:nvSpPr>
        <p:spPr>
          <a:xfrm>
            <a:off x="7242875" y="4144703"/>
            <a:ext cx="3695022"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Organic Agriculture Generally has Higher Landscape Complexity </a:t>
            </a:r>
          </a:p>
        </p:txBody>
      </p:sp>
      <p:sp>
        <p:nvSpPr>
          <p:cNvPr id="16" name="TextBox 15">
            <a:extLst>
              <a:ext uri="{FF2B5EF4-FFF2-40B4-BE49-F238E27FC236}">
                <a16:creationId xmlns:a16="http://schemas.microsoft.com/office/drawing/2014/main" id="{6BF75E4C-DE1A-DD4F-BD86-095D29A0DCF0}"/>
              </a:ext>
            </a:extLst>
          </p:cNvPr>
          <p:cNvSpPr txBox="1"/>
          <p:nvPr/>
        </p:nvSpPr>
        <p:spPr>
          <a:xfrm>
            <a:off x="1104915" y="5335922"/>
            <a:ext cx="3695022"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Greatly Impacts Plant and Insect Species</a:t>
            </a:r>
          </a:p>
        </p:txBody>
      </p:sp>
      <p:sp>
        <p:nvSpPr>
          <p:cNvPr id="17" name="TextBox 16">
            <a:extLst>
              <a:ext uri="{FF2B5EF4-FFF2-40B4-BE49-F238E27FC236}">
                <a16:creationId xmlns:a16="http://schemas.microsoft.com/office/drawing/2014/main" id="{F9A639FD-100A-0F45-A9C5-417A63DA132E}"/>
              </a:ext>
            </a:extLst>
          </p:cNvPr>
          <p:cNvSpPr txBox="1"/>
          <p:nvPr/>
        </p:nvSpPr>
        <p:spPr>
          <a:xfrm>
            <a:off x="7242875" y="5338965"/>
            <a:ext cx="3695022" cy="646331"/>
          </a:xfrm>
          <a:prstGeom prst="rect">
            <a:avLst/>
          </a:prstGeom>
          <a:noFill/>
        </p:spPr>
        <p:txBody>
          <a:bodyPr wrap="square" rtlCol="0">
            <a:spAutoFit/>
          </a:bodyPr>
          <a:lstStyle/>
          <a:p>
            <a:pPr algn="ctr"/>
            <a:r>
              <a:rPr lang="en-US" dirty="0">
                <a:solidFill>
                  <a:srgbClr val="92790C"/>
                </a:solidFill>
                <a:latin typeface="Abril Display Regular " panose="02000503000000020003" pitchFamily="2" charset="77"/>
              </a:rPr>
              <a:t>Greatly Impacts Mammalian &amp; Other Vertebrate Species</a:t>
            </a:r>
          </a:p>
        </p:txBody>
      </p:sp>
      <p:pic>
        <p:nvPicPr>
          <p:cNvPr id="3" name="multi-scaled impacts">
            <a:hlinkClick r:id="" action="ppaction://media"/>
            <a:extLst>
              <a:ext uri="{FF2B5EF4-FFF2-40B4-BE49-F238E27FC236}">
                <a16:creationId xmlns:a16="http://schemas.microsoft.com/office/drawing/2014/main" id="{E56E4172-7592-3544-B97F-1C0B37E6E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8707" y="5827794"/>
            <a:ext cx="812800" cy="812800"/>
          </a:xfrm>
          <a:prstGeom prst="rect">
            <a:avLst/>
          </a:prstGeom>
        </p:spPr>
      </p:pic>
    </p:spTree>
    <p:extLst>
      <p:ext uri="{BB962C8B-B14F-4D97-AF65-F5344CB8AC3E}">
        <p14:creationId xmlns:p14="http://schemas.microsoft.com/office/powerpoint/2010/main" val="3183614793"/>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 objId="3"/>
        <p14:stopEvt time="71248"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7B678-A26C-674F-95E5-067B68DE4044}"/>
              </a:ext>
            </a:extLst>
          </p:cNvPr>
          <p:cNvSpPr/>
          <p:nvPr/>
        </p:nvSpPr>
        <p:spPr>
          <a:xfrm>
            <a:off x="0" y="4367462"/>
            <a:ext cx="12192000" cy="1660358"/>
          </a:xfrm>
          <a:prstGeom prst="rect">
            <a:avLst/>
          </a:prstGeom>
          <a:solidFill>
            <a:srgbClr val="B5B6A2">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5DDA9-35B3-5A44-8B49-01630B656DB0}"/>
              </a:ext>
            </a:extLst>
          </p:cNvPr>
          <p:cNvSpPr>
            <a:spLocks noGrp="1"/>
          </p:cNvSpPr>
          <p:nvPr>
            <p:ph type="title"/>
          </p:nvPr>
        </p:nvSpPr>
        <p:spPr>
          <a:xfrm>
            <a:off x="625642" y="4545845"/>
            <a:ext cx="10515600" cy="1325563"/>
          </a:xfrm>
        </p:spPr>
        <p:txBody>
          <a:bodyPr/>
          <a:lstStyle/>
          <a:p>
            <a:r>
              <a:rPr lang="en-US" b="1" dirty="0">
                <a:solidFill>
                  <a:schemeClr val="bg1"/>
                </a:solidFill>
                <a:latin typeface="Abril Display Regular " panose="02000503000000020003" pitchFamily="2" charset="77"/>
              </a:rPr>
              <a:t>Quantitative Analysis</a:t>
            </a:r>
          </a:p>
        </p:txBody>
      </p:sp>
      <p:pic>
        <p:nvPicPr>
          <p:cNvPr id="3" name="Recorded Sound">
            <a:hlinkClick r:id="" action="ppaction://media"/>
            <a:extLst>
              <a:ext uri="{FF2B5EF4-FFF2-40B4-BE49-F238E27FC236}">
                <a16:creationId xmlns:a16="http://schemas.microsoft.com/office/drawing/2014/main" id="{FD05691A-DAAA-B343-B413-526FAEFA5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4084" y="5871408"/>
            <a:ext cx="812800" cy="812800"/>
          </a:xfrm>
          <a:prstGeom prst="rect">
            <a:avLst/>
          </a:prstGeom>
        </p:spPr>
      </p:pic>
    </p:spTree>
    <p:extLst>
      <p:ext uri="{BB962C8B-B14F-4D97-AF65-F5344CB8AC3E}">
        <p14:creationId xmlns:p14="http://schemas.microsoft.com/office/powerpoint/2010/main" val="2894806288"/>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9" objId="4"/>
        <p14:stopEvt time="291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7D98-DCA8-3B48-87E3-F3BC9A65203E}"/>
              </a:ext>
            </a:extLst>
          </p:cNvPr>
          <p:cNvSpPr>
            <a:spLocks noGrp="1"/>
          </p:cNvSpPr>
          <p:nvPr>
            <p:ph type="title"/>
          </p:nvPr>
        </p:nvSpPr>
        <p:spPr/>
        <p:txBody>
          <a:bodyPr/>
          <a:lstStyle/>
          <a:p>
            <a:r>
              <a:rPr lang="en-US" b="1" dirty="0">
                <a:solidFill>
                  <a:srgbClr val="92790C"/>
                </a:solidFill>
                <a:latin typeface="Abril Display Regular " panose="02000503000000020003" pitchFamily="2" charset="77"/>
              </a:rPr>
              <a:t>The Data</a:t>
            </a:r>
          </a:p>
        </p:txBody>
      </p:sp>
      <p:sp>
        <p:nvSpPr>
          <p:cNvPr id="5" name="TextBox 4">
            <a:extLst>
              <a:ext uri="{FF2B5EF4-FFF2-40B4-BE49-F238E27FC236}">
                <a16:creationId xmlns:a16="http://schemas.microsoft.com/office/drawing/2014/main" id="{F15A169B-758A-124E-8DCA-11F2758DCCCB}"/>
              </a:ext>
            </a:extLst>
          </p:cNvPr>
          <p:cNvSpPr txBox="1"/>
          <p:nvPr/>
        </p:nvSpPr>
        <p:spPr>
          <a:xfrm>
            <a:off x="838200" y="2190873"/>
            <a:ext cx="5399314" cy="1477328"/>
          </a:xfrm>
          <a:prstGeom prst="rect">
            <a:avLst/>
          </a:prstGeom>
          <a:solidFill>
            <a:srgbClr val="EFE0C4"/>
          </a:solidFill>
        </p:spPr>
        <p:txBody>
          <a:bodyPr wrap="square" rtlCol="0">
            <a:spAutoFit/>
          </a:bodyPr>
          <a:lstStyle/>
          <a:p>
            <a:r>
              <a:rPr lang="en-US" dirty="0">
                <a:solidFill>
                  <a:srgbClr val="92790C"/>
                </a:solidFill>
                <a:latin typeface="Abril Display Regular " panose="02000503000000020003" pitchFamily="2" charset="77"/>
              </a:rPr>
              <a:t>The data for this analysis is derived from a meta-analysis conducted by Dr. David J. </a:t>
            </a:r>
            <a:r>
              <a:rPr lang="en-US" dirty="0" err="1">
                <a:solidFill>
                  <a:srgbClr val="92790C"/>
                </a:solidFill>
                <a:latin typeface="Abril Display Regular " panose="02000503000000020003" pitchFamily="2" charset="77"/>
              </a:rPr>
              <a:t>Gonthier</a:t>
            </a:r>
            <a:r>
              <a:rPr lang="en-US" dirty="0">
                <a:solidFill>
                  <a:srgbClr val="92790C"/>
                </a:solidFill>
                <a:latin typeface="Abril Display Regular " panose="02000503000000020003" pitchFamily="2" charset="77"/>
              </a:rPr>
              <a:t> et al. (2014). The researchers sought to study the effect of local management intensity and landscape complexity on species richness and abundance.</a:t>
            </a:r>
          </a:p>
        </p:txBody>
      </p:sp>
      <p:pic>
        <p:nvPicPr>
          <p:cNvPr id="7" name="Picture 6">
            <a:extLst>
              <a:ext uri="{FF2B5EF4-FFF2-40B4-BE49-F238E27FC236}">
                <a16:creationId xmlns:a16="http://schemas.microsoft.com/office/drawing/2014/main" id="{4DFA1A2C-577C-2140-A95B-899145216164}"/>
              </a:ext>
            </a:extLst>
          </p:cNvPr>
          <p:cNvPicPr>
            <a:picLocks noChangeAspect="1"/>
          </p:cNvPicPr>
          <p:nvPr/>
        </p:nvPicPr>
        <p:blipFill>
          <a:blip r:embed="rId5"/>
          <a:stretch>
            <a:fillRect/>
          </a:stretch>
        </p:blipFill>
        <p:spPr>
          <a:xfrm>
            <a:off x="905106" y="3888889"/>
            <a:ext cx="2317427" cy="2317427"/>
          </a:xfrm>
          <a:prstGeom prst="rect">
            <a:avLst/>
          </a:prstGeom>
        </p:spPr>
      </p:pic>
      <p:sp>
        <p:nvSpPr>
          <p:cNvPr id="8" name="TextBox 7">
            <a:extLst>
              <a:ext uri="{FF2B5EF4-FFF2-40B4-BE49-F238E27FC236}">
                <a16:creationId xmlns:a16="http://schemas.microsoft.com/office/drawing/2014/main" id="{C148F9F1-8ACC-9940-B4D7-80FC1B319E93}"/>
              </a:ext>
            </a:extLst>
          </p:cNvPr>
          <p:cNvSpPr txBox="1"/>
          <p:nvPr/>
        </p:nvSpPr>
        <p:spPr>
          <a:xfrm>
            <a:off x="3537857" y="4009639"/>
            <a:ext cx="2925773" cy="2308324"/>
          </a:xfrm>
          <a:prstGeom prst="rect">
            <a:avLst/>
          </a:prstGeom>
          <a:noFill/>
        </p:spPr>
        <p:txBody>
          <a:bodyPr wrap="square" rtlCol="0">
            <a:spAutoFit/>
          </a:bodyPr>
          <a:lstStyle/>
          <a:p>
            <a:r>
              <a:rPr lang="en-US" dirty="0">
                <a:solidFill>
                  <a:srgbClr val="92790C"/>
                </a:solidFill>
                <a:latin typeface="Abril Display Regular " panose="02000503000000020003" pitchFamily="2" charset="77"/>
              </a:rPr>
              <a:t>Dr. </a:t>
            </a:r>
            <a:r>
              <a:rPr lang="en-US" dirty="0" err="1">
                <a:solidFill>
                  <a:srgbClr val="92790C"/>
                </a:solidFill>
                <a:latin typeface="Abril Display Regular " panose="02000503000000020003" pitchFamily="2" charset="77"/>
              </a:rPr>
              <a:t>Gonthier</a:t>
            </a:r>
            <a:r>
              <a:rPr lang="en-US" dirty="0">
                <a:solidFill>
                  <a:srgbClr val="92790C"/>
                </a:solidFill>
                <a:latin typeface="Abril Display Regular " panose="02000503000000020003" pitchFamily="2" charset="77"/>
              </a:rPr>
              <a:t> is an Entomologist at the University of Kentucky who specializes in Agroecological Biodiversity, Ecosystem Services  and Landscape Ecology.</a:t>
            </a:r>
          </a:p>
        </p:txBody>
      </p:sp>
      <p:sp>
        <p:nvSpPr>
          <p:cNvPr id="9" name="TextBox 8">
            <a:extLst>
              <a:ext uri="{FF2B5EF4-FFF2-40B4-BE49-F238E27FC236}">
                <a16:creationId xmlns:a16="http://schemas.microsoft.com/office/drawing/2014/main" id="{6C454FE9-D8A0-D340-A60A-D5565425C596}"/>
              </a:ext>
            </a:extLst>
          </p:cNvPr>
          <p:cNvSpPr txBox="1"/>
          <p:nvPr/>
        </p:nvSpPr>
        <p:spPr>
          <a:xfrm>
            <a:off x="882804" y="1573197"/>
            <a:ext cx="1971909" cy="523220"/>
          </a:xfrm>
          <a:prstGeom prst="rect">
            <a:avLst/>
          </a:prstGeom>
          <a:noFill/>
        </p:spPr>
        <p:txBody>
          <a:bodyPr wrap="square" rtlCol="0">
            <a:spAutoFit/>
          </a:bodyPr>
          <a:lstStyle/>
          <a:p>
            <a:r>
              <a:rPr lang="en-US" sz="2800" b="1" dirty="0">
                <a:solidFill>
                  <a:srgbClr val="92790C"/>
                </a:solidFill>
                <a:latin typeface="Abril Display Regular " panose="02000503000000020003" pitchFamily="2" charset="77"/>
              </a:rPr>
              <a:t>Source</a:t>
            </a:r>
          </a:p>
        </p:txBody>
      </p:sp>
      <p:sp>
        <p:nvSpPr>
          <p:cNvPr id="10" name="TextBox 9">
            <a:extLst>
              <a:ext uri="{FF2B5EF4-FFF2-40B4-BE49-F238E27FC236}">
                <a16:creationId xmlns:a16="http://schemas.microsoft.com/office/drawing/2014/main" id="{9AD24F3F-3372-4F40-87F1-C38A8971FEEF}"/>
              </a:ext>
            </a:extLst>
          </p:cNvPr>
          <p:cNvSpPr txBox="1"/>
          <p:nvPr/>
        </p:nvSpPr>
        <p:spPr>
          <a:xfrm>
            <a:off x="6622380" y="1573197"/>
            <a:ext cx="2832409" cy="523220"/>
          </a:xfrm>
          <a:prstGeom prst="rect">
            <a:avLst/>
          </a:prstGeom>
          <a:noFill/>
        </p:spPr>
        <p:txBody>
          <a:bodyPr wrap="square" rtlCol="0">
            <a:spAutoFit/>
          </a:bodyPr>
          <a:lstStyle/>
          <a:p>
            <a:r>
              <a:rPr lang="en-US" sz="2800" b="1" dirty="0">
                <a:solidFill>
                  <a:srgbClr val="92790C"/>
                </a:solidFill>
                <a:latin typeface="Abril Display Regular " panose="02000503000000020003" pitchFamily="2" charset="77"/>
              </a:rPr>
              <a:t>Data Overview</a:t>
            </a:r>
          </a:p>
        </p:txBody>
      </p:sp>
      <p:sp>
        <p:nvSpPr>
          <p:cNvPr id="11" name="TextBox 10">
            <a:extLst>
              <a:ext uri="{FF2B5EF4-FFF2-40B4-BE49-F238E27FC236}">
                <a16:creationId xmlns:a16="http://schemas.microsoft.com/office/drawing/2014/main" id="{1531A0B5-AD5A-9E47-9B30-F298059CFD49}"/>
              </a:ext>
            </a:extLst>
          </p:cNvPr>
          <p:cNvSpPr txBox="1"/>
          <p:nvPr/>
        </p:nvSpPr>
        <p:spPr>
          <a:xfrm>
            <a:off x="6632213" y="2206748"/>
            <a:ext cx="4800962" cy="646331"/>
          </a:xfrm>
          <a:prstGeom prst="rect">
            <a:avLst/>
          </a:prstGeom>
          <a:noFill/>
        </p:spPr>
        <p:txBody>
          <a:bodyPr wrap="square" rtlCol="0">
            <a:spAutoFit/>
          </a:bodyPr>
          <a:lstStyle/>
          <a:p>
            <a:r>
              <a:rPr lang="en-US" dirty="0">
                <a:solidFill>
                  <a:srgbClr val="92790C"/>
                </a:solidFill>
                <a:latin typeface="Abril Display Regular " panose="02000503000000020003" pitchFamily="2" charset="77"/>
              </a:rPr>
              <a:t>We will use a simplified dataset from the study. An overview of the data is as follows:</a:t>
            </a:r>
          </a:p>
        </p:txBody>
      </p:sp>
      <p:sp>
        <p:nvSpPr>
          <p:cNvPr id="13" name="TextBox 12">
            <a:extLst>
              <a:ext uri="{FF2B5EF4-FFF2-40B4-BE49-F238E27FC236}">
                <a16:creationId xmlns:a16="http://schemas.microsoft.com/office/drawing/2014/main" id="{326A3A46-E150-334E-9BA3-05B5E694ED5C}"/>
              </a:ext>
            </a:extLst>
          </p:cNvPr>
          <p:cNvSpPr txBox="1"/>
          <p:nvPr/>
        </p:nvSpPr>
        <p:spPr>
          <a:xfrm>
            <a:off x="7788275" y="3124374"/>
            <a:ext cx="3835039" cy="984885"/>
          </a:xfrm>
          <a:prstGeom prst="rect">
            <a:avLst/>
          </a:prstGeom>
          <a:noFill/>
        </p:spPr>
        <p:txBody>
          <a:bodyPr wrap="square" rtlCol="0">
            <a:spAutoFit/>
          </a:bodyPr>
          <a:lstStyle/>
          <a:p>
            <a:r>
              <a:rPr lang="en-US" dirty="0">
                <a:solidFill>
                  <a:srgbClr val="92790C"/>
                </a:solidFill>
                <a:latin typeface="Abril Display Regular " panose="02000503000000020003" pitchFamily="2" charset="77"/>
              </a:rPr>
              <a:t>Observations of different species from </a:t>
            </a:r>
            <a:r>
              <a:rPr lang="en-US" sz="2000" dirty="0">
                <a:solidFill>
                  <a:schemeClr val="accent6">
                    <a:lumMod val="75000"/>
                  </a:schemeClr>
                </a:solidFill>
                <a:latin typeface="Abril Display Regular " panose="02000503000000020003" pitchFamily="2" charset="77"/>
              </a:rPr>
              <a:t>31</a:t>
            </a:r>
            <a:r>
              <a:rPr lang="en-US" dirty="0">
                <a:solidFill>
                  <a:schemeClr val="accent6">
                    <a:lumMod val="75000"/>
                  </a:schemeClr>
                </a:solidFill>
                <a:latin typeface="Abril Display Regular " panose="02000503000000020003" pitchFamily="2" charset="77"/>
              </a:rPr>
              <a:t> agricultural </a:t>
            </a:r>
            <a:r>
              <a:rPr lang="en-US" dirty="0">
                <a:solidFill>
                  <a:srgbClr val="92790C"/>
                </a:solidFill>
                <a:latin typeface="Abril Display Regular " panose="02000503000000020003" pitchFamily="2" charset="77"/>
              </a:rPr>
              <a:t>studies conducted in the US &amp; Europe</a:t>
            </a:r>
            <a:endParaRPr lang="en-US" dirty="0">
              <a:solidFill>
                <a:schemeClr val="accent6">
                  <a:lumMod val="75000"/>
                </a:schemeClr>
              </a:solidFill>
              <a:latin typeface="Abril Display Regular " panose="02000503000000020003" pitchFamily="2" charset="77"/>
            </a:endParaRPr>
          </a:p>
        </p:txBody>
      </p:sp>
      <p:sp>
        <p:nvSpPr>
          <p:cNvPr id="14" name="TextBox 13">
            <a:extLst>
              <a:ext uri="{FF2B5EF4-FFF2-40B4-BE49-F238E27FC236}">
                <a16:creationId xmlns:a16="http://schemas.microsoft.com/office/drawing/2014/main" id="{B42071EF-BF18-1046-A00B-DA8D27AF3C21}"/>
              </a:ext>
            </a:extLst>
          </p:cNvPr>
          <p:cNvSpPr txBox="1"/>
          <p:nvPr/>
        </p:nvSpPr>
        <p:spPr>
          <a:xfrm>
            <a:off x="7772400" y="4285748"/>
            <a:ext cx="3835037" cy="707886"/>
          </a:xfrm>
          <a:prstGeom prst="rect">
            <a:avLst/>
          </a:prstGeom>
          <a:noFill/>
        </p:spPr>
        <p:txBody>
          <a:bodyPr wrap="square" rtlCol="0">
            <a:spAutoFit/>
          </a:bodyPr>
          <a:lstStyle/>
          <a:p>
            <a:r>
              <a:rPr lang="en-US" dirty="0">
                <a:solidFill>
                  <a:srgbClr val="92790C"/>
                </a:solidFill>
                <a:latin typeface="Abril Display Regular " panose="02000503000000020003" pitchFamily="2" charset="77"/>
              </a:rPr>
              <a:t>Information about </a:t>
            </a:r>
            <a:r>
              <a:rPr lang="en-US" sz="2000" dirty="0">
                <a:solidFill>
                  <a:schemeClr val="accent6">
                    <a:lumMod val="75000"/>
                  </a:schemeClr>
                </a:solidFill>
                <a:latin typeface="Abril Display Regular " panose="02000503000000020003" pitchFamily="2" charset="77"/>
              </a:rPr>
              <a:t>Intensity </a:t>
            </a:r>
            <a:r>
              <a:rPr lang="en-US" sz="1600" dirty="0">
                <a:solidFill>
                  <a:srgbClr val="92790C"/>
                </a:solidFill>
                <a:latin typeface="Abril Display Regular " panose="02000503000000020003" pitchFamily="2" charset="77"/>
              </a:rPr>
              <a:t>and </a:t>
            </a:r>
            <a:r>
              <a:rPr lang="en-US" sz="2000" dirty="0">
                <a:solidFill>
                  <a:schemeClr val="accent6">
                    <a:lumMod val="75000"/>
                  </a:schemeClr>
                </a:solidFill>
                <a:latin typeface="Abril Display Regular " panose="02000503000000020003" pitchFamily="2" charset="77"/>
              </a:rPr>
              <a:t>Landscape Factors</a:t>
            </a:r>
            <a:r>
              <a:rPr lang="en-US" sz="2000" dirty="0">
                <a:solidFill>
                  <a:srgbClr val="92790C"/>
                </a:solidFill>
                <a:latin typeface="Abril Display Regular " panose="02000503000000020003" pitchFamily="2" charset="77"/>
              </a:rPr>
              <a:t>.</a:t>
            </a:r>
            <a:endParaRPr lang="en-US" sz="1600" dirty="0">
              <a:solidFill>
                <a:srgbClr val="92790C"/>
              </a:solidFill>
              <a:latin typeface="Abril Display Regular " panose="02000503000000020003" pitchFamily="2" charset="77"/>
            </a:endParaRPr>
          </a:p>
        </p:txBody>
      </p:sp>
      <p:sp>
        <p:nvSpPr>
          <p:cNvPr id="15" name="TextBox 14">
            <a:extLst>
              <a:ext uri="{FF2B5EF4-FFF2-40B4-BE49-F238E27FC236}">
                <a16:creationId xmlns:a16="http://schemas.microsoft.com/office/drawing/2014/main" id="{3F2A9B7A-B1E4-1D42-8E7F-5F39AB82C380}"/>
              </a:ext>
            </a:extLst>
          </p:cNvPr>
          <p:cNvSpPr txBox="1"/>
          <p:nvPr/>
        </p:nvSpPr>
        <p:spPr>
          <a:xfrm>
            <a:off x="7772399" y="5260684"/>
            <a:ext cx="3835038" cy="1261884"/>
          </a:xfrm>
          <a:prstGeom prst="rect">
            <a:avLst/>
          </a:prstGeom>
          <a:noFill/>
        </p:spPr>
        <p:txBody>
          <a:bodyPr wrap="square" rtlCol="0">
            <a:spAutoFit/>
          </a:bodyPr>
          <a:lstStyle/>
          <a:p>
            <a:r>
              <a:rPr lang="en-US" dirty="0">
                <a:solidFill>
                  <a:srgbClr val="92790C"/>
                </a:solidFill>
                <a:latin typeface="Abril Display Regular " panose="02000503000000020003" pitchFamily="2" charset="77"/>
              </a:rPr>
              <a:t>Richness had </a:t>
            </a:r>
            <a:r>
              <a:rPr lang="en-US" sz="2000" dirty="0">
                <a:solidFill>
                  <a:schemeClr val="accent6">
                    <a:lumMod val="75000"/>
                  </a:schemeClr>
                </a:solidFill>
                <a:latin typeface="Abril Display Regular " panose="02000503000000020003" pitchFamily="2" charset="77"/>
              </a:rPr>
              <a:t>71</a:t>
            </a:r>
            <a:r>
              <a:rPr lang="en-US" dirty="0">
                <a:solidFill>
                  <a:srgbClr val="92790C"/>
                </a:solidFill>
                <a:latin typeface="Abril Display Regular " panose="02000503000000020003" pitchFamily="2" charset="77"/>
              </a:rPr>
              <a:t> observations for local factors and landscape factors. Abundance had </a:t>
            </a:r>
            <a:r>
              <a:rPr lang="en-US" sz="2000" dirty="0">
                <a:solidFill>
                  <a:schemeClr val="accent6">
                    <a:lumMod val="75000"/>
                  </a:schemeClr>
                </a:solidFill>
                <a:latin typeface="Abril Display Regular " panose="02000503000000020003" pitchFamily="2" charset="77"/>
              </a:rPr>
              <a:t>63</a:t>
            </a:r>
            <a:r>
              <a:rPr lang="en-US" dirty="0">
                <a:solidFill>
                  <a:srgbClr val="92790C"/>
                </a:solidFill>
                <a:latin typeface="Abril Display Regular " panose="02000503000000020003" pitchFamily="2" charset="77"/>
              </a:rPr>
              <a:t> observations for local factors and landscape factors</a:t>
            </a:r>
          </a:p>
        </p:txBody>
      </p:sp>
      <p:sp>
        <p:nvSpPr>
          <p:cNvPr id="16" name="AutoShape 2" descr="/var/folders/03/3_9w5fm13q3_mkkwvbk_bmth0000gn/T/com.microsoft.Powerpoint/WebArchiveCopyPasteTempFiles/svg+xml;charset=utf8, %3Csvg%20width%3D'115'%20height%3D'117'%20xmlns%3D'http%3A%2F%2Fwww.w3.org%2F2000%2Fsvg'%20xmlns%3Axlink%3D'http%3A%2F%2Fwww.w3.org%2F1999%2Fxlink'%20overflow%3D'hidden'%3E%3Cdefs%3E%3CclipPath%20id%3D'clip0'%3E%3Crect%20x%3D'0'%20y%3D'0'%20width%3D'115'%20height%3D'117'%2F%3E%3C%2FclipPath%3E%3C%2Fdefs%3E%3Cg%20clip-path%3D'url(%23clip0)'%3E%3Cpath%20d%3D'M99.487%2067.6464C98.8384%2067.8168%2098.2909%2068.2513%2097.9776%2068.8443%2097.2422%2069.1971%2096.4711%2069.4702%2095.6776%2069.6589%2093.8209%2069.8625%2086.813%2066.1969%2080.1766%2062.0401%2080.8327%2060.8755%2081.4246%2059.6758%2081.9495%2058.4464L81.9495%2058.4464C81.9495%2058.4464%2083.7464%2065.2266%2087.436%2063.7651%2092.036%2061.9443%2092.3834%2052.9839%2090.4427%2047.6052%2093.6651%2043.2568%20107.693%2023.3594%20104.662%209.93073%20104.507%208.9506%20103.586%208.28203%20102.606%208.43746%20101.626%208.59289%20100.957%209.51345%20101.113%2010.4936%20101.125%2010.5705%20101.142%2010.6466%20101.164%2010.7214%20103.56%2021.5865%2092.5032%2038.525%2088.4302%2044.263%2088.3464%2044.1792%2088.2625%2044.1193%2088.1787%2044.0474%2091.2334%2037.962%2098.2891%2021.8141%2093.6052%2010.1224%2093.275%209.18657%2092.2486%208.69565%2091.3128%209.02591%2090.377%209.35616%2089.8861%2010.3825%2090.2163%2011.3183%2090.2337%2011.3678%2090.2533%2011.4164%2090.275%2011.4641%2094.3959%2021.7781%2087.6516%2037.0636%2084.8844%2042.6099%2081.9735%2042.4302%2079.5776%2044.9099%2078.8948%2045.6526%2071.4797%2046.4912%2051.4146%2049.2464%2053.1156%2054.1458%2053.2111%2054.4256%2053.3356%2054.6946%2053.487%2054.9485%2050.4682%2055.9906%2046.6828%2057.488%2042.8136%2059.1891%2022.6526%2041.7714%2020.4365%2043.6281%2018.987%2044.874%2018.1245%2045.6167%2017.4297%2046.2156%2018.5318%2049.6656%2017.9328%2055.1401%2016.8787%2067.6344%2015.9563%2078.811%207.83438%2084.1058%206.97188%2090.0953%206.97188%2090.0953%208.16979%2089.125%2011.0448%2088.8974%2015.1536%2088.7776%2014.8302%2092.9464%2014.5547%2096.3964%2014.387%2098.4808L9.58334%2099.8943C8.31302%20100.265%207.58339%20101.595%207.95365%20102.865%208.24923%20103.879%209.17401%20104.58%2010.2302%20104.59%2010.4536%20104.595%2010.6762%20104.562%2010.8891%20104.494L17.3099%20102.661C18.2674%20102.386%2018.9543%20101.546%2019.0349%20100.553%2019.3224%2096.8755%2019.6458%2092.8386%2019.9693%2088.6938%2025.6618%2088.588%2031.3443%2088.1721%2036.9917%2087.4479L39.5313%2092.036%2035.4583%2093.4375C34.1817%2093.7854%2033.4287%2095.1023%2033.7766%2096.3789%2034.1243%2097.6555%2035.4412%2098.4085%2036.7178%2098.0606%2036.8026%2098.0377%2036.886%2098.0099%2036.9677%2097.9776L43.688%2095.7375C44.3658%2095.5239%2044.9086%2095.0121%2045.1615%2094.3479%2045.4502%2093.6645%2045.4058%2092.8859%2045.0417%2092.2396%2044.0234%2090.3828%2043.0052%2088.5021%2041.999%2086.6214%2044.9698%2086.0823%2048.0844%2085.4235%2051.3188%2084.549%2060.214%2082.2323%2068.2094%2077.2998%2074.2709%2070.3896%2077.1219%2075.1813%2080.2604%2081.9495%2079.2302%2087.4479%2078.9785%2088.747%2079.8278%2090.0041%2081.1268%2090.2556%2081.2912%2090.2875%2081.4586%2090.302%2081.6261%2090.299L81.7339%2090.299%2085.675%2090.1193C86.9982%2090.0598%2088.0226%2088.9389%2087.963%2087.6156%2087.9035%2086.2924%2086.7826%2085.2681%2085.4594%2085.3276L84.2615%2085.3276C84.2615%2078.4156%2080.4641%2070.9526%2077.4933%2066.3167L77.6969%2066.0172C83.7344%2069.9464%2091.6287%2074.3787%2095.8334%2074.3787%2096.1969%2074.3806%2096.5592%2074.3364%2096.9115%2074.2469%2098.4808%2073.8276%20103.236%2072.5698%20102.446%2069.4552%20102.166%2068.162%20100.891%2067.3401%2099.5979%2067.6197%2099.5608%2067.6277%2099.5238%2067.6366%2099.487%2067.6464ZM20.9875%2076.1396C21.5026%2069.8386%2022.0177%2063.837%2022.449%2059.0094%2023.6469%2061.4052%2024.9766%2064.2682%2026.6896%2067.6583%2022.1854%2070.8328%2020.8677%2073.4323%2026.8094%2073.9953%2024.8248%2074.5845%2022.8801%2075.3007%2020.9875%2076.1396ZM23.9583%2050.4802C28.8664%2053.8144%2033.5892%2057.4134%2038.1057%2061.2615%2035.5182%2062.4594%2033.0266%2063.7891%2030.8224%2065.0469%2027.6839%2058.9495%2025.2281%2053.7505%2023.9583%2050.4802Z'%20transform%3D'matrix(1%200%200%201.00843%20-4.90613e-05%200.902614)'%2F%3E%3C%2Fg%3E%3C%2Fsvg%3E">
            <a:extLst>
              <a:ext uri="{FF2B5EF4-FFF2-40B4-BE49-F238E27FC236}">
                <a16:creationId xmlns:a16="http://schemas.microsoft.com/office/drawing/2014/main" id="{071DBEA0-8A74-044D-8BBD-3DC7488F23FC}"/>
              </a:ext>
            </a:extLst>
          </p:cNvPr>
          <p:cNvSpPr>
            <a:spLocks noChangeAspect="1" noChangeArrowheads="1"/>
          </p:cNvSpPr>
          <p:nvPr/>
        </p:nvSpPr>
        <p:spPr bwMode="auto">
          <a:xfrm>
            <a:off x="5207000" y="2540000"/>
            <a:ext cx="1041400" cy="104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4" descr="/var/folders/03/3_9w5fm13q3_mkkwvbk_bmth0000gn/T/com.microsoft.Powerpoint/WebArchiveCopyPasteTempFiles/svg+xml;charset=utf8, %3Csvg%20width%3D'115'%20height%3D'117'%20xmlns%3D'http%3A%2F%2Fwww.w3.org%2F2000%2Fsvg'%20xmlns%3Axlink%3D'http%3A%2F%2Fwww.w3.org%2F1999%2Fxlink'%20overflow%3D'hidden'%3E%3Cdefs%3E%3CclipPath%20id%3D'clip0'%3E%3Crect%20x%3D'0'%20y%3D'0'%20width%3D'115'%20height%3D'117'%2F%3E%3C%2FclipPath%3E%3C%2Fdefs%3E%3Cg%20clip-path%3D'url(%23clip0)'%3E%3Cpath%20d%3D'M99.487%2067.6464C98.8384%2067.8168%2098.2909%2068.2513%2097.9776%2068.8443%2097.2422%2069.1971%2096.4711%2069.4702%2095.6776%2069.6589%2093.8209%2069.8625%2086.813%2066.1969%2080.1766%2062.0401%2080.8327%2060.8755%2081.4246%2059.6758%2081.9495%2058.4464L81.9495%2058.4464C81.9495%2058.4464%2083.7464%2065.2266%2087.436%2063.7651%2092.036%2061.9443%2092.3834%2052.9839%2090.4427%2047.6052%2093.6651%2043.2568%20107.693%2023.3594%20104.662%209.93073%20104.507%208.9506%20103.586%208.28203%20102.606%208.43746%20101.626%208.59289%20100.957%209.51345%20101.113%2010.4936%20101.125%2010.5705%20101.142%2010.6466%20101.164%2010.7214%20103.56%2021.5865%2092.5032%2038.525%2088.4302%2044.263%2088.3464%2044.1792%2088.2625%2044.1193%2088.1787%2044.0474%2091.2334%2037.962%2098.2891%2021.8141%2093.6052%2010.1224%2093.275%209.18657%2092.2486%208.69565%2091.3128%209.02591%2090.377%209.35616%2089.8861%2010.3825%2090.2163%2011.3183%2090.2337%2011.3678%2090.2533%2011.4164%2090.275%2011.4641%2094.3959%2021.7781%2087.6516%2037.0636%2084.8844%2042.6099%2081.9735%2042.4302%2079.5776%2044.9099%2078.8948%2045.6526%2071.4797%2046.4912%2051.4146%2049.2464%2053.1156%2054.1458%2053.2111%2054.4256%2053.3356%2054.6946%2053.487%2054.9485%2050.4682%2055.9906%2046.6828%2057.488%2042.8136%2059.1891%2022.6526%2041.7714%2020.4365%2043.6281%2018.987%2044.874%2018.1245%2045.6167%2017.4297%2046.2156%2018.5318%2049.6656%2017.9328%2055.1401%2016.8787%2067.6344%2015.9563%2078.811%207.83438%2084.1058%206.97188%2090.0953%206.97188%2090.0953%208.16979%2089.125%2011.0448%2088.8974%2015.1536%2088.7776%2014.8302%2092.9464%2014.5547%2096.3964%2014.387%2098.4808L9.58334%2099.8943C8.31302%20100.265%207.58339%20101.595%207.95365%20102.865%208.24923%20103.879%209.17401%20104.58%2010.2302%20104.59%2010.4536%20104.595%2010.6762%20104.562%2010.8891%20104.494L17.3099%20102.661C18.2674%20102.386%2018.9543%20101.546%2019.0349%20100.553%2019.3224%2096.8755%2019.6458%2092.8386%2019.9693%2088.6938%2025.6618%2088.588%2031.3443%2088.1721%2036.9917%2087.4479L39.5313%2092.036%2035.4583%2093.4375C34.1817%2093.7854%2033.4287%2095.1023%2033.7766%2096.3789%2034.1243%2097.6555%2035.4412%2098.4085%2036.7178%2098.0606%2036.8026%2098.0377%2036.886%2098.0099%2036.9677%2097.9776L43.688%2095.7375C44.3658%2095.5239%2044.9086%2095.0121%2045.1615%2094.3479%2045.4502%2093.6645%2045.4058%2092.8859%2045.0417%2092.2396%2044.0234%2090.3828%2043.0052%2088.5021%2041.999%2086.6214%2044.9698%2086.0823%2048.0844%2085.4235%2051.3188%2084.549%2060.214%2082.2323%2068.2094%2077.2998%2074.2709%2070.3896%2077.1219%2075.1813%2080.2604%2081.9495%2079.2302%2087.4479%2078.9785%2088.747%2079.8278%2090.0041%2081.1268%2090.2556%2081.2912%2090.2875%2081.4586%2090.302%2081.6261%2090.299L81.7339%2090.299%2085.675%2090.1193C86.9982%2090.0598%2088.0226%2088.9389%2087.963%2087.6156%2087.9035%2086.2924%2086.7826%2085.2681%2085.4594%2085.3276L84.2615%2085.3276C84.2615%2078.4156%2080.4641%2070.9526%2077.4933%2066.3167L77.6969%2066.0172C83.7344%2069.9464%2091.6287%2074.3787%2095.8334%2074.3787%2096.1969%2074.3806%2096.5592%2074.3364%2096.9115%2074.2469%2098.4808%2073.8276%20103.236%2072.5698%20102.446%2069.4552%20102.166%2068.162%20100.891%2067.3401%2099.5979%2067.6197%2099.5608%2067.6277%2099.5238%2067.6366%2099.487%2067.6464ZM20.9875%2076.1396C21.5026%2069.8386%2022.0177%2063.837%2022.449%2059.0094%2023.6469%2061.4052%2024.9766%2064.2682%2026.6896%2067.6583%2022.1854%2070.8328%2020.8677%2073.4323%2026.8094%2073.9953%2024.8248%2074.5845%2022.8801%2075.3007%2020.9875%2076.1396ZM23.9583%2050.4802C28.8664%2053.8144%2033.5892%2057.4134%2038.1057%2061.2615%2035.5182%2062.4594%2033.0266%2063.7891%2030.8224%2065.0469%2027.6839%2058.9495%2025.2281%2053.7505%2023.9583%2050.4802Z'%20transform%3D'matrix(1%200%200%201.00843%20-4.90613e-05%200.902614)'%2F%3E%3C%2Fg%3E%3C%2Fsvg%3E">
            <a:extLst>
              <a:ext uri="{FF2B5EF4-FFF2-40B4-BE49-F238E27FC236}">
                <a16:creationId xmlns:a16="http://schemas.microsoft.com/office/drawing/2014/main" id="{CE0FDA31-E843-3A48-8669-5E9F6DE5FD1E}"/>
              </a:ext>
            </a:extLst>
          </p:cNvPr>
          <p:cNvSpPr>
            <a:spLocks noChangeAspect="1" noChangeArrowheads="1"/>
          </p:cNvSpPr>
          <p:nvPr/>
        </p:nvSpPr>
        <p:spPr bwMode="auto">
          <a:xfrm>
            <a:off x="4785927" y="2118927"/>
            <a:ext cx="1462473" cy="14624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Graphic 3" descr="Worm with solid fill">
            <a:extLst>
              <a:ext uri="{FF2B5EF4-FFF2-40B4-BE49-F238E27FC236}">
                <a16:creationId xmlns:a16="http://schemas.microsoft.com/office/drawing/2014/main" id="{2CB1B285-DE08-4006-8194-91B10DF2E2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7487" y="3077435"/>
            <a:ext cx="914400" cy="914400"/>
          </a:xfrm>
          <a:prstGeom prst="rect">
            <a:avLst/>
          </a:prstGeom>
        </p:spPr>
      </p:pic>
      <p:pic>
        <p:nvPicPr>
          <p:cNvPr id="4" name="Graphic 5" descr="Hill scene with solid fill">
            <a:extLst>
              <a:ext uri="{FF2B5EF4-FFF2-40B4-BE49-F238E27FC236}">
                <a16:creationId xmlns:a16="http://schemas.microsoft.com/office/drawing/2014/main" id="{22BC6730-C00A-40E0-BA63-06D997FA6C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5425" y="4180748"/>
            <a:ext cx="914400" cy="914400"/>
          </a:xfrm>
          <a:prstGeom prst="rect">
            <a:avLst/>
          </a:prstGeom>
        </p:spPr>
      </p:pic>
      <p:pic>
        <p:nvPicPr>
          <p:cNvPr id="6" name="Graphic 11" descr="Wolf with solid fill">
            <a:extLst>
              <a:ext uri="{FF2B5EF4-FFF2-40B4-BE49-F238E27FC236}">
                <a16:creationId xmlns:a16="http://schemas.microsoft.com/office/drawing/2014/main" id="{2AE9C771-8C17-408A-86F7-9127DE00D9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5425" y="5403123"/>
            <a:ext cx="914400" cy="914400"/>
          </a:xfrm>
          <a:prstGeom prst="rect">
            <a:avLst/>
          </a:prstGeom>
        </p:spPr>
      </p:pic>
      <p:pic>
        <p:nvPicPr>
          <p:cNvPr id="12" name="Recorded Sound">
            <a:hlinkClick r:id="" action="ppaction://media"/>
            <a:extLst>
              <a:ext uri="{FF2B5EF4-FFF2-40B4-BE49-F238E27FC236}">
                <a16:creationId xmlns:a16="http://schemas.microsoft.com/office/drawing/2014/main" id="{FFD76A6E-CD12-A041-A907-5FB65C5EE4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3800" y="5976818"/>
            <a:ext cx="812800" cy="812800"/>
          </a:xfrm>
          <a:prstGeom prst="rect">
            <a:avLst/>
          </a:prstGeom>
        </p:spPr>
      </p:pic>
    </p:spTree>
    <p:extLst>
      <p:ext uri="{BB962C8B-B14F-4D97-AF65-F5344CB8AC3E}">
        <p14:creationId xmlns:p14="http://schemas.microsoft.com/office/powerpoint/2010/main" val="3305881641"/>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12" objId="12"/>
        <p14:stopEvt time="76645" objId="1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0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7D1E-4A11-2A4E-A11B-BEBABB0F51DB}"/>
              </a:ext>
            </a:extLst>
          </p:cNvPr>
          <p:cNvSpPr>
            <a:spLocks noGrp="1"/>
          </p:cNvSpPr>
          <p:nvPr>
            <p:ph type="title"/>
          </p:nvPr>
        </p:nvSpPr>
        <p:spPr>
          <a:xfrm>
            <a:off x="838200" y="365125"/>
            <a:ext cx="10515600" cy="1325563"/>
          </a:xfrm>
        </p:spPr>
        <p:txBody>
          <a:bodyPr>
            <a:normAutofit/>
          </a:bodyPr>
          <a:lstStyle/>
          <a:p>
            <a:r>
              <a:rPr lang="en-US" sz="4800" b="1" dirty="0">
                <a:solidFill>
                  <a:srgbClr val="92790C"/>
                </a:solidFill>
                <a:latin typeface="Abril Display Regular " panose="02000503000000020003" pitchFamily="2" charset="77"/>
              </a:rPr>
              <a:t>The Analysis</a:t>
            </a:r>
          </a:p>
        </p:txBody>
      </p:sp>
      <p:pic>
        <p:nvPicPr>
          <p:cNvPr id="17" name="Picture 16">
            <a:extLst>
              <a:ext uri="{FF2B5EF4-FFF2-40B4-BE49-F238E27FC236}">
                <a16:creationId xmlns:a16="http://schemas.microsoft.com/office/drawing/2014/main" id="{EEC06AAF-F040-334C-B512-6D7D63BAC5AB}"/>
              </a:ext>
            </a:extLst>
          </p:cNvPr>
          <p:cNvPicPr>
            <a:picLocks noChangeAspect="1"/>
          </p:cNvPicPr>
          <p:nvPr/>
        </p:nvPicPr>
        <p:blipFill rotWithShape="1">
          <a:blip r:embed="rId5">
            <a:alphaModFix amt="5000"/>
          </a:blip>
          <a:srcRect t="43703"/>
          <a:stretch/>
        </p:blipFill>
        <p:spPr>
          <a:xfrm>
            <a:off x="0" y="1955801"/>
            <a:ext cx="12192000" cy="4902200"/>
          </a:xfrm>
          <a:prstGeom prst="rect">
            <a:avLst/>
          </a:prstGeom>
        </p:spPr>
      </p:pic>
      <p:sp>
        <p:nvSpPr>
          <p:cNvPr id="11" name="Content Placeholder 2">
            <a:extLst>
              <a:ext uri="{FF2B5EF4-FFF2-40B4-BE49-F238E27FC236}">
                <a16:creationId xmlns:a16="http://schemas.microsoft.com/office/drawing/2014/main" id="{31B4164B-7B10-6B42-B733-8B74FAF8D293}"/>
              </a:ext>
            </a:extLst>
          </p:cNvPr>
          <p:cNvSpPr>
            <a:spLocks noGrp="1"/>
          </p:cNvSpPr>
          <p:nvPr>
            <p:ph idx="1"/>
          </p:nvPr>
        </p:nvSpPr>
        <p:spPr>
          <a:xfrm>
            <a:off x="5971301" y="1266088"/>
            <a:ext cx="5495441" cy="5291919"/>
          </a:xfrm>
        </p:spPr>
        <p:txBody>
          <a:bodyPr>
            <a:normAutofit fontScale="85000" lnSpcReduction="20000"/>
          </a:bodyPr>
          <a:lstStyle/>
          <a:p>
            <a:pPr marL="0" indent="0">
              <a:buNone/>
            </a:pPr>
            <a:r>
              <a:rPr lang="en-US" sz="2400" u="sng" dirty="0">
                <a:solidFill>
                  <a:srgbClr val="92790C"/>
                </a:solidFill>
                <a:latin typeface="Abril Display Regular " panose="02000503000000020003" pitchFamily="2" charset="77"/>
              </a:rPr>
              <a:t>Prerequisites</a:t>
            </a:r>
          </a:p>
          <a:p>
            <a:r>
              <a:rPr lang="en-US" sz="2000" dirty="0">
                <a:solidFill>
                  <a:srgbClr val="92790C"/>
                </a:solidFill>
                <a:latin typeface="Abril Display Regular " panose="02000503000000020003" pitchFamily="2" charset="77"/>
              </a:rPr>
              <a:t>General understanding of the R programming language</a:t>
            </a:r>
          </a:p>
          <a:p>
            <a:r>
              <a:rPr lang="en-US" sz="2000" dirty="0">
                <a:solidFill>
                  <a:srgbClr val="92790C"/>
                </a:solidFill>
                <a:latin typeface="Abril Display Regular " panose="02000503000000020003" pitchFamily="2" charset="77"/>
              </a:rPr>
              <a:t>Basic understanding of linear models</a:t>
            </a:r>
          </a:p>
          <a:p>
            <a:pPr marL="0" indent="0">
              <a:buNone/>
            </a:pPr>
            <a:endParaRPr lang="en-US" dirty="0">
              <a:solidFill>
                <a:srgbClr val="92790C"/>
              </a:solidFill>
              <a:latin typeface="Abril Display Regular " panose="02000503000000020003" pitchFamily="2" charset="77"/>
            </a:endParaRPr>
          </a:p>
          <a:p>
            <a:pPr marL="0" indent="0">
              <a:buNone/>
            </a:pPr>
            <a:r>
              <a:rPr lang="en-US" sz="2400" u="sng" dirty="0">
                <a:solidFill>
                  <a:srgbClr val="92790C"/>
                </a:solidFill>
                <a:latin typeface="Abril Display Regular " panose="02000503000000020003" pitchFamily="2" charset="77"/>
              </a:rPr>
              <a:t>Research Objectives</a:t>
            </a:r>
          </a:p>
          <a:p>
            <a:r>
              <a:rPr lang="en-US" sz="2000" dirty="0">
                <a:solidFill>
                  <a:srgbClr val="92790C"/>
                </a:solidFill>
                <a:latin typeface="Abril Display Regular " panose="02000503000000020003" pitchFamily="2" charset="77"/>
              </a:rPr>
              <a:t>Quantifying the effect of local intensity and landscape complexity on species richness for different taxonomic groups</a:t>
            </a:r>
          </a:p>
          <a:p>
            <a:pPr marL="0" indent="0">
              <a:buNone/>
            </a:pPr>
            <a:endParaRPr lang="en-US" dirty="0">
              <a:solidFill>
                <a:srgbClr val="92790C"/>
              </a:solidFill>
              <a:latin typeface="Abril Display Regular " panose="02000503000000020003" pitchFamily="2" charset="77"/>
            </a:endParaRPr>
          </a:p>
          <a:p>
            <a:pPr marL="0" indent="0">
              <a:buNone/>
            </a:pPr>
            <a:r>
              <a:rPr lang="en-US" sz="2400" u="sng" dirty="0">
                <a:solidFill>
                  <a:srgbClr val="92790C"/>
                </a:solidFill>
                <a:latin typeface="Abril Display Regular " panose="02000503000000020003" pitchFamily="2" charset="77"/>
              </a:rPr>
              <a:t>Analyzing the Data</a:t>
            </a:r>
          </a:p>
          <a:p>
            <a:pPr marL="0" indent="0">
              <a:buNone/>
            </a:pPr>
            <a:r>
              <a:rPr lang="en-US" sz="2000" dirty="0">
                <a:solidFill>
                  <a:srgbClr val="92790C"/>
                </a:solidFill>
                <a:latin typeface="Abril Display Regular " panose="02000503000000020003" pitchFamily="2" charset="77"/>
              </a:rPr>
              <a:t>Conduct a meta-analysis by:</a:t>
            </a:r>
          </a:p>
          <a:p>
            <a:r>
              <a:rPr lang="en-US" sz="2000" dirty="0">
                <a:solidFill>
                  <a:srgbClr val="92790C"/>
                </a:solidFill>
                <a:latin typeface="Abril Display Regular " panose="02000503000000020003" pitchFamily="2" charset="77"/>
              </a:rPr>
              <a:t>Running linear models and noticing the insufficiencies</a:t>
            </a:r>
          </a:p>
          <a:p>
            <a:r>
              <a:rPr lang="en-US" sz="2000" dirty="0">
                <a:solidFill>
                  <a:srgbClr val="92790C"/>
                </a:solidFill>
                <a:latin typeface="Abril Display Regular " panose="02000503000000020003" pitchFamily="2" charset="77"/>
              </a:rPr>
              <a:t>Running linear mixed models with random effects</a:t>
            </a:r>
          </a:p>
          <a:p>
            <a:r>
              <a:rPr lang="en-US" sz="2000" dirty="0">
                <a:solidFill>
                  <a:srgbClr val="92790C"/>
                </a:solidFill>
                <a:latin typeface="Abril Display Regular " panose="02000503000000020003" pitchFamily="2" charset="77"/>
              </a:rPr>
              <a:t>Recreating a key figure in the paper (left) plotting marginal means of species richness by local intensity and landscape complexity for each taxonomic group</a:t>
            </a:r>
          </a:p>
          <a:p>
            <a:endParaRPr lang="en-US" dirty="0">
              <a:solidFill>
                <a:srgbClr val="92790C"/>
              </a:solidFill>
              <a:latin typeface="Abril Display Regular " panose="02000503000000020003" pitchFamily="2" charset="77"/>
            </a:endParaRPr>
          </a:p>
        </p:txBody>
      </p:sp>
      <p:pic>
        <p:nvPicPr>
          <p:cNvPr id="4" name="Picture 3">
            <a:extLst>
              <a:ext uri="{FF2B5EF4-FFF2-40B4-BE49-F238E27FC236}">
                <a16:creationId xmlns:a16="http://schemas.microsoft.com/office/drawing/2014/main" id="{9865FF7C-EBB5-5241-A230-72E664D174F2}"/>
              </a:ext>
            </a:extLst>
          </p:cNvPr>
          <p:cNvPicPr>
            <a:picLocks noChangeAspect="1"/>
          </p:cNvPicPr>
          <p:nvPr/>
        </p:nvPicPr>
        <p:blipFill rotWithShape="1">
          <a:blip r:embed="rId6"/>
          <a:srcRect r="55879"/>
          <a:stretch/>
        </p:blipFill>
        <p:spPr>
          <a:xfrm>
            <a:off x="1855110" y="1690688"/>
            <a:ext cx="1946097" cy="3952922"/>
          </a:xfrm>
          <a:prstGeom prst="rect">
            <a:avLst/>
          </a:prstGeom>
        </p:spPr>
      </p:pic>
      <p:sp>
        <p:nvSpPr>
          <p:cNvPr id="8" name="Content Placeholder 2">
            <a:extLst>
              <a:ext uri="{FF2B5EF4-FFF2-40B4-BE49-F238E27FC236}">
                <a16:creationId xmlns:a16="http://schemas.microsoft.com/office/drawing/2014/main" id="{CD7BA68C-9354-AA47-83A8-10B6948CDCA3}"/>
              </a:ext>
            </a:extLst>
          </p:cNvPr>
          <p:cNvSpPr txBox="1">
            <a:spLocks/>
          </p:cNvSpPr>
          <p:nvPr/>
        </p:nvSpPr>
        <p:spPr>
          <a:xfrm>
            <a:off x="550952" y="5812737"/>
            <a:ext cx="4695092" cy="938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rgbClr val="92790C"/>
                </a:solidFill>
                <a:latin typeface="Abril Display Regular " panose="02000503000000020003" pitchFamily="2" charset="77"/>
              </a:rPr>
              <a:t>Figure 2. The marginal means and 95% confidence intervals of plant, vertebrate and invertebrate effect sizes for local intensity (a) and landscape complexity (c).</a:t>
            </a:r>
          </a:p>
        </p:txBody>
      </p:sp>
      <p:pic>
        <p:nvPicPr>
          <p:cNvPr id="5" name="Recorded Sound">
            <a:hlinkClick r:id="" action="ppaction://media"/>
            <a:extLst>
              <a:ext uri="{FF2B5EF4-FFF2-40B4-BE49-F238E27FC236}">
                <a16:creationId xmlns:a16="http://schemas.microsoft.com/office/drawing/2014/main" id="{DD70D7B0-F6AE-344D-8AEB-CB08237CA6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7345" y="6010320"/>
            <a:ext cx="812800" cy="812800"/>
          </a:xfrm>
          <a:prstGeom prst="rect">
            <a:avLst/>
          </a:prstGeom>
        </p:spPr>
      </p:pic>
    </p:spTree>
    <p:extLst>
      <p:ext uri="{BB962C8B-B14F-4D97-AF65-F5344CB8AC3E}">
        <p14:creationId xmlns:p14="http://schemas.microsoft.com/office/powerpoint/2010/main" val="2698909874"/>
      </p:ext>
    </p:extLst>
  </p:cSld>
  <p:clrMapOvr>
    <a:masterClrMapping/>
  </p:clrMapOvr>
  <mc:AlternateContent xmlns:mc="http://schemas.openxmlformats.org/markup-compatibility/2006">
    <mc:Choice xmlns:p14="http://schemas.microsoft.com/office/powerpoint/2010/main" Requires="p14">
      <p:transition spd="slow" p14:dur="2000" advClick="0" advTm="77234"/>
    </mc:Choice>
    <mc:Fallback>
      <p:transition spd="slow" advClick="0" advTm="7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1" objId="5"/>
        <p14:stopEvt time="27838" objId="5"/>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TotalTime>
  <Words>1072</Words>
  <Application>Microsoft Macintosh PowerPoint</Application>
  <PresentationFormat>Widescreen</PresentationFormat>
  <Paragraphs>99</Paragraphs>
  <Slides>12</Slides>
  <Notes>8</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Abril Display Regular </vt:lpstr>
      <vt:lpstr>Arial</vt:lpstr>
      <vt:lpstr>Calibri</vt:lpstr>
      <vt:lpstr>Calibri Light</vt:lpstr>
      <vt:lpstr>Office Theme</vt:lpstr>
      <vt:lpstr>PowerPoint Presentation</vt:lpstr>
      <vt:lpstr>Learning Objectives</vt:lpstr>
      <vt:lpstr>Impacts of Agriculture</vt:lpstr>
      <vt:lpstr>PowerPoint Presentation</vt:lpstr>
      <vt:lpstr>Agriculture &amp; Biodiversity Loss</vt:lpstr>
      <vt:lpstr>Multi-scaled Impacts</vt:lpstr>
      <vt:lpstr>Quantitative Analysis</vt:lpstr>
      <vt:lpstr>The Data</vt:lpstr>
      <vt:lpstr>The Analysis</vt:lpstr>
      <vt:lpstr>Implications</vt:lpstr>
      <vt:lpstr>Key Takeaways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114</cp:revision>
  <dcterms:created xsi:type="dcterms:W3CDTF">2022-02-23T01:02:50Z</dcterms:created>
  <dcterms:modified xsi:type="dcterms:W3CDTF">2022-05-12T00:26:51Z</dcterms:modified>
</cp:coreProperties>
</file>